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png" ContentType="image/png"/>
  <Default Extension="rels" ContentType="application/vnd.openxmlformats-package.relationships+xml"/>
  <Default Extension="vml" ContentType="application/vnd.openxmlformats-officedocument.vmlDrawing"/>
  <Default Extension="wav" ContentType="audio/x-wav"/>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88"/>
  </p:notesMasterIdLst>
  <p:sldIdLst>
    <p:sldId id="256" r:id="rId2"/>
    <p:sldId id="262" r:id="rId3"/>
    <p:sldId id="258" r:id="rId4"/>
    <p:sldId id="257" r:id="rId5"/>
    <p:sldId id="263" r:id="rId6"/>
    <p:sldId id="321" r:id="rId7"/>
    <p:sldId id="407" r:id="rId8"/>
    <p:sldId id="785" r:id="rId9"/>
    <p:sldId id="786" r:id="rId10"/>
    <p:sldId id="787" r:id="rId11"/>
    <p:sldId id="782" r:id="rId12"/>
    <p:sldId id="323" r:id="rId13"/>
    <p:sldId id="428" r:id="rId14"/>
    <p:sldId id="429" r:id="rId15"/>
    <p:sldId id="789" r:id="rId16"/>
    <p:sldId id="790" r:id="rId17"/>
    <p:sldId id="791" r:id="rId18"/>
    <p:sldId id="792" r:id="rId19"/>
    <p:sldId id="783" r:id="rId20"/>
    <p:sldId id="793" r:id="rId21"/>
    <p:sldId id="794" r:id="rId22"/>
    <p:sldId id="795" r:id="rId23"/>
    <p:sldId id="796" r:id="rId24"/>
    <p:sldId id="797" r:id="rId25"/>
    <p:sldId id="798" r:id="rId26"/>
    <p:sldId id="799" r:id="rId27"/>
    <p:sldId id="784" r:id="rId28"/>
    <p:sldId id="800" r:id="rId29"/>
    <p:sldId id="801" r:id="rId30"/>
    <p:sldId id="802" r:id="rId31"/>
    <p:sldId id="803" r:id="rId32"/>
    <p:sldId id="409" r:id="rId33"/>
    <p:sldId id="344" r:id="rId34"/>
    <p:sldId id="345" r:id="rId35"/>
    <p:sldId id="410" r:id="rId36"/>
    <p:sldId id="411" r:id="rId37"/>
    <p:sldId id="804" r:id="rId38"/>
    <p:sldId id="805" r:id="rId39"/>
    <p:sldId id="763" r:id="rId40"/>
    <p:sldId id="806" r:id="rId41"/>
    <p:sldId id="289" r:id="rId42"/>
    <p:sldId id="767" r:id="rId43"/>
    <p:sldId id="764" r:id="rId44"/>
    <p:sldId id="768" r:id="rId45"/>
    <p:sldId id="807" r:id="rId46"/>
    <p:sldId id="355" r:id="rId47"/>
    <p:sldId id="259" r:id="rId48"/>
    <p:sldId id="357" r:id="rId49"/>
    <p:sldId id="362" r:id="rId50"/>
    <p:sldId id="808" r:id="rId51"/>
    <p:sldId id="813" r:id="rId52"/>
    <p:sldId id="367" r:id="rId53"/>
    <p:sldId id="368" r:id="rId54"/>
    <p:sldId id="369" r:id="rId55"/>
    <p:sldId id="370" r:id="rId56"/>
    <p:sldId id="814" r:id="rId57"/>
    <p:sldId id="828" r:id="rId58"/>
    <p:sldId id="405" r:id="rId59"/>
    <p:sldId id="372" r:id="rId60"/>
    <p:sldId id="373" r:id="rId61"/>
    <p:sldId id="374" r:id="rId62"/>
    <p:sldId id="433" r:id="rId63"/>
    <p:sldId id="829" r:id="rId64"/>
    <p:sldId id="809" r:id="rId65"/>
    <p:sldId id="810" r:id="rId66"/>
    <p:sldId id="811" r:id="rId67"/>
    <p:sldId id="812" r:id="rId68"/>
    <p:sldId id="260" r:id="rId69"/>
    <p:sldId id="830" r:id="rId70"/>
    <p:sldId id="815" r:id="rId71"/>
    <p:sldId id="831" r:id="rId72"/>
    <p:sldId id="383" r:id="rId73"/>
    <p:sldId id="817" r:id="rId74"/>
    <p:sldId id="818" r:id="rId75"/>
    <p:sldId id="819" r:id="rId76"/>
    <p:sldId id="820" r:id="rId77"/>
    <p:sldId id="821" r:id="rId78"/>
    <p:sldId id="823" r:id="rId79"/>
    <p:sldId id="441" r:id="rId80"/>
    <p:sldId id="832" r:id="rId81"/>
    <p:sldId id="833" r:id="rId82"/>
    <p:sldId id="834" r:id="rId83"/>
    <p:sldId id="261" r:id="rId84"/>
    <p:sldId id="835" r:id="rId85"/>
    <p:sldId id="836" r:id="rId86"/>
    <p:sldId id="400" r:id="rId87"/>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85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997" autoAdjust="0"/>
    <p:restoredTop sz="97399" autoAdjust="0"/>
  </p:normalViewPr>
  <p:slideViewPr>
    <p:cSldViewPr snapToGrid="0">
      <p:cViewPr varScale="1">
        <p:scale>
          <a:sx n="153" d="100"/>
          <a:sy n="153" d="100"/>
        </p:scale>
        <p:origin x="6312" y="150"/>
      </p:cViewPr>
      <p:guideLst/>
    </p:cSldViewPr>
  </p:slideViewPr>
  <p:outlineViewPr>
    <p:cViewPr>
      <p:scale>
        <a:sx n="33" d="100"/>
        <a:sy n="33" d="100"/>
      </p:scale>
      <p:origin x="0" y="-60984"/>
    </p:cViewPr>
  </p:outlin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presProps" Target="presProps.xml"/><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5" Type="http://schemas.openxmlformats.org/officeDocument/2006/relationships/slide" Target="slides/slide4.xml"/><Relationship Id="rId90" Type="http://schemas.openxmlformats.org/officeDocument/2006/relationships/viewProps" Target="viewProps.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notesMaster" Target="notesMasters/notesMaster1.xml"/><Relationship Id="rId9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tableStyles" Target="tableStyles.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png"/></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20.e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21.wmf"/></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22.wmf"/></Relationships>
</file>

<file path=ppt/drawings/_rels/vmlDrawing13.vml.rels><?xml version="1.0" encoding="UTF-8" standalone="yes"?>
<Relationships xmlns="http://schemas.openxmlformats.org/package/2006/relationships"><Relationship Id="rId1" Type="http://schemas.openxmlformats.org/officeDocument/2006/relationships/image" Target="../media/image23.wmf"/></Relationships>
</file>

<file path=ppt/drawings/_rels/vmlDrawing14.vml.rels><?xml version="1.0" encoding="UTF-8" standalone="yes"?>
<Relationships xmlns="http://schemas.openxmlformats.org/package/2006/relationships"><Relationship Id="rId3" Type="http://schemas.openxmlformats.org/officeDocument/2006/relationships/image" Target="../media/image26.wmf"/><Relationship Id="rId2" Type="http://schemas.openxmlformats.org/officeDocument/2006/relationships/image" Target="../media/image25.wmf"/><Relationship Id="rId1" Type="http://schemas.openxmlformats.org/officeDocument/2006/relationships/image" Target="../media/image24.wmf"/></Relationships>
</file>

<file path=ppt/drawings/_rels/vmlDrawing15.vml.rels><?xml version="1.0" encoding="UTF-8" standalone="yes"?>
<Relationships xmlns="http://schemas.openxmlformats.org/package/2006/relationships"><Relationship Id="rId3" Type="http://schemas.openxmlformats.org/officeDocument/2006/relationships/image" Target="../media/image31.wmf"/><Relationship Id="rId2" Type="http://schemas.openxmlformats.org/officeDocument/2006/relationships/image" Target="../media/image30.wmf"/><Relationship Id="rId1" Type="http://schemas.openxmlformats.org/officeDocument/2006/relationships/image" Target="../media/image29.wmf"/><Relationship Id="rId4" Type="http://schemas.openxmlformats.org/officeDocument/2006/relationships/image" Target="../media/image32.wmf"/></Relationships>
</file>

<file path=ppt/drawings/_rels/vmlDrawing16.vml.rels><?xml version="1.0" encoding="UTF-8" standalone="yes"?>
<Relationships xmlns="http://schemas.openxmlformats.org/package/2006/relationships"><Relationship Id="rId3" Type="http://schemas.openxmlformats.org/officeDocument/2006/relationships/image" Target="../media/image35.wmf"/><Relationship Id="rId2" Type="http://schemas.openxmlformats.org/officeDocument/2006/relationships/image" Target="../media/image34.wmf"/><Relationship Id="rId1" Type="http://schemas.openxmlformats.org/officeDocument/2006/relationships/image" Target="../media/image33.wmf"/></Relationships>
</file>

<file path=ppt/drawings/_rels/vmlDrawing17.vml.rels><?xml version="1.0" encoding="UTF-8" standalone="yes"?>
<Relationships xmlns="http://schemas.openxmlformats.org/package/2006/relationships"><Relationship Id="rId3" Type="http://schemas.openxmlformats.org/officeDocument/2006/relationships/image" Target="../media/image38.wmf"/><Relationship Id="rId2" Type="http://schemas.openxmlformats.org/officeDocument/2006/relationships/image" Target="../media/image37.wmf"/><Relationship Id="rId1" Type="http://schemas.openxmlformats.org/officeDocument/2006/relationships/image" Target="../media/image36.wmf"/></Relationships>
</file>

<file path=ppt/drawings/_rels/vmlDrawing18.vml.rels><?xml version="1.0" encoding="UTF-8" standalone="yes"?>
<Relationships xmlns="http://schemas.openxmlformats.org/package/2006/relationships"><Relationship Id="rId3" Type="http://schemas.openxmlformats.org/officeDocument/2006/relationships/image" Target="../media/image41.wmf"/><Relationship Id="rId2" Type="http://schemas.openxmlformats.org/officeDocument/2006/relationships/image" Target="../media/image40.wmf"/><Relationship Id="rId1" Type="http://schemas.openxmlformats.org/officeDocument/2006/relationships/image" Target="../media/image39.wmf"/><Relationship Id="rId6" Type="http://schemas.openxmlformats.org/officeDocument/2006/relationships/image" Target="../media/image44.wmf"/><Relationship Id="rId5" Type="http://schemas.openxmlformats.org/officeDocument/2006/relationships/image" Target="../media/image43.wmf"/><Relationship Id="rId4" Type="http://schemas.openxmlformats.org/officeDocument/2006/relationships/image" Target="../media/image42.wmf"/></Relationships>
</file>

<file path=ppt/drawings/_rels/vmlDrawing19.vml.rels><?xml version="1.0" encoding="UTF-8" standalone="yes"?>
<Relationships xmlns="http://schemas.openxmlformats.org/package/2006/relationships"><Relationship Id="rId3" Type="http://schemas.openxmlformats.org/officeDocument/2006/relationships/image" Target="../media/image47.wmf"/><Relationship Id="rId2" Type="http://schemas.openxmlformats.org/officeDocument/2006/relationships/image" Target="../media/image46.wmf"/><Relationship Id="rId1" Type="http://schemas.openxmlformats.org/officeDocument/2006/relationships/image" Target="../media/image45.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6.emf"/></Relationships>
</file>

<file path=ppt/drawings/_rels/vmlDrawing20.vml.rels><?xml version="1.0" encoding="UTF-8" standalone="yes"?>
<Relationships xmlns="http://schemas.openxmlformats.org/package/2006/relationships"><Relationship Id="rId2" Type="http://schemas.openxmlformats.org/officeDocument/2006/relationships/image" Target="../media/image49.wmf"/><Relationship Id="rId1" Type="http://schemas.openxmlformats.org/officeDocument/2006/relationships/image" Target="../media/image48.wmf"/></Relationships>
</file>

<file path=ppt/drawings/_rels/vmlDrawing21.vml.rels><?xml version="1.0" encoding="UTF-8" standalone="yes"?>
<Relationships xmlns="http://schemas.openxmlformats.org/package/2006/relationships"><Relationship Id="rId3" Type="http://schemas.openxmlformats.org/officeDocument/2006/relationships/image" Target="../media/image29.wmf"/><Relationship Id="rId2" Type="http://schemas.openxmlformats.org/officeDocument/2006/relationships/image" Target="../media/image53.wmf"/><Relationship Id="rId1" Type="http://schemas.openxmlformats.org/officeDocument/2006/relationships/image" Target="../media/image52.wmf"/><Relationship Id="rId5" Type="http://schemas.openxmlformats.org/officeDocument/2006/relationships/image" Target="../media/image48.wmf"/><Relationship Id="rId4" Type="http://schemas.openxmlformats.org/officeDocument/2006/relationships/image" Target="../media/image33.wmf"/></Relationships>
</file>

<file path=ppt/drawings/_rels/vmlDrawing22.vml.rels><?xml version="1.0" encoding="UTF-8" standalone="yes"?>
<Relationships xmlns="http://schemas.openxmlformats.org/package/2006/relationships"><Relationship Id="rId3" Type="http://schemas.openxmlformats.org/officeDocument/2006/relationships/image" Target="../media/image56.wmf"/><Relationship Id="rId2" Type="http://schemas.openxmlformats.org/officeDocument/2006/relationships/image" Target="../media/image55.wmf"/><Relationship Id="rId1" Type="http://schemas.openxmlformats.org/officeDocument/2006/relationships/image" Target="../media/image54.wmf"/></Relationships>
</file>

<file path=ppt/drawings/_rels/vmlDrawing23.vml.rels><?xml version="1.0" encoding="UTF-8" standalone="yes"?>
<Relationships xmlns="http://schemas.openxmlformats.org/package/2006/relationships"><Relationship Id="rId2" Type="http://schemas.openxmlformats.org/officeDocument/2006/relationships/image" Target="../media/image59.wmf"/><Relationship Id="rId1" Type="http://schemas.openxmlformats.org/officeDocument/2006/relationships/image" Target="../media/image58.wmf"/></Relationships>
</file>

<file path=ppt/drawings/_rels/vmlDrawing24.vml.rels><?xml version="1.0" encoding="UTF-8" standalone="yes"?>
<Relationships xmlns="http://schemas.openxmlformats.org/package/2006/relationships"><Relationship Id="rId1" Type="http://schemas.openxmlformats.org/officeDocument/2006/relationships/image" Target="../media/image60.wmf"/></Relationships>
</file>

<file path=ppt/drawings/_rels/vmlDrawing25.vml.rels><?xml version="1.0" encoding="UTF-8" standalone="yes"?>
<Relationships xmlns="http://schemas.openxmlformats.org/package/2006/relationships"><Relationship Id="rId1" Type="http://schemas.openxmlformats.org/officeDocument/2006/relationships/image" Target="../media/image61.wmf"/></Relationships>
</file>

<file path=ppt/drawings/_rels/vmlDrawing26.vml.rels><?xml version="1.0" encoding="UTF-8" standalone="yes"?>
<Relationships xmlns="http://schemas.openxmlformats.org/package/2006/relationships"><Relationship Id="rId1" Type="http://schemas.openxmlformats.org/officeDocument/2006/relationships/image" Target="../media/image62.wmf"/></Relationships>
</file>

<file path=ppt/drawings/_rels/vmlDrawing27.vml.rels><?xml version="1.0" encoding="UTF-8" standalone="yes"?>
<Relationships xmlns="http://schemas.openxmlformats.org/package/2006/relationships"><Relationship Id="rId3" Type="http://schemas.openxmlformats.org/officeDocument/2006/relationships/image" Target="../media/image65.wmf"/><Relationship Id="rId2" Type="http://schemas.openxmlformats.org/officeDocument/2006/relationships/image" Target="../media/image64.wmf"/><Relationship Id="rId1" Type="http://schemas.openxmlformats.org/officeDocument/2006/relationships/image" Target="../media/image63.wmf"/><Relationship Id="rId4" Type="http://schemas.openxmlformats.org/officeDocument/2006/relationships/image" Target="../media/image66.wmf"/></Relationships>
</file>

<file path=ppt/drawings/_rels/vmlDrawing28.vml.rels><?xml version="1.0" encoding="UTF-8" standalone="yes"?>
<Relationships xmlns="http://schemas.openxmlformats.org/package/2006/relationships"><Relationship Id="rId1" Type="http://schemas.openxmlformats.org/officeDocument/2006/relationships/image" Target="../media/image67.emf"/></Relationships>
</file>

<file path=ppt/drawings/_rels/vmlDrawing29.vml.rels><?xml version="1.0" encoding="UTF-8" standalone="yes"?>
<Relationships xmlns="http://schemas.openxmlformats.org/package/2006/relationships"><Relationship Id="rId2" Type="http://schemas.openxmlformats.org/officeDocument/2006/relationships/image" Target="../media/image69.wmf"/><Relationship Id="rId1" Type="http://schemas.openxmlformats.org/officeDocument/2006/relationships/image" Target="../media/image68.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8.wmf"/></Relationships>
</file>

<file path=ppt/drawings/_rels/vmlDrawing30.vml.rels><?xml version="1.0" encoding="UTF-8" standalone="yes"?>
<Relationships xmlns="http://schemas.openxmlformats.org/package/2006/relationships"><Relationship Id="rId1" Type="http://schemas.openxmlformats.org/officeDocument/2006/relationships/image" Target="../media/image70.wmf"/></Relationships>
</file>

<file path=ppt/drawings/_rels/vmlDrawing31.vml.rels><?xml version="1.0" encoding="UTF-8" standalone="yes"?>
<Relationships xmlns="http://schemas.openxmlformats.org/package/2006/relationships"><Relationship Id="rId3" Type="http://schemas.openxmlformats.org/officeDocument/2006/relationships/image" Target="../media/image73.wmf"/><Relationship Id="rId2" Type="http://schemas.openxmlformats.org/officeDocument/2006/relationships/image" Target="../media/image72.wmf"/><Relationship Id="rId1" Type="http://schemas.openxmlformats.org/officeDocument/2006/relationships/image" Target="../media/image71.wmf"/></Relationships>
</file>

<file path=ppt/drawings/_rels/vmlDrawing32.vml.rels><?xml version="1.0" encoding="UTF-8" standalone="yes"?>
<Relationships xmlns="http://schemas.openxmlformats.org/package/2006/relationships"><Relationship Id="rId3" Type="http://schemas.openxmlformats.org/officeDocument/2006/relationships/image" Target="../media/image76.wmf"/><Relationship Id="rId2" Type="http://schemas.openxmlformats.org/officeDocument/2006/relationships/image" Target="../media/image75.wmf"/><Relationship Id="rId1" Type="http://schemas.openxmlformats.org/officeDocument/2006/relationships/image" Target="../media/image74.wmf"/></Relationships>
</file>

<file path=ppt/drawings/_rels/vmlDrawing33.vml.rels><?xml version="1.0" encoding="UTF-8" standalone="yes"?>
<Relationships xmlns="http://schemas.openxmlformats.org/package/2006/relationships"><Relationship Id="rId3" Type="http://schemas.openxmlformats.org/officeDocument/2006/relationships/image" Target="../media/image75.wmf"/><Relationship Id="rId2" Type="http://schemas.openxmlformats.org/officeDocument/2006/relationships/image" Target="../media/image78.wmf"/><Relationship Id="rId1" Type="http://schemas.openxmlformats.org/officeDocument/2006/relationships/image" Target="../media/image77.wmf"/></Relationships>
</file>

<file path=ppt/drawings/_rels/vmlDrawing34.vml.rels><?xml version="1.0" encoding="UTF-8" standalone="yes"?>
<Relationships xmlns="http://schemas.openxmlformats.org/package/2006/relationships"><Relationship Id="rId1" Type="http://schemas.openxmlformats.org/officeDocument/2006/relationships/image" Target="../media/image81.wmf"/></Relationships>
</file>

<file path=ppt/drawings/_rels/vmlDrawing35.vml.rels><?xml version="1.0" encoding="UTF-8" standalone="yes"?>
<Relationships xmlns="http://schemas.openxmlformats.org/package/2006/relationships"><Relationship Id="rId3" Type="http://schemas.openxmlformats.org/officeDocument/2006/relationships/image" Target="../media/image88.wmf"/><Relationship Id="rId2" Type="http://schemas.openxmlformats.org/officeDocument/2006/relationships/image" Target="../media/image54.wmf"/><Relationship Id="rId1" Type="http://schemas.openxmlformats.org/officeDocument/2006/relationships/image" Target="../media/image87.wmf"/><Relationship Id="rId4" Type="http://schemas.openxmlformats.org/officeDocument/2006/relationships/image" Target="../media/image89.wmf"/></Relationships>
</file>

<file path=ppt/drawings/_rels/vmlDrawing36.vml.rels><?xml version="1.0" encoding="UTF-8" standalone="yes"?>
<Relationships xmlns="http://schemas.openxmlformats.org/package/2006/relationships"><Relationship Id="rId2" Type="http://schemas.openxmlformats.org/officeDocument/2006/relationships/image" Target="../media/image59.wmf"/><Relationship Id="rId1" Type="http://schemas.openxmlformats.org/officeDocument/2006/relationships/image" Target="../media/image56.wmf"/></Relationships>
</file>

<file path=ppt/drawings/_rels/vmlDrawing37.vml.rels><?xml version="1.0" encoding="UTF-8" standalone="yes"?>
<Relationships xmlns="http://schemas.openxmlformats.org/package/2006/relationships"><Relationship Id="rId3" Type="http://schemas.openxmlformats.org/officeDocument/2006/relationships/image" Target="../media/image92.wmf"/><Relationship Id="rId2" Type="http://schemas.openxmlformats.org/officeDocument/2006/relationships/image" Target="../media/image91.wmf"/><Relationship Id="rId1" Type="http://schemas.openxmlformats.org/officeDocument/2006/relationships/image" Target="../media/image90.wmf"/><Relationship Id="rId4" Type="http://schemas.openxmlformats.org/officeDocument/2006/relationships/image" Target="../media/image55.wmf"/></Relationships>
</file>

<file path=ppt/drawings/_rels/vmlDrawing38.vml.rels><?xml version="1.0" encoding="UTF-8" standalone="yes"?>
<Relationships xmlns="http://schemas.openxmlformats.org/package/2006/relationships"><Relationship Id="rId1" Type="http://schemas.openxmlformats.org/officeDocument/2006/relationships/image" Target="../media/image93.wmf"/></Relationships>
</file>

<file path=ppt/drawings/_rels/vmlDrawing39.vml.rels><?xml version="1.0" encoding="UTF-8" standalone="yes"?>
<Relationships xmlns="http://schemas.openxmlformats.org/package/2006/relationships"><Relationship Id="rId1" Type="http://schemas.openxmlformats.org/officeDocument/2006/relationships/image" Target="../media/image95.wmf"/></Relationships>
</file>

<file path=ppt/drawings/_rels/vmlDrawing4.vml.rels><?xml version="1.0" encoding="UTF-8" standalone="yes"?>
<Relationships xmlns="http://schemas.openxmlformats.org/package/2006/relationships"><Relationship Id="rId2" Type="http://schemas.openxmlformats.org/officeDocument/2006/relationships/image" Target="../media/image10.wmf"/><Relationship Id="rId1" Type="http://schemas.openxmlformats.org/officeDocument/2006/relationships/image" Target="../media/image9.wmf"/></Relationships>
</file>

<file path=ppt/drawings/_rels/vmlDrawing5.vml.rels><?xml version="1.0" encoding="UTF-8" standalone="yes"?>
<Relationships xmlns="http://schemas.openxmlformats.org/package/2006/relationships"><Relationship Id="rId3" Type="http://schemas.openxmlformats.org/officeDocument/2006/relationships/image" Target="../media/image13.wmf"/><Relationship Id="rId2" Type="http://schemas.openxmlformats.org/officeDocument/2006/relationships/image" Target="../media/image12.emf"/><Relationship Id="rId1" Type="http://schemas.openxmlformats.org/officeDocument/2006/relationships/image" Target="../media/image11.wmf"/></Relationships>
</file>

<file path=ppt/drawings/_rels/vmlDrawing6.vml.rels><?xml version="1.0" encoding="UTF-8" standalone="yes"?>
<Relationships xmlns="http://schemas.openxmlformats.org/package/2006/relationships"><Relationship Id="rId3" Type="http://schemas.openxmlformats.org/officeDocument/2006/relationships/image" Target="../media/image16.wmf"/><Relationship Id="rId2" Type="http://schemas.openxmlformats.org/officeDocument/2006/relationships/image" Target="../media/image15.wmf"/><Relationship Id="rId1" Type="http://schemas.openxmlformats.org/officeDocument/2006/relationships/image" Target="../media/image14.w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17.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18.e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19.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DD4DE7D-D804-450D-8985-E9D4CC45A767}" type="datetimeFigureOut">
              <a:rPr lang="zh-CN" altLang="en-US" smtClean="0"/>
              <a:t>2022/1/9</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A2E026F-5146-4CAE-8D53-03EF98995D9B}" type="slidenum">
              <a:rPr lang="zh-CN" altLang="en-US" smtClean="0"/>
              <a:t>‹#›</a:t>
            </a:fld>
            <a:endParaRPr lang="zh-CN" altLang="en-US"/>
          </a:p>
        </p:txBody>
      </p:sp>
    </p:spTree>
    <p:extLst>
      <p:ext uri="{BB962C8B-B14F-4D97-AF65-F5344CB8AC3E}">
        <p14:creationId xmlns:p14="http://schemas.microsoft.com/office/powerpoint/2010/main" val="324894850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DE843315-BAF0-49A1-82E4-6504A7539693}" type="slidenum">
              <a:rPr lang="en-US" altLang="zh-CN"/>
              <a:pPr/>
              <a:t>6</a:t>
            </a:fld>
            <a:endParaRPr lang="en-US" altLang="zh-CN"/>
          </a:p>
        </p:txBody>
      </p:sp>
      <p:sp>
        <p:nvSpPr>
          <p:cNvPr id="54274" name="Rectangle 2"/>
          <p:cNvSpPr>
            <a:spLocks noGrp="1" noRot="1" noChangeAspect="1" noChangeArrowheads="1" noTextEdit="1"/>
          </p:cNvSpPr>
          <p:nvPr>
            <p:ph type="sldImg"/>
          </p:nvPr>
        </p:nvSpPr>
        <p:spPr>
          <a:ln/>
        </p:spPr>
      </p:sp>
      <p:sp>
        <p:nvSpPr>
          <p:cNvPr id="54275" name="Rectangle 3"/>
          <p:cNvSpPr>
            <a:spLocks noGrp="1" noChangeArrowheads="1"/>
          </p:cNvSpPr>
          <p:nvPr>
            <p:ph type="body" idx="1"/>
          </p:nvPr>
        </p:nvSpPr>
        <p:spPr/>
        <p:txBody>
          <a:bodyPr/>
          <a:lstStyle/>
          <a:p>
            <a:r>
              <a:rPr kumimoji="1" lang="zh-CN" altLang="en-US">
                <a:latin typeface="Tahoma" panose="020B0604030504040204" pitchFamily="34" charset="0"/>
                <a:ea typeface="黑体" panose="02010609060101010101" pitchFamily="49" charset="-122"/>
              </a:rPr>
              <a:t>测量：</a:t>
            </a:r>
          </a:p>
          <a:p>
            <a:r>
              <a:rPr kumimoji="1" lang="zh-CN" altLang="en-US">
                <a:latin typeface="Tahoma" panose="020B0604030504040204" pitchFamily="34" charset="0"/>
                <a:ea typeface="黑体" panose="02010609060101010101" pitchFamily="49" charset="-122"/>
              </a:rPr>
              <a:t>控制：</a:t>
            </a:r>
          </a:p>
          <a:p>
            <a:endParaRPr lang="en-US" altLang="zh-CN"/>
          </a:p>
        </p:txBody>
      </p:sp>
    </p:spTree>
    <p:extLst>
      <p:ext uri="{BB962C8B-B14F-4D97-AF65-F5344CB8AC3E}">
        <p14:creationId xmlns:p14="http://schemas.microsoft.com/office/powerpoint/2010/main" val="83501586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fld id="{527C0752-251B-4452-B212-AF4BAACD0F51}" type="slidenum">
              <a:rPr lang="en-US" altLang="zh-CN"/>
              <a:pPr eaLnBrk="1" hangingPunct="1"/>
              <a:t>31</a:t>
            </a:fld>
            <a:endParaRPr lang="en-US" altLang="zh-CN"/>
          </a:p>
        </p:txBody>
      </p:sp>
      <p:sp>
        <p:nvSpPr>
          <p:cNvPr id="92163" name="Rectangle 2"/>
          <p:cNvSpPr>
            <a:spLocks noGrp="1" noRot="1" noChangeAspect="1" noChangeArrowheads="1" noTextEdit="1"/>
          </p:cNvSpPr>
          <p:nvPr>
            <p:ph type="sldImg"/>
          </p:nvPr>
        </p:nvSpPr>
        <p:spPr>
          <a:xfrm>
            <a:off x="2289175" y="515938"/>
            <a:ext cx="4567238" cy="2568575"/>
          </a:xfrm>
          <a:ln/>
        </p:spPr>
      </p:sp>
      <p:sp>
        <p:nvSpPr>
          <p:cNvPr id="92164" name="Rectangle 3"/>
          <p:cNvSpPr>
            <a:spLocks noGrp="1" noChangeArrowheads="1"/>
          </p:cNvSpPr>
          <p:nvPr>
            <p:ph type="body" idx="1"/>
          </p:nvPr>
        </p:nvSpPr>
        <p:spPr>
          <a:xfrm>
            <a:off x="914400" y="3257550"/>
            <a:ext cx="7315200" cy="3084910"/>
          </a:xfrm>
          <a:noFill/>
        </p:spPr>
        <p:txBody>
          <a:bodyPr/>
          <a:lstStyle/>
          <a:p>
            <a:pPr eaLnBrk="1" hangingPunct="1"/>
            <a:r>
              <a:rPr lang="en-US" altLang="zh-CN">
                <a:latin typeface="Arial" panose="020B0604020202020204" pitchFamily="34" charset="0"/>
                <a:ea typeface="宋体" panose="02010600030101010101" pitchFamily="2" charset="-122"/>
              </a:rPr>
              <a:t> </a:t>
            </a:r>
            <a:r>
              <a:rPr lang="zh-CN" altLang="en-US">
                <a:latin typeface="Arial" panose="020B0604020202020204" pitchFamily="34" charset="0"/>
                <a:ea typeface="宋体" panose="02010600030101010101" pitchFamily="2" charset="-122"/>
              </a:rPr>
              <a:t>当</a:t>
            </a:r>
            <a:r>
              <a:rPr lang="en-US" altLang="zh-CN" i="1">
                <a:latin typeface="Arial" panose="020B0604020202020204" pitchFamily="34" charset="0"/>
                <a:ea typeface="宋体" panose="02010600030101010101" pitchFamily="2" charset="-122"/>
              </a:rPr>
              <a:t>ω</a:t>
            </a:r>
            <a:r>
              <a:rPr lang="en-US" altLang="zh-CN">
                <a:latin typeface="Arial" panose="020B0604020202020204" pitchFamily="34" charset="0"/>
                <a:ea typeface="宋体" panose="02010600030101010101" pitchFamily="2" charset="-122"/>
              </a:rPr>
              <a:t>= 0</a:t>
            </a:r>
            <a:r>
              <a:rPr lang="zh-CN" altLang="en-US">
                <a:latin typeface="Arial" panose="020B0604020202020204" pitchFamily="34" charset="0"/>
                <a:ea typeface="宋体" panose="02010600030101010101" pitchFamily="2" charset="-122"/>
              </a:rPr>
              <a:t>或当 </a:t>
            </a:r>
            <a:r>
              <a:rPr lang="en-US" altLang="zh-CN" i="1">
                <a:latin typeface="Arial" panose="020B0604020202020204" pitchFamily="34" charset="0"/>
                <a:ea typeface="宋体" panose="02010600030101010101" pitchFamily="2" charset="-122"/>
              </a:rPr>
              <a:t>ω</a:t>
            </a:r>
            <a:r>
              <a:rPr lang="el-GR" altLang="zh-CN">
                <a:latin typeface="Arial" panose="020B0604020202020204" pitchFamily="34" charset="0"/>
                <a:ea typeface="宋体" panose="02010600030101010101" pitchFamily="2" charset="-122"/>
              </a:rPr>
              <a:t> →∞</a:t>
            </a:r>
            <a:r>
              <a:rPr lang="zh-CN" altLang="en-US">
                <a:latin typeface="Arial" panose="020B0604020202020204" pitchFamily="34" charset="0"/>
                <a:ea typeface="宋体" panose="02010600030101010101" pitchFamily="2" charset="-122"/>
              </a:rPr>
              <a:t>时，</a:t>
            </a:r>
            <a:r>
              <a:rPr lang="en-US" altLang="zh-CN" i="1">
                <a:latin typeface="Arial" panose="020B0604020202020204" pitchFamily="34" charset="0"/>
                <a:ea typeface="宋体" panose="02010600030101010101" pitchFamily="2" charset="-122"/>
              </a:rPr>
              <a:t>A</a:t>
            </a:r>
            <a:r>
              <a:rPr lang="en-US" altLang="zh-CN">
                <a:latin typeface="Arial" panose="020B0604020202020204" pitchFamily="34" charset="0"/>
                <a:ea typeface="宋体" panose="02010600030101010101" pitchFamily="2" charset="-122"/>
              </a:rPr>
              <a:t>(</a:t>
            </a:r>
            <a:r>
              <a:rPr lang="en-US" altLang="zh-CN" i="1">
                <a:latin typeface="Arial" panose="020B0604020202020204" pitchFamily="34" charset="0"/>
                <a:ea typeface="宋体" panose="02010600030101010101" pitchFamily="2" charset="-122"/>
              </a:rPr>
              <a:t>ω</a:t>
            </a:r>
            <a:r>
              <a:rPr lang="en-US" altLang="zh-CN">
                <a:latin typeface="Arial" panose="020B0604020202020204" pitchFamily="34" charset="0"/>
                <a:ea typeface="宋体" panose="02010600030101010101" pitchFamily="2" charset="-122"/>
              </a:rPr>
              <a:t>)=0</a:t>
            </a:r>
            <a:r>
              <a:rPr lang="zh-CN" altLang="en-US">
                <a:latin typeface="Arial" panose="020B0604020202020204" pitchFamily="34" charset="0"/>
                <a:ea typeface="宋体" panose="02010600030101010101" pitchFamily="2" charset="-122"/>
              </a:rPr>
              <a:t>；当</a:t>
            </a:r>
            <a:r>
              <a:rPr lang="en-US" altLang="zh-CN" i="1">
                <a:latin typeface="Arial" panose="020B0604020202020204" pitchFamily="34" charset="0"/>
                <a:ea typeface="宋体" panose="02010600030101010101" pitchFamily="2" charset="-122"/>
              </a:rPr>
              <a:t>ω</a:t>
            </a:r>
            <a:r>
              <a:rPr lang="en-US" altLang="zh-CN">
                <a:latin typeface="Arial" panose="020B0604020202020204" pitchFamily="34" charset="0"/>
                <a:ea typeface="宋体" panose="02010600030101010101" pitchFamily="2" charset="-122"/>
              </a:rPr>
              <a:t>=</a:t>
            </a:r>
            <a:r>
              <a:rPr lang="en-US" altLang="zh-CN" i="1">
                <a:latin typeface="Arial" panose="020B0604020202020204" pitchFamily="34" charset="0"/>
                <a:ea typeface="宋体" panose="02010600030101010101" pitchFamily="2" charset="-122"/>
              </a:rPr>
              <a:t>ω</a:t>
            </a:r>
            <a:r>
              <a:rPr lang="en-US" altLang="zh-CN">
                <a:latin typeface="Arial" panose="020B0604020202020204" pitchFamily="34" charset="0"/>
                <a:ea typeface="宋体" panose="02010600030101010101" pitchFamily="2" charset="-122"/>
              </a:rPr>
              <a:t>0</a:t>
            </a:r>
            <a:r>
              <a:rPr lang="zh-CN" altLang="en-US">
                <a:latin typeface="Arial" panose="020B0604020202020204" pitchFamily="34" charset="0"/>
                <a:ea typeface="宋体" panose="02010600030101010101" pitchFamily="2" charset="-122"/>
              </a:rPr>
              <a:t>时，</a:t>
            </a:r>
            <a:r>
              <a:rPr lang="en-US" altLang="zh-CN" i="1">
                <a:latin typeface="Arial" panose="020B0604020202020204" pitchFamily="34" charset="0"/>
                <a:ea typeface="宋体" panose="02010600030101010101" pitchFamily="2" charset="-122"/>
              </a:rPr>
              <a:t>A</a:t>
            </a:r>
            <a:r>
              <a:rPr lang="en-US" altLang="zh-CN">
                <a:latin typeface="Arial" panose="020B0604020202020204" pitchFamily="34" charset="0"/>
                <a:ea typeface="宋体" panose="02010600030101010101" pitchFamily="2" charset="-122"/>
              </a:rPr>
              <a:t>(</a:t>
            </a:r>
            <a:r>
              <a:rPr lang="en-US" altLang="zh-CN" i="1">
                <a:latin typeface="Arial" panose="020B0604020202020204" pitchFamily="34" charset="0"/>
                <a:ea typeface="宋体" panose="02010600030101010101" pitchFamily="2" charset="-122"/>
              </a:rPr>
              <a:t>ω</a:t>
            </a:r>
            <a:r>
              <a:rPr lang="en-US" altLang="zh-CN">
                <a:latin typeface="Arial" panose="020B0604020202020204" pitchFamily="34" charset="0"/>
                <a:ea typeface="宋体" panose="02010600030101010101" pitchFamily="2" charset="-122"/>
              </a:rPr>
              <a:t>)= </a:t>
            </a:r>
            <a:r>
              <a:rPr lang="en-US" altLang="zh-CN" i="1">
                <a:latin typeface="Arial" panose="020B0604020202020204" pitchFamily="34" charset="0"/>
                <a:ea typeface="宋体" panose="02010600030101010101" pitchFamily="2" charset="-122"/>
              </a:rPr>
              <a:t>K</a:t>
            </a:r>
            <a:r>
              <a:rPr lang="en-US" altLang="zh-CN">
                <a:latin typeface="Arial" panose="020B0604020202020204" pitchFamily="34" charset="0"/>
                <a:ea typeface="宋体" panose="02010600030101010101" pitchFamily="2" charset="-122"/>
              </a:rPr>
              <a:t>p</a:t>
            </a:r>
            <a:r>
              <a:rPr lang="zh-CN" altLang="en-US">
                <a:latin typeface="Arial" panose="020B0604020202020204" pitchFamily="34" charset="0"/>
                <a:ea typeface="宋体" panose="02010600030101010101" pitchFamily="2" charset="-122"/>
              </a:rPr>
              <a:t>，达到极大值，具有带通特性。</a:t>
            </a:r>
          </a:p>
        </p:txBody>
      </p:sp>
    </p:spTree>
    <p:extLst>
      <p:ext uri="{BB962C8B-B14F-4D97-AF65-F5344CB8AC3E}">
        <p14:creationId xmlns:p14="http://schemas.microsoft.com/office/powerpoint/2010/main" val="159533751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fld id="{527C0752-251B-4452-B212-AF4BAACD0F51}" type="slidenum">
              <a:rPr lang="en-US" altLang="zh-CN"/>
              <a:pPr eaLnBrk="1" hangingPunct="1"/>
              <a:t>32</a:t>
            </a:fld>
            <a:endParaRPr lang="en-US" altLang="zh-CN"/>
          </a:p>
        </p:txBody>
      </p:sp>
      <p:sp>
        <p:nvSpPr>
          <p:cNvPr id="92163" name="Rectangle 2"/>
          <p:cNvSpPr>
            <a:spLocks noGrp="1" noRot="1" noChangeAspect="1" noChangeArrowheads="1" noTextEdit="1"/>
          </p:cNvSpPr>
          <p:nvPr>
            <p:ph type="sldImg"/>
          </p:nvPr>
        </p:nvSpPr>
        <p:spPr>
          <a:xfrm>
            <a:off x="2289175" y="515938"/>
            <a:ext cx="4567238" cy="2568575"/>
          </a:xfrm>
          <a:ln/>
        </p:spPr>
      </p:sp>
      <p:sp>
        <p:nvSpPr>
          <p:cNvPr id="92164" name="Rectangle 3"/>
          <p:cNvSpPr>
            <a:spLocks noGrp="1" noChangeArrowheads="1"/>
          </p:cNvSpPr>
          <p:nvPr>
            <p:ph type="body" idx="1"/>
          </p:nvPr>
        </p:nvSpPr>
        <p:spPr>
          <a:xfrm>
            <a:off x="914400" y="3257550"/>
            <a:ext cx="7315200" cy="3084910"/>
          </a:xfrm>
          <a:noFill/>
        </p:spPr>
        <p:txBody>
          <a:bodyPr/>
          <a:lstStyle/>
          <a:p>
            <a:pPr eaLnBrk="1" hangingPunct="1"/>
            <a:r>
              <a:rPr lang="en-US" altLang="zh-CN">
                <a:latin typeface="Arial" panose="020B0604020202020204" pitchFamily="34" charset="0"/>
                <a:ea typeface="宋体" panose="02010600030101010101" pitchFamily="2" charset="-122"/>
              </a:rPr>
              <a:t> </a:t>
            </a:r>
            <a:r>
              <a:rPr lang="zh-CN" altLang="en-US">
                <a:latin typeface="Arial" panose="020B0604020202020204" pitchFamily="34" charset="0"/>
                <a:ea typeface="宋体" panose="02010600030101010101" pitchFamily="2" charset="-122"/>
              </a:rPr>
              <a:t>当</a:t>
            </a:r>
            <a:r>
              <a:rPr lang="en-US" altLang="zh-CN" i="1">
                <a:latin typeface="Arial" panose="020B0604020202020204" pitchFamily="34" charset="0"/>
                <a:ea typeface="宋体" panose="02010600030101010101" pitchFamily="2" charset="-122"/>
              </a:rPr>
              <a:t>ω</a:t>
            </a:r>
            <a:r>
              <a:rPr lang="en-US" altLang="zh-CN">
                <a:latin typeface="Arial" panose="020B0604020202020204" pitchFamily="34" charset="0"/>
                <a:ea typeface="宋体" panose="02010600030101010101" pitchFamily="2" charset="-122"/>
              </a:rPr>
              <a:t>= 0</a:t>
            </a:r>
            <a:r>
              <a:rPr lang="zh-CN" altLang="en-US">
                <a:latin typeface="Arial" panose="020B0604020202020204" pitchFamily="34" charset="0"/>
                <a:ea typeface="宋体" panose="02010600030101010101" pitchFamily="2" charset="-122"/>
              </a:rPr>
              <a:t>或当 </a:t>
            </a:r>
            <a:r>
              <a:rPr lang="en-US" altLang="zh-CN" i="1">
                <a:latin typeface="Arial" panose="020B0604020202020204" pitchFamily="34" charset="0"/>
                <a:ea typeface="宋体" panose="02010600030101010101" pitchFamily="2" charset="-122"/>
              </a:rPr>
              <a:t>ω</a:t>
            </a:r>
            <a:r>
              <a:rPr lang="el-GR" altLang="zh-CN">
                <a:latin typeface="Arial" panose="020B0604020202020204" pitchFamily="34" charset="0"/>
                <a:ea typeface="宋体" panose="02010600030101010101" pitchFamily="2" charset="-122"/>
              </a:rPr>
              <a:t> →∞</a:t>
            </a:r>
            <a:r>
              <a:rPr lang="zh-CN" altLang="en-US">
                <a:latin typeface="Arial" panose="020B0604020202020204" pitchFamily="34" charset="0"/>
                <a:ea typeface="宋体" panose="02010600030101010101" pitchFamily="2" charset="-122"/>
              </a:rPr>
              <a:t>时，</a:t>
            </a:r>
            <a:r>
              <a:rPr lang="en-US" altLang="zh-CN" i="1">
                <a:latin typeface="Arial" panose="020B0604020202020204" pitchFamily="34" charset="0"/>
                <a:ea typeface="宋体" panose="02010600030101010101" pitchFamily="2" charset="-122"/>
              </a:rPr>
              <a:t>A</a:t>
            </a:r>
            <a:r>
              <a:rPr lang="en-US" altLang="zh-CN">
                <a:latin typeface="Arial" panose="020B0604020202020204" pitchFamily="34" charset="0"/>
                <a:ea typeface="宋体" panose="02010600030101010101" pitchFamily="2" charset="-122"/>
              </a:rPr>
              <a:t>(</a:t>
            </a:r>
            <a:r>
              <a:rPr lang="en-US" altLang="zh-CN" i="1">
                <a:latin typeface="Arial" panose="020B0604020202020204" pitchFamily="34" charset="0"/>
                <a:ea typeface="宋体" panose="02010600030101010101" pitchFamily="2" charset="-122"/>
              </a:rPr>
              <a:t>ω</a:t>
            </a:r>
            <a:r>
              <a:rPr lang="en-US" altLang="zh-CN">
                <a:latin typeface="Arial" panose="020B0604020202020204" pitchFamily="34" charset="0"/>
                <a:ea typeface="宋体" panose="02010600030101010101" pitchFamily="2" charset="-122"/>
              </a:rPr>
              <a:t>)=0</a:t>
            </a:r>
            <a:r>
              <a:rPr lang="zh-CN" altLang="en-US">
                <a:latin typeface="Arial" panose="020B0604020202020204" pitchFamily="34" charset="0"/>
                <a:ea typeface="宋体" panose="02010600030101010101" pitchFamily="2" charset="-122"/>
              </a:rPr>
              <a:t>；当</a:t>
            </a:r>
            <a:r>
              <a:rPr lang="en-US" altLang="zh-CN" i="1">
                <a:latin typeface="Arial" panose="020B0604020202020204" pitchFamily="34" charset="0"/>
                <a:ea typeface="宋体" panose="02010600030101010101" pitchFamily="2" charset="-122"/>
              </a:rPr>
              <a:t>ω</a:t>
            </a:r>
            <a:r>
              <a:rPr lang="en-US" altLang="zh-CN">
                <a:latin typeface="Arial" panose="020B0604020202020204" pitchFamily="34" charset="0"/>
                <a:ea typeface="宋体" panose="02010600030101010101" pitchFamily="2" charset="-122"/>
              </a:rPr>
              <a:t>=</a:t>
            </a:r>
            <a:r>
              <a:rPr lang="en-US" altLang="zh-CN" i="1">
                <a:latin typeface="Arial" panose="020B0604020202020204" pitchFamily="34" charset="0"/>
                <a:ea typeface="宋体" panose="02010600030101010101" pitchFamily="2" charset="-122"/>
              </a:rPr>
              <a:t>ω</a:t>
            </a:r>
            <a:r>
              <a:rPr lang="en-US" altLang="zh-CN">
                <a:latin typeface="Arial" panose="020B0604020202020204" pitchFamily="34" charset="0"/>
                <a:ea typeface="宋体" panose="02010600030101010101" pitchFamily="2" charset="-122"/>
              </a:rPr>
              <a:t>0</a:t>
            </a:r>
            <a:r>
              <a:rPr lang="zh-CN" altLang="en-US">
                <a:latin typeface="Arial" panose="020B0604020202020204" pitchFamily="34" charset="0"/>
                <a:ea typeface="宋体" panose="02010600030101010101" pitchFamily="2" charset="-122"/>
              </a:rPr>
              <a:t>时，</a:t>
            </a:r>
            <a:r>
              <a:rPr lang="en-US" altLang="zh-CN" i="1">
                <a:latin typeface="Arial" panose="020B0604020202020204" pitchFamily="34" charset="0"/>
                <a:ea typeface="宋体" panose="02010600030101010101" pitchFamily="2" charset="-122"/>
              </a:rPr>
              <a:t>A</a:t>
            </a:r>
            <a:r>
              <a:rPr lang="en-US" altLang="zh-CN">
                <a:latin typeface="Arial" panose="020B0604020202020204" pitchFamily="34" charset="0"/>
                <a:ea typeface="宋体" panose="02010600030101010101" pitchFamily="2" charset="-122"/>
              </a:rPr>
              <a:t>(</a:t>
            </a:r>
            <a:r>
              <a:rPr lang="en-US" altLang="zh-CN" i="1">
                <a:latin typeface="Arial" panose="020B0604020202020204" pitchFamily="34" charset="0"/>
                <a:ea typeface="宋体" panose="02010600030101010101" pitchFamily="2" charset="-122"/>
              </a:rPr>
              <a:t>ω</a:t>
            </a:r>
            <a:r>
              <a:rPr lang="en-US" altLang="zh-CN">
                <a:latin typeface="Arial" panose="020B0604020202020204" pitchFamily="34" charset="0"/>
                <a:ea typeface="宋体" panose="02010600030101010101" pitchFamily="2" charset="-122"/>
              </a:rPr>
              <a:t>)= </a:t>
            </a:r>
            <a:r>
              <a:rPr lang="en-US" altLang="zh-CN" i="1">
                <a:latin typeface="Arial" panose="020B0604020202020204" pitchFamily="34" charset="0"/>
                <a:ea typeface="宋体" panose="02010600030101010101" pitchFamily="2" charset="-122"/>
              </a:rPr>
              <a:t>K</a:t>
            </a:r>
            <a:r>
              <a:rPr lang="en-US" altLang="zh-CN">
                <a:latin typeface="Arial" panose="020B0604020202020204" pitchFamily="34" charset="0"/>
                <a:ea typeface="宋体" panose="02010600030101010101" pitchFamily="2" charset="-122"/>
              </a:rPr>
              <a:t>p</a:t>
            </a:r>
            <a:r>
              <a:rPr lang="zh-CN" altLang="en-US">
                <a:latin typeface="Arial" panose="020B0604020202020204" pitchFamily="34" charset="0"/>
                <a:ea typeface="宋体" panose="02010600030101010101" pitchFamily="2" charset="-122"/>
              </a:rPr>
              <a:t>，达到极大值，具有带通特性。</a:t>
            </a:r>
          </a:p>
        </p:txBody>
      </p:sp>
    </p:spTree>
    <p:extLst>
      <p:ext uri="{BB962C8B-B14F-4D97-AF65-F5344CB8AC3E}">
        <p14:creationId xmlns:p14="http://schemas.microsoft.com/office/powerpoint/2010/main" val="346465501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巴特沃斯逼近的基本原则是在保持幅频特性单调变化的前提下，通带内最为平坦。其特点是具有较为理想的幅频特性，同时</a:t>
            </a:r>
          </a:p>
        </p:txBody>
      </p:sp>
      <p:sp>
        <p:nvSpPr>
          <p:cNvPr id="4" name="灯片编号占位符 3"/>
          <p:cNvSpPr>
            <a:spLocks noGrp="1"/>
          </p:cNvSpPr>
          <p:nvPr>
            <p:ph type="sldNum" sz="quarter" idx="5"/>
          </p:nvPr>
        </p:nvSpPr>
        <p:spPr/>
        <p:txBody>
          <a:bodyPr/>
          <a:lstStyle/>
          <a:p>
            <a:fld id="{189A42A8-335C-4E7B-9792-75E2D9B2F9F0}" type="slidenum">
              <a:rPr lang="zh-CN" altLang="en-US" smtClean="0"/>
              <a:t>39</a:t>
            </a:fld>
            <a:endParaRPr lang="zh-CN" altLang="en-US"/>
          </a:p>
        </p:txBody>
      </p:sp>
    </p:spTree>
    <p:extLst>
      <p:ext uri="{BB962C8B-B14F-4D97-AF65-F5344CB8AC3E}">
        <p14:creationId xmlns:p14="http://schemas.microsoft.com/office/powerpoint/2010/main" val="417805392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189A42A8-335C-4E7B-9792-75E2D9B2F9F0}" type="slidenum">
              <a:rPr lang="zh-CN" altLang="en-US" smtClean="0"/>
              <a:t>43</a:t>
            </a:fld>
            <a:endParaRPr lang="zh-CN" altLang="en-US"/>
          </a:p>
        </p:txBody>
      </p:sp>
    </p:spTree>
    <p:extLst>
      <p:ext uri="{BB962C8B-B14F-4D97-AF65-F5344CB8AC3E}">
        <p14:creationId xmlns:p14="http://schemas.microsoft.com/office/powerpoint/2010/main" val="344207671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fld id="{C137A1AD-1E2C-403B-8136-283EE213119B}" type="slidenum">
              <a:rPr lang="en-US" altLang="zh-CN"/>
              <a:pPr eaLnBrk="1" hangingPunct="1"/>
              <a:t>49</a:t>
            </a:fld>
            <a:endParaRPr lang="en-US" altLang="zh-CN"/>
          </a:p>
        </p:txBody>
      </p:sp>
      <p:sp>
        <p:nvSpPr>
          <p:cNvPr id="96259" name="Rectangle 2"/>
          <p:cNvSpPr>
            <a:spLocks noGrp="1" noRot="1" noChangeAspect="1" noChangeArrowheads="1" noTextEdit="1"/>
          </p:cNvSpPr>
          <p:nvPr>
            <p:ph type="sldImg"/>
          </p:nvPr>
        </p:nvSpPr>
        <p:spPr>
          <a:xfrm>
            <a:off x="385763" y="687388"/>
            <a:ext cx="6088062" cy="3425825"/>
          </a:xfrm>
          <a:ln/>
        </p:spPr>
      </p:sp>
      <p:sp>
        <p:nvSpPr>
          <p:cNvPr id="96260" name="Rectangle 3"/>
          <p:cNvSpPr>
            <a:spLocks noGrp="1" noChangeArrowheads="1"/>
          </p:cNvSpPr>
          <p:nvPr>
            <p:ph type="body" idx="1"/>
          </p:nvPr>
        </p:nvSpPr>
        <p:spPr>
          <a:xfrm>
            <a:off x="685800" y="4343400"/>
            <a:ext cx="5486400" cy="4113213"/>
          </a:xfrm>
          <a:noFill/>
        </p:spPr>
        <p:txBody>
          <a:bodyPr/>
          <a:lstStyle/>
          <a:p>
            <a:pPr algn="just" eaLnBrk="1" hangingPunct="1">
              <a:lnSpc>
                <a:spcPct val="110000"/>
              </a:lnSpc>
            </a:pPr>
            <a:r>
              <a:rPr lang="zh-CN" altLang="en-US" sz="1100" b="1">
                <a:solidFill>
                  <a:srgbClr val="FF3300"/>
                </a:solidFill>
                <a:latin typeface="宋体" panose="02010600030101010101" pitchFamily="2" charset="-122"/>
                <a:ea typeface="宋体" panose="02010600030101010101" pitchFamily="2" charset="-122"/>
              </a:rPr>
              <a:t>有源滤波器：</a:t>
            </a:r>
            <a:endParaRPr lang="zh-CN" altLang="en-US" sz="1000">
              <a:latin typeface="Arial" panose="020B0604020202020204" pitchFamily="34" charset="0"/>
              <a:ea typeface="宋体" panose="02010600030101010101" pitchFamily="2" charset="-122"/>
            </a:endParaRPr>
          </a:p>
          <a:p>
            <a:pPr eaLnBrk="1" hangingPunct="1"/>
            <a:endParaRPr lang="en-US" altLang="zh-CN">
              <a:latin typeface="Arial" panose="020B0604020202020204" pitchFamily="34" charset="0"/>
              <a:ea typeface="宋体" panose="02010600030101010101" pitchFamily="2" charset="-122"/>
            </a:endParaRPr>
          </a:p>
        </p:txBody>
      </p:sp>
    </p:spTree>
    <p:extLst>
      <p:ext uri="{BB962C8B-B14F-4D97-AF65-F5344CB8AC3E}">
        <p14:creationId xmlns:p14="http://schemas.microsoft.com/office/powerpoint/2010/main" val="205653127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fld id="{99F8AD13-6180-4F88-893A-5844811D2F39}" type="slidenum">
              <a:rPr lang="en-US" altLang="zh-CN"/>
              <a:pPr eaLnBrk="1" hangingPunct="1"/>
              <a:t>55</a:t>
            </a:fld>
            <a:endParaRPr lang="en-US" altLang="zh-CN"/>
          </a:p>
        </p:txBody>
      </p:sp>
      <p:sp>
        <p:nvSpPr>
          <p:cNvPr id="99331" name="Rectangle 2"/>
          <p:cNvSpPr>
            <a:spLocks noGrp="1" noRot="1" noChangeAspect="1" noChangeArrowheads="1" noTextEdit="1"/>
          </p:cNvSpPr>
          <p:nvPr>
            <p:ph type="sldImg"/>
          </p:nvPr>
        </p:nvSpPr>
        <p:spPr>
          <a:xfrm>
            <a:off x="385763" y="687388"/>
            <a:ext cx="6088062" cy="3425825"/>
          </a:xfrm>
          <a:ln/>
        </p:spPr>
      </p:sp>
      <p:sp>
        <p:nvSpPr>
          <p:cNvPr id="650243" name="Rectangle 3"/>
          <p:cNvSpPr>
            <a:spLocks noGrp="1" noChangeArrowheads="1"/>
          </p:cNvSpPr>
          <p:nvPr>
            <p:ph type="body" idx="1"/>
          </p:nvPr>
        </p:nvSpPr>
        <p:spPr>
          <a:xfrm>
            <a:off x="685800" y="4343400"/>
            <a:ext cx="5486400" cy="4113213"/>
          </a:xfrm>
        </p:spPr>
        <p:txBody>
          <a:bodyPr/>
          <a:lstStyle/>
          <a:p>
            <a:pPr eaLnBrk="1" hangingPunct="1">
              <a:defRPr/>
            </a:pPr>
            <a:endParaRPr lang="zh-CN" altLang="zh-CN" b="1">
              <a:effectLst>
                <a:outerShdw blurRad="38100" dist="38100" dir="2700000" algn="tl">
                  <a:srgbClr val="C0C0C0"/>
                </a:outerShdw>
              </a:effectLst>
              <a:latin typeface="隶书" pitchFamily="49" charset="-122"/>
              <a:ea typeface="隶书" pitchFamily="49" charset="-122"/>
            </a:endParaRPr>
          </a:p>
        </p:txBody>
      </p:sp>
    </p:spTree>
    <p:extLst>
      <p:ext uri="{BB962C8B-B14F-4D97-AF65-F5344CB8AC3E}">
        <p14:creationId xmlns:p14="http://schemas.microsoft.com/office/powerpoint/2010/main" val="320914970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fld id="{C9B699B3-4E2E-469F-8BC9-0B5B8766BADA}" type="slidenum">
              <a:rPr lang="en-US" altLang="zh-CN"/>
              <a:pPr eaLnBrk="1" hangingPunct="1"/>
              <a:t>79</a:t>
            </a:fld>
            <a:endParaRPr lang="en-US" altLang="zh-CN"/>
          </a:p>
        </p:txBody>
      </p:sp>
      <p:sp>
        <p:nvSpPr>
          <p:cNvPr id="103427" name="Rectangle 2"/>
          <p:cNvSpPr>
            <a:spLocks noGrp="1" noRot="1" noChangeAspect="1" noChangeArrowheads="1" noTextEdit="1"/>
          </p:cNvSpPr>
          <p:nvPr>
            <p:ph type="sldImg"/>
          </p:nvPr>
        </p:nvSpPr>
        <p:spPr>
          <a:xfrm>
            <a:off x="2289175" y="515938"/>
            <a:ext cx="4567238" cy="2568575"/>
          </a:xfrm>
          <a:ln/>
        </p:spPr>
      </p:sp>
      <p:sp>
        <p:nvSpPr>
          <p:cNvPr id="103428" name="Rectangle 3"/>
          <p:cNvSpPr>
            <a:spLocks noGrp="1" noChangeArrowheads="1"/>
          </p:cNvSpPr>
          <p:nvPr>
            <p:ph type="body" idx="1"/>
          </p:nvPr>
        </p:nvSpPr>
        <p:spPr>
          <a:xfrm>
            <a:off x="914400" y="3257550"/>
            <a:ext cx="7315200" cy="3084910"/>
          </a:xfrm>
          <a:noFill/>
        </p:spPr>
        <p:txBody>
          <a:bodyPr/>
          <a:lstStyle/>
          <a:p>
            <a:pPr eaLnBrk="1" hangingPunct="1"/>
            <a:endParaRPr lang="zh-CN" altLang="zh-CN">
              <a:latin typeface="Arial" panose="020B0604020202020204" pitchFamily="34" charset="0"/>
              <a:ea typeface="宋体" panose="02010600030101010101" pitchFamily="2" charset="-122"/>
            </a:endParaRPr>
          </a:p>
        </p:txBody>
      </p:sp>
    </p:spTree>
    <p:extLst>
      <p:ext uri="{BB962C8B-B14F-4D97-AF65-F5344CB8AC3E}">
        <p14:creationId xmlns:p14="http://schemas.microsoft.com/office/powerpoint/2010/main" val="246428714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fld id="{C9B699B3-4E2E-469F-8BC9-0B5B8766BADA}" type="slidenum">
              <a:rPr lang="en-US" altLang="zh-CN"/>
              <a:pPr eaLnBrk="1" hangingPunct="1"/>
              <a:t>80</a:t>
            </a:fld>
            <a:endParaRPr lang="en-US" altLang="zh-CN"/>
          </a:p>
        </p:txBody>
      </p:sp>
      <p:sp>
        <p:nvSpPr>
          <p:cNvPr id="103427" name="Rectangle 2"/>
          <p:cNvSpPr>
            <a:spLocks noGrp="1" noRot="1" noChangeAspect="1" noChangeArrowheads="1" noTextEdit="1"/>
          </p:cNvSpPr>
          <p:nvPr>
            <p:ph type="sldImg"/>
          </p:nvPr>
        </p:nvSpPr>
        <p:spPr>
          <a:xfrm>
            <a:off x="2289175" y="515938"/>
            <a:ext cx="4567238" cy="2568575"/>
          </a:xfrm>
          <a:ln/>
        </p:spPr>
      </p:sp>
      <p:sp>
        <p:nvSpPr>
          <p:cNvPr id="103428" name="Rectangle 3"/>
          <p:cNvSpPr>
            <a:spLocks noGrp="1" noChangeArrowheads="1"/>
          </p:cNvSpPr>
          <p:nvPr>
            <p:ph type="body" idx="1"/>
          </p:nvPr>
        </p:nvSpPr>
        <p:spPr>
          <a:xfrm>
            <a:off x="914400" y="3257550"/>
            <a:ext cx="7315200" cy="3084910"/>
          </a:xfrm>
          <a:noFill/>
        </p:spPr>
        <p:txBody>
          <a:bodyPr/>
          <a:lstStyle/>
          <a:p>
            <a:pPr eaLnBrk="1" hangingPunct="1"/>
            <a:endParaRPr lang="zh-CN" altLang="zh-CN">
              <a:latin typeface="Arial" panose="020B0604020202020204" pitchFamily="34" charset="0"/>
              <a:ea typeface="宋体" panose="02010600030101010101" pitchFamily="2" charset="-122"/>
            </a:endParaRPr>
          </a:p>
        </p:txBody>
      </p:sp>
    </p:spTree>
    <p:extLst>
      <p:ext uri="{BB962C8B-B14F-4D97-AF65-F5344CB8AC3E}">
        <p14:creationId xmlns:p14="http://schemas.microsoft.com/office/powerpoint/2010/main" val="170459230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DE843315-BAF0-49A1-82E4-6504A7539693}" type="slidenum">
              <a:rPr lang="en-US" altLang="zh-CN"/>
              <a:pPr/>
              <a:t>7</a:t>
            </a:fld>
            <a:endParaRPr lang="en-US" altLang="zh-CN"/>
          </a:p>
        </p:txBody>
      </p:sp>
      <p:sp>
        <p:nvSpPr>
          <p:cNvPr id="54274" name="Rectangle 2"/>
          <p:cNvSpPr>
            <a:spLocks noGrp="1" noRot="1" noChangeAspect="1" noChangeArrowheads="1" noTextEdit="1"/>
          </p:cNvSpPr>
          <p:nvPr>
            <p:ph type="sldImg"/>
          </p:nvPr>
        </p:nvSpPr>
        <p:spPr>
          <a:ln/>
        </p:spPr>
      </p:sp>
      <p:sp>
        <p:nvSpPr>
          <p:cNvPr id="54275" name="Rectangle 3"/>
          <p:cNvSpPr>
            <a:spLocks noGrp="1" noChangeArrowheads="1"/>
          </p:cNvSpPr>
          <p:nvPr>
            <p:ph type="body" idx="1"/>
          </p:nvPr>
        </p:nvSpPr>
        <p:spPr/>
        <p:txBody>
          <a:bodyPr/>
          <a:lstStyle/>
          <a:p>
            <a:r>
              <a:rPr kumimoji="1" lang="zh-CN" altLang="en-US">
                <a:latin typeface="Tahoma" panose="020B0604030504040204" pitchFamily="34" charset="0"/>
                <a:ea typeface="黑体" panose="02010609060101010101" pitchFamily="49" charset="-122"/>
              </a:rPr>
              <a:t>测量：</a:t>
            </a:r>
          </a:p>
          <a:p>
            <a:r>
              <a:rPr kumimoji="1" lang="zh-CN" altLang="en-US">
                <a:latin typeface="Tahoma" panose="020B0604030504040204" pitchFamily="34" charset="0"/>
                <a:ea typeface="黑体" panose="02010609060101010101" pitchFamily="49" charset="-122"/>
              </a:rPr>
              <a:t>控制：</a:t>
            </a:r>
          </a:p>
          <a:p>
            <a:endParaRPr lang="en-US" altLang="zh-CN"/>
          </a:p>
        </p:txBody>
      </p:sp>
    </p:spTree>
    <p:extLst>
      <p:ext uri="{BB962C8B-B14F-4D97-AF65-F5344CB8AC3E}">
        <p14:creationId xmlns:p14="http://schemas.microsoft.com/office/powerpoint/2010/main" val="389388932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DE843315-BAF0-49A1-82E4-6504A7539693}" type="slidenum">
              <a:rPr lang="en-US" altLang="zh-CN"/>
              <a:pPr/>
              <a:t>8</a:t>
            </a:fld>
            <a:endParaRPr lang="en-US" altLang="zh-CN"/>
          </a:p>
        </p:txBody>
      </p:sp>
      <p:sp>
        <p:nvSpPr>
          <p:cNvPr id="54274" name="Rectangle 2"/>
          <p:cNvSpPr>
            <a:spLocks noGrp="1" noRot="1" noChangeAspect="1" noChangeArrowheads="1" noTextEdit="1"/>
          </p:cNvSpPr>
          <p:nvPr>
            <p:ph type="sldImg"/>
          </p:nvPr>
        </p:nvSpPr>
        <p:spPr>
          <a:ln/>
        </p:spPr>
      </p:sp>
      <p:sp>
        <p:nvSpPr>
          <p:cNvPr id="54275" name="Rectangle 3"/>
          <p:cNvSpPr>
            <a:spLocks noGrp="1" noChangeArrowheads="1"/>
          </p:cNvSpPr>
          <p:nvPr>
            <p:ph type="body" idx="1"/>
          </p:nvPr>
        </p:nvSpPr>
        <p:spPr/>
        <p:txBody>
          <a:bodyPr/>
          <a:lstStyle/>
          <a:p>
            <a:r>
              <a:rPr kumimoji="1" lang="zh-CN" altLang="en-US">
                <a:latin typeface="Tahoma" panose="020B0604030504040204" pitchFamily="34" charset="0"/>
                <a:ea typeface="黑体" panose="02010609060101010101" pitchFamily="49" charset="-122"/>
              </a:rPr>
              <a:t>测量：</a:t>
            </a:r>
          </a:p>
          <a:p>
            <a:r>
              <a:rPr kumimoji="1" lang="zh-CN" altLang="en-US">
                <a:latin typeface="Tahoma" panose="020B0604030504040204" pitchFamily="34" charset="0"/>
                <a:ea typeface="黑体" panose="02010609060101010101" pitchFamily="49" charset="-122"/>
              </a:rPr>
              <a:t>控制：</a:t>
            </a:r>
          </a:p>
          <a:p>
            <a:endParaRPr lang="en-US" altLang="zh-CN"/>
          </a:p>
        </p:txBody>
      </p:sp>
    </p:spTree>
    <p:extLst>
      <p:ext uri="{BB962C8B-B14F-4D97-AF65-F5344CB8AC3E}">
        <p14:creationId xmlns:p14="http://schemas.microsoft.com/office/powerpoint/2010/main" val="167148125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DE843315-BAF0-49A1-82E4-6504A7539693}" type="slidenum">
              <a:rPr lang="en-US" altLang="zh-CN"/>
              <a:pPr/>
              <a:t>9</a:t>
            </a:fld>
            <a:endParaRPr lang="en-US" altLang="zh-CN"/>
          </a:p>
        </p:txBody>
      </p:sp>
      <p:sp>
        <p:nvSpPr>
          <p:cNvPr id="54274" name="Rectangle 2"/>
          <p:cNvSpPr>
            <a:spLocks noGrp="1" noRot="1" noChangeAspect="1" noChangeArrowheads="1" noTextEdit="1"/>
          </p:cNvSpPr>
          <p:nvPr>
            <p:ph type="sldImg"/>
          </p:nvPr>
        </p:nvSpPr>
        <p:spPr>
          <a:ln/>
        </p:spPr>
      </p:sp>
      <p:sp>
        <p:nvSpPr>
          <p:cNvPr id="54275" name="Rectangle 3"/>
          <p:cNvSpPr>
            <a:spLocks noGrp="1" noChangeArrowheads="1"/>
          </p:cNvSpPr>
          <p:nvPr>
            <p:ph type="body" idx="1"/>
          </p:nvPr>
        </p:nvSpPr>
        <p:spPr/>
        <p:txBody>
          <a:bodyPr/>
          <a:lstStyle/>
          <a:p>
            <a:r>
              <a:rPr kumimoji="1" lang="zh-CN" altLang="en-US">
                <a:latin typeface="Tahoma" panose="020B0604030504040204" pitchFamily="34" charset="0"/>
                <a:ea typeface="黑体" panose="02010609060101010101" pitchFamily="49" charset="-122"/>
              </a:rPr>
              <a:t>测量：</a:t>
            </a:r>
          </a:p>
          <a:p>
            <a:r>
              <a:rPr kumimoji="1" lang="zh-CN" altLang="en-US">
                <a:latin typeface="Tahoma" panose="020B0604030504040204" pitchFamily="34" charset="0"/>
                <a:ea typeface="黑体" panose="02010609060101010101" pitchFamily="49" charset="-122"/>
              </a:rPr>
              <a:t>控制：</a:t>
            </a:r>
          </a:p>
          <a:p>
            <a:endParaRPr lang="en-US" altLang="zh-CN"/>
          </a:p>
        </p:txBody>
      </p:sp>
    </p:spTree>
    <p:extLst>
      <p:ext uri="{BB962C8B-B14F-4D97-AF65-F5344CB8AC3E}">
        <p14:creationId xmlns:p14="http://schemas.microsoft.com/office/powerpoint/2010/main" val="339019147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DE843315-BAF0-49A1-82E4-6504A7539693}" type="slidenum">
              <a:rPr lang="en-US" altLang="zh-CN"/>
              <a:pPr/>
              <a:t>10</a:t>
            </a:fld>
            <a:endParaRPr lang="en-US" altLang="zh-CN"/>
          </a:p>
        </p:txBody>
      </p:sp>
      <p:sp>
        <p:nvSpPr>
          <p:cNvPr id="54274" name="Rectangle 2"/>
          <p:cNvSpPr>
            <a:spLocks noGrp="1" noRot="1" noChangeAspect="1" noChangeArrowheads="1" noTextEdit="1"/>
          </p:cNvSpPr>
          <p:nvPr>
            <p:ph type="sldImg"/>
          </p:nvPr>
        </p:nvSpPr>
        <p:spPr>
          <a:ln/>
        </p:spPr>
      </p:sp>
      <p:sp>
        <p:nvSpPr>
          <p:cNvPr id="54275" name="Rectangle 3"/>
          <p:cNvSpPr>
            <a:spLocks noGrp="1" noChangeArrowheads="1"/>
          </p:cNvSpPr>
          <p:nvPr>
            <p:ph type="body" idx="1"/>
          </p:nvPr>
        </p:nvSpPr>
        <p:spPr/>
        <p:txBody>
          <a:bodyPr/>
          <a:lstStyle/>
          <a:p>
            <a:r>
              <a:rPr kumimoji="1" lang="zh-CN" altLang="en-US">
                <a:latin typeface="Tahoma" panose="020B0604030504040204" pitchFamily="34" charset="0"/>
                <a:ea typeface="黑体" panose="02010609060101010101" pitchFamily="49" charset="-122"/>
              </a:rPr>
              <a:t>测量：</a:t>
            </a:r>
          </a:p>
          <a:p>
            <a:r>
              <a:rPr kumimoji="1" lang="zh-CN" altLang="en-US">
                <a:latin typeface="Tahoma" panose="020B0604030504040204" pitchFamily="34" charset="0"/>
                <a:ea typeface="黑体" panose="02010609060101010101" pitchFamily="49" charset="-122"/>
              </a:rPr>
              <a:t>控制：</a:t>
            </a:r>
          </a:p>
          <a:p>
            <a:endParaRPr lang="en-US" altLang="zh-CN"/>
          </a:p>
        </p:txBody>
      </p:sp>
    </p:spTree>
    <p:extLst>
      <p:ext uri="{BB962C8B-B14F-4D97-AF65-F5344CB8AC3E}">
        <p14:creationId xmlns:p14="http://schemas.microsoft.com/office/powerpoint/2010/main" val="409790029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fld id="{694A540C-8EC3-442F-8CE0-9F027BA8FD43}" type="slidenum">
              <a:rPr lang="en-US" altLang="zh-CN"/>
              <a:pPr eaLnBrk="1" hangingPunct="1"/>
              <a:t>15</a:t>
            </a:fld>
            <a:endParaRPr lang="en-US" altLang="zh-CN"/>
          </a:p>
        </p:txBody>
      </p:sp>
      <p:sp>
        <p:nvSpPr>
          <p:cNvPr id="83971" name="Rectangle 2"/>
          <p:cNvSpPr>
            <a:spLocks noGrp="1" noRot="1" noChangeAspect="1" noChangeArrowheads="1" noTextEdit="1"/>
          </p:cNvSpPr>
          <p:nvPr>
            <p:ph type="sldImg"/>
          </p:nvPr>
        </p:nvSpPr>
        <p:spPr>
          <a:xfrm>
            <a:off x="2289175" y="515938"/>
            <a:ext cx="4567238" cy="2568575"/>
          </a:xfrm>
          <a:ln/>
        </p:spPr>
      </p:sp>
      <p:sp>
        <p:nvSpPr>
          <p:cNvPr id="83972" name="Rectangle 3"/>
          <p:cNvSpPr>
            <a:spLocks noGrp="1" noChangeArrowheads="1"/>
          </p:cNvSpPr>
          <p:nvPr>
            <p:ph type="body" idx="1"/>
          </p:nvPr>
        </p:nvSpPr>
        <p:spPr>
          <a:xfrm>
            <a:off x="914400" y="3257550"/>
            <a:ext cx="7315200" cy="3084910"/>
          </a:xfrm>
          <a:noFill/>
        </p:spPr>
        <p:txBody>
          <a:bodyPr/>
          <a:lstStyle/>
          <a:p>
            <a:pPr eaLnBrk="1" hangingPunct="1"/>
            <a:r>
              <a:rPr lang="zh-CN" altLang="en-US" b="1">
                <a:solidFill>
                  <a:srgbClr val="FF0000"/>
                </a:solidFill>
                <a:latin typeface="Arial" panose="020B0604020202020204" pitchFamily="34" charset="0"/>
                <a:ea typeface="宋体" panose="02010600030101010101" pitchFamily="2" charset="-122"/>
              </a:rPr>
              <a:t>传递函数零、极点分布与频率特性有关</a:t>
            </a:r>
            <a:r>
              <a:rPr lang="zh-CN" altLang="en-US" b="1">
                <a:latin typeface="Arial" panose="020B0604020202020204" pitchFamily="34" charset="0"/>
                <a:ea typeface="宋体" panose="02010600030101010101" pitchFamily="2" charset="-122"/>
              </a:rPr>
              <a:t>。稳定系统传递函数的极点应位于复平面的</a:t>
            </a:r>
            <a:r>
              <a:rPr lang="zh-CN" altLang="en-US" b="1">
                <a:solidFill>
                  <a:srgbClr val="0000FF"/>
                </a:solidFill>
                <a:latin typeface="Arial" panose="020B0604020202020204" pitchFamily="34" charset="0"/>
                <a:ea typeface="宋体" panose="02010600030101010101" pitchFamily="2" charset="-122"/>
              </a:rPr>
              <a:t>左半平面</a:t>
            </a:r>
            <a:r>
              <a:rPr lang="zh-CN" altLang="en-US" b="1">
                <a:latin typeface="Arial" panose="020B0604020202020204" pitchFamily="34" charset="0"/>
                <a:ea typeface="宋体" panose="02010600030101010101" pitchFamily="2" charset="-122"/>
              </a:rPr>
              <a:t>。</a:t>
            </a:r>
          </a:p>
        </p:txBody>
      </p:sp>
    </p:spTree>
    <p:extLst>
      <p:ext uri="{BB962C8B-B14F-4D97-AF65-F5344CB8AC3E}">
        <p14:creationId xmlns:p14="http://schemas.microsoft.com/office/powerpoint/2010/main" val="268087971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fld id="{F29247A7-6C0B-4741-9113-0A56987C4D19}" type="slidenum">
              <a:rPr lang="en-US" altLang="zh-CN"/>
              <a:pPr eaLnBrk="1" hangingPunct="1"/>
              <a:t>20</a:t>
            </a:fld>
            <a:endParaRPr lang="en-US" altLang="zh-CN"/>
          </a:p>
        </p:txBody>
      </p:sp>
      <p:sp>
        <p:nvSpPr>
          <p:cNvPr id="86019" name="Rectangle 2"/>
          <p:cNvSpPr>
            <a:spLocks noGrp="1" noRot="1" noChangeAspect="1" noChangeArrowheads="1" noTextEdit="1"/>
          </p:cNvSpPr>
          <p:nvPr>
            <p:ph type="sldImg"/>
          </p:nvPr>
        </p:nvSpPr>
        <p:spPr>
          <a:xfrm>
            <a:off x="2289175" y="515938"/>
            <a:ext cx="4567238" cy="2568575"/>
          </a:xfrm>
          <a:ln/>
        </p:spPr>
      </p:sp>
      <p:sp>
        <p:nvSpPr>
          <p:cNvPr id="86020" name="Rectangle 3"/>
          <p:cNvSpPr>
            <a:spLocks noGrp="1" noChangeArrowheads="1"/>
          </p:cNvSpPr>
          <p:nvPr>
            <p:ph type="body" idx="1"/>
          </p:nvPr>
        </p:nvSpPr>
        <p:spPr>
          <a:xfrm>
            <a:off x="914400" y="3257550"/>
            <a:ext cx="7315200" cy="3084910"/>
          </a:xfrm>
          <a:noFill/>
        </p:spPr>
        <p:txBody>
          <a:bodyPr/>
          <a:lstStyle/>
          <a:p>
            <a:pPr eaLnBrk="1" hangingPunct="1"/>
            <a:r>
              <a:rPr lang="zh-CN" altLang="en-US">
                <a:latin typeface="Arial" panose="020B0604020202020204" pitchFamily="34" charset="0"/>
                <a:ea typeface="宋体" panose="02010600030101010101" pitchFamily="2" charset="-122"/>
              </a:rPr>
              <a:t>若人可以选取</a:t>
            </a:r>
          </a:p>
        </p:txBody>
      </p:sp>
    </p:spTree>
    <p:extLst>
      <p:ext uri="{BB962C8B-B14F-4D97-AF65-F5344CB8AC3E}">
        <p14:creationId xmlns:p14="http://schemas.microsoft.com/office/powerpoint/2010/main" val="170212423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fld id="{3F748D1B-3CA7-4EDD-8C8F-3428486E49EF}" type="slidenum">
              <a:rPr lang="en-US" altLang="zh-CN"/>
              <a:pPr eaLnBrk="1" hangingPunct="1"/>
              <a:t>22</a:t>
            </a:fld>
            <a:endParaRPr lang="en-US" altLang="zh-CN"/>
          </a:p>
        </p:txBody>
      </p:sp>
      <p:sp>
        <p:nvSpPr>
          <p:cNvPr id="87043" name="Rectangle 2"/>
          <p:cNvSpPr>
            <a:spLocks noGrp="1" noRot="1" noChangeAspect="1" noChangeArrowheads="1" noTextEdit="1"/>
          </p:cNvSpPr>
          <p:nvPr>
            <p:ph type="sldImg"/>
          </p:nvPr>
        </p:nvSpPr>
        <p:spPr>
          <a:xfrm>
            <a:off x="2289175" y="515938"/>
            <a:ext cx="4567238" cy="2568575"/>
          </a:xfrm>
          <a:ln/>
        </p:spPr>
      </p:sp>
      <p:sp>
        <p:nvSpPr>
          <p:cNvPr id="87044" name="Rectangle 3"/>
          <p:cNvSpPr>
            <a:spLocks noGrp="1" noChangeArrowheads="1"/>
          </p:cNvSpPr>
          <p:nvPr>
            <p:ph type="body" idx="1"/>
          </p:nvPr>
        </p:nvSpPr>
        <p:spPr>
          <a:xfrm>
            <a:off x="914400" y="3257550"/>
            <a:ext cx="7315200" cy="3084910"/>
          </a:xfrm>
          <a:noFill/>
        </p:spPr>
        <p:txBody>
          <a:bodyPr/>
          <a:lstStyle/>
          <a:p>
            <a:pPr eaLnBrk="1" hangingPunct="1"/>
            <a:r>
              <a:rPr lang="zh-CN" altLang="en-US">
                <a:latin typeface="Arial" panose="020B0604020202020204" pitchFamily="34" charset="0"/>
                <a:ea typeface="宋体" panose="02010600030101010101" pitchFamily="2" charset="-122"/>
              </a:rPr>
              <a:t>由增益误差决定</a:t>
            </a:r>
          </a:p>
        </p:txBody>
      </p:sp>
    </p:spTree>
    <p:extLst>
      <p:ext uri="{BB962C8B-B14F-4D97-AF65-F5344CB8AC3E}">
        <p14:creationId xmlns:p14="http://schemas.microsoft.com/office/powerpoint/2010/main" val="57084408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ctangle 7"/>
          <p:cNvSpPr>
            <a:spLocks noGrp="1" noChangeArrowheads="1"/>
          </p:cNvSpPr>
          <p:nvPr>
            <p:ph type="sldNum" sz="quarter" idx="5"/>
          </p:nvPr>
        </p:nvSpPr>
        <p:spPr>
          <a:noFill/>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fld id="{78FE95C4-F011-48FA-8F3D-D3A4F39BE9C0}" type="slidenum">
              <a:rPr lang="en-US" altLang="zh-CN"/>
              <a:pPr eaLnBrk="1" hangingPunct="1"/>
              <a:t>29</a:t>
            </a:fld>
            <a:endParaRPr lang="en-US" altLang="zh-CN"/>
          </a:p>
        </p:txBody>
      </p:sp>
      <p:sp>
        <p:nvSpPr>
          <p:cNvPr id="91139" name="Rectangle 2"/>
          <p:cNvSpPr>
            <a:spLocks noGrp="1" noRot="1" noChangeAspect="1" noChangeArrowheads="1" noTextEdit="1"/>
          </p:cNvSpPr>
          <p:nvPr>
            <p:ph type="sldImg"/>
          </p:nvPr>
        </p:nvSpPr>
        <p:spPr>
          <a:xfrm>
            <a:off x="2289175" y="515938"/>
            <a:ext cx="4567238" cy="2568575"/>
          </a:xfrm>
          <a:ln/>
        </p:spPr>
      </p:sp>
      <p:sp>
        <p:nvSpPr>
          <p:cNvPr id="91140" name="Rectangle 3"/>
          <p:cNvSpPr>
            <a:spLocks noGrp="1" noChangeArrowheads="1"/>
          </p:cNvSpPr>
          <p:nvPr>
            <p:ph type="body" idx="1"/>
          </p:nvPr>
        </p:nvSpPr>
        <p:spPr>
          <a:xfrm>
            <a:off x="914400" y="3257550"/>
            <a:ext cx="7315200" cy="3084910"/>
          </a:xfrm>
          <a:noFill/>
        </p:spPr>
        <p:txBody>
          <a:bodyPr/>
          <a:lstStyle/>
          <a:p>
            <a:pPr eaLnBrk="1" hangingPunct="1"/>
            <a:r>
              <a:rPr lang="zh-CN" altLang="en-US">
                <a:latin typeface="Arial" panose="020B0604020202020204" pitchFamily="34" charset="0"/>
                <a:ea typeface="宋体" panose="02010600030101010101" pitchFamily="2" charset="-122"/>
              </a:rPr>
              <a:t>阻尼系数不同，使得滤波器的通带纹波、阻带衰减速度和相位等特性不同</a:t>
            </a:r>
          </a:p>
          <a:p>
            <a:pPr eaLnBrk="1" hangingPunct="1"/>
            <a:r>
              <a:rPr lang="zh-CN" altLang="en-US" sz="1000">
                <a:latin typeface="Arial" panose="020B0604020202020204" pitchFamily="34" charset="0"/>
                <a:ea typeface="宋体" panose="02010600030101010101" pitchFamily="2" charset="-122"/>
              </a:rPr>
              <a:t>低通滤波器</a:t>
            </a:r>
            <a:r>
              <a:rPr lang="en-US" altLang="zh-CN" sz="1000">
                <a:latin typeface="Arial" panose="020B0604020202020204" pitchFamily="34" charset="0"/>
                <a:ea typeface="宋体" panose="02010600030101010101" pitchFamily="2" charset="-122"/>
              </a:rPr>
              <a:t>LPF</a:t>
            </a:r>
            <a:r>
              <a:rPr lang="zh-CN" altLang="en-US" sz="1000">
                <a:latin typeface="Arial" panose="020B0604020202020204" pitchFamily="34" charset="0"/>
                <a:ea typeface="宋体" panose="02010600030101010101" pitchFamily="2" charset="-122"/>
              </a:rPr>
              <a:t>是滤除噪声用的最多的滤波器。由于白噪声与频带的平方根成比例，因此可用</a:t>
            </a:r>
            <a:r>
              <a:rPr lang="en-US" altLang="zh-CN" sz="1000">
                <a:latin typeface="Arial" panose="020B0604020202020204" pitchFamily="34" charset="0"/>
                <a:ea typeface="宋体" panose="02010600030101010101" pitchFamily="2" charset="-122"/>
              </a:rPr>
              <a:t>LPF</a:t>
            </a:r>
            <a:r>
              <a:rPr lang="zh-CN" altLang="en-US" sz="1000">
                <a:latin typeface="Arial" panose="020B0604020202020204" pitchFamily="34" charset="0"/>
                <a:ea typeface="宋体" panose="02010600030101010101" pitchFamily="2" charset="-122"/>
              </a:rPr>
              <a:t>限制频带，减小噪声。</a:t>
            </a:r>
          </a:p>
          <a:p>
            <a:pPr eaLnBrk="1" hangingPunct="1"/>
            <a:endParaRPr lang="en-US" altLang="zh-CN">
              <a:latin typeface="Arial" panose="020B0604020202020204" pitchFamily="34" charset="0"/>
              <a:ea typeface="宋体" panose="02010600030101010101" pitchFamily="2" charset="-122"/>
            </a:endParaRPr>
          </a:p>
        </p:txBody>
      </p:sp>
    </p:spTree>
    <p:extLst>
      <p:ext uri="{BB962C8B-B14F-4D97-AF65-F5344CB8AC3E}">
        <p14:creationId xmlns:p14="http://schemas.microsoft.com/office/powerpoint/2010/main" val="352083838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9" name="Picture 8" descr="General 2560x1600 technology circuit boards PCB numbers electronics circuitry circuit microchip">
            <a:extLst>
              <a:ext uri="{FF2B5EF4-FFF2-40B4-BE49-F238E27FC236}">
                <a16:creationId xmlns:a16="http://schemas.microsoft.com/office/drawing/2014/main" id="{F3398D90-A846-4192-B0BC-A70E39B2DEAA}"/>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4546600" y="0"/>
            <a:ext cx="10972800" cy="6858000"/>
          </a:xfrm>
          <a:prstGeom prst="rect">
            <a:avLst/>
          </a:prstGeom>
          <a:noFill/>
          <a:extLst>
            <a:ext uri="{909E8E84-426E-40DD-AFC4-6F175D3DCCD1}">
              <a14:hiddenFill xmlns:a14="http://schemas.microsoft.com/office/drawing/2010/main">
                <a:solidFill>
                  <a:srgbClr val="FFFFFF"/>
                </a:solidFill>
              </a14:hiddenFill>
            </a:ext>
          </a:extLst>
        </p:spPr>
      </p:pic>
      <p:sp>
        <p:nvSpPr>
          <p:cNvPr id="10" name="矩形 9">
            <a:extLst>
              <a:ext uri="{FF2B5EF4-FFF2-40B4-BE49-F238E27FC236}">
                <a16:creationId xmlns:a16="http://schemas.microsoft.com/office/drawing/2014/main" id="{F50AFCCC-90BB-49B3-A565-5AB9703535BB}"/>
              </a:ext>
            </a:extLst>
          </p:cNvPr>
          <p:cNvSpPr/>
          <p:nvPr userDrawn="1"/>
        </p:nvSpPr>
        <p:spPr>
          <a:xfrm>
            <a:off x="3863336" y="0"/>
            <a:ext cx="2562864" cy="6858000"/>
          </a:xfrm>
          <a:prstGeom prst="rect">
            <a:avLst/>
          </a:prstGeom>
          <a:gradFill>
            <a:gsLst>
              <a:gs pos="50400">
                <a:srgbClr val="FBFDFE">
                  <a:alpha val="79000"/>
                </a:srgbClr>
              </a:gs>
              <a:gs pos="0">
                <a:schemeClr val="accent1">
                  <a:lumMod val="5000"/>
                  <a:lumOff val="95000"/>
                  <a:alpha val="0"/>
                </a:schemeClr>
              </a:gs>
              <a:gs pos="100000">
                <a:schemeClr val="bg1"/>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a:extLst>
              <a:ext uri="{FF2B5EF4-FFF2-40B4-BE49-F238E27FC236}">
                <a16:creationId xmlns:a16="http://schemas.microsoft.com/office/drawing/2014/main" id="{2697B978-5CE3-4AF4-9D88-7B90236D4709}"/>
              </a:ext>
            </a:extLst>
          </p:cNvPr>
          <p:cNvSpPr txBox="1"/>
          <p:nvPr userDrawn="1"/>
        </p:nvSpPr>
        <p:spPr>
          <a:xfrm>
            <a:off x="7030087" y="1215326"/>
            <a:ext cx="4673088" cy="1899912"/>
          </a:xfrm>
          <a:prstGeom prst="rect">
            <a:avLst/>
          </a:prstGeom>
        </p:spPr>
        <p:txBody>
          <a:bodyPr vert="horz" lIns="91440" tIns="45720" rIns="91440" bIns="45720" rtlCol="0" anchor="ctr">
            <a:normAutofit/>
          </a:bodyPr>
          <a:lstStyle/>
          <a:p>
            <a:pPr algn="ctr">
              <a:lnSpc>
                <a:spcPct val="90000"/>
              </a:lnSpc>
              <a:spcBef>
                <a:spcPct val="0"/>
              </a:spcBef>
              <a:spcAft>
                <a:spcPts val="600"/>
              </a:spcAft>
            </a:pPr>
            <a:r>
              <a:rPr lang="zh-CN" altLang="en-US" sz="6600" b="1" spc="300" dirty="0">
                <a:solidFill>
                  <a:srgbClr val="1D1B1F"/>
                </a:solidFill>
                <a:latin typeface="微软雅黑" panose="020B0503020204020204" pitchFamily="34" charset="-122"/>
                <a:ea typeface="微软雅黑" panose="020B0503020204020204" pitchFamily="34" charset="-122"/>
                <a:cs typeface="+mj-cs"/>
              </a:rPr>
              <a:t>测控电路</a:t>
            </a:r>
          </a:p>
        </p:txBody>
      </p:sp>
      <p:sp>
        <p:nvSpPr>
          <p:cNvPr id="13" name="文本框 12">
            <a:extLst>
              <a:ext uri="{FF2B5EF4-FFF2-40B4-BE49-F238E27FC236}">
                <a16:creationId xmlns:a16="http://schemas.microsoft.com/office/drawing/2014/main" id="{4D8E3A78-33D9-4654-A676-729903E7B41E}"/>
              </a:ext>
            </a:extLst>
          </p:cNvPr>
          <p:cNvSpPr txBox="1"/>
          <p:nvPr userDrawn="1"/>
        </p:nvSpPr>
        <p:spPr>
          <a:xfrm>
            <a:off x="7553962" y="3258113"/>
            <a:ext cx="3822189" cy="791926"/>
          </a:xfrm>
          <a:prstGeom prst="rect">
            <a:avLst/>
          </a:prstGeom>
        </p:spPr>
        <p:txBody>
          <a:bodyPr vert="horz" lIns="91440" tIns="45720" rIns="91440" bIns="45720" rtlCol="0">
            <a:noAutofit/>
          </a:bodyPr>
          <a:lstStyle/>
          <a:p>
            <a:pPr>
              <a:lnSpc>
                <a:spcPct val="150000"/>
              </a:lnSpc>
              <a:spcAft>
                <a:spcPts val="600"/>
              </a:spcAft>
            </a:pPr>
            <a:r>
              <a:rPr lang="zh-CN" altLang="en-US" sz="2800" b="1" dirty="0">
                <a:solidFill>
                  <a:srgbClr val="1D1B1F"/>
                </a:solidFill>
                <a:latin typeface="微软雅黑" panose="020B0503020204020204" pitchFamily="34" charset="-122"/>
                <a:ea typeface="微软雅黑" panose="020B0503020204020204" pitchFamily="34" charset="-122"/>
              </a:rPr>
              <a:t>教材：测控电路第</a:t>
            </a:r>
            <a:r>
              <a:rPr lang="en-US" altLang="zh-CN" sz="2800" b="1" dirty="0">
                <a:solidFill>
                  <a:srgbClr val="1D1B1F"/>
                </a:solidFill>
                <a:latin typeface="微软雅黑" panose="020B0503020204020204" pitchFamily="34" charset="-122"/>
                <a:ea typeface="微软雅黑" panose="020B0503020204020204" pitchFamily="34" charset="-122"/>
              </a:rPr>
              <a:t>6</a:t>
            </a:r>
            <a:r>
              <a:rPr lang="zh-CN" altLang="en-US" sz="2800" b="1" dirty="0">
                <a:solidFill>
                  <a:srgbClr val="1D1B1F"/>
                </a:solidFill>
                <a:latin typeface="微软雅黑" panose="020B0503020204020204" pitchFamily="34" charset="-122"/>
                <a:ea typeface="微软雅黑" panose="020B0503020204020204" pitchFamily="34" charset="-122"/>
              </a:rPr>
              <a:t>版</a:t>
            </a:r>
            <a:endParaRPr lang="en-US" altLang="zh-CN" sz="2800" b="1" dirty="0">
              <a:solidFill>
                <a:srgbClr val="1D1B1F"/>
              </a:solidFill>
              <a:latin typeface="微软雅黑" panose="020B0503020204020204" pitchFamily="34" charset="-122"/>
              <a:ea typeface="微软雅黑" panose="020B0503020204020204" pitchFamily="34" charset="-122"/>
            </a:endParaRPr>
          </a:p>
          <a:p>
            <a:pPr>
              <a:lnSpc>
                <a:spcPct val="150000"/>
              </a:lnSpc>
              <a:spcAft>
                <a:spcPts val="600"/>
              </a:spcAft>
            </a:pPr>
            <a:r>
              <a:rPr lang="zh-CN" altLang="en-US" sz="2800" b="1" dirty="0">
                <a:solidFill>
                  <a:srgbClr val="1D1B1F"/>
                </a:solidFill>
                <a:latin typeface="微软雅黑" panose="020B0503020204020204" pitchFamily="34" charset="-122"/>
                <a:ea typeface="微软雅黑" panose="020B0503020204020204" pitchFamily="34" charset="-122"/>
              </a:rPr>
              <a:t>主编：李醒飞</a:t>
            </a:r>
          </a:p>
        </p:txBody>
      </p:sp>
      <p:sp>
        <p:nvSpPr>
          <p:cNvPr id="14" name="文本框 13">
            <a:extLst>
              <a:ext uri="{FF2B5EF4-FFF2-40B4-BE49-F238E27FC236}">
                <a16:creationId xmlns:a16="http://schemas.microsoft.com/office/drawing/2014/main" id="{1D8ADEA4-D944-4BFA-BC12-65E8A90D1B7C}"/>
              </a:ext>
            </a:extLst>
          </p:cNvPr>
          <p:cNvSpPr txBox="1"/>
          <p:nvPr userDrawn="1"/>
        </p:nvSpPr>
        <p:spPr>
          <a:xfrm>
            <a:off x="7553962" y="4705913"/>
            <a:ext cx="3822189" cy="791926"/>
          </a:xfrm>
          <a:prstGeom prst="rect">
            <a:avLst/>
          </a:prstGeom>
        </p:spPr>
        <p:txBody>
          <a:bodyPr vert="horz" lIns="91440" tIns="45720" rIns="91440" bIns="45720" rtlCol="0">
            <a:normAutofit/>
          </a:bodyPr>
          <a:lstStyle/>
          <a:p>
            <a:pPr>
              <a:lnSpc>
                <a:spcPct val="150000"/>
              </a:lnSpc>
              <a:spcAft>
                <a:spcPts val="600"/>
              </a:spcAft>
            </a:pPr>
            <a:r>
              <a:rPr lang="zh-CN" altLang="en-US" sz="2800" b="1" dirty="0">
                <a:solidFill>
                  <a:srgbClr val="1D1B1F"/>
                </a:solidFill>
                <a:latin typeface="微软雅黑" panose="020B0503020204020204" pitchFamily="34" charset="-122"/>
                <a:ea typeface="微软雅黑" panose="020B0503020204020204" pitchFamily="34" charset="-122"/>
              </a:rPr>
              <a:t>测控电路教材编写组</a:t>
            </a:r>
            <a:endParaRPr lang="en-US" altLang="zh-CN" sz="2800" b="1" dirty="0">
              <a:solidFill>
                <a:srgbClr val="1D1B1F"/>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5895673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13" name="标题 1">
            <a:extLst>
              <a:ext uri="{FF2B5EF4-FFF2-40B4-BE49-F238E27FC236}">
                <a16:creationId xmlns:a16="http://schemas.microsoft.com/office/drawing/2014/main" id="{DF5C5654-2AF5-4B99-B57F-4FBD4A7CA7B2}"/>
              </a:ext>
            </a:extLst>
          </p:cNvPr>
          <p:cNvSpPr>
            <a:spLocks noGrp="1"/>
          </p:cNvSpPr>
          <p:nvPr>
            <p:ph type="title"/>
          </p:nvPr>
        </p:nvSpPr>
        <p:spPr>
          <a:xfrm>
            <a:off x="4723060" y="1181845"/>
            <a:ext cx="7417778" cy="899392"/>
          </a:xfrm>
        </p:spPr>
        <p:txBody>
          <a:bodyPr>
            <a:normAutofit/>
          </a:bodyPr>
          <a:lstStyle>
            <a:lvl1pPr algn="l">
              <a:defRPr sz="3200" b="0">
                <a:latin typeface="Times New Roman" panose="02020603050405020304" pitchFamily="18" charset="0"/>
                <a:ea typeface="黑体" panose="02010609060101010101" pitchFamily="49" charset="-122"/>
                <a:cs typeface="Times New Roman" panose="02020603050405020304" pitchFamily="18" charset="0"/>
              </a:defRPr>
            </a:lvl1pPr>
          </a:lstStyle>
          <a:p>
            <a:r>
              <a:rPr lang="zh-CN" altLang="en-US" dirty="0"/>
              <a:t>单击此处编辑母版标题样式</a:t>
            </a:r>
          </a:p>
        </p:txBody>
      </p:sp>
      <p:sp>
        <p:nvSpPr>
          <p:cNvPr id="14" name="内容占位符 2">
            <a:extLst>
              <a:ext uri="{FF2B5EF4-FFF2-40B4-BE49-F238E27FC236}">
                <a16:creationId xmlns:a16="http://schemas.microsoft.com/office/drawing/2014/main" id="{9628D223-E57B-4D6A-ACB0-26F88134599B}"/>
              </a:ext>
            </a:extLst>
          </p:cNvPr>
          <p:cNvSpPr>
            <a:spLocks noGrp="1"/>
          </p:cNvSpPr>
          <p:nvPr>
            <p:ph idx="1" hasCustomPrompt="1"/>
          </p:nvPr>
        </p:nvSpPr>
        <p:spPr>
          <a:xfrm>
            <a:off x="4723060" y="2531616"/>
            <a:ext cx="7417778" cy="3168178"/>
          </a:xfrm>
        </p:spPr>
        <p:txBody>
          <a:bodyPr/>
          <a:lstStyle>
            <a:lvl1pPr marL="0" indent="0">
              <a:lnSpc>
                <a:spcPct val="150000"/>
              </a:lnSpc>
              <a:spcBef>
                <a:spcPts val="0"/>
              </a:spcBef>
              <a:buFontTx/>
              <a:buNone/>
              <a:defRPr sz="2400">
                <a:latin typeface="Times New Roman" panose="02020603050405020304" pitchFamily="18" charset="0"/>
                <a:ea typeface="微软雅黑" panose="020B0503020204020204" pitchFamily="34" charset="-122"/>
                <a:cs typeface="Times New Roman" panose="02020603050405020304" pitchFamily="18" charset="0"/>
              </a:defRPr>
            </a:lvl1pPr>
            <a:lvl2pPr>
              <a:lnSpc>
                <a:spcPct val="150000"/>
              </a:lnSpc>
              <a:spcBef>
                <a:spcPts val="0"/>
              </a:spcBef>
              <a:defRPr sz="2400" b="1">
                <a:latin typeface="Times New Roman" panose="02020603050405020304" pitchFamily="18" charset="0"/>
                <a:ea typeface="宋体" panose="02010600030101010101" pitchFamily="2" charset="-122"/>
                <a:cs typeface="Times New Roman" panose="02020603050405020304" pitchFamily="18" charset="0"/>
              </a:defRPr>
            </a:lvl2pPr>
            <a:lvl3pPr marL="1143000" indent="-228600">
              <a:lnSpc>
                <a:spcPct val="150000"/>
              </a:lnSpc>
              <a:spcBef>
                <a:spcPts val="0"/>
              </a:spcBef>
              <a:buFont typeface="Wingdings" panose="05000000000000000000" pitchFamily="2" charset="2"/>
              <a:buChar char="ü"/>
              <a:defRPr sz="2000" b="1">
                <a:latin typeface="Times New Roman" panose="02020603050405020304" pitchFamily="18" charset="0"/>
                <a:ea typeface="楷体" panose="02010609060101010101" pitchFamily="49" charset="-122"/>
                <a:cs typeface="Times New Roman" panose="02020603050405020304" pitchFamily="18" charset="0"/>
              </a:defRPr>
            </a:lvl3pPr>
            <a:lvl4pPr>
              <a:lnSpc>
                <a:spcPct val="120000"/>
              </a:lnSpc>
              <a:spcBef>
                <a:spcPts val="0"/>
              </a:spcBef>
              <a:defRPr/>
            </a:lvl4pPr>
            <a:lvl5pPr>
              <a:lnSpc>
                <a:spcPct val="120000"/>
              </a:lnSpc>
              <a:spcBef>
                <a:spcPts val="0"/>
              </a:spcBef>
              <a:defRPr/>
            </a:lvl5pPr>
          </a:lstStyle>
          <a:p>
            <a:pPr lvl="0"/>
            <a:r>
              <a:rPr lang="zh-CN" altLang="en-US" dirty="0"/>
              <a:t>编辑母版文本样式</a:t>
            </a:r>
          </a:p>
        </p:txBody>
      </p:sp>
      <p:pic>
        <p:nvPicPr>
          <p:cNvPr id="15" name="Picture 8" descr="General 2560x1600 technology circuit boards PCB numbers electronics circuitry circuit microchip">
            <a:extLst>
              <a:ext uri="{FF2B5EF4-FFF2-40B4-BE49-F238E27FC236}">
                <a16:creationId xmlns:a16="http://schemas.microsoft.com/office/drawing/2014/main" id="{568DE20B-9727-4CCF-9340-A012F7B9557E}"/>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6680200" y="0"/>
            <a:ext cx="10972800" cy="6858000"/>
          </a:xfrm>
          <a:prstGeom prst="rect">
            <a:avLst/>
          </a:prstGeom>
          <a:noFill/>
          <a:extLst>
            <a:ext uri="{909E8E84-426E-40DD-AFC4-6F175D3DCCD1}">
              <a14:hiddenFill xmlns:a14="http://schemas.microsoft.com/office/drawing/2010/main">
                <a:solidFill>
                  <a:srgbClr val="FFFFFF"/>
                </a:solidFill>
              </a14:hiddenFill>
            </a:ext>
          </a:extLst>
        </p:spPr>
      </p:pic>
      <p:sp>
        <p:nvSpPr>
          <p:cNvPr id="16" name="矩形 15">
            <a:extLst>
              <a:ext uri="{FF2B5EF4-FFF2-40B4-BE49-F238E27FC236}">
                <a16:creationId xmlns:a16="http://schemas.microsoft.com/office/drawing/2014/main" id="{05752069-BA70-4C5D-A253-F59868ECF527}"/>
              </a:ext>
            </a:extLst>
          </p:cNvPr>
          <p:cNvSpPr/>
          <p:nvPr userDrawn="1"/>
        </p:nvSpPr>
        <p:spPr>
          <a:xfrm>
            <a:off x="1729736" y="0"/>
            <a:ext cx="2562864" cy="6858000"/>
          </a:xfrm>
          <a:prstGeom prst="rect">
            <a:avLst/>
          </a:prstGeom>
          <a:gradFill>
            <a:gsLst>
              <a:gs pos="50400">
                <a:srgbClr val="FBFDFE">
                  <a:alpha val="79000"/>
                </a:srgbClr>
              </a:gs>
              <a:gs pos="0">
                <a:schemeClr val="accent1">
                  <a:lumMod val="5000"/>
                  <a:lumOff val="95000"/>
                  <a:alpha val="0"/>
                </a:schemeClr>
              </a:gs>
              <a:gs pos="100000">
                <a:schemeClr val="bg1"/>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8" name="Picture 15">
            <a:extLst>
              <a:ext uri="{FF2B5EF4-FFF2-40B4-BE49-F238E27FC236}">
                <a16:creationId xmlns:a16="http://schemas.microsoft.com/office/drawing/2014/main" id="{EC74280C-9649-4425-ADA7-9586DEE05698}"/>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rot="5400000" flipH="1">
            <a:off x="8067628" y="-1377904"/>
            <a:ext cx="146355" cy="7073689"/>
          </a:xfrm>
          <a:prstGeom prst="rect">
            <a:avLst/>
          </a:prstGeom>
          <a:noFill/>
        </p:spPr>
      </p:pic>
    </p:spTree>
    <p:extLst>
      <p:ext uri="{BB962C8B-B14F-4D97-AF65-F5344CB8AC3E}">
        <p14:creationId xmlns:p14="http://schemas.microsoft.com/office/powerpoint/2010/main" val="128881368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3_标题和内容">
    <p:spTree>
      <p:nvGrpSpPr>
        <p:cNvPr id="1" name=""/>
        <p:cNvGrpSpPr/>
        <p:nvPr/>
      </p:nvGrpSpPr>
      <p:grpSpPr>
        <a:xfrm>
          <a:off x="0" y="0"/>
          <a:ext cx="0" cy="0"/>
          <a:chOff x="0" y="0"/>
          <a:chExt cx="0" cy="0"/>
        </a:xfrm>
      </p:grpSpPr>
      <p:sp>
        <p:nvSpPr>
          <p:cNvPr id="14" name="标题 1">
            <a:extLst>
              <a:ext uri="{FF2B5EF4-FFF2-40B4-BE49-F238E27FC236}">
                <a16:creationId xmlns:a16="http://schemas.microsoft.com/office/drawing/2014/main" id="{00C6BF91-A759-4407-B5A8-ECFC0181FB5A}"/>
              </a:ext>
            </a:extLst>
          </p:cNvPr>
          <p:cNvSpPr>
            <a:spLocks noGrp="1"/>
          </p:cNvSpPr>
          <p:nvPr>
            <p:ph type="title"/>
          </p:nvPr>
        </p:nvSpPr>
        <p:spPr>
          <a:xfrm>
            <a:off x="912920" y="569239"/>
            <a:ext cx="10515600" cy="590429"/>
          </a:xfrm>
          <a:gradFill>
            <a:gsLst>
              <a:gs pos="0">
                <a:schemeClr val="bg1"/>
              </a:gs>
              <a:gs pos="100000">
                <a:srgbClr val="E4E4E4"/>
              </a:gs>
            </a:gsLst>
            <a:lin ang="3600000" scaled="0"/>
          </a:gradFill>
          <a:effectLst>
            <a:outerShdw blurRad="50800" dist="38100" dir="5400000" algn="t" rotWithShape="0">
              <a:prstClr val="black">
                <a:alpha val="40000"/>
              </a:prstClr>
            </a:outerShdw>
          </a:effectLst>
        </p:spPr>
        <p:txBody>
          <a:bodyPr>
            <a:normAutofit/>
          </a:bodyPr>
          <a:lstStyle>
            <a:lvl1pPr>
              <a:defRPr sz="3200" b="1">
                <a:latin typeface="微软雅黑" panose="020B0503020204020204" pitchFamily="34" charset="-122"/>
                <a:ea typeface="微软雅黑" panose="020B0503020204020204" pitchFamily="34" charset="-122"/>
                <a:cs typeface="Times New Roman" panose="02020603050405020304" pitchFamily="18" charset="0"/>
              </a:defRPr>
            </a:lvl1pPr>
          </a:lstStyle>
          <a:p>
            <a:r>
              <a:rPr lang="zh-CN" altLang="en-US" dirty="0"/>
              <a:t>单击此处编辑母版标题样式</a:t>
            </a:r>
          </a:p>
        </p:txBody>
      </p:sp>
      <p:sp>
        <p:nvSpPr>
          <p:cNvPr id="15" name="内容占位符 2">
            <a:extLst>
              <a:ext uri="{FF2B5EF4-FFF2-40B4-BE49-F238E27FC236}">
                <a16:creationId xmlns:a16="http://schemas.microsoft.com/office/drawing/2014/main" id="{2283A64F-4F48-4600-A0DF-96C7A21A1057}"/>
              </a:ext>
            </a:extLst>
          </p:cNvPr>
          <p:cNvSpPr>
            <a:spLocks noGrp="1"/>
          </p:cNvSpPr>
          <p:nvPr>
            <p:ph idx="1" hasCustomPrompt="1"/>
          </p:nvPr>
        </p:nvSpPr>
        <p:spPr>
          <a:xfrm>
            <a:off x="912920" y="1556620"/>
            <a:ext cx="10515600" cy="5011739"/>
          </a:xfrm>
        </p:spPr>
        <p:txBody>
          <a:bodyPr/>
          <a:lstStyle>
            <a:lvl1pPr marL="0" indent="0">
              <a:lnSpc>
                <a:spcPct val="150000"/>
              </a:lnSpc>
              <a:spcBef>
                <a:spcPts val="0"/>
              </a:spcBef>
              <a:buFont typeface="Wingdings" panose="05000000000000000000" pitchFamily="2" charset="2"/>
              <a:buNone/>
              <a:defRPr sz="2800" b="1">
                <a:solidFill>
                  <a:srgbClr val="1D1B1F"/>
                </a:solidFill>
                <a:latin typeface="Times New Roman" panose="02020603050405020304" pitchFamily="18" charset="0"/>
                <a:ea typeface="微软雅黑" panose="020B0503020204020204" pitchFamily="34" charset="-122"/>
                <a:cs typeface="Times New Roman" panose="02020603050405020304" pitchFamily="18" charset="0"/>
              </a:defRPr>
            </a:lvl1pPr>
            <a:lvl2pPr marL="342900" indent="-342900">
              <a:lnSpc>
                <a:spcPct val="150000"/>
              </a:lnSpc>
              <a:spcBef>
                <a:spcPts val="0"/>
              </a:spcBef>
              <a:buFont typeface="Wingdings" panose="05000000000000000000" pitchFamily="2" charset="2"/>
              <a:buChar char="l"/>
              <a:defRPr sz="2400" b="1">
                <a:latin typeface="微软雅黑" panose="020B0503020204020204" pitchFamily="34" charset="-122"/>
                <a:ea typeface="微软雅黑" panose="020B0503020204020204" pitchFamily="34" charset="-122"/>
                <a:cs typeface="Times New Roman" panose="02020603050405020304" pitchFamily="18" charset="0"/>
              </a:defRPr>
            </a:lvl2pPr>
            <a:lvl3pPr marL="342900" indent="-342900">
              <a:lnSpc>
                <a:spcPct val="150000"/>
              </a:lnSpc>
              <a:spcBef>
                <a:spcPts val="0"/>
              </a:spcBef>
              <a:buFont typeface="Arial" panose="020B0604020202020204" pitchFamily="34" charset="0"/>
              <a:buChar char="•"/>
              <a:defRPr sz="2000" b="1">
                <a:latin typeface="微软雅黑" panose="020B0503020204020204" pitchFamily="34" charset="-122"/>
                <a:ea typeface="微软雅黑" panose="020B0503020204020204" pitchFamily="34" charset="-122"/>
                <a:cs typeface="Times New Roman" panose="02020603050405020304" pitchFamily="18" charset="0"/>
              </a:defRPr>
            </a:lvl3pPr>
            <a:lvl4pPr>
              <a:lnSpc>
                <a:spcPct val="120000"/>
              </a:lnSpc>
              <a:spcBef>
                <a:spcPts val="0"/>
              </a:spcBef>
              <a:defRPr/>
            </a:lvl4pPr>
            <a:lvl5pPr>
              <a:lnSpc>
                <a:spcPct val="120000"/>
              </a:lnSpc>
              <a:spcBef>
                <a:spcPts val="0"/>
              </a:spcBef>
              <a:defRPr/>
            </a:lvl5pPr>
          </a:lstStyle>
          <a:p>
            <a:pPr lvl="0"/>
            <a:r>
              <a:rPr lang="zh-CN" altLang="en-US" dirty="0"/>
              <a:t>编辑母版文本样式</a:t>
            </a:r>
          </a:p>
          <a:p>
            <a:pPr lvl="1"/>
            <a:r>
              <a:rPr lang="zh-CN" altLang="en-US" dirty="0"/>
              <a:t>第二级</a:t>
            </a:r>
          </a:p>
          <a:p>
            <a:pPr lvl="2"/>
            <a:r>
              <a:rPr lang="zh-CN" altLang="en-US" dirty="0"/>
              <a:t>第三级</a:t>
            </a:r>
          </a:p>
        </p:txBody>
      </p:sp>
    </p:spTree>
    <p:extLst>
      <p:ext uri="{BB962C8B-B14F-4D97-AF65-F5344CB8AC3E}">
        <p14:creationId xmlns:p14="http://schemas.microsoft.com/office/powerpoint/2010/main" val="98369344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sp>
        <p:nvSpPr>
          <p:cNvPr id="14" name="矩形 13">
            <a:extLst>
              <a:ext uri="{FF2B5EF4-FFF2-40B4-BE49-F238E27FC236}">
                <a16:creationId xmlns:a16="http://schemas.microsoft.com/office/drawing/2014/main" id="{E1F61575-5D48-4F04-A1A0-E8E0925B693A}"/>
              </a:ext>
            </a:extLst>
          </p:cNvPr>
          <p:cNvSpPr/>
          <p:nvPr userDrawn="1"/>
        </p:nvSpPr>
        <p:spPr>
          <a:xfrm>
            <a:off x="838200" y="1409700"/>
            <a:ext cx="10590320" cy="5158659"/>
          </a:xfrm>
          <a:prstGeom prst="rect">
            <a:avLst/>
          </a:prstGeom>
          <a:solidFill>
            <a:schemeClr val="bg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标题 1">
            <a:extLst>
              <a:ext uri="{FF2B5EF4-FFF2-40B4-BE49-F238E27FC236}">
                <a16:creationId xmlns:a16="http://schemas.microsoft.com/office/drawing/2014/main" id="{AA316958-5788-4CA1-9660-B91359588AA7}"/>
              </a:ext>
            </a:extLst>
          </p:cNvPr>
          <p:cNvSpPr>
            <a:spLocks noGrp="1"/>
          </p:cNvSpPr>
          <p:nvPr>
            <p:ph type="title"/>
          </p:nvPr>
        </p:nvSpPr>
        <p:spPr>
          <a:xfrm>
            <a:off x="838200" y="474784"/>
            <a:ext cx="10590320" cy="590429"/>
          </a:xfrm>
        </p:spPr>
        <p:txBody>
          <a:bodyPr>
            <a:normAutofit/>
          </a:bodyPr>
          <a:lstStyle>
            <a:lvl1pPr algn="l" defTabSz="914400" rtl="0" eaLnBrk="1" latinLnBrk="0" hangingPunct="1">
              <a:lnSpc>
                <a:spcPct val="90000"/>
              </a:lnSpc>
              <a:spcBef>
                <a:spcPct val="0"/>
              </a:spcBef>
              <a:buNone/>
              <a:defRPr lang="zh-CN" altLang="en-US" sz="3200" b="1" kern="1200" dirty="0">
                <a:solidFill>
                  <a:schemeClr val="tx1"/>
                </a:solidFill>
                <a:latin typeface="微软雅黑" panose="020B0503020204020204" pitchFamily="34" charset="-122"/>
                <a:ea typeface="微软雅黑" panose="020B0503020204020204" pitchFamily="34" charset="-122"/>
                <a:cs typeface="Times New Roman" panose="02020603050405020304" pitchFamily="18" charset="0"/>
              </a:defRPr>
            </a:lvl1pPr>
          </a:lstStyle>
          <a:p>
            <a:r>
              <a:rPr lang="zh-CN" altLang="en-US" dirty="0"/>
              <a:t>单击此处编辑母版标题样式</a:t>
            </a:r>
          </a:p>
        </p:txBody>
      </p:sp>
      <p:pic>
        <p:nvPicPr>
          <p:cNvPr id="19" name="Picture 15">
            <a:extLst>
              <a:ext uri="{FF2B5EF4-FFF2-40B4-BE49-F238E27FC236}">
                <a16:creationId xmlns:a16="http://schemas.microsoft.com/office/drawing/2014/main" id="{EF3404D5-F05A-4689-9034-26A0EEF33619}"/>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rot="5400000" flipH="1">
            <a:off x="5985670" y="-4156977"/>
            <a:ext cx="220661" cy="10665042"/>
          </a:xfrm>
          <a:prstGeom prst="rect">
            <a:avLst/>
          </a:prstGeom>
          <a:noFill/>
        </p:spPr>
      </p:pic>
      <p:sp>
        <p:nvSpPr>
          <p:cNvPr id="20" name="内容占位符 2">
            <a:extLst>
              <a:ext uri="{FF2B5EF4-FFF2-40B4-BE49-F238E27FC236}">
                <a16:creationId xmlns:a16="http://schemas.microsoft.com/office/drawing/2014/main" id="{03620921-FF39-4F06-8460-66C4184C04C6}"/>
              </a:ext>
            </a:extLst>
          </p:cNvPr>
          <p:cNvSpPr>
            <a:spLocks noGrp="1"/>
          </p:cNvSpPr>
          <p:nvPr>
            <p:ph idx="1" hasCustomPrompt="1"/>
          </p:nvPr>
        </p:nvSpPr>
        <p:spPr>
          <a:xfrm>
            <a:off x="838200" y="1409700"/>
            <a:ext cx="10590320" cy="5158659"/>
          </a:xfrm>
        </p:spPr>
        <p:txBody>
          <a:bodyPr/>
          <a:lstStyle>
            <a:lvl1pPr marL="0" indent="0">
              <a:lnSpc>
                <a:spcPct val="150000"/>
              </a:lnSpc>
              <a:spcBef>
                <a:spcPts val="0"/>
              </a:spcBef>
              <a:buFont typeface="Wingdings" panose="05000000000000000000" pitchFamily="2" charset="2"/>
              <a:buNone/>
              <a:defRPr sz="2800" b="1">
                <a:solidFill>
                  <a:srgbClr val="1D1B1F"/>
                </a:solidFill>
                <a:latin typeface="Times New Roman" panose="02020603050405020304" pitchFamily="18" charset="0"/>
                <a:ea typeface="微软雅黑" panose="020B0503020204020204" pitchFamily="34" charset="-122"/>
                <a:cs typeface="Times New Roman" panose="02020603050405020304" pitchFamily="18" charset="0"/>
              </a:defRPr>
            </a:lvl1pPr>
            <a:lvl2pPr marL="0" indent="0">
              <a:lnSpc>
                <a:spcPct val="150000"/>
              </a:lnSpc>
              <a:spcBef>
                <a:spcPts val="0"/>
              </a:spcBef>
              <a:defRPr sz="2400" b="1">
                <a:latin typeface="微软雅黑" panose="020B0503020204020204" pitchFamily="34" charset="-122"/>
                <a:ea typeface="微软雅黑" panose="020B0503020204020204" pitchFamily="34" charset="-122"/>
                <a:cs typeface="Times New Roman" panose="02020603050405020304" pitchFamily="18" charset="0"/>
              </a:defRPr>
            </a:lvl2pPr>
            <a:lvl3pPr marL="342900" indent="-342900">
              <a:lnSpc>
                <a:spcPct val="150000"/>
              </a:lnSpc>
              <a:spcBef>
                <a:spcPts val="0"/>
              </a:spcBef>
              <a:buFont typeface="Wingdings" panose="05000000000000000000" pitchFamily="2" charset="2"/>
              <a:buChar char="p"/>
              <a:defRPr sz="2000" b="1">
                <a:latin typeface="微软雅黑" panose="020B0503020204020204" pitchFamily="34" charset="-122"/>
                <a:ea typeface="微软雅黑" panose="020B0503020204020204" pitchFamily="34" charset="-122"/>
                <a:cs typeface="Times New Roman" panose="02020603050405020304" pitchFamily="18" charset="0"/>
              </a:defRPr>
            </a:lvl3pPr>
            <a:lvl4pPr>
              <a:lnSpc>
                <a:spcPct val="120000"/>
              </a:lnSpc>
              <a:spcBef>
                <a:spcPts val="0"/>
              </a:spcBef>
              <a:defRPr/>
            </a:lvl4pPr>
            <a:lvl5pPr>
              <a:lnSpc>
                <a:spcPct val="120000"/>
              </a:lnSpc>
              <a:spcBef>
                <a:spcPts val="0"/>
              </a:spcBef>
              <a:defRPr/>
            </a:lvl5pPr>
          </a:lstStyle>
          <a:p>
            <a:pPr lvl="0"/>
            <a:r>
              <a:rPr lang="zh-CN" altLang="en-US" dirty="0"/>
              <a:t>编辑母版文本样式</a:t>
            </a:r>
          </a:p>
          <a:p>
            <a:pPr lvl="1"/>
            <a:r>
              <a:rPr lang="zh-CN" altLang="en-US" dirty="0"/>
              <a:t>  第二级</a:t>
            </a:r>
          </a:p>
          <a:p>
            <a:pPr lvl="2"/>
            <a:r>
              <a:rPr lang="zh-CN" altLang="en-US" dirty="0"/>
              <a:t>第三级</a:t>
            </a:r>
          </a:p>
        </p:txBody>
      </p:sp>
    </p:spTree>
    <p:extLst>
      <p:ext uri="{BB962C8B-B14F-4D97-AF65-F5344CB8AC3E}">
        <p14:creationId xmlns:p14="http://schemas.microsoft.com/office/powerpoint/2010/main" val="34463320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标题和内容">
    <p:spTree>
      <p:nvGrpSpPr>
        <p:cNvPr id="1" name=""/>
        <p:cNvGrpSpPr/>
        <p:nvPr/>
      </p:nvGrpSpPr>
      <p:grpSpPr>
        <a:xfrm>
          <a:off x="0" y="0"/>
          <a:ext cx="0" cy="0"/>
          <a:chOff x="0" y="0"/>
          <a:chExt cx="0" cy="0"/>
        </a:xfrm>
      </p:grpSpPr>
      <p:sp>
        <p:nvSpPr>
          <p:cNvPr id="11" name="标题 1">
            <a:extLst>
              <a:ext uri="{FF2B5EF4-FFF2-40B4-BE49-F238E27FC236}">
                <a16:creationId xmlns:a16="http://schemas.microsoft.com/office/drawing/2014/main" id="{EFF47F06-4F2C-47AB-9A7A-26B17A8CD9EE}"/>
              </a:ext>
            </a:extLst>
          </p:cNvPr>
          <p:cNvSpPr>
            <a:spLocks noGrp="1"/>
          </p:cNvSpPr>
          <p:nvPr>
            <p:ph type="title"/>
          </p:nvPr>
        </p:nvSpPr>
        <p:spPr>
          <a:xfrm>
            <a:off x="838200" y="474784"/>
            <a:ext cx="9963150" cy="590429"/>
          </a:xfrm>
        </p:spPr>
        <p:txBody>
          <a:bodyPr>
            <a:normAutofit/>
          </a:bodyPr>
          <a:lstStyle>
            <a:lvl1pPr marL="0" indent="0" algn="l" defTabSz="914400" rtl="0" eaLnBrk="1" latinLnBrk="0" hangingPunct="1">
              <a:lnSpc>
                <a:spcPct val="90000"/>
              </a:lnSpc>
              <a:spcBef>
                <a:spcPct val="0"/>
              </a:spcBef>
              <a:buFont typeface="Wingdings" panose="05000000000000000000" pitchFamily="2" charset="2"/>
              <a:buNone/>
              <a:defRPr lang="zh-CN" altLang="en-US" sz="3200" b="1" kern="1200" dirty="0">
                <a:solidFill>
                  <a:schemeClr val="tx1"/>
                </a:solidFill>
                <a:latin typeface="微软雅黑" panose="020B0503020204020204" pitchFamily="34" charset="-122"/>
                <a:ea typeface="微软雅黑" panose="020B0503020204020204" pitchFamily="34" charset="-122"/>
                <a:cs typeface="Times New Roman" panose="02020603050405020304" pitchFamily="18" charset="0"/>
              </a:defRPr>
            </a:lvl1pPr>
          </a:lstStyle>
          <a:p>
            <a:r>
              <a:rPr lang="zh-CN" altLang="en-US" dirty="0"/>
              <a:t>单击此处编辑母版标题样式</a:t>
            </a:r>
          </a:p>
        </p:txBody>
      </p:sp>
      <p:sp>
        <p:nvSpPr>
          <p:cNvPr id="12" name="内容占位符 2">
            <a:extLst>
              <a:ext uri="{FF2B5EF4-FFF2-40B4-BE49-F238E27FC236}">
                <a16:creationId xmlns:a16="http://schemas.microsoft.com/office/drawing/2014/main" id="{91BDAF45-E54D-4CDE-BD89-95777D8BA63D}"/>
              </a:ext>
            </a:extLst>
          </p:cNvPr>
          <p:cNvSpPr>
            <a:spLocks noGrp="1"/>
          </p:cNvSpPr>
          <p:nvPr>
            <p:ph idx="1" hasCustomPrompt="1"/>
          </p:nvPr>
        </p:nvSpPr>
        <p:spPr>
          <a:xfrm>
            <a:off x="838200" y="1246187"/>
            <a:ext cx="10515600" cy="5011739"/>
          </a:xfrm>
        </p:spPr>
        <p:txBody>
          <a:bodyPr/>
          <a:lstStyle>
            <a:lvl1pPr marL="0" indent="0">
              <a:lnSpc>
                <a:spcPct val="150000"/>
              </a:lnSpc>
              <a:spcBef>
                <a:spcPts val="0"/>
              </a:spcBef>
              <a:buFont typeface="Wingdings" panose="05000000000000000000" pitchFamily="2" charset="2"/>
              <a:buNone/>
              <a:defRPr sz="2800" b="1">
                <a:solidFill>
                  <a:srgbClr val="1D1B1F"/>
                </a:solidFill>
                <a:latin typeface="Times New Roman" panose="02020603050405020304" pitchFamily="18" charset="0"/>
                <a:ea typeface="微软雅黑" panose="020B0503020204020204" pitchFamily="34" charset="-122"/>
                <a:cs typeface="Times New Roman" panose="02020603050405020304" pitchFamily="18" charset="0"/>
              </a:defRPr>
            </a:lvl1pPr>
            <a:lvl2pPr marL="0" indent="0">
              <a:lnSpc>
                <a:spcPct val="150000"/>
              </a:lnSpc>
              <a:spcBef>
                <a:spcPts val="0"/>
              </a:spcBef>
              <a:defRPr sz="2400" b="1">
                <a:latin typeface="微软雅黑" panose="020B0503020204020204" pitchFamily="34" charset="-122"/>
                <a:ea typeface="微软雅黑" panose="020B0503020204020204" pitchFamily="34" charset="-122"/>
                <a:cs typeface="Times New Roman" panose="02020603050405020304" pitchFamily="18" charset="0"/>
              </a:defRPr>
            </a:lvl2pPr>
            <a:lvl3pPr marL="342900" indent="-342900">
              <a:lnSpc>
                <a:spcPct val="150000"/>
              </a:lnSpc>
              <a:spcBef>
                <a:spcPts val="0"/>
              </a:spcBef>
              <a:buFont typeface="Wingdings" panose="05000000000000000000" pitchFamily="2" charset="2"/>
              <a:buChar char="p"/>
              <a:defRPr sz="2000" b="1">
                <a:latin typeface="微软雅黑" panose="020B0503020204020204" pitchFamily="34" charset="-122"/>
                <a:ea typeface="微软雅黑" panose="020B0503020204020204" pitchFamily="34" charset="-122"/>
                <a:cs typeface="Times New Roman" panose="02020603050405020304" pitchFamily="18" charset="0"/>
              </a:defRPr>
            </a:lvl3pPr>
            <a:lvl4pPr>
              <a:lnSpc>
                <a:spcPct val="120000"/>
              </a:lnSpc>
              <a:spcBef>
                <a:spcPts val="0"/>
              </a:spcBef>
              <a:defRPr/>
            </a:lvl4pPr>
            <a:lvl5pPr>
              <a:lnSpc>
                <a:spcPct val="120000"/>
              </a:lnSpc>
              <a:spcBef>
                <a:spcPts val="0"/>
              </a:spcBef>
              <a:defRPr/>
            </a:lvl5pPr>
          </a:lstStyle>
          <a:p>
            <a:pPr lvl="0"/>
            <a:r>
              <a:rPr lang="zh-CN" altLang="en-US" dirty="0"/>
              <a:t>编辑母版文本样式</a:t>
            </a:r>
          </a:p>
          <a:p>
            <a:pPr lvl="1"/>
            <a:r>
              <a:rPr lang="zh-CN" altLang="en-US" dirty="0"/>
              <a:t>  第二级</a:t>
            </a:r>
          </a:p>
          <a:p>
            <a:pPr lvl="2"/>
            <a:r>
              <a:rPr lang="zh-CN" altLang="en-US" dirty="0"/>
              <a:t>第三级</a:t>
            </a:r>
          </a:p>
        </p:txBody>
      </p:sp>
      <p:sp>
        <p:nvSpPr>
          <p:cNvPr id="13" name="矩形 12">
            <a:extLst>
              <a:ext uri="{FF2B5EF4-FFF2-40B4-BE49-F238E27FC236}">
                <a16:creationId xmlns:a16="http://schemas.microsoft.com/office/drawing/2014/main" id="{1E75722A-EFA1-4BC2-9F9D-14EB463DCBAF}"/>
              </a:ext>
            </a:extLst>
          </p:cNvPr>
          <p:cNvSpPr/>
          <p:nvPr userDrawn="1"/>
        </p:nvSpPr>
        <p:spPr>
          <a:xfrm>
            <a:off x="287337" y="438152"/>
            <a:ext cx="552450" cy="661693"/>
          </a:xfrm>
          <a:prstGeom prst="rect">
            <a:avLst/>
          </a:prstGeom>
          <a:gradFill flip="none" rotWithShape="1">
            <a:gsLst>
              <a:gs pos="0">
                <a:schemeClr val="bg1">
                  <a:alpha val="0"/>
                </a:schemeClr>
              </a:gs>
              <a:gs pos="98000">
                <a:srgbClr val="1D1B1F"/>
              </a:gs>
            </a:gsLst>
            <a:lin ang="0" scaled="1"/>
            <a:tileRect/>
          </a:gradFill>
          <a:ln>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68267106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1917033042"/>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6"/>
            <a:ext cx="10515600" cy="775518"/>
          </a:xfrm>
          <a:prstGeom prst="rect">
            <a:avLst/>
          </a:prstGeom>
        </p:spPr>
        <p:txBody>
          <a:bodyPr vert="horz" lIns="91440" tIns="45720" rIns="91440" bIns="45720" rtlCol="0" anchor="ctr">
            <a:normAutofit/>
          </a:bodyPr>
          <a:lstStyle/>
          <a:p>
            <a:r>
              <a:rPr lang="zh-CN" altLang="en-US" dirty="0"/>
              <a:t>单击此处编辑母版标题样式</a:t>
            </a:r>
          </a:p>
        </p:txBody>
      </p:sp>
      <p:sp>
        <p:nvSpPr>
          <p:cNvPr id="3" name="文本占位符 2"/>
          <p:cNvSpPr>
            <a:spLocks noGrp="1"/>
          </p:cNvSpPr>
          <p:nvPr>
            <p:ph type="body" idx="1"/>
          </p:nvPr>
        </p:nvSpPr>
        <p:spPr>
          <a:xfrm>
            <a:off x="838200" y="1263192"/>
            <a:ext cx="10515600" cy="4913771"/>
          </a:xfrm>
          <a:prstGeom prst="rect">
            <a:avLst/>
          </a:prstGeom>
        </p:spPr>
        <p:txBody>
          <a:bodyPr vert="horz" lIns="91440" tIns="45720" rIns="91440" bIns="45720" rtlCol="0">
            <a:normAutofit/>
          </a:bodyPr>
          <a:lstStyle/>
          <a:p>
            <a:pPr lvl="0"/>
            <a:r>
              <a:rPr lang="zh-CN" altLang="en-US" dirty="0"/>
              <a:t>编辑母版文本样式</a:t>
            </a:r>
          </a:p>
          <a:p>
            <a:pPr lvl="1"/>
            <a:r>
              <a:rPr lang="zh-CN" altLang="en-US" dirty="0"/>
              <a:t>第二级</a:t>
            </a:r>
          </a:p>
          <a:p>
            <a:pPr lvl="2"/>
            <a:r>
              <a:rPr lang="zh-CN" altLang="en-US" dirty="0"/>
              <a:t>第三级</a:t>
            </a:r>
          </a:p>
        </p:txBody>
      </p:sp>
    </p:spTree>
    <p:extLst>
      <p:ext uri="{BB962C8B-B14F-4D97-AF65-F5344CB8AC3E}">
        <p14:creationId xmlns:p14="http://schemas.microsoft.com/office/powerpoint/2010/main" val="2964541943"/>
      </p:ext>
    </p:extLst>
  </p:cSld>
  <p:clrMap bg1="lt1" tx1="dk1" bg2="lt2" tx2="dk2" accent1="accent1" accent2="accent2" accent3="accent3" accent4="accent4" accent5="accent5" accent6="accent6" hlink="hlink" folHlink="folHlink"/>
  <p:sldLayoutIdLst>
    <p:sldLayoutId id="2147483649" r:id="rId1"/>
    <p:sldLayoutId id="2147483656" r:id="rId2"/>
    <p:sldLayoutId id="2147483663" r:id="rId3"/>
    <p:sldLayoutId id="2147483660" r:id="rId4"/>
    <p:sldLayoutId id="2147483662" r:id="rId5"/>
    <p:sldLayoutId id="2147483665" r:id="rId6"/>
  </p:sldLayoutIdLst>
  <p:hf sldNum="0" hdr="0" ftr="0" dt="0"/>
  <p:txStyles>
    <p:titleStyle>
      <a:lvl1pPr algn="l" defTabSz="914400" rtl="0" eaLnBrk="1" latinLnBrk="0" hangingPunct="1">
        <a:lnSpc>
          <a:spcPct val="90000"/>
        </a:lnSpc>
        <a:spcBef>
          <a:spcPct val="0"/>
        </a:spcBef>
        <a:buNone/>
        <a:defRPr sz="2800" kern="1200">
          <a:solidFill>
            <a:schemeClr val="tx1"/>
          </a:solidFill>
          <a:latin typeface="黑体" panose="02010609060101010101" pitchFamily="49" charset="-122"/>
          <a:ea typeface="黑体" panose="02010609060101010101" pitchFamily="49" charset="-122"/>
          <a:cs typeface="+mj-cs"/>
        </a:defRPr>
      </a:lvl1pPr>
    </p:titleStyle>
    <p:bodyStyle>
      <a:lvl1pPr marL="228600" indent="-228600" algn="l" defTabSz="914400" rtl="0" eaLnBrk="1" latinLnBrk="0" hangingPunct="1">
        <a:lnSpc>
          <a:spcPct val="150000"/>
        </a:lnSpc>
        <a:spcBef>
          <a:spcPts val="1000"/>
        </a:spcBef>
        <a:buFont typeface="Wingdings" panose="05000000000000000000" pitchFamily="2" charset="2"/>
        <a:buChar char="p"/>
        <a:defRPr sz="2400" kern="1200">
          <a:solidFill>
            <a:srgbClr val="002060"/>
          </a:solidFill>
          <a:latin typeface="Times New Roman" panose="02020603050405020304" pitchFamily="18" charset="0"/>
          <a:ea typeface="微软雅黑" panose="020B0503020204020204" pitchFamily="34" charset="-122"/>
          <a:cs typeface="Times New Roman" panose="02020603050405020304" pitchFamily="18" charset="0"/>
        </a:defRPr>
      </a:lvl1pPr>
      <a:lvl2pPr marL="685800" indent="-228600" algn="l" defTabSz="914400" rtl="0" eaLnBrk="1" latinLnBrk="0" hangingPunct="1">
        <a:lnSpc>
          <a:spcPct val="150000"/>
        </a:lnSpc>
        <a:spcBef>
          <a:spcPts val="500"/>
        </a:spcBef>
        <a:buFont typeface="Arial" panose="020B0604020202020204" pitchFamily="34" charset="0"/>
        <a:buChar char="•"/>
        <a:defRPr sz="2400" b="1" kern="1200">
          <a:solidFill>
            <a:schemeClr val="tx1"/>
          </a:solidFill>
          <a:latin typeface="Times New Roman" panose="02020603050405020304" pitchFamily="18" charset="0"/>
          <a:ea typeface="宋体" panose="02010600030101010101" pitchFamily="2" charset="-122"/>
          <a:cs typeface="Times New Roman" panose="02020603050405020304" pitchFamily="18" charset="0"/>
        </a:defRPr>
      </a:lvl2pPr>
      <a:lvl3pPr marL="1143000" indent="-228600" algn="l" defTabSz="914400" rtl="0" eaLnBrk="1" latinLnBrk="0" hangingPunct="1">
        <a:lnSpc>
          <a:spcPct val="150000"/>
        </a:lnSpc>
        <a:spcBef>
          <a:spcPts val="500"/>
        </a:spcBef>
        <a:buFont typeface="Wingdings" panose="05000000000000000000" pitchFamily="2" charset="2"/>
        <a:buChar char="ü"/>
        <a:defRPr sz="2000" kern="1200">
          <a:solidFill>
            <a:schemeClr val="tx1"/>
          </a:solidFill>
          <a:latin typeface="Times New Roman" panose="02020603050405020304" pitchFamily="18" charset="0"/>
          <a:ea typeface="楷体" panose="02010609060101010101" pitchFamily="49" charset="-122"/>
          <a:cs typeface="Times New Roman" panose="02020603050405020304" pitchFamily="18"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Layout" Target="../slideLayouts/slideLayout3.xml"/><Relationship Id="rId1" Type="http://schemas.openxmlformats.org/officeDocument/2006/relationships/vmlDrawing" Target="../drawings/vmlDrawing3.vml"/><Relationship Id="rId4" Type="http://schemas.openxmlformats.org/officeDocument/2006/relationships/image" Target="../media/image8.wmf"/></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6.xml"/><Relationship Id="rId7" Type="http://schemas.openxmlformats.org/officeDocument/2006/relationships/image" Target="../media/image10.wmf"/><Relationship Id="rId2" Type="http://schemas.openxmlformats.org/officeDocument/2006/relationships/slideLayout" Target="../slideLayouts/slideLayout3.xml"/><Relationship Id="rId1" Type="http://schemas.openxmlformats.org/officeDocument/2006/relationships/vmlDrawing" Target="../drawings/vmlDrawing4.vml"/><Relationship Id="rId6" Type="http://schemas.openxmlformats.org/officeDocument/2006/relationships/oleObject" Target="../embeddings/oleObject5.bin"/><Relationship Id="rId5" Type="http://schemas.openxmlformats.org/officeDocument/2006/relationships/image" Target="../media/image9.wmf"/><Relationship Id="rId4" Type="http://schemas.openxmlformats.org/officeDocument/2006/relationships/oleObject" Target="../embeddings/oleObject4.bin"/></Relationships>
</file>

<file path=ppt/slides/_rels/slide16.xml.rels><?xml version="1.0" encoding="UTF-8" standalone="yes"?>
<Relationships xmlns="http://schemas.openxmlformats.org/package/2006/relationships"><Relationship Id="rId8" Type="http://schemas.openxmlformats.org/officeDocument/2006/relationships/image" Target="../media/image13.wmf"/><Relationship Id="rId3" Type="http://schemas.openxmlformats.org/officeDocument/2006/relationships/oleObject" Target="../embeddings/oleObject6.bin"/><Relationship Id="rId7" Type="http://schemas.openxmlformats.org/officeDocument/2006/relationships/oleObject" Target="../embeddings/oleObject8.bin"/><Relationship Id="rId2" Type="http://schemas.openxmlformats.org/officeDocument/2006/relationships/slideLayout" Target="../slideLayouts/slideLayout3.xml"/><Relationship Id="rId1" Type="http://schemas.openxmlformats.org/officeDocument/2006/relationships/vmlDrawing" Target="../drawings/vmlDrawing5.vml"/><Relationship Id="rId6" Type="http://schemas.openxmlformats.org/officeDocument/2006/relationships/image" Target="../media/image12.emf"/><Relationship Id="rId5" Type="http://schemas.openxmlformats.org/officeDocument/2006/relationships/oleObject" Target="../embeddings/oleObject7.bin"/><Relationship Id="rId4" Type="http://schemas.openxmlformats.org/officeDocument/2006/relationships/image" Target="../media/image11.wmf"/></Relationships>
</file>

<file path=ppt/slides/_rels/slide17.xml.rels><?xml version="1.0" encoding="UTF-8" standalone="yes"?>
<Relationships xmlns="http://schemas.openxmlformats.org/package/2006/relationships"><Relationship Id="rId8" Type="http://schemas.openxmlformats.org/officeDocument/2006/relationships/image" Target="../media/image16.wmf"/><Relationship Id="rId3" Type="http://schemas.openxmlformats.org/officeDocument/2006/relationships/oleObject" Target="../embeddings/oleObject9.bin"/><Relationship Id="rId7" Type="http://schemas.openxmlformats.org/officeDocument/2006/relationships/oleObject" Target="../embeddings/oleObject11.bin"/><Relationship Id="rId2" Type="http://schemas.openxmlformats.org/officeDocument/2006/relationships/slideLayout" Target="../slideLayouts/slideLayout3.xml"/><Relationship Id="rId1" Type="http://schemas.openxmlformats.org/officeDocument/2006/relationships/vmlDrawing" Target="../drawings/vmlDrawing6.vml"/><Relationship Id="rId6" Type="http://schemas.openxmlformats.org/officeDocument/2006/relationships/image" Target="../media/image15.wmf"/><Relationship Id="rId5" Type="http://schemas.openxmlformats.org/officeDocument/2006/relationships/oleObject" Target="../embeddings/oleObject10.bin"/><Relationship Id="rId4" Type="http://schemas.openxmlformats.org/officeDocument/2006/relationships/image" Target="../media/image14.wmf"/></Relationships>
</file>

<file path=ppt/slides/_rels/slide18.xml.rels><?xml version="1.0" encoding="UTF-8" standalone="yes"?>
<Relationships xmlns="http://schemas.openxmlformats.org/package/2006/relationships"><Relationship Id="rId3" Type="http://schemas.openxmlformats.org/officeDocument/2006/relationships/oleObject" Target="../embeddings/oleObject12.bin"/><Relationship Id="rId2" Type="http://schemas.openxmlformats.org/officeDocument/2006/relationships/slideLayout" Target="../slideLayouts/slideLayout5.xml"/><Relationship Id="rId1" Type="http://schemas.openxmlformats.org/officeDocument/2006/relationships/vmlDrawing" Target="../drawings/vmlDrawing7.vml"/><Relationship Id="rId4" Type="http://schemas.openxmlformats.org/officeDocument/2006/relationships/image" Target="../media/image17.emf"/></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3" Type="http://schemas.openxmlformats.org/officeDocument/2006/relationships/oleObject" Target="../embeddings/oleObject13.bin"/><Relationship Id="rId2" Type="http://schemas.openxmlformats.org/officeDocument/2006/relationships/slideLayout" Target="../slideLayouts/slideLayout5.xml"/><Relationship Id="rId1" Type="http://schemas.openxmlformats.org/officeDocument/2006/relationships/vmlDrawing" Target="../drawings/vmlDrawing8.vml"/><Relationship Id="rId4" Type="http://schemas.openxmlformats.org/officeDocument/2006/relationships/image" Target="../media/image18.emf"/></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5.xml"/><Relationship Id="rId1" Type="http://schemas.openxmlformats.org/officeDocument/2006/relationships/vmlDrawing" Target="../drawings/vmlDrawing9.vml"/><Relationship Id="rId5" Type="http://schemas.openxmlformats.org/officeDocument/2006/relationships/image" Target="../media/image19.emf"/><Relationship Id="rId4" Type="http://schemas.openxmlformats.org/officeDocument/2006/relationships/oleObject" Target="../embeddings/oleObject14.bin"/></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3" Type="http://schemas.openxmlformats.org/officeDocument/2006/relationships/oleObject" Target="../embeddings/oleObject15.bin"/><Relationship Id="rId2" Type="http://schemas.openxmlformats.org/officeDocument/2006/relationships/slideLayout" Target="../slideLayouts/slideLayout5.xml"/><Relationship Id="rId1" Type="http://schemas.openxmlformats.org/officeDocument/2006/relationships/vmlDrawing" Target="../drawings/vmlDrawing10.vml"/><Relationship Id="rId4" Type="http://schemas.openxmlformats.org/officeDocument/2006/relationships/image" Target="../media/image20.emf"/></Relationships>
</file>

<file path=ppt/slides/_rels/slide25.xml.rels><?xml version="1.0" encoding="UTF-8" standalone="yes"?>
<Relationships xmlns="http://schemas.openxmlformats.org/package/2006/relationships"><Relationship Id="rId3" Type="http://schemas.openxmlformats.org/officeDocument/2006/relationships/oleObject" Target="../embeddings/oleObject16.bin"/><Relationship Id="rId2" Type="http://schemas.openxmlformats.org/officeDocument/2006/relationships/slideLayout" Target="../slideLayouts/slideLayout5.xml"/><Relationship Id="rId1" Type="http://schemas.openxmlformats.org/officeDocument/2006/relationships/vmlDrawing" Target="../drawings/vmlDrawing11.vml"/><Relationship Id="rId4" Type="http://schemas.openxmlformats.org/officeDocument/2006/relationships/image" Target="../media/image21.wmf"/></Relationships>
</file>

<file path=ppt/slides/_rels/slide26.xml.rels><?xml version="1.0" encoding="UTF-8" standalone="yes"?>
<Relationships xmlns="http://schemas.openxmlformats.org/package/2006/relationships"><Relationship Id="rId3" Type="http://schemas.openxmlformats.org/officeDocument/2006/relationships/oleObject" Target="../embeddings/oleObject17.bin"/><Relationship Id="rId2" Type="http://schemas.openxmlformats.org/officeDocument/2006/relationships/slideLayout" Target="../slideLayouts/slideLayout5.xml"/><Relationship Id="rId1" Type="http://schemas.openxmlformats.org/officeDocument/2006/relationships/vmlDrawing" Target="../drawings/vmlDrawing12.vml"/><Relationship Id="rId4" Type="http://schemas.openxmlformats.org/officeDocument/2006/relationships/image" Target="../media/image22.wmf"/></Relationships>
</file>

<file path=ppt/slides/_rels/slide27.xml.rels><?xml version="1.0" encoding="UTF-8" standalone="yes"?>
<Relationships xmlns="http://schemas.openxmlformats.org/package/2006/relationships"><Relationship Id="rId3" Type="http://schemas.openxmlformats.org/officeDocument/2006/relationships/oleObject" Target="../embeddings/oleObject18.bin"/><Relationship Id="rId2" Type="http://schemas.openxmlformats.org/officeDocument/2006/relationships/slideLayout" Target="../slideLayouts/slideLayout5.xml"/><Relationship Id="rId1" Type="http://schemas.openxmlformats.org/officeDocument/2006/relationships/vmlDrawing" Target="../drawings/vmlDrawing13.vml"/><Relationship Id="rId4" Type="http://schemas.openxmlformats.org/officeDocument/2006/relationships/image" Target="../media/image23.wmf"/></Relationships>
</file>

<file path=ppt/slides/_rels/slide28.xml.rels><?xml version="1.0" encoding="UTF-8" standalone="yes"?>
<Relationships xmlns="http://schemas.openxmlformats.org/package/2006/relationships"><Relationship Id="rId8" Type="http://schemas.openxmlformats.org/officeDocument/2006/relationships/image" Target="../media/image28.wmf"/><Relationship Id="rId3" Type="http://schemas.openxmlformats.org/officeDocument/2006/relationships/oleObject" Target="../embeddings/oleObject19.bin"/><Relationship Id="rId7" Type="http://schemas.openxmlformats.org/officeDocument/2006/relationships/image" Target="../media/image27.wmf"/><Relationship Id="rId2" Type="http://schemas.openxmlformats.org/officeDocument/2006/relationships/slideLayout" Target="../slideLayouts/slideLayout3.xml"/><Relationship Id="rId1" Type="http://schemas.openxmlformats.org/officeDocument/2006/relationships/vmlDrawing" Target="../drawings/vmlDrawing14.vml"/><Relationship Id="rId6" Type="http://schemas.openxmlformats.org/officeDocument/2006/relationships/image" Target="../media/image25.wmf"/><Relationship Id="rId5" Type="http://schemas.openxmlformats.org/officeDocument/2006/relationships/oleObject" Target="../embeddings/oleObject20.bin"/><Relationship Id="rId10" Type="http://schemas.openxmlformats.org/officeDocument/2006/relationships/image" Target="../media/image26.wmf"/><Relationship Id="rId4" Type="http://schemas.openxmlformats.org/officeDocument/2006/relationships/image" Target="../media/image24.wmf"/><Relationship Id="rId9" Type="http://schemas.openxmlformats.org/officeDocument/2006/relationships/oleObject" Target="../embeddings/oleObject21.bin"/></Relationships>
</file>

<file path=ppt/slides/_rels/slide29.xml.rels><?xml version="1.0" encoding="UTF-8" standalone="yes"?>
<Relationships xmlns="http://schemas.openxmlformats.org/package/2006/relationships"><Relationship Id="rId8" Type="http://schemas.openxmlformats.org/officeDocument/2006/relationships/oleObject" Target="../embeddings/oleObject24.bin"/><Relationship Id="rId3" Type="http://schemas.openxmlformats.org/officeDocument/2006/relationships/notesSlide" Target="../notesSlides/notesSlide9.xml"/><Relationship Id="rId7" Type="http://schemas.openxmlformats.org/officeDocument/2006/relationships/image" Target="../media/image30.wmf"/><Relationship Id="rId2" Type="http://schemas.openxmlformats.org/officeDocument/2006/relationships/slideLayout" Target="../slideLayouts/slideLayout3.xml"/><Relationship Id="rId1" Type="http://schemas.openxmlformats.org/officeDocument/2006/relationships/vmlDrawing" Target="../drawings/vmlDrawing15.vml"/><Relationship Id="rId6" Type="http://schemas.openxmlformats.org/officeDocument/2006/relationships/oleObject" Target="../embeddings/oleObject23.bin"/><Relationship Id="rId11" Type="http://schemas.openxmlformats.org/officeDocument/2006/relationships/image" Target="../media/image32.wmf"/><Relationship Id="rId5" Type="http://schemas.openxmlformats.org/officeDocument/2006/relationships/image" Target="../media/image29.wmf"/><Relationship Id="rId10" Type="http://schemas.openxmlformats.org/officeDocument/2006/relationships/oleObject" Target="../embeddings/oleObject25.bin"/><Relationship Id="rId4" Type="http://schemas.openxmlformats.org/officeDocument/2006/relationships/oleObject" Target="../embeddings/oleObject22.bin"/><Relationship Id="rId9" Type="http://schemas.openxmlformats.org/officeDocument/2006/relationships/image" Target="../media/image31.wmf"/></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8" Type="http://schemas.openxmlformats.org/officeDocument/2006/relationships/image" Target="../media/image35.wmf"/><Relationship Id="rId3" Type="http://schemas.openxmlformats.org/officeDocument/2006/relationships/oleObject" Target="../embeddings/oleObject26.bin"/><Relationship Id="rId7" Type="http://schemas.openxmlformats.org/officeDocument/2006/relationships/oleObject" Target="../embeddings/oleObject28.bin"/><Relationship Id="rId2" Type="http://schemas.openxmlformats.org/officeDocument/2006/relationships/slideLayout" Target="../slideLayouts/slideLayout3.xml"/><Relationship Id="rId1" Type="http://schemas.openxmlformats.org/officeDocument/2006/relationships/vmlDrawing" Target="../drawings/vmlDrawing16.vml"/><Relationship Id="rId6" Type="http://schemas.openxmlformats.org/officeDocument/2006/relationships/image" Target="../media/image34.wmf"/><Relationship Id="rId5" Type="http://schemas.openxmlformats.org/officeDocument/2006/relationships/oleObject" Target="../embeddings/oleObject27.bin"/><Relationship Id="rId4" Type="http://schemas.openxmlformats.org/officeDocument/2006/relationships/image" Target="../media/image33.wmf"/></Relationships>
</file>

<file path=ppt/slides/_rels/slide31.xml.rels><?xml version="1.0" encoding="UTF-8" standalone="yes"?>
<Relationships xmlns="http://schemas.openxmlformats.org/package/2006/relationships"><Relationship Id="rId8" Type="http://schemas.openxmlformats.org/officeDocument/2006/relationships/oleObject" Target="../embeddings/oleObject31.bin"/><Relationship Id="rId3" Type="http://schemas.openxmlformats.org/officeDocument/2006/relationships/notesSlide" Target="../notesSlides/notesSlide10.xml"/><Relationship Id="rId7" Type="http://schemas.openxmlformats.org/officeDocument/2006/relationships/image" Target="../media/image37.wmf"/><Relationship Id="rId2" Type="http://schemas.openxmlformats.org/officeDocument/2006/relationships/slideLayout" Target="../slideLayouts/slideLayout3.xml"/><Relationship Id="rId1" Type="http://schemas.openxmlformats.org/officeDocument/2006/relationships/vmlDrawing" Target="../drawings/vmlDrawing17.vml"/><Relationship Id="rId6" Type="http://schemas.openxmlformats.org/officeDocument/2006/relationships/oleObject" Target="../embeddings/oleObject30.bin"/><Relationship Id="rId5" Type="http://schemas.openxmlformats.org/officeDocument/2006/relationships/image" Target="../media/image36.wmf"/><Relationship Id="rId4" Type="http://schemas.openxmlformats.org/officeDocument/2006/relationships/oleObject" Target="../embeddings/oleObject29.bin"/><Relationship Id="rId9" Type="http://schemas.openxmlformats.org/officeDocument/2006/relationships/image" Target="../media/image38.wmf"/></Relationships>
</file>

<file path=ppt/slides/_rels/slide32.xml.rels><?xml version="1.0" encoding="UTF-8" standalone="yes"?>
<Relationships xmlns="http://schemas.openxmlformats.org/package/2006/relationships"><Relationship Id="rId8" Type="http://schemas.openxmlformats.org/officeDocument/2006/relationships/oleObject" Target="../embeddings/oleObject34.bin"/><Relationship Id="rId13" Type="http://schemas.openxmlformats.org/officeDocument/2006/relationships/image" Target="../media/image43.wmf"/><Relationship Id="rId3" Type="http://schemas.openxmlformats.org/officeDocument/2006/relationships/notesSlide" Target="../notesSlides/notesSlide11.xml"/><Relationship Id="rId7" Type="http://schemas.openxmlformats.org/officeDocument/2006/relationships/image" Target="../media/image40.wmf"/><Relationship Id="rId12" Type="http://schemas.openxmlformats.org/officeDocument/2006/relationships/oleObject" Target="../embeddings/oleObject36.bin"/><Relationship Id="rId2" Type="http://schemas.openxmlformats.org/officeDocument/2006/relationships/slideLayout" Target="../slideLayouts/slideLayout3.xml"/><Relationship Id="rId1" Type="http://schemas.openxmlformats.org/officeDocument/2006/relationships/vmlDrawing" Target="../drawings/vmlDrawing18.vml"/><Relationship Id="rId6" Type="http://schemas.openxmlformats.org/officeDocument/2006/relationships/oleObject" Target="../embeddings/oleObject33.bin"/><Relationship Id="rId11" Type="http://schemas.openxmlformats.org/officeDocument/2006/relationships/image" Target="../media/image42.wmf"/><Relationship Id="rId5" Type="http://schemas.openxmlformats.org/officeDocument/2006/relationships/image" Target="../media/image39.wmf"/><Relationship Id="rId15" Type="http://schemas.openxmlformats.org/officeDocument/2006/relationships/image" Target="../media/image44.wmf"/><Relationship Id="rId10" Type="http://schemas.openxmlformats.org/officeDocument/2006/relationships/oleObject" Target="../embeddings/oleObject35.bin"/><Relationship Id="rId4" Type="http://schemas.openxmlformats.org/officeDocument/2006/relationships/oleObject" Target="../embeddings/oleObject32.bin"/><Relationship Id="rId9" Type="http://schemas.openxmlformats.org/officeDocument/2006/relationships/image" Target="../media/image41.wmf"/><Relationship Id="rId14" Type="http://schemas.openxmlformats.org/officeDocument/2006/relationships/oleObject" Target="../embeddings/oleObject37.bin"/></Relationships>
</file>

<file path=ppt/slides/_rels/slide33.xml.rels><?xml version="1.0" encoding="UTF-8" standalone="yes"?>
<Relationships xmlns="http://schemas.openxmlformats.org/package/2006/relationships"><Relationship Id="rId8" Type="http://schemas.openxmlformats.org/officeDocument/2006/relationships/image" Target="../media/image47.wmf"/><Relationship Id="rId3" Type="http://schemas.openxmlformats.org/officeDocument/2006/relationships/oleObject" Target="../embeddings/oleObject38.bin"/><Relationship Id="rId7" Type="http://schemas.openxmlformats.org/officeDocument/2006/relationships/oleObject" Target="../embeddings/oleObject40.bin"/><Relationship Id="rId2" Type="http://schemas.openxmlformats.org/officeDocument/2006/relationships/slideLayout" Target="../slideLayouts/slideLayout3.xml"/><Relationship Id="rId1" Type="http://schemas.openxmlformats.org/officeDocument/2006/relationships/vmlDrawing" Target="../drawings/vmlDrawing19.vml"/><Relationship Id="rId6" Type="http://schemas.openxmlformats.org/officeDocument/2006/relationships/image" Target="../media/image46.wmf"/><Relationship Id="rId5" Type="http://schemas.openxmlformats.org/officeDocument/2006/relationships/oleObject" Target="../embeddings/oleObject39.bin"/><Relationship Id="rId4" Type="http://schemas.openxmlformats.org/officeDocument/2006/relationships/image" Target="../media/image45.wmf"/></Relationships>
</file>

<file path=ppt/slides/_rels/slide34.xml.rels><?xml version="1.0" encoding="UTF-8" standalone="yes"?>
<Relationships xmlns="http://schemas.openxmlformats.org/package/2006/relationships"><Relationship Id="rId8" Type="http://schemas.openxmlformats.org/officeDocument/2006/relationships/image" Target="../media/image51.jpeg"/><Relationship Id="rId3" Type="http://schemas.openxmlformats.org/officeDocument/2006/relationships/oleObject" Target="../embeddings/oleObject41.bin"/><Relationship Id="rId7" Type="http://schemas.openxmlformats.org/officeDocument/2006/relationships/image" Target="../media/image50.png"/><Relationship Id="rId2" Type="http://schemas.openxmlformats.org/officeDocument/2006/relationships/slideLayout" Target="../slideLayouts/slideLayout3.xml"/><Relationship Id="rId1" Type="http://schemas.openxmlformats.org/officeDocument/2006/relationships/vmlDrawing" Target="../drawings/vmlDrawing20.vml"/><Relationship Id="rId6" Type="http://schemas.openxmlformats.org/officeDocument/2006/relationships/image" Target="../media/image49.wmf"/><Relationship Id="rId5" Type="http://schemas.openxmlformats.org/officeDocument/2006/relationships/oleObject" Target="../embeddings/oleObject42.bin"/><Relationship Id="rId4" Type="http://schemas.openxmlformats.org/officeDocument/2006/relationships/image" Target="../media/image48.wmf"/></Relationships>
</file>

<file path=ppt/slides/_rels/slide35.xml.rels><?xml version="1.0" encoding="UTF-8" standalone="yes"?>
<Relationships xmlns="http://schemas.openxmlformats.org/package/2006/relationships"><Relationship Id="rId8" Type="http://schemas.openxmlformats.org/officeDocument/2006/relationships/image" Target="../media/image29.wmf"/><Relationship Id="rId3" Type="http://schemas.openxmlformats.org/officeDocument/2006/relationships/oleObject" Target="../embeddings/oleObject43.bin"/><Relationship Id="rId7" Type="http://schemas.openxmlformats.org/officeDocument/2006/relationships/oleObject" Target="../embeddings/oleObject45.bin"/><Relationship Id="rId12" Type="http://schemas.openxmlformats.org/officeDocument/2006/relationships/image" Target="../media/image48.wmf"/><Relationship Id="rId2" Type="http://schemas.openxmlformats.org/officeDocument/2006/relationships/slideLayout" Target="../slideLayouts/slideLayout3.xml"/><Relationship Id="rId1" Type="http://schemas.openxmlformats.org/officeDocument/2006/relationships/vmlDrawing" Target="../drawings/vmlDrawing21.vml"/><Relationship Id="rId6" Type="http://schemas.openxmlformats.org/officeDocument/2006/relationships/image" Target="../media/image53.wmf"/><Relationship Id="rId11" Type="http://schemas.openxmlformats.org/officeDocument/2006/relationships/oleObject" Target="../embeddings/oleObject47.bin"/><Relationship Id="rId5" Type="http://schemas.openxmlformats.org/officeDocument/2006/relationships/oleObject" Target="../embeddings/oleObject44.bin"/><Relationship Id="rId10" Type="http://schemas.openxmlformats.org/officeDocument/2006/relationships/image" Target="../media/image33.wmf"/><Relationship Id="rId4" Type="http://schemas.openxmlformats.org/officeDocument/2006/relationships/image" Target="../media/image52.wmf"/><Relationship Id="rId9" Type="http://schemas.openxmlformats.org/officeDocument/2006/relationships/oleObject" Target="../embeddings/oleObject46.bin"/></Relationships>
</file>

<file path=ppt/slides/_rels/slide36.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8" Type="http://schemas.openxmlformats.org/officeDocument/2006/relationships/image" Target="../media/image56.wmf"/><Relationship Id="rId3" Type="http://schemas.openxmlformats.org/officeDocument/2006/relationships/oleObject" Target="../embeddings/oleObject48.bin"/><Relationship Id="rId7" Type="http://schemas.openxmlformats.org/officeDocument/2006/relationships/oleObject" Target="../embeddings/oleObject50.bin"/><Relationship Id="rId2" Type="http://schemas.openxmlformats.org/officeDocument/2006/relationships/slideLayout" Target="../slideLayouts/slideLayout4.xml"/><Relationship Id="rId1" Type="http://schemas.openxmlformats.org/officeDocument/2006/relationships/vmlDrawing" Target="../drawings/vmlDrawing22.vml"/><Relationship Id="rId6" Type="http://schemas.openxmlformats.org/officeDocument/2006/relationships/image" Target="../media/image55.wmf"/><Relationship Id="rId5" Type="http://schemas.openxmlformats.org/officeDocument/2006/relationships/oleObject" Target="../embeddings/oleObject49.bin"/><Relationship Id="rId4" Type="http://schemas.openxmlformats.org/officeDocument/2006/relationships/image" Target="../media/image54.wmf"/></Relationships>
</file>

<file path=ppt/slides/_rels/slide41.xml.rels><?xml version="1.0" encoding="UTF-8" standalone="yes"?>
<Relationships xmlns="http://schemas.openxmlformats.org/package/2006/relationships"><Relationship Id="rId2" Type="http://schemas.openxmlformats.org/officeDocument/2006/relationships/image" Target="../media/image57.png"/><Relationship Id="rId1" Type="http://schemas.openxmlformats.org/officeDocument/2006/relationships/slideLayout" Target="../slideLayouts/slideLayout4.xml"/></Relationships>
</file>

<file path=ppt/slides/_rels/slide42.xml.rels><?xml version="1.0" encoding="UTF-8" standalone="yes"?>
<Relationships xmlns="http://schemas.openxmlformats.org/package/2006/relationships"><Relationship Id="rId3" Type="http://schemas.openxmlformats.org/officeDocument/2006/relationships/oleObject" Target="../embeddings/oleObject51.bin"/><Relationship Id="rId2" Type="http://schemas.openxmlformats.org/officeDocument/2006/relationships/slideLayout" Target="../slideLayouts/slideLayout4.xml"/><Relationship Id="rId1" Type="http://schemas.openxmlformats.org/officeDocument/2006/relationships/vmlDrawing" Target="../drawings/vmlDrawing23.vml"/><Relationship Id="rId6" Type="http://schemas.openxmlformats.org/officeDocument/2006/relationships/image" Target="../media/image59.wmf"/><Relationship Id="rId5" Type="http://schemas.openxmlformats.org/officeDocument/2006/relationships/oleObject" Target="../embeddings/oleObject52.bin"/><Relationship Id="rId4" Type="http://schemas.openxmlformats.org/officeDocument/2006/relationships/image" Target="../media/image58.wmf"/></Relationships>
</file>

<file path=ppt/slides/_rels/slide4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4.xml"/><Relationship Id="rId1" Type="http://schemas.openxmlformats.org/officeDocument/2006/relationships/vmlDrawing" Target="../drawings/vmlDrawing24.vml"/><Relationship Id="rId5" Type="http://schemas.openxmlformats.org/officeDocument/2006/relationships/image" Target="../media/image60.wmf"/><Relationship Id="rId4" Type="http://schemas.openxmlformats.org/officeDocument/2006/relationships/oleObject" Target="../embeddings/oleObject53.bin"/></Relationships>
</file>

<file path=ppt/slides/_rels/slide44.xml.rels><?xml version="1.0" encoding="UTF-8" standalone="yes"?>
<Relationships xmlns="http://schemas.openxmlformats.org/package/2006/relationships"><Relationship Id="rId3" Type="http://schemas.openxmlformats.org/officeDocument/2006/relationships/oleObject" Target="../embeddings/oleObject54.bin"/><Relationship Id="rId2" Type="http://schemas.openxmlformats.org/officeDocument/2006/relationships/slideLayout" Target="../slideLayouts/slideLayout4.xml"/><Relationship Id="rId1" Type="http://schemas.openxmlformats.org/officeDocument/2006/relationships/vmlDrawing" Target="../drawings/vmlDrawing25.vml"/><Relationship Id="rId4" Type="http://schemas.openxmlformats.org/officeDocument/2006/relationships/image" Target="../media/image61.wmf"/></Relationships>
</file>

<file path=ppt/slides/_rels/slide45.xml.rels><?xml version="1.0" encoding="UTF-8" standalone="yes"?>
<Relationships xmlns="http://schemas.openxmlformats.org/package/2006/relationships"><Relationship Id="rId3" Type="http://schemas.openxmlformats.org/officeDocument/2006/relationships/oleObject" Target="../embeddings/oleObject55.bin"/><Relationship Id="rId2" Type="http://schemas.openxmlformats.org/officeDocument/2006/relationships/slideLayout" Target="../slideLayouts/slideLayout6.xml"/><Relationship Id="rId1" Type="http://schemas.openxmlformats.org/officeDocument/2006/relationships/vmlDrawing" Target="../drawings/vmlDrawing26.vml"/><Relationship Id="rId4" Type="http://schemas.openxmlformats.org/officeDocument/2006/relationships/image" Target="../media/image62.wmf"/></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8" Type="http://schemas.openxmlformats.org/officeDocument/2006/relationships/image" Target="../media/image65.wmf"/><Relationship Id="rId3" Type="http://schemas.openxmlformats.org/officeDocument/2006/relationships/oleObject" Target="../embeddings/oleObject56.bin"/><Relationship Id="rId7" Type="http://schemas.openxmlformats.org/officeDocument/2006/relationships/oleObject" Target="../embeddings/oleObject58.bin"/><Relationship Id="rId2" Type="http://schemas.openxmlformats.org/officeDocument/2006/relationships/slideLayout" Target="../slideLayouts/slideLayout3.xml"/><Relationship Id="rId1" Type="http://schemas.openxmlformats.org/officeDocument/2006/relationships/vmlDrawing" Target="../drawings/vmlDrawing27.vml"/><Relationship Id="rId6" Type="http://schemas.openxmlformats.org/officeDocument/2006/relationships/image" Target="../media/image64.wmf"/><Relationship Id="rId5" Type="http://schemas.openxmlformats.org/officeDocument/2006/relationships/oleObject" Target="../embeddings/oleObject57.bin"/><Relationship Id="rId10" Type="http://schemas.openxmlformats.org/officeDocument/2006/relationships/image" Target="../media/image66.wmf"/><Relationship Id="rId4" Type="http://schemas.openxmlformats.org/officeDocument/2006/relationships/image" Target="../media/image63.wmf"/><Relationship Id="rId9" Type="http://schemas.openxmlformats.org/officeDocument/2006/relationships/oleObject" Target="../embeddings/oleObject59.bin"/></Relationships>
</file>

<file path=ppt/slides/_rels/slide49.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3.xml"/><Relationship Id="rId1" Type="http://schemas.openxmlformats.org/officeDocument/2006/relationships/vmlDrawing" Target="../drawings/vmlDrawing28.vml"/><Relationship Id="rId5" Type="http://schemas.openxmlformats.org/officeDocument/2006/relationships/image" Target="../media/image67.emf"/><Relationship Id="rId4" Type="http://schemas.openxmlformats.org/officeDocument/2006/relationships/oleObject" Target="../embeddings/oleObject60.bin"/></Relationships>
</file>

<file path=ppt/slides/_rels/slide5.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3.xml"/><Relationship Id="rId1" Type="http://schemas.openxmlformats.org/officeDocument/2006/relationships/vmlDrawing" Target="../drawings/vmlDrawing1.vml"/><Relationship Id="rId4" Type="http://schemas.openxmlformats.org/officeDocument/2006/relationships/image" Target="../media/image3.png"/></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1.xml.rels><?xml version="1.0" encoding="UTF-8" standalone="yes"?>
<Relationships xmlns="http://schemas.openxmlformats.org/package/2006/relationships"><Relationship Id="rId3" Type="http://schemas.openxmlformats.org/officeDocument/2006/relationships/oleObject" Target="../embeddings/oleObject61.bin"/><Relationship Id="rId2" Type="http://schemas.openxmlformats.org/officeDocument/2006/relationships/slideLayout" Target="../slideLayouts/slideLayout4.xml"/><Relationship Id="rId1" Type="http://schemas.openxmlformats.org/officeDocument/2006/relationships/vmlDrawing" Target="../drawings/vmlDrawing29.vml"/><Relationship Id="rId6" Type="http://schemas.openxmlformats.org/officeDocument/2006/relationships/image" Target="../media/image69.wmf"/><Relationship Id="rId5" Type="http://schemas.openxmlformats.org/officeDocument/2006/relationships/oleObject" Target="../embeddings/oleObject62.bin"/><Relationship Id="rId4" Type="http://schemas.openxmlformats.org/officeDocument/2006/relationships/image" Target="../media/image68.emf"/></Relationships>
</file>

<file path=ppt/slides/_rels/slide52.xml.rels><?xml version="1.0" encoding="UTF-8" standalone="yes"?>
<Relationships xmlns="http://schemas.openxmlformats.org/package/2006/relationships"><Relationship Id="rId3" Type="http://schemas.openxmlformats.org/officeDocument/2006/relationships/oleObject" Target="../embeddings/oleObject63.bin"/><Relationship Id="rId2" Type="http://schemas.openxmlformats.org/officeDocument/2006/relationships/slideLayout" Target="../slideLayouts/slideLayout4.xml"/><Relationship Id="rId1" Type="http://schemas.openxmlformats.org/officeDocument/2006/relationships/vmlDrawing" Target="../drawings/vmlDrawing30.vml"/><Relationship Id="rId4" Type="http://schemas.openxmlformats.org/officeDocument/2006/relationships/image" Target="../media/image70.wmf"/></Relationships>
</file>

<file path=ppt/slides/_rels/slide53.xml.rels><?xml version="1.0" encoding="UTF-8" standalone="yes"?>
<Relationships xmlns="http://schemas.openxmlformats.org/package/2006/relationships"><Relationship Id="rId8" Type="http://schemas.openxmlformats.org/officeDocument/2006/relationships/image" Target="../media/image73.wmf"/><Relationship Id="rId3" Type="http://schemas.openxmlformats.org/officeDocument/2006/relationships/oleObject" Target="../embeddings/oleObject64.bin"/><Relationship Id="rId7" Type="http://schemas.openxmlformats.org/officeDocument/2006/relationships/oleObject" Target="../embeddings/oleObject66.bin"/><Relationship Id="rId2" Type="http://schemas.openxmlformats.org/officeDocument/2006/relationships/slideLayout" Target="../slideLayouts/slideLayout4.xml"/><Relationship Id="rId1" Type="http://schemas.openxmlformats.org/officeDocument/2006/relationships/vmlDrawing" Target="../drawings/vmlDrawing31.vml"/><Relationship Id="rId6" Type="http://schemas.openxmlformats.org/officeDocument/2006/relationships/image" Target="../media/image72.wmf"/><Relationship Id="rId5" Type="http://schemas.openxmlformats.org/officeDocument/2006/relationships/oleObject" Target="../embeddings/oleObject65.bin"/><Relationship Id="rId4" Type="http://schemas.openxmlformats.org/officeDocument/2006/relationships/image" Target="../media/image71.wmf"/></Relationships>
</file>

<file path=ppt/slides/_rels/slide54.xml.rels><?xml version="1.0" encoding="UTF-8" standalone="yes"?>
<Relationships xmlns="http://schemas.openxmlformats.org/package/2006/relationships"><Relationship Id="rId8" Type="http://schemas.openxmlformats.org/officeDocument/2006/relationships/image" Target="../media/image76.wmf"/><Relationship Id="rId3" Type="http://schemas.openxmlformats.org/officeDocument/2006/relationships/oleObject" Target="../embeddings/oleObject67.bin"/><Relationship Id="rId7" Type="http://schemas.openxmlformats.org/officeDocument/2006/relationships/oleObject" Target="../embeddings/oleObject69.bin"/><Relationship Id="rId2" Type="http://schemas.openxmlformats.org/officeDocument/2006/relationships/slideLayout" Target="../slideLayouts/slideLayout4.xml"/><Relationship Id="rId1" Type="http://schemas.openxmlformats.org/officeDocument/2006/relationships/vmlDrawing" Target="../drawings/vmlDrawing32.vml"/><Relationship Id="rId6" Type="http://schemas.openxmlformats.org/officeDocument/2006/relationships/image" Target="../media/image75.wmf"/><Relationship Id="rId5" Type="http://schemas.openxmlformats.org/officeDocument/2006/relationships/oleObject" Target="../embeddings/oleObject68.bin"/><Relationship Id="rId4" Type="http://schemas.openxmlformats.org/officeDocument/2006/relationships/image" Target="../media/image74.wmf"/></Relationships>
</file>

<file path=ppt/slides/_rels/slide55.xml.rels><?xml version="1.0" encoding="UTF-8" standalone="yes"?>
<Relationships xmlns="http://schemas.openxmlformats.org/package/2006/relationships"><Relationship Id="rId8" Type="http://schemas.openxmlformats.org/officeDocument/2006/relationships/oleObject" Target="../embeddings/oleObject72.bin"/><Relationship Id="rId3" Type="http://schemas.openxmlformats.org/officeDocument/2006/relationships/notesSlide" Target="../notesSlides/notesSlide15.xml"/><Relationship Id="rId7" Type="http://schemas.openxmlformats.org/officeDocument/2006/relationships/image" Target="../media/image78.wmf"/><Relationship Id="rId2" Type="http://schemas.openxmlformats.org/officeDocument/2006/relationships/slideLayout" Target="../slideLayouts/slideLayout4.xml"/><Relationship Id="rId1" Type="http://schemas.openxmlformats.org/officeDocument/2006/relationships/vmlDrawing" Target="../drawings/vmlDrawing33.vml"/><Relationship Id="rId6" Type="http://schemas.openxmlformats.org/officeDocument/2006/relationships/oleObject" Target="../embeddings/oleObject71.bin"/><Relationship Id="rId5" Type="http://schemas.openxmlformats.org/officeDocument/2006/relationships/image" Target="../media/image77.wmf"/><Relationship Id="rId4" Type="http://schemas.openxmlformats.org/officeDocument/2006/relationships/oleObject" Target="../embeddings/oleObject70.bin"/><Relationship Id="rId9" Type="http://schemas.openxmlformats.org/officeDocument/2006/relationships/image" Target="../media/image75.wmf"/></Relationships>
</file>

<file path=ppt/slides/_rels/slide56.xml.rels><?xml version="1.0" encoding="UTF-8" standalone="yes"?>
<Relationships xmlns="http://schemas.openxmlformats.org/package/2006/relationships"><Relationship Id="rId2" Type="http://schemas.openxmlformats.org/officeDocument/2006/relationships/image" Target="../media/image79.png"/><Relationship Id="rId1" Type="http://schemas.openxmlformats.org/officeDocument/2006/relationships/slideLayout" Target="../slideLayouts/slideLayout4.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2.xml.rels><?xml version="1.0" encoding="UTF-8" standalone="yes"?>
<Relationships xmlns="http://schemas.openxmlformats.org/package/2006/relationships"><Relationship Id="rId2" Type="http://schemas.openxmlformats.org/officeDocument/2006/relationships/image" Target="../media/image80.png"/><Relationship Id="rId1" Type="http://schemas.openxmlformats.org/officeDocument/2006/relationships/slideLayout" Target="../slideLayouts/slideLayout4.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4.xml.rels><?xml version="1.0" encoding="UTF-8" standalone="yes"?>
<Relationships xmlns="http://schemas.openxmlformats.org/package/2006/relationships"><Relationship Id="rId3" Type="http://schemas.openxmlformats.org/officeDocument/2006/relationships/oleObject" Target="../embeddings/oleObject73.bin"/><Relationship Id="rId2" Type="http://schemas.openxmlformats.org/officeDocument/2006/relationships/slideLayout" Target="../slideLayouts/slideLayout3.xml"/><Relationship Id="rId1" Type="http://schemas.openxmlformats.org/officeDocument/2006/relationships/vmlDrawing" Target="../drawings/vmlDrawing34.vml"/><Relationship Id="rId5" Type="http://schemas.openxmlformats.org/officeDocument/2006/relationships/image" Target="../media/image82.png"/><Relationship Id="rId4" Type="http://schemas.openxmlformats.org/officeDocument/2006/relationships/image" Target="../media/image81.wmf"/></Relationships>
</file>

<file path=ppt/slides/_rels/slide65.xml.rels><?xml version="1.0" encoding="UTF-8" standalone="yes"?>
<Relationships xmlns="http://schemas.openxmlformats.org/package/2006/relationships"><Relationship Id="rId3" Type="http://schemas.openxmlformats.org/officeDocument/2006/relationships/image" Target="../media/image84.png"/><Relationship Id="rId2" Type="http://schemas.openxmlformats.org/officeDocument/2006/relationships/image" Target="../media/image83.png"/><Relationship Id="rId1" Type="http://schemas.openxmlformats.org/officeDocument/2006/relationships/slideLayout" Target="../slideLayouts/slideLayout6.xml"/></Relationships>
</file>

<file path=ppt/slides/_rels/slide66.xml.rels><?xml version="1.0" encoding="UTF-8" standalone="yes"?>
<Relationships xmlns="http://schemas.openxmlformats.org/package/2006/relationships"><Relationship Id="rId2" Type="http://schemas.openxmlformats.org/officeDocument/2006/relationships/image" Target="../media/image85.png"/><Relationship Id="rId1" Type="http://schemas.openxmlformats.org/officeDocument/2006/relationships/slideLayout" Target="../slideLayouts/slideLayout4.xml"/></Relationships>
</file>

<file path=ppt/slides/_rels/slide67.xml.rels><?xml version="1.0" encoding="UTF-8" standalone="yes"?>
<Relationships xmlns="http://schemas.openxmlformats.org/package/2006/relationships"><Relationship Id="rId2" Type="http://schemas.openxmlformats.org/officeDocument/2006/relationships/image" Target="../media/image86.png"/><Relationship Id="rId1" Type="http://schemas.openxmlformats.org/officeDocument/2006/relationships/slideLayout" Target="../slideLayouts/slideLayout3.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73.xml.rels><?xml version="1.0" encoding="UTF-8" standalone="yes"?>
<Relationships xmlns="http://schemas.openxmlformats.org/package/2006/relationships"><Relationship Id="rId8" Type="http://schemas.openxmlformats.org/officeDocument/2006/relationships/oleObject" Target="../embeddings/oleObject76.bin"/><Relationship Id="rId3" Type="http://schemas.openxmlformats.org/officeDocument/2006/relationships/notesSlide" Target="../notesSlides/notesSlide17.xml"/><Relationship Id="rId7" Type="http://schemas.openxmlformats.org/officeDocument/2006/relationships/image" Target="../media/image54.wmf"/><Relationship Id="rId2" Type="http://schemas.openxmlformats.org/officeDocument/2006/relationships/slideLayout" Target="../slideLayouts/slideLayout3.xml"/><Relationship Id="rId1" Type="http://schemas.openxmlformats.org/officeDocument/2006/relationships/vmlDrawing" Target="../drawings/vmlDrawing35.vml"/><Relationship Id="rId6" Type="http://schemas.openxmlformats.org/officeDocument/2006/relationships/oleObject" Target="../embeddings/oleObject75.bin"/><Relationship Id="rId11" Type="http://schemas.openxmlformats.org/officeDocument/2006/relationships/image" Target="../media/image89.wmf"/><Relationship Id="rId5" Type="http://schemas.openxmlformats.org/officeDocument/2006/relationships/image" Target="../media/image87.wmf"/><Relationship Id="rId10" Type="http://schemas.openxmlformats.org/officeDocument/2006/relationships/oleObject" Target="../embeddings/oleObject77.bin"/><Relationship Id="rId4" Type="http://schemas.openxmlformats.org/officeDocument/2006/relationships/oleObject" Target="../embeddings/oleObject74.bin"/><Relationship Id="rId9" Type="http://schemas.openxmlformats.org/officeDocument/2006/relationships/image" Target="../media/image88.wmf"/></Relationships>
</file>

<file path=ppt/slides/_rels/slide74.xml.rels><?xml version="1.0" encoding="UTF-8" standalone="yes"?>
<Relationships xmlns="http://schemas.openxmlformats.org/package/2006/relationships"><Relationship Id="rId3" Type="http://schemas.openxmlformats.org/officeDocument/2006/relationships/oleObject" Target="../embeddings/oleObject78.bin"/><Relationship Id="rId2" Type="http://schemas.openxmlformats.org/officeDocument/2006/relationships/slideLayout" Target="../slideLayouts/slideLayout3.xml"/><Relationship Id="rId1" Type="http://schemas.openxmlformats.org/officeDocument/2006/relationships/vmlDrawing" Target="../drawings/vmlDrawing36.vml"/><Relationship Id="rId6" Type="http://schemas.openxmlformats.org/officeDocument/2006/relationships/image" Target="../media/image59.wmf"/><Relationship Id="rId5" Type="http://schemas.openxmlformats.org/officeDocument/2006/relationships/oleObject" Target="../embeddings/oleObject79.bin"/><Relationship Id="rId4" Type="http://schemas.openxmlformats.org/officeDocument/2006/relationships/image" Target="../media/image56.wmf"/></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3.xml"/><Relationship Id="rId4" Type="http://schemas.openxmlformats.org/officeDocument/2006/relationships/image" Target="../media/image5.png"/></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2.xml.rels><?xml version="1.0" encoding="UTF-8" standalone="yes"?>
<Relationships xmlns="http://schemas.openxmlformats.org/package/2006/relationships"><Relationship Id="rId8" Type="http://schemas.openxmlformats.org/officeDocument/2006/relationships/image" Target="../media/image92.wmf"/><Relationship Id="rId3" Type="http://schemas.openxmlformats.org/officeDocument/2006/relationships/oleObject" Target="../embeddings/oleObject80.bin"/><Relationship Id="rId7" Type="http://schemas.openxmlformats.org/officeDocument/2006/relationships/oleObject" Target="../embeddings/oleObject82.bin"/><Relationship Id="rId2" Type="http://schemas.openxmlformats.org/officeDocument/2006/relationships/slideLayout" Target="../slideLayouts/slideLayout3.xml"/><Relationship Id="rId1" Type="http://schemas.openxmlformats.org/officeDocument/2006/relationships/vmlDrawing" Target="../drawings/vmlDrawing37.vml"/><Relationship Id="rId6" Type="http://schemas.openxmlformats.org/officeDocument/2006/relationships/image" Target="../media/image91.wmf"/><Relationship Id="rId5" Type="http://schemas.openxmlformats.org/officeDocument/2006/relationships/oleObject" Target="../embeddings/oleObject81.bin"/><Relationship Id="rId10" Type="http://schemas.openxmlformats.org/officeDocument/2006/relationships/image" Target="../media/image55.wmf"/><Relationship Id="rId4" Type="http://schemas.openxmlformats.org/officeDocument/2006/relationships/image" Target="../media/image90.wmf"/><Relationship Id="rId9" Type="http://schemas.openxmlformats.org/officeDocument/2006/relationships/oleObject" Target="../embeddings/oleObject83.bin"/></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3" Type="http://schemas.openxmlformats.org/officeDocument/2006/relationships/oleObject" Target="../embeddings/oleObject84.bin"/><Relationship Id="rId2" Type="http://schemas.openxmlformats.org/officeDocument/2006/relationships/slideLayout" Target="../slideLayouts/slideLayout3.xml"/><Relationship Id="rId1" Type="http://schemas.openxmlformats.org/officeDocument/2006/relationships/vmlDrawing" Target="../drawings/vmlDrawing38.vml"/><Relationship Id="rId5" Type="http://schemas.openxmlformats.org/officeDocument/2006/relationships/image" Target="../media/image94.png"/><Relationship Id="rId4" Type="http://schemas.openxmlformats.org/officeDocument/2006/relationships/image" Target="../media/image93.wmf"/></Relationships>
</file>

<file path=ppt/slides/_rels/slide85.xml.rels><?xml version="1.0" encoding="UTF-8" standalone="yes"?>
<Relationships xmlns="http://schemas.openxmlformats.org/package/2006/relationships"><Relationship Id="rId3" Type="http://schemas.openxmlformats.org/officeDocument/2006/relationships/oleObject" Target="../embeddings/oleObject85.bin"/><Relationship Id="rId2" Type="http://schemas.openxmlformats.org/officeDocument/2006/relationships/slideLayout" Target="../slideLayouts/slideLayout3.xml"/><Relationship Id="rId1" Type="http://schemas.openxmlformats.org/officeDocument/2006/relationships/vmlDrawing" Target="../drawings/vmlDrawing39.vml"/><Relationship Id="rId5" Type="http://schemas.openxmlformats.org/officeDocument/2006/relationships/image" Target="../media/image96.png"/><Relationship Id="rId4" Type="http://schemas.openxmlformats.org/officeDocument/2006/relationships/image" Target="../media/image95.wmf"/></Relationships>
</file>

<file path=ppt/slides/_rels/slide8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3.xml"/><Relationship Id="rId1" Type="http://schemas.openxmlformats.org/officeDocument/2006/relationships/vmlDrawing" Target="../drawings/vmlDrawing2.vml"/><Relationship Id="rId5" Type="http://schemas.openxmlformats.org/officeDocument/2006/relationships/image" Target="../media/image6.emf"/><Relationship Id="rId4" Type="http://schemas.openxmlformats.org/officeDocument/2006/relationships/oleObject" Target="../embeddings/oleObject2.bin"/></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750458366"/>
      </p:ext>
    </p:extLst>
  </p:cSld>
  <p:clrMapOvr>
    <a:masterClrMapping/>
  </p:clrMapOvr>
  <mc:AlternateContent xmlns:mc="http://schemas.openxmlformats.org/markup-compatibility/2006" xmlns:p14="http://schemas.microsoft.com/office/powerpoint/2010/main">
    <mc:Choice Requires="p14">
      <p:transition spd="slow" p14:dur="999"/>
    </mc:Choice>
    <mc:Fallback xmlns="">
      <p:transition spd="slow"/>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4294967295"/>
          </p:nvPr>
        </p:nvSpPr>
        <p:spPr>
          <a:xfrm>
            <a:off x="838200" y="1165225"/>
            <a:ext cx="10515600" cy="5011739"/>
          </a:xfrm>
        </p:spPr>
        <p:txBody>
          <a:bodyPr>
            <a:normAutofit/>
          </a:bodyPr>
          <a:lstStyle/>
          <a:p>
            <a:r>
              <a:rPr lang="zh-CN" altLang="en-US" dirty="0">
                <a:latin typeface="微软雅黑" panose="020B0503020204020204" pitchFamily="34" charset="-122"/>
                <a:ea typeface="微软雅黑" panose="020B0503020204020204" pitchFamily="34" charset="-122"/>
              </a:rPr>
              <a:t>按照选频特性滤波器可分为：</a:t>
            </a:r>
          </a:p>
          <a:p>
            <a:pPr lvl="1"/>
            <a:r>
              <a:rPr lang="zh-CN" altLang="en-US" dirty="0">
                <a:latin typeface="微软雅黑" panose="020B0503020204020204" pitchFamily="34" charset="-122"/>
                <a:ea typeface="微软雅黑" panose="020B0503020204020204" pitchFamily="34" charset="-122"/>
              </a:rPr>
              <a:t>低通滤波器</a:t>
            </a:r>
            <a:r>
              <a:rPr lang="en-US" altLang="zh-CN" dirty="0">
                <a:latin typeface="微软雅黑" panose="020B0503020204020204" pitchFamily="34" charset="-122"/>
                <a:ea typeface="微软雅黑" panose="020B0503020204020204" pitchFamily="34" charset="-122"/>
              </a:rPr>
              <a:t>LPF</a:t>
            </a:r>
            <a:r>
              <a:rPr lang="zh-CN" altLang="en-US" dirty="0">
                <a:latin typeface="微软雅黑" panose="020B0503020204020204" pitchFamily="34" charset="-122"/>
                <a:ea typeface="微软雅黑" panose="020B0503020204020204" pitchFamily="34" charset="-122"/>
              </a:rPr>
              <a:t>：低频成分通过，阻止高频成分</a:t>
            </a:r>
          </a:p>
          <a:p>
            <a:pPr lvl="1"/>
            <a:r>
              <a:rPr lang="zh-CN" altLang="en-US" dirty="0">
                <a:latin typeface="微软雅黑" panose="020B0503020204020204" pitchFamily="34" charset="-122"/>
                <a:ea typeface="微软雅黑" panose="020B0503020204020204" pitchFamily="34" charset="-122"/>
              </a:rPr>
              <a:t>高通滤波器</a:t>
            </a:r>
            <a:r>
              <a:rPr lang="en-US" altLang="zh-CN" dirty="0">
                <a:latin typeface="微软雅黑" panose="020B0503020204020204" pitchFamily="34" charset="-122"/>
                <a:ea typeface="微软雅黑" panose="020B0503020204020204" pitchFamily="34" charset="-122"/>
              </a:rPr>
              <a:t>HPF</a:t>
            </a:r>
            <a:r>
              <a:rPr lang="zh-CN" altLang="en-US" dirty="0">
                <a:latin typeface="微软雅黑" panose="020B0503020204020204" pitchFamily="34" charset="-122"/>
                <a:ea typeface="微软雅黑" panose="020B0503020204020204" pitchFamily="34" charset="-122"/>
              </a:rPr>
              <a:t>：高频成分通过，阻止直流与低频成分</a:t>
            </a:r>
          </a:p>
          <a:p>
            <a:pPr lvl="1"/>
            <a:r>
              <a:rPr lang="zh-CN" altLang="en-US" dirty="0">
                <a:latin typeface="微软雅黑" panose="020B0503020204020204" pitchFamily="34" charset="-122"/>
                <a:ea typeface="微软雅黑" panose="020B0503020204020204" pitchFamily="34" charset="-122"/>
              </a:rPr>
              <a:t>带通滤波器</a:t>
            </a:r>
            <a:r>
              <a:rPr lang="en-US" altLang="zh-CN" dirty="0">
                <a:latin typeface="微软雅黑" panose="020B0503020204020204" pitchFamily="34" charset="-122"/>
                <a:ea typeface="微软雅黑" panose="020B0503020204020204" pitchFamily="34" charset="-122"/>
              </a:rPr>
              <a:t>BPF</a:t>
            </a:r>
            <a:r>
              <a:rPr lang="zh-CN" altLang="en-US" dirty="0">
                <a:latin typeface="微软雅黑" panose="020B0503020204020204" pitchFamily="34" charset="-122"/>
                <a:ea typeface="微软雅黑" panose="020B0503020204020204" pitchFamily="34" charset="-122"/>
              </a:rPr>
              <a:t>：特定频率成分通过</a:t>
            </a:r>
          </a:p>
          <a:p>
            <a:pPr lvl="1"/>
            <a:r>
              <a:rPr lang="zh-CN" altLang="en-US" dirty="0">
                <a:latin typeface="微软雅黑" panose="020B0503020204020204" pitchFamily="34" charset="-122"/>
                <a:ea typeface="微软雅黑" panose="020B0503020204020204" pitchFamily="34" charset="-122"/>
              </a:rPr>
              <a:t>带阻滤波器</a:t>
            </a:r>
            <a:r>
              <a:rPr lang="en-US" altLang="zh-CN" dirty="0">
                <a:latin typeface="微软雅黑" panose="020B0503020204020204" pitchFamily="34" charset="-122"/>
                <a:ea typeface="微软雅黑" panose="020B0503020204020204" pitchFamily="34" charset="-122"/>
              </a:rPr>
              <a:t>BEF</a:t>
            </a:r>
            <a:r>
              <a:rPr lang="zh-CN" altLang="en-US" dirty="0">
                <a:latin typeface="微软雅黑" panose="020B0503020204020204" pitchFamily="34" charset="-122"/>
                <a:ea typeface="微软雅黑" panose="020B0503020204020204" pitchFamily="34" charset="-122"/>
              </a:rPr>
              <a:t>：阻止特定频率成分</a:t>
            </a:r>
          </a:p>
          <a:p>
            <a:pPr lvl="2"/>
            <a:r>
              <a:rPr lang="zh-CN" altLang="en-US" dirty="0">
                <a:latin typeface="微软雅黑" panose="020B0503020204020204" pitchFamily="34" charset="-122"/>
                <a:ea typeface="微软雅黑" panose="020B0503020204020204" pitchFamily="34" charset="-122"/>
              </a:rPr>
              <a:t>阻止单一频率通过时称为陷波滤波器</a:t>
            </a:r>
          </a:p>
          <a:p>
            <a:pPr lvl="1"/>
            <a:r>
              <a:rPr lang="zh-CN" altLang="en-US" dirty="0">
                <a:latin typeface="微软雅黑" panose="020B0503020204020204" pitchFamily="34" charset="-122"/>
                <a:ea typeface="微软雅黑" panose="020B0503020204020204" pitchFamily="34" charset="-122"/>
              </a:rPr>
              <a:t>全通滤波器</a:t>
            </a:r>
            <a:r>
              <a:rPr lang="en-US" altLang="zh-CN" dirty="0">
                <a:latin typeface="微软雅黑" panose="020B0503020204020204" pitchFamily="34" charset="-122"/>
                <a:ea typeface="微软雅黑" panose="020B0503020204020204" pitchFamily="34" charset="-122"/>
              </a:rPr>
              <a:t>APF</a:t>
            </a:r>
            <a:r>
              <a:rPr lang="zh-CN" altLang="en-US" dirty="0">
                <a:latin typeface="微软雅黑" panose="020B0503020204020204" pitchFamily="34" charset="-122"/>
                <a:ea typeface="微软雅黑" panose="020B0503020204020204" pitchFamily="34" charset="-122"/>
              </a:rPr>
              <a:t>：增益一定时，仅相位随频率变化，也称移相电路</a:t>
            </a:r>
          </a:p>
          <a:p>
            <a:endParaRPr lang="zh-CN" altLang="en-US" dirty="0">
              <a:latin typeface="微软雅黑" panose="020B0503020204020204" pitchFamily="34" charset="-122"/>
              <a:ea typeface="微软雅黑" panose="020B0503020204020204" pitchFamily="34" charset="-122"/>
            </a:endParaRPr>
          </a:p>
          <a:p>
            <a:endParaRPr lang="zh-CN" altLang="en-US" dirty="0">
              <a:latin typeface="微软雅黑" panose="020B0503020204020204" pitchFamily="34" charset="-122"/>
              <a:ea typeface="微软雅黑" panose="020B0503020204020204" pitchFamily="34" charset="-122"/>
            </a:endParaRPr>
          </a:p>
        </p:txBody>
      </p:sp>
      <p:sp>
        <p:nvSpPr>
          <p:cNvPr id="17" name="Rectangle 4"/>
          <p:cNvSpPr>
            <a:spLocks noGrp="1" noChangeArrowheads="1"/>
          </p:cNvSpPr>
          <p:nvPr>
            <p:ph type="title"/>
          </p:nvPr>
        </p:nvSpPr>
        <p:spPr>
          <a:xfrm>
            <a:off x="838200" y="482481"/>
            <a:ext cx="10515600" cy="590429"/>
          </a:xfrm>
          <a:noFill/>
          <a:ln/>
        </p:spPr>
        <p:txBody>
          <a:bodyPr/>
          <a:lstStyle/>
          <a:p>
            <a:r>
              <a:rPr lang="en-US" altLang="zh-CN" dirty="0">
                <a:latin typeface="微软雅黑" panose="020B0503020204020204" pitchFamily="34" charset="-122"/>
                <a:ea typeface="微软雅黑" panose="020B0503020204020204" pitchFamily="34" charset="-122"/>
              </a:rPr>
              <a:t>5.1.1 </a:t>
            </a:r>
            <a:r>
              <a:rPr lang="zh-CN" altLang="en-US" dirty="0">
                <a:latin typeface="微软雅黑" panose="020B0503020204020204" pitchFamily="34" charset="-122"/>
                <a:ea typeface="微软雅黑" panose="020B0503020204020204" pitchFamily="34" charset="-122"/>
              </a:rPr>
              <a:t>滤波器的类型</a:t>
            </a:r>
          </a:p>
        </p:txBody>
      </p:sp>
    </p:spTree>
    <p:extLst>
      <p:ext uri="{BB962C8B-B14F-4D97-AF65-F5344CB8AC3E}">
        <p14:creationId xmlns:p14="http://schemas.microsoft.com/office/powerpoint/2010/main" val="265112061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id="{B119207C-9D93-4A44-9F73-242254663CB6}"/>
              </a:ext>
            </a:extLst>
          </p:cNvPr>
          <p:cNvPicPr/>
          <p:nvPr/>
        </p:nvPicPr>
        <p:blipFill>
          <a:blip r:embed="rId2"/>
          <a:stretch>
            <a:fillRect/>
          </a:stretch>
        </p:blipFill>
        <p:spPr>
          <a:xfrm>
            <a:off x="1265099" y="628921"/>
            <a:ext cx="8845551" cy="5600157"/>
          </a:xfrm>
          <a:prstGeom prst="rect">
            <a:avLst/>
          </a:prstGeom>
        </p:spPr>
      </p:pic>
    </p:spTree>
    <p:extLst>
      <p:ext uri="{BB962C8B-B14F-4D97-AF65-F5344CB8AC3E}">
        <p14:creationId xmlns:p14="http://schemas.microsoft.com/office/powerpoint/2010/main" val="253331937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4294967295"/>
          </p:nvPr>
        </p:nvSpPr>
        <p:spPr>
          <a:xfrm>
            <a:off x="838200" y="1165225"/>
            <a:ext cx="10515600" cy="5011739"/>
          </a:xfrm>
        </p:spPr>
        <p:txBody>
          <a:bodyPr>
            <a:normAutofit fontScale="92500" lnSpcReduction="10000"/>
          </a:bodyPr>
          <a:lstStyle/>
          <a:p>
            <a:r>
              <a:rPr lang="zh-CN" altLang="en-US" dirty="0">
                <a:latin typeface="微软雅黑" panose="020B0503020204020204" pitchFamily="34" charset="-122"/>
                <a:ea typeface="微软雅黑" panose="020B0503020204020204" pitchFamily="34" charset="-122"/>
              </a:rPr>
              <a:t>按处理信号形式分：模拟滤波器和数字滤波器</a:t>
            </a:r>
          </a:p>
          <a:p>
            <a:r>
              <a:rPr lang="zh-CN" altLang="en-US" dirty="0">
                <a:latin typeface="微软雅黑" panose="020B0503020204020204" pitchFamily="34" charset="-122"/>
                <a:ea typeface="微软雅黑" panose="020B0503020204020204" pitchFamily="34" charset="-122"/>
              </a:rPr>
              <a:t>按传递函数的微分方程阶数分：一阶、二阶、高阶</a:t>
            </a:r>
            <a:endParaRPr lang="en-US" altLang="zh-CN" dirty="0">
              <a:latin typeface="微软雅黑" panose="020B0503020204020204" pitchFamily="34" charset="-122"/>
              <a:ea typeface="微软雅黑" panose="020B0503020204020204" pitchFamily="34" charset="-122"/>
            </a:endParaRPr>
          </a:p>
          <a:p>
            <a:pPr lvl="2"/>
            <a:r>
              <a:rPr lang="zh-CN" altLang="en-US" dirty="0">
                <a:latin typeface="微软雅黑" panose="020B0503020204020204" pitchFamily="34" charset="-122"/>
                <a:ea typeface="微软雅黑" panose="020B0503020204020204" pitchFamily="34" charset="-122"/>
              </a:rPr>
              <a:t>传递函数分母中，</a:t>
            </a:r>
            <a:r>
              <a:rPr lang="en-US" altLang="zh-CN" i="1" dirty="0">
                <a:latin typeface="微软雅黑" panose="020B0503020204020204" pitchFamily="34" charset="-122"/>
                <a:ea typeface="微软雅黑" panose="020B0503020204020204" pitchFamily="34" charset="-122"/>
              </a:rPr>
              <a:t>s</a:t>
            </a:r>
            <a:r>
              <a:rPr lang="zh-CN" altLang="en-US" dirty="0">
                <a:latin typeface="微软雅黑" panose="020B0503020204020204" pitchFamily="34" charset="-122"/>
                <a:ea typeface="微软雅黑" panose="020B0503020204020204" pitchFamily="34" charset="-122"/>
              </a:rPr>
              <a:t>的最高次数即为滤波电路的阶数</a:t>
            </a:r>
            <a:endParaRPr lang="en-US" altLang="zh-CN" dirty="0">
              <a:latin typeface="微软雅黑" panose="020B0503020204020204" pitchFamily="34" charset="-122"/>
              <a:ea typeface="微软雅黑" panose="020B0503020204020204" pitchFamily="34" charset="-122"/>
            </a:endParaRPr>
          </a:p>
          <a:p>
            <a:pPr marL="0" indent="0">
              <a:buNone/>
            </a:pPr>
            <a:endParaRPr lang="en-US" altLang="zh-CN" dirty="0">
              <a:latin typeface="微软雅黑" panose="020B0503020204020204" pitchFamily="34" charset="-122"/>
              <a:ea typeface="微软雅黑" panose="020B0503020204020204" pitchFamily="34" charset="-122"/>
            </a:endParaRPr>
          </a:p>
          <a:p>
            <a:r>
              <a:rPr lang="zh-CN" altLang="en-US" dirty="0">
                <a:latin typeface="微软雅黑" panose="020B0503020204020204" pitchFamily="34" charset="-122"/>
                <a:ea typeface="微软雅黑" panose="020B0503020204020204" pitchFamily="34" charset="-122"/>
              </a:rPr>
              <a:t>按电路组成分：</a:t>
            </a:r>
            <a:endParaRPr lang="en-US" altLang="zh-CN" dirty="0">
              <a:latin typeface="微软雅黑" panose="020B0503020204020204" pitchFamily="34" charset="-122"/>
              <a:ea typeface="微软雅黑" panose="020B0503020204020204" pitchFamily="34" charset="-122"/>
            </a:endParaRPr>
          </a:p>
          <a:p>
            <a:pPr lvl="1"/>
            <a:r>
              <a:rPr lang="en-US" altLang="zh-CN" dirty="0">
                <a:latin typeface="微软雅黑" panose="020B0503020204020204" pitchFamily="34" charset="-122"/>
                <a:ea typeface="微软雅黑" panose="020B0503020204020204" pitchFamily="34" charset="-122"/>
              </a:rPr>
              <a:t>LC</a:t>
            </a:r>
            <a:r>
              <a:rPr lang="zh-CN" altLang="en-US" dirty="0">
                <a:latin typeface="微软雅黑" panose="020B0503020204020204" pitchFamily="34" charset="-122"/>
                <a:ea typeface="微软雅黑" panose="020B0503020204020204" pitchFamily="34" charset="-122"/>
              </a:rPr>
              <a:t>无源滤波器：电感元件体积大</a:t>
            </a:r>
          </a:p>
          <a:p>
            <a:pPr lvl="1"/>
            <a:r>
              <a:rPr lang="en-US" altLang="zh-CN" dirty="0">
                <a:latin typeface="微软雅黑" panose="020B0503020204020204" pitchFamily="34" charset="-122"/>
                <a:ea typeface="微软雅黑" panose="020B0503020204020204" pitchFamily="34" charset="-122"/>
              </a:rPr>
              <a:t>RC</a:t>
            </a:r>
            <a:r>
              <a:rPr lang="zh-CN" altLang="en-US" dirty="0">
                <a:latin typeface="微软雅黑" panose="020B0503020204020204" pitchFamily="34" charset="-122"/>
                <a:ea typeface="微软雅黑" panose="020B0503020204020204" pitchFamily="34" charset="-122"/>
              </a:rPr>
              <a:t>无源滤波器：损耗大</a:t>
            </a:r>
          </a:p>
          <a:p>
            <a:pPr lvl="1"/>
            <a:r>
              <a:rPr lang="en-US" altLang="zh-CN" dirty="0">
                <a:latin typeface="微软雅黑" panose="020B0503020204020204" pitchFamily="34" charset="-122"/>
                <a:ea typeface="微软雅黑" panose="020B0503020204020204" pitchFamily="34" charset="-122"/>
              </a:rPr>
              <a:t>RC</a:t>
            </a:r>
            <a:r>
              <a:rPr lang="zh-CN" altLang="en-US" dirty="0">
                <a:latin typeface="微软雅黑" panose="020B0503020204020204" pitchFamily="34" charset="-122"/>
                <a:ea typeface="微软雅黑" panose="020B0503020204020204" pitchFamily="34" charset="-122"/>
              </a:rPr>
              <a:t>有源滤波器：损耗小，性能好，体积也小</a:t>
            </a:r>
          </a:p>
          <a:p>
            <a:pPr lvl="1"/>
            <a:r>
              <a:rPr lang="zh-CN" altLang="en-US" dirty="0">
                <a:latin typeface="微软雅黑" panose="020B0503020204020204" pitchFamily="34" charset="-122"/>
                <a:ea typeface="微软雅黑" panose="020B0503020204020204" pitchFamily="34" charset="-122"/>
              </a:rPr>
              <a:t>由特殊元件构成的无源滤波器：品种系列有限</a:t>
            </a:r>
          </a:p>
        </p:txBody>
      </p:sp>
      <p:sp>
        <p:nvSpPr>
          <p:cNvPr id="5" name="Rectangle 4"/>
          <p:cNvSpPr>
            <a:spLocks noGrp="1" noChangeArrowheads="1"/>
          </p:cNvSpPr>
          <p:nvPr>
            <p:ph type="title"/>
          </p:nvPr>
        </p:nvSpPr>
        <p:spPr>
          <a:xfrm>
            <a:off x="838200" y="482481"/>
            <a:ext cx="10515600" cy="590429"/>
          </a:xfrm>
          <a:noFill/>
          <a:ln/>
        </p:spPr>
        <p:txBody>
          <a:bodyPr/>
          <a:lstStyle/>
          <a:p>
            <a:r>
              <a:rPr lang="en-US" altLang="zh-CN" dirty="0">
                <a:latin typeface="微软雅黑" panose="020B0503020204020204" pitchFamily="34" charset="-122"/>
                <a:ea typeface="微软雅黑" panose="020B0503020204020204" pitchFamily="34" charset="-122"/>
              </a:rPr>
              <a:t>5.1.1 </a:t>
            </a:r>
            <a:r>
              <a:rPr lang="zh-CN" altLang="en-US" dirty="0">
                <a:latin typeface="微软雅黑" panose="020B0503020204020204" pitchFamily="34" charset="-122"/>
                <a:ea typeface="微软雅黑" panose="020B0503020204020204" pitchFamily="34" charset="-122"/>
              </a:rPr>
              <a:t>滤波器的类型</a:t>
            </a:r>
          </a:p>
        </p:txBody>
      </p:sp>
      <p:graphicFrame>
        <p:nvGraphicFramePr>
          <p:cNvPr id="6" name="Object 5"/>
          <p:cNvGraphicFramePr>
            <a:graphicFrameLocks noChangeAspect="1"/>
          </p:cNvGraphicFramePr>
          <p:nvPr/>
        </p:nvGraphicFramePr>
        <p:xfrm>
          <a:off x="7986580" y="2565563"/>
          <a:ext cx="2878138" cy="1484312"/>
        </p:xfrm>
        <a:graphic>
          <a:graphicData uri="http://schemas.openxmlformats.org/presentationml/2006/ole">
            <mc:AlternateContent xmlns:mc="http://schemas.openxmlformats.org/markup-compatibility/2006">
              <mc:Choice xmlns:v="urn:schemas-microsoft-com:vml" Requires="v">
                <p:oleObj spid="_x0000_s45065" name="Equation" r:id="rId3" imgW="1625600" imgH="838200" progId="Equation.DSMT4">
                  <p:embed/>
                </p:oleObj>
              </mc:Choice>
              <mc:Fallback>
                <p:oleObj name="Equation" r:id="rId3" imgW="1625600" imgH="838200" progId="Equation.DSMT4">
                  <p:embed/>
                  <p:pic>
                    <p:nvPicPr>
                      <p:cNvPr id="6" name="Object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986580" y="2565563"/>
                        <a:ext cx="2878138" cy="148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8" name="Rectangle 1536"/>
          <p:cNvSpPr>
            <a:spLocks noChangeArrowheads="1"/>
          </p:cNvSpPr>
          <p:nvPr/>
        </p:nvSpPr>
        <p:spPr bwMode="auto">
          <a:xfrm>
            <a:off x="7571713" y="3877830"/>
            <a:ext cx="1403350" cy="503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40000"/>
              </a:spcBef>
              <a:buClr>
                <a:schemeClr val="folHlink"/>
              </a:buClr>
              <a:buSzPct val="60000"/>
              <a:buFont typeface="Wingdings" panose="05000000000000000000" pitchFamily="2" charset="2"/>
              <a:buNone/>
            </a:pPr>
            <a:r>
              <a:rPr lang="zh-CN" altLang="en-US" sz="2000" b="1" dirty="0">
                <a:solidFill>
                  <a:srgbClr val="FF0000"/>
                </a:solidFill>
                <a:latin typeface="Tahoma" panose="020B0604030504040204" pitchFamily="34" charset="0"/>
              </a:rPr>
              <a:t>阶数</a:t>
            </a:r>
          </a:p>
        </p:txBody>
      </p:sp>
    </p:spTree>
    <p:extLst>
      <p:ext uri="{BB962C8B-B14F-4D97-AF65-F5344CB8AC3E}">
        <p14:creationId xmlns:p14="http://schemas.microsoft.com/office/powerpoint/2010/main" val="86940672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内容占位符 3"/>
          <p:cNvSpPr>
            <a:spLocks noGrp="1"/>
          </p:cNvSpPr>
          <p:nvPr>
            <p:ph idx="4294967295"/>
          </p:nvPr>
        </p:nvSpPr>
        <p:spPr>
          <a:xfrm>
            <a:off x="838200" y="1168924"/>
            <a:ext cx="10515600" cy="5008040"/>
          </a:xfrm>
        </p:spPr>
        <p:txBody>
          <a:bodyPr>
            <a:normAutofit fontScale="92500"/>
          </a:bodyPr>
          <a:lstStyle/>
          <a:p>
            <a:r>
              <a:rPr lang="en-US" altLang="zh-CN" dirty="0">
                <a:latin typeface="微软雅黑" panose="020B0503020204020204" pitchFamily="34" charset="-122"/>
                <a:ea typeface="微软雅黑" panose="020B0503020204020204" pitchFamily="34" charset="-122"/>
              </a:rPr>
              <a:t>LC</a:t>
            </a:r>
            <a:r>
              <a:rPr lang="zh-CN" altLang="en-US" dirty="0">
                <a:latin typeface="微软雅黑" panose="020B0503020204020204" pitchFamily="34" charset="-122"/>
                <a:ea typeface="微软雅黑" panose="020B0503020204020204" pitchFamily="34" charset="-122"/>
              </a:rPr>
              <a:t>无源滤波器：</a:t>
            </a:r>
            <a:endParaRPr lang="en-US" altLang="zh-CN" dirty="0">
              <a:latin typeface="微软雅黑" panose="020B0503020204020204" pitchFamily="34" charset="-122"/>
              <a:ea typeface="微软雅黑" panose="020B0503020204020204" pitchFamily="34" charset="-122"/>
            </a:endParaRPr>
          </a:p>
          <a:p>
            <a:pPr lvl="1"/>
            <a:r>
              <a:rPr lang="zh-CN" altLang="en-US" dirty="0">
                <a:latin typeface="微软雅黑" panose="020B0503020204020204" pitchFamily="34" charset="-122"/>
                <a:ea typeface="微软雅黑" panose="020B0503020204020204" pitchFamily="34" charset="-122"/>
              </a:rPr>
              <a:t>由电感</a:t>
            </a:r>
            <a:r>
              <a:rPr lang="en-US" altLang="zh-CN" dirty="0">
                <a:latin typeface="微软雅黑" panose="020B0503020204020204" pitchFamily="34" charset="-122"/>
                <a:ea typeface="微软雅黑" panose="020B0503020204020204" pitchFamily="34" charset="-122"/>
              </a:rPr>
              <a:t>L</a:t>
            </a:r>
            <a:r>
              <a:rPr lang="zh-CN" altLang="en-US" dirty="0">
                <a:latin typeface="微软雅黑" panose="020B0503020204020204" pitchFamily="34" charset="-122"/>
                <a:ea typeface="微软雅黑" panose="020B0503020204020204" pitchFamily="34" charset="-122"/>
              </a:rPr>
              <a:t>、电容</a:t>
            </a:r>
            <a:r>
              <a:rPr lang="en-US" altLang="zh-CN" dirty="0">
                <a:latin typeface="微软雅黑" panose="020B0503020204020204" pitchFamily="34" charset="-122"/>
                <a:ea typeface="微软雅黑" panose="020B0503020204020204" pitchFamily="34" charset="-122"/>
              </a:rPr>
              <a:t>C</a:t>
            </a:r>
            <a:r>
              <a:rPr lang="zh-CN" altLang="en-US" dirty="0">
                <a:latin typeface="微软雅黑" panose="020B0503020204020204" pitchFamily="34" charset="-122"/>
                <a:ea typeface="微软雅黑" panose="020B0503020204020204" pitchFamily="34" charset="-122"/>
              </a:rPr>
              <a:t>组成的无源电抗网络具有良好的频率选择特性，并且信号能量损耗小、噪声低、灵敏度低，曾广泛应用于通信及电子测量仪器领域。其主要缺点是电感元件体积大，在低频及超低频频带范围品质因数低（即频率选择性差），不便于集成化，目前在一般测控系统中应用不多。</a:t>
            </a:r>
          </a:p>
          <a:p>
            <a:r>
              <a:rPr lang="en-US" altLang="zh-CN" dirty="0">
                <a:latin typeface="微软雅黑" panose="020B0503020204020204" pitchFamily="34" charset="-122"/>
                <a:ea typeface="微软雅黑" panose="020B0503020204020204" pitchFamily="34" charset="-122"/>
              </a:rPr>
              <a:t>RC</a:t>
            </a:r>
            <a:r>
              <a:rPr lang="zh-CN" altLang="en-US" dirty="0">
                <a:latin typeface="微软雅黑" panose="020B0503020204020204" pitchFamily="34" charset="-122"/>
                <a:ea typeface="微软雅黑" panose="020B0503020204020204" pitchFamily="34" charset="-122"/>
              </a:rPr>
              <a:t>无源滤波器：</a:t>
            </a:r>
            <a:endParaRPr lang="en-US" altLang="zh-CN" dirty="0">
              <a:latin typeface="微软雅黑" panose="020B0503020204020204" pitchFamily="34" charset="-122"/>
              <a:ea typeface="微软雅黑" panose="020B0503020204020204" pitchFamily="34" charset="-122"/>
            </a:endParaRPr>
          </a:p>
          <a:p>
            <a:pPr lvl="1"/>
            <a:r>
              <a:rPr lang="zh-CN" altLang="en-US" dirty="0">
                <a:latin typeface="微软雅黑" panose="020B0503020204020204" pitchFamily="34" charset="-122"/>
                <a:ea typeface="微软雅黑" panose="020B0503020204020204" pitchFamily="34" charset="-122"/>
              </a:rPr>
              <a:t>由于电感元件有很多不足，人们自然希望实现无感滤波器。由电阻</a:t>
            </a:r>
            <a:r>
              <a:rPr lang="en-US" altLang="zh-CN" dirty="0">
                <a:latin typeface="微软雅黑" panose="020B0503020204020204" pitchFamily="34" charset="-122"/>
                <a:ea typeface="微软雅黑" panose="020B0503020204020204" pitchFamily="34" charset="-122"/>
              </a:rPr>
              <a:t>R</a:t>
            </a:r>
            <a:r>
              <a:rPr lang="zh-CN" altLang="en-US" dirty="0">
                <a:latin typeface="微软雅黑" panose="020B0503020204020204" pitchFamily="34" charset="-122"/>
                <a:ea typeface="微软雅黑" panose="020B0503020204020204" pitchFamily="34" charset="-122"/>
              </a:rPr>
              <a:t>、电容</a:t>
            </a:r>
            <a:r>
              <a:rPr lang="en-US" altLang="zh-CN" dirty="0">
                <a:latin typeface="微软雅黑" panose="020B0503020204020204" pitchFamily="34" charset="-122"/>
                <a:ea typeface="微软雅黑" panose="020B0503020204020204" pitchFamily="34" charset="-122"/>
              </a:rPr>
              <a:t>C</a:t>
            </a:r>
            <a:r>
              <a:rPr lang="zh-CN" altLang="en-US" dirty="0">
                <a:latin typeface="微软雅黑" panose="020B0503020204020204" pitchFamily="34" charset="-122"/>
                <a:ea typeface="微软雅黑" panose="020B0503020204020204" pitchFamily="34" charset="-122"/>
              </a:rPr>
              <a:t>构成的无源网络，由于信号在电阻中的能量损耗问题，其频率选择特性较差，一般只用作低性能滤波器。</a:t>
            </a:r>
          </a:p>
        </p:txBody>
      </p:sp>
      <p:sp>
        <p:nvSpPr>
          <p:cNvPr id="3" name="标题 2"/>
          <p:cNvSpPr>
            <a:spLocks noGrp="1"/>
          </p:cNvSpPr>
          <p:nvPr>
            <p:ph type="title"/>
          </p:nvPr>
        </p:nvSpPr>
        <p:spPr>
          <a:xfrm>
            <a:off x="838200" y="474784"/>
            <a:ext cx="10515600" cy="590429"/>
          </a:xfrm>
        </p:spPr>
        <p:txBody>
          <a:bodyPr/>
          <a:lstStyle/>
          <a:p>
            <a:r>
              <a:rPr lang="zh-CN" altLang="en-US" dirty="0">
                <a:latin typeface="微软雅黑" panose="020B0503020204020204" pitchFamily="34" charset="-122"/>
                <a:ea typeface="微软雅黑" panose="020B0503020204020204" pitchFamily="34" charset="-122"/>
              </a:rPr>
              <a:t>按电路组成分滤波电路主要类型</a:t>
            </a:r>
          </a:p>
        </p:txBody>
      </p:sp>
    </p:spTree>
    <p:extLst>
      <p:ext uri="{BB962C8B-B14F-4D97-AF65-F5344CB8AC3E}">
        <p14:creationId xmlns:p14="http://schemas.microsoft.com/office/powerpoint/2010/main" val="230958384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内容占位符 3"/>
          <p:cNvSpPr>
            <a:spLocks noGrp="1"/>
          </p:cNvSpPr>
          <p:nvPr>
            <p:ph idx="4294967295"/>
          </p:nvPr>
        </p:nvSpPr>
        <p:spPr>
          <a:xfrm>
            <a:off x="838200" y="1168924"/>
            <a:ext cx="10515600" cy="5008040"/>
          </a:xfrm>
        </p:spPr>
        <p:txBody>
          <a:bodyPr>
            <a:normAutofit fontScale="85000" lnSpcReduction="10000"/>
          </a:bodyPr>
          <a:lstStyle/>
          <a:p>
            <a:r>
              <a:rPr lang="zh-CN" altLang="en-US" dirty="0">
                <a:latin typeface="微软雅黑" panose="020B0503020204020204" pitchFamily="34" charset="-122"/>
                <a:ea typeface="微软雅黑" panose="020B0503020204020204" pitchFamily="34" charset="-122"/>
              </a:rPr>
              <a:t>由特殊元件构成的无源滤波器：</a:t>
            </a:r>
            <a:endParaRPr lang="en-US" altLang="zh-CN" dirty="0">
              <a:latin typeface="微软雅黑" panose="020B0503020204020204" pitchFamily="34" charset="-122"/>
              <a:ea typeface="微软雅黑" panose="020B0503020204020204" pitchFamily="34" charset="-122"/>
            </a:endParaRPr>
          </a:p>
          <a:p>
            <a:pPr lvl="1"/>
            <a:r>
              <a:rPr lang="zh-CN" altLang="en-US" dirty="0">
                <a:latin typeface="微软雅黑" panose="020B0503020204020204" pitchFamily="34" charset="-122"/>
                <a:ea typeface="微软雅黑" panose="020B0503020204020204" pitchFamily="34" charset="-122"/>
              </a:rPr>
              <a:t>这类滤波器主要有机械滤波器、压电陶瓷滤波器、晶体滤波器、声表面波滤波器等。其工作原理一般是通过电能与机械能、分子振动能的相互转换，并与器件固有频率谐振实现频率选择，多用作频率选择性能很高的带通或带阻滤波器，其品质因数可达数千至数万，并且稳定性也很高，具有许多其他种类滤波器无法实现的特性。由于其品种系列有限，调整不便，一般仅应用于某些特殊场合。</a:t>
            </a:r>
          </a:p>
          <a:p>
            <a:r>
              <a:rPr lang="en-US" altLang="zh-CN" dirty="0">
                <a:latin typeface="微软雅黑" panose="020B0503020204020204" pitchFamily="34" charset="-122"/>
                <a:ea typeface="微软雅黑" panose="020B0503020204020204" pitchFamily="34" charset="-122"/>
              </a:rPr>
              <a:t>RC</a:t>
            </a:r>
            <a:r>
              <a:rPr lang="zh-CN" altLang="en-US" dirty="0">
                <a:latin typeface="微软雅黑" panose="020B0503020204020204" pitchFamily="34" charset="-122"/>
                <a:ea typeface="微软雅黑" panose="020B0503020204020204" pitchFamily="34" charset="-122"/>
              </a:rPr>
              <a:t>有源滤波器：</a:t>
            </a:r>
            <a:endParaRPr lang="en-US" altLang="zh-CN" dirty="0">
              <a:latin typeface="微软雅黑" panose="020B0503020204020204" pitchFamily="34" charset="-122"/>
              <a:ea typeface="微软雅黑" panose="020B0503020204020204" pitchFamily="34" charset="-122"/>
            </a:endParaRPr>
          </a:p>
          <a:p>
            <a:pPr lvl="1"/>
            <a:r>
              <a:rPr lang="en-US" altLang="zh-CN" dirty="0">
                <a:latin typeface="微软雅黑" panose="020B0503020204020204" pitchFamily="34" charset="-122"/>
                <a:ea typeface="微软雅黑" panose="020B0503020204020204" pitchFamily="34" charset="-122"/>
              </a:rPr>
              <a:t>RC</a:t>
            </a:r>
            <a:r>
              <a:rPr lang="zh-CN" altLang="en-US" dirty="0">
                <a:latin typeface="微软雅黑" panose="020B0503020204020204" pitchFamily="34" charset="-122"/>
                <a:ea typeface="微软雅黑" panose="020B0503020204020204" pitchFamily="34" charset="-122"/>
              </a:rPr>
              <a:t>无源滤波器特性不够理想的根本原因是电阻元件对信号功率的消耗，如在电路中引入具有能量放大作用的有源器件，如电子管、晶体管、运算放大器等，补偿损失的能量，可使</a:t>
            </a:r>
            <a:r>
              <a:rPr lang="en-US" altLang="zh-CN" dirty="0">
                <a:latin typeface="微软雅黑" panose="020B0503020204020204" pitchFamily="34" charset="-122"/>
                <a:ea typeface="微软雅黑" panose="020B0503020204020204" pitchFamily="34" charset="-122"/>
              </a:rPr>
              <a:t>RC</a:t>
            </a:r>
            <a:r>
              <a:rPr lang="zh-CN" altLang="en-US" dirty="0">
                <a:latin typeface="微软雅黑" panose="020B0503020204020204" pitchFamily="34" charset="-122"/>
                <a:ea typeface="微软雅黑" panose="020B0503020204020204" pitchFamily="34" charset="-122"/>
              </a:rPr>
              <a:t>网络像</a:t>
            </a:r>
            <a:r>
              <a:rPr lang="en-US" altLang="zh-CN" dirty="0">
                <a:latin typeface="微软雅黑" panose="020B0503020204020204" pitchFamily="34" charset="-122"/>
                <a:ea typeface="微软雅黑" panose="020B0503020204020204" pitchFamily="34" charset="-122"/>
              </a:rPr>
              <a:t>LC</a:t>
            </a:r>
            <a:r>
              <a:rPr lang="zh-CN" altLang="en-US" dirty="0">
                <a:latin typeface="微软雅黑" panose="020B0503020204020204" pitchFamily="34" charset="-122"/>
                <a:ea typeface="微软雅黑" panose="020B0503020204020204" pitchFamily="34" charset="-122"/>
              </a:rPr>
              <a:t>网络一样，获得良好的频率选择特性，称为</a:t>
            </a:r>
            <a:r>
              <a:rPr lang="en-US" altLang="zh-CN" dirty="0">
                <a:latin typeface="微软雅黑" panose="020B0503020204020204" pitchFamily="34" charset="-122"/>
                <a:ea typeface="微软雅黑" panose="020B0503020204020204" pitchFamily="34" charset="-122"/>
              </a:rPr>
              <a:t>RC</a:t>
            </a:r>
            <a:r>
              <a:rPr lang="zh-CN" altLang="en-US" dirty="0">
                <a:latin typeface="微软雅黑" panose="020B0503020204020204" pitchFamily="34" charset="-122"/>
                <a:ea typeface="微软雅黑" panose="020B0503020204020204" pitchFamily="34" charset="-122"/>
              </a:rPr>
              <a:t>有源滤波器，</a:t>
            </a:r>
          </a:p>
        </p:txBody>
      </p:sp>
      <p:sp>
        <p:nvSpPr>
          <p:cNvPr id="3" name="标题 2"/>
          <p:cNvSpPr>
            <a:spLocks noGrp="1"/>
          </p:cNvSpPr>
          <p:nvPr>
            <p:ph type="title"/>
          </p:nvPr>
        </p:nvSpPr>
        <p:spPr>
          <a:xfrm>
            <a:off x="838200" y="474784"/>
            <a:ext cx="10515600" cy="590429"/>
          </a:xfrm>
        </p:spPr>
        <p:txBody>
          <a:bodyPr/>
          <a:lstStyle/>
          <a:p>
            <a:r>
              <a:rPr lang="zh-CN" altLang="en-US" dirty="0">
                <a:latin typeface="微软雅黑" panose="020B0503020204020204" pitchFamily="34" charset="-122"/>
                <a:ea typeface="微软雅黑" panose="020B0503020204020204" pitchFamily="34" charset="-122"/>
              </a:rPr>
              <a:t>按电路组成分滤波电路主要类型</a:t>
            </a:r>
          </a:p>
        </p:txBody>
      </p:sp>
    </p:spTree>
    <p:extLst>
      <p:ext uri="{BB962C8B-B14F-4D97-AF65-F5344CB8AC3E}">
        <p14:creationId xmlns:p14="http://schemas.microsoft.com/office/powerpoint/2010/main" val="33561324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7778" name="Rectangle 2"/>
          <p:cNvSpPr>
            <a:spLocks noGrp="1" noChangeArrowheads="1"/>
          </p:cNvSpPr>
          <p:nvPr>
            <p:ph idx="4294967295"/>
          </p:nvPr>
        </p:nvSpPr>
        <p:spPr>
          <a:xfrm>
            <a:off x="838200" y="1165225"/>
            <a:ext cx="10515600" cy="5011739"/>
          </a:xfrm>
        </p:spPr>
        <p:txBody>
          <a:bodyPr/>
          <a:lstStyle/>
          <a:p>
            <a:pPr eaLnBrk="1" hangingPunct="1"/>
            <a:r>
              <a:rPr lang="zh-CN" altLang="en-US" dirty="0">
                <a:latin typeface="微软雅黑" panose="020B0503020204020204" pitchFamily="34" charset="-122"/>
                <a:ea typeface="微软雅黑" panose="020B0503020204020204" pitchFamily="34" charset="-122"/>
              </a:rPr>
              <a:t>模拟滤波器的传递函数：</a:t>
            </a:r>
            <a:endParaRPr lang="en-US" altLang="zh-CN" dirty="0">
              <a:latin typeface="微软雅黑" panose="020B0503020204020204" pitchFamily="34" charset="-122"/>
              <a:ea typeface="微软雅黑" panose="020B0503020204020204" pitchFamily="34" charset="-122"/>
            </a:endParaRPr>
          </a:p>
          <a:p>
            <a:pPr lvl="1"/>
            <a:r>
              <a:rPr lang="zh-CN" altLang="en-US" dirty="0">
                <a:latin typeface="微软雅黑" panose="020B0503020204020204" pitchFamily="34" charset="-122"/>
                <a:ea typeface="微软雅黑" panose="020B0503020204020204" pitchFamily="34" charset="-122"/>
              </a:rPr>
              <a:t>输出与输入信号电压或电流拉氏变换之比</a:t>
            </a:r>
          </a:p>
          <a:p>
            <a:pPr lvl="2"/>
            <a:endParaRPr kumimoji="1" lang="zh-CN" altLang="en-US" dirty="0">
              <a:latin typeface="微软雅黑" panose="020B0503020204020204" pitchFamily="34" charset="-122"/>
              <a:ea typeface="微软雅黑" panose="020B0503020204020204" pitchFamily="34" charset="-122"/>
            </a:endParaRPr>
          </a:p>
          <a:p>
            <a:pPr marL="914400" lvl="2" indent="0">
              <a:buNone/>
            </a:pPr>
            <a:endParaRPr kumimoji="1" lang="en-US" altLang="zh-CN" dirty="0">
              <a:latin typeface="微软雅黑" panose="020B0503020204020204" pitchFamily="34" charset="-122"/>
              <a:ea typeface="微软雅黑" panose="020B0503020204020204" pitchFamily="34" charset="-122"/>
            </a:endParaRPr>
          </a:p>
          <a:p>
            <a:pPr marL="914400" lvl="2" indent="0">
              <a:buNone/>
            </a:pPr>
            <a:endParaRPr kumimoji="1" lang="en-US" altLang="zh-CN" b="0" dirty="0">
              <a:latin typeface="微软雅黑" panose="020B0503020204020204" pitchFamily="34" charset="-122"/>
              <a:ea typeface="微软雅黑" panose="020B0503020204020204" pitchFamily="34" charset="-122"/>
            </a:endParaRPr>
          </a:p>
          <a:p>
            <a:r>
              <a:rPr kumimoji="1" lang="zh-CN" altLang="en-US" b="0" dirty="0">
                <a:latin typeface="微软雅黑" panose="020B0503020204020204" pitchFamily="34" charset="-122"/>
                <a:ea typeface="微软雅黑" panose="020B0503020204020204" pitchFamily="34" charset="-122"/>
              </a:rPr>
              <a:t>传递函数零极点形式</a:t>
            </a:r>
          </a:p>
          <a:p>
            <a:pPr lvl="1"/>
            <a:endParaRPr kumimoji="1" lang="zh-CN" altLang="en-US" dirty="0">
              <a:latin typeface="微软雅黑" panose="020B0503020204020204" pitchFamily="34" charset="-122"/>
              <a:ea typeface="微软雅黑" panose="020B0503020204020204" pitchFamily="34" charset="-122"/>
            </a:endParaRPr>
          </a:p>
          <a:p>
            <a:pPr lvl="1"/>
            <a:endParaRPr kumimoji="1" lang="zh-CN" altLang="en-US" dirty="0">
              <a:latin typeface="微软雅黑" panose="020B0503020204020204" pitchFamily="34" charset="-122"/>
              <a:ea typeface="微软雅黑" panose="020B0503020204020204" pitchFamily="34" charset="-122"/>
            </a:endParaRPr>
          </a:p>
          <a:p>
            <a:pPr lvl="1"/>
            <a:endParaRPr kumimoji="1" lang="en-US" altLang="zh-CN" dirty="0">
              <a:latin typeface="微软雅黑" panose="020B0503020204020204" pitchFamily="34" charset="-122"/>
              <a:ea typeface="微软雅黑" panose="020B0503020204020204" pitchFamily="34" charset="-122"/>
            </a:endParaRPr>
          </a:p>
        </p:txBody>
      </p:sp>
      <p:sp>
        <p:nvSpPr>
          <p:cNvPr id="16388" name="Rectangle 3"/>
          <p:cNvSpPr>
            <a:spLocks noGrp="1" noChangeArrowheads="1"/>
          </p:cNvSpPr>
          <p:nvPr>
            <p:ph type="title"/>
          </p:nvPr>
        </p:nvSpPr>
        <p:spPr>
          <a:xfrm>
            <a:off x="838200" y="482481"/>
            <a:ext cx="10515600" cy="590429"/>
          </a:xfrm>
          <a:noFill/>
        </p:spPr>
        <p:txBody>
          <a:bodyPr/>
          <a:lstStyle/>
          <a:p>
            <a:pPr eaLnBrk="1" hangingPunct="1"/>
            <a:r>
              <a:rPr lang="en-US" altLang="zh-CN" dirty="0">
                <a:latin typeface="微软雅黑" panose="020B0503020204020204" pitchFamily="34" charset="-122"/>
                <a:ea typeface="微软雅黑" panose="020B0503020204020204" pitchFamily="34" charset="-122"/>
              </a:rPr>
              <a:t>5.1.2 </a:t>
            </a:r>
            <a:r>
              <a:rPr lang="zh-CN" altLang="en-US" dirty="0">
                <a:latin typeface="微软雅黑" panose="020B0503020204020204" pitchFamily="34" charset="-122"/>
                <a:ea typeface="微软雅黑" panose="020B0503020204020204" pitchFamily="34" charset="-122"/>
              </a:rPr>
              <a:t>滤波器的传递函数与频率特性</a:t>
            </a:r>
          </a:p>
        </p:txBody>
      </p:sp>
      <p:grpSp>
        <p:nvGrpSpPr>
          <p:cNvPr id="587780" name="Group 4"/>
          <p:cNvGrpSpPr>
            <a:grpSpLocks/>
          </p:cNvGrpSpPr>
          <p:nvPr/>
        </p:nvGrpSpPr>
        <p:grpSpPr bwMode="auto">
          <a:xfrm>
            <a:off x="2155342" y="2336801"/>
            <a:ext cx="7729538" cy="1595438"/>
            <a:chOff x="372" y="1088"/>
            <a:chExt cx="4869" cy="1005"/>
          </a:xfrm>
        </p:grpSpPr>
        <p:graphicFrame>
          <p:nvGraphicFramePr>
            <p:cNvPr id="16397" name="Object 5"/>
            <p:cNvGraphicFramePr>
              <a:graphicFrameLocks noChangeAspect="1"/>
            </p:cNvGraphicFramePr>
            <p:nvPr/>
          </p:nvGraphicFramePr>
          <p:xfrm>
            <a:off x="372" y="1088"/>
            <a:ext cx="4490" cy="935"/>
          </p:xfrm>
          <a:graphic>
            <a:graphicData uri="http://schemas.openxmlformats.org/presentationml/2006/ole">
              <mc:AlternateContent xmlns:mc="http://schemas.openxmlformats.org/markup-compatibility/2006">
                <mc:Choice xmlns:v="urn:schemas-microsoft-com:vml" Requires="v">
                  <p:oleObj spid="_x0000_s44049" name="Equation" r:id="rId4" imgW="4025900" imgH="838200" progId="Equation.DSMT4">
                    <p:embed/>
                  </p:oleObj>
                </mc:Choice>
                <mc:Fallback>
                  <p:oleObj name="Equation" r:id="rId4" imgW="4025900" imgH="838200" progId="Equation.DSMT4">
                    <p:embed/>
                    <p:pic>
                      <p:nvPicPr>
                        <p:cNvPr id="16397" name="Object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72" y="1088"/>
                          <a:ext cx="4490" cy="9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6399" name="Rectangle 1536"/>
            <p:cNvSpPr>
              <a:spLocks noChangeArrowheads="1"/>
            </p:cNvSpPr>
            <p:nvPr/>
          </p:nvSpPr>
          <p:spPr bwMode="auto">
            <a:xfrm>
              <a:off x="4357" y="1776"/>
              <a:ext cx="884" cy="3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40000"/>
                </a:spcBef>
                <a:buClr>
                  <a:schemeClr val="folHlink"/>
                </a:buClr>
                <a:buSzPct val="60000"/>
                <a:buFont typeface="Wingdings" panose="05000000000000000000" pitchFamily="2" charset="2"/>
                <a:buNone/>
              </a:pPr>
              <a:r>
                <a:rPr lang="zh-CN" altLang="en-US" sz="2000" b="1" dirty="0">
                  <a:solidFill>
                    <a:srgbClr val="FF0000"/>
                  </a:solidFill>
                  <a:latin typeface="Tahoma" panose="020B0604030504040204" pitchFamily="34" charset="0"/>
                </a:rPr>
                <a:t>阶数</a:t>
              </a:r>
            </a:p>
          </p:txBody>
        </p:sp>
      </p:grpSp>
      <p:grpSp>
        <p:nvGrpSpPr>
          <p:cNvPr id="587784" name="Group 8"/>
          <p:cNvGrpSpPr>
            <a:grpSpLocks/>
          </p:cNvGrpSpPr>
          <p:nvPr/>
        </p:nvGrpSpPr>
        <p:grpSpPr bwMode="auto">
          <a:xfrm>
            <a:off x="2279650" y="4459513"/>
            <a:ext cx="6750050" cy="2066925"/>
            <a:chOff x="476" y="2672"/>
            <a:chExt cx="4252" cy="1302"/>
          </a:xfrm>
        </p:grpSpPr>
        <p:graphicFrame>
          <p:nvGraphicFramePr>
            <p:cNvPr id="16392" name="Object 7"/>
            <p:cNvGraphicFramePr>
              <a:graphicFrameLocks noChangeAspect="1"/>
            </p:cNvGraphicFramePr>
            <p:nvPr/>
          </p:nvGraphicFramePr>
          <p:xfrm>
            <a:off x="476" y="2672"/>
            <a:ext cx="3311" cy="875"/>
          </p:xfrm>
          <a:graphic>
            <a:graphicData uri="http://schemas.openxmlformats.org/presentationml/2006/ole">
              <mc:AlternateContent xmlns:mc="http://schemas.openxmlformats.org/markup-compatibility/2006">
                <mc:Choice xmlns:v="urn:schemas-microsoft-com:vml" Requires="v">
                  <p:oleObj spid="_x0000_s44050" name="Equation" r:id="rId6" imgW="3175000" imgH="838200" progId="Equation.DSMT4">
                    <p:embed/>
                  </p:oleObj>
                </mc:Choice>
                <mc:Fallback>
                  <p:oleObj name="Equation" r:id="rId6" imgW="3175000" imgH="838200" progId="Equation.DSMT4">
                    <p:embed/>
                    <p:pic>
                      <p:nvPicPr>
                        <p:cNvPr id="16392" name="Object 7"/>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76" y="2672"/>
                          <a:ext cx="3311" cy="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6393" name="Rectangle 1536"/>
            <p:cNvSpPr>
              <a:spLocks noChangeArrowheads="1"/>
            </p:cNvSpPr>
            <p:nvPr/>
          </p:nvSpPr>
          <p:spPr bwMode="auto">
            <a:xfrm>
              <a:off x="3844" y="2703"/>
              <a:ext cx="884" cy="3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40000"/>
                </a:spcBef>
                <a:buClr>
                  <a:schemeClr val="folHlink"/>
                </a:buClr>
                <a:buSzPct val="60000"/>
                <a:buFont typeface="Wingdings" panose="05000000000000000000" pitchFamily="2" charset="2"/>
                <a:buNone/>
              </a:pPr>
              <a:r>
                <a:rPr lang="zh-CN" altLang="en-US" sz="2000" b="1" dirty="0">
                  <a:solidFill>
                    <a:srgbClr val="FF0000"/>
                  </a:solidFill>
                  <a:latin typeface="Tahoma" panose="020B0604030504040204" pitchFamily="34" charset="0"/>
                </a:rPr>
                <a:t>零点</a:t>
              </a:r>
            </a:p>
          </p:txBody>
        </p:sp>
        <p:sp>
          <p:nvSpPr>
            <p:cNvPr id="16394" name="Rectangle 1536"/>
            <p:cNvSpPr>
              <a:spLocks noChangeArrowheads="1"/>
            </p:cNvSpPr>
            <p:nvPr/>
          </p:nvSpPr>
          <p:spPr bwMode="auto">
            <a:xfrm>
              <a:off x="3787" y="3473"/>
              <a:ext cx="884" cy="3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40000"/>
                </a:spcBef>
                <a:buClr>
                  <a:schemeClr val="folHlink"/>
                </a:buClr>
                <a:buSzPct val="60000"/>
                <a:buFont typeface="Wingdings" panose="05000000000000000000" pitchFamily="2" charset="2"/>
                <a:buNone/>
              </a:pPr>
              <a:r>
                <a:rPr lang="zh-CN" altLang="en-US" sz="2000" b="1" dirty="0">
                  <a:solidFill>
                    <a:srgbClr val="FF0000"/>
                  </a:solidFill>
                  <a:latin typeface="Tahoma" panose="020B0604030504040204" pitchFamily="34" charset="0"/>
                </a:rPr>
                <a:t>极点</a:t>
              </a:r>
            </a:p>
          </p:txBody>
        </p:sp>
        <p:sp>
          <p:nvSpPr>
            <p:cNvPr id="16396" name="Rectangle 1536"/>
            <p:cNvSpPr>
              <a:spLocks noChangeArrowheads="1"/>
            </p:cNvSpPr>
            <p:nvPr/>
          </p:nvSpPr>
          <p:spPr bwMode="auto">
            <a:xfrm>
              <a:off x="2120" y="3657"/>
              <a:ext cx="884" cy="3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40000"/>
                </a:spcBef>
                <a:buClr>
                  <a:schemeClr val="folHlink"/>
                </a:buClr>
                <a:buSzPct val="60000"/>
                <a:buFont typeface="Wingdings" panose="05000000000000000000" pitchFamily="2" charset="2"/>
                <a:buNone/>
              </a:pPr>
              <a:endParaRPr lang="zh-CN" altLang="zh-CN" sz="2000" b="1">
                <a:solidFill>
                  <a:srgbClr val="FF0000"/>
                </a:solidFill>
                <a:latin typeface="Tahoma" panose="020B0604030504040204" pitchFamily="34" charset="0"/>
              </a:endParaRPr>
            </a:p>
          </p:txBody>
        </p:sp>
      </p:grpSp>
    </p:spTree>
    <p:extLst>
      <p:ext uri="{BB962C8B-B14F-4D97-AF65-F5344CB8AC3E}">
        <p14:creationId xmlns:p14="http://schemas.microsoft.com/office/powerpoint/2010/main" val="255116415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4294967295"/>
          </p:nvPr>
        </p:nvSpPr>
        <p:spPr>
          <a:xfrm>
            <a:off x="838200" y="1165225"/>
            <a:ext cx="10515600" cy="5011739"/>
          </a:xfrm>
        </p:spPr>
        <p:txBody>
          <a:bodyPr>
            <a:normAutofit/>
          </a:bodyPr>
          <a:lstStyle/>
          <a:p>
            <a:r>
              <a:rPr lang="zh-CN" altLang="en-US" dirty="0">
                <a:latin typeface="微软雅黑" panose="020B0503020204020204" pitchFamily="34" charset="-122"/>
                <a:ea typeface="微软雅黑" panose="020B0503020204020204" pitchFamily="34" charset="-122"/>
              </a:rPr>
              <a:t>任意个互相隔离的线性网络级联后，总的传递函数等于各网络传递函数的乘积。</a:t>
            </a:r>
            <a:endParaRPr lang="en-US" altLang="zh-CN" dirty="0">
              <a:latin typeface="微软雅黑" panose="020B0503020204020204" pitchFamily="34" charset="-122"/>
              <a:ea typeface="微软雅黑" panose="020B0503020204020204" pitchFamily="34" charset="-122"/>
            </a:endParaRPr>
          </a:p>
          <a:p>
            <a:endParaRPr lang="en-US" altLang="zh-CN" dirty="0">
              <a:latin typeface="微软雅黑" panose="020B0503020204020204" pitchFamily="34" charset="-122"/>
              <a:ea typeface="微软雅黑" panose="020B0503020204020204" pitchFamily="34" charset="-122"/>
            </a:endParaRPr>
          </a:p>
          <a:p>
            <a:pPr marL="0" indent="0">
              <a:buNone/>
            </a:pPr>
            <a:endParaRPr lang="en-US" altLang="zh-CN" dirty="0">
              <a:latin typeface="微软雅黑" panose="020B0503020204020204" pitchFamily="34" charset="-122"/>
              <a:ea typeface="微软雅黑" panose="020B0503020204020204" pitchFamily="34" charset="-122"/>
            </a:endParaRPr>
          </a:p>
          <a:p>
            <a:r>
              <a:rPr lang="zh-CN" altLang="en-US" dirty="0">
                <a:latin typeface="微软雅黑" panose="020B0503020204020204" pitchFamily="34" charset="-122"/>
                <a:ea typeface="微软雅黑" panose="020B0503020204020204" pitchFamily="34" charset="-122"/>
              </a:rPr>
              <a:t>高阶滤波器可由若干简单的一阶与二阶滤波电路级联构成</a:t>
            </a:r>
          </a:p>
        </p:txBody>
      </p:sp>
      <p:sp>
        <p:nvSpPr>
          <p:cNvPr id="12" name="Rectangle 2"/>
          <p:cNvSpPr>
            <a:spLocks noGrp="1" noChangeArrowheads="1"/>
          </p:cNvSpPr>
          <p:nvPr>
            <p:ph type="title"/>
          </p:nvPr>
        </p:nvSpPr>
        <p:spPr>
          <a:xfrm>
            <a:off x="838200" y="482481"/>
            <a:ext cx="10515600" cy="590429"/>
          </a:xfrm>
          <a:noFill/>
        </p:spPr>
        <p:txBody>
          <a:bodyPr/>
          <a:lstStyle/>
          <a:p>
            <a:pPr eaLnBrk="1" hangingPunct="1"/>
            <a:r>
              <a:rPr lang="en-US" altLang="zh-CN" dirty="0">
                <a:latin typeface="微软雅黑" panose="020B0503020204020204" pitchFamily="34" charset="-122"/>
                <a:ea typeface="微软雅黑" panose="020B0503020204020204" pitchFamily="34" charset="-122"/>
              </a:rPr>
              <a:t>5.1.2 </a:t>
            </a:r>
            <a:r>
              <a:rPr lang="zh-CN" altLang="en-US" dirty="0">
                <a:latin typeface="微软雅黑" panose="020B0503020204020204" pitchFamily="34" charset="-122"/>
                <a:ea typeface="微软雅黑" panose="020B0503020204020204" pitchFamily="34" charset="-122"/>
              </a:rPr>
              <a:t>滤波器的传递函数与频率特性</a:t>
            </a:r>
          </a:p>
        </p:txBody>
      </p:sp>
      <p:graphicFrame>
        <p:nvGraphicFramePr>
          <p:cNvPr id="9" name="Object 19"/>
          <p:cNvGraphicFramePr>
            <a:graphicFrameLocks noChangeAspect="1"/>
          </p:cNvGraphicFramePr>
          <p:nvPr>
            <p:extLst>
              <p:ext uri="{D42A27DB-BD31-4B8C-83A1-F6EECF244321}">
                <p14:modId xmlns:p14="http://schemas.microsoft.com/office/powerpoint/2010/main" val="3154033092"/>
              </p:ext>
            </p:extLst>
          </p:nvPr>
        </p:nvGraphicFramePr>
        <p:xfrm>
          <a:off x="6382148" y="2399031"/>
          <a:ext cx="4506912" cy="657225"/>
        </p:xfrm>
        <a:graphic>
          <a:graphicData uri="http://schemas.openxmlformats.org/presentationml/2006/ole">
            <mc:AlternateContent xmlns:mc="http://schemas.openxmlformats.org/markup-compatibility/2006">
              <mc:Choice xmlns:v="urn:schemas-microsoft-com:vml" Requires="v">
                <p:oleObj spid="_x0000_s43033" name="Equation" r:id="rId3" imgW="2755900" imgH="431800" progId="Equation.DSMT4">
                  <p:embed/>
                </p:oleObj>
              </mc:Choice>
              <mc:Fallback>
                <p:oleObj name="Equation" r:id="rId3" imgW="2755900" imgH="431800" progId="Equation.DSMT4">
                  <p:embed/>
                  <p:pic>
                    <p:nvPicPr>
                      <p:cNvPr id="9" name="Object 19"/>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382148" y="2399031"/>
                        <a:ext cx="4506912" cy="657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Lst>
                    </p:spPr>
                  </p:pic>
                </p:oleObj>
              </mc:Fallback>
            </mc:AlternateContent>
          </a:graphicData>
        </a:graphic>
      </p:graphicFrame>
      <p:graphicFrame>
        <p:nvGraphicFramePr>
          <p:cNvPr id="10" name="Object 5"/>
          <p:cNvGraphicFramePr>
            <a:graphicFrameLocks noChangeAspect="1"/>
          </p:cNvGraphicFramePr>
          <p:nvPr>
            <p:extLst>
              <p:ext uri="{D42A27DB-BD31-4B8C-83A1-F6EECF244321}">
                <p14:modId xmlns:p14="http://schemas.microsoft.com/office/powerpoint/2010/main" val="2072708138"/>
              </p:ext>
            </p:extLst>
          </p:nvPr>
        </p:nvGraphicFramePr>
        <p:xfrm>
          <a:off x="1302940" y="2491347"/>
          <a:ext cx="4608512" cy="687387"/>
        </p:xfrm>
        <a:graphic>
          <a:graphicData uri="http://schemas.openxmlformats.org/presentationml/2006/ole">
            <mc:AlternateContent xmlns:mc="http://schemas.openxmlformats.org/markup-compatibility/2006">
              <mc:Choice xmlns:v="urn:schemas-microsoft-com:vml" Requires="v">
                <p:oleObj spid="_x0000_s43034" name="Visio" r:id="rId5" imgW="4961763" imgH="730377" progId="Visio.Drawing.11">
                  <p:embed/>
                </p:oleObj>
              </mc:Choice>
              <mc:Fallback>
                <p:oleObj name="Visio" r:id="rId5" imgW="4961763" imgH="730377" progId="Visio.Drawing.11">
                  <p:embed/>
                  <p:pic>
                    <p:nvPicPr>
                      <p:cNvPr id="10" name="Object 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302940" y="2491347"/>
                        <a:ext cx="4608512" cy="6873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11" name="Object 7"/>
          <p:cNvGraphicFramePr>
            <a:graphicFrameLocks noChangeAspect="1"/>
          </p:cNvGraphicFramePr>
          <p:nvPr/>
        </p:nvGraphicFramePr>
        <p:xfrm>
          <a:off x="3793331" y="4504855"/>
          <a:ext cx="4605337" cy="1430337"/>
        </p:xfrm>
        <a:graphic>
          <a:graphicData uri="http://schemas.openxmlformats.org/presentationml/2006/ole">
            <mc:AlternateContent xmlns:mc="http://schemas.openxmlformats.org/markup-compatibility/2006">
              <mc:Choice xmlns:v="urn:schemas-microsoft-com:vml" Requires="v">
                <p:oleObj spid="_x0000_s43035" name="Equation" r:id="rId7" imgW="2781300" imgH="863600" progId="Equation.DSMT4">
                  <p:embed/>
                </p:oleObj>
              </mc:Choice>
              <mc:Fallback>
                <p:oleObj name="Equation" r:id="rId7" imgW="2781300" imgH="863600" progId="Equation.DSMT4">
                  <p:embed/>
                  <p:pic>
                    <p:nvPicPr>
                      <p:cNvPr id="11" name="Object 7"/>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793331" y="4504855"/>
                        <a:ext cx="4605337" cy="1430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309959824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4294967295"/>
          </p:nvPr>
        </p:nvSpPr>
        <p:spPr>
          <a:xfrm>
            <a:off x="838200" y="1165225"/>
            <a:ext cx="10515600" cy="5011739"/>
          </a:xfrm>
        </p:spPr>
        <p:txBody>
          <a:bodyPr>
            <a:normAutofit/>
          </a:bodyPr>
          <a:lstStyle/>
          <a:p>
            <a:r>
              <a:rPr lang="zh-CN" altLang="en-US" dirty="0">
                <a:latin typeface="微软雅黑" panose="020B0503020204020204" pitchFamily="34" charset="-122"/>
                <a:ea typeface="微软雅黑" panose="020B0503020204020204" pitchFamily="34" charset="-122"/>
              </a:rPr>
              <a:t>模拟滤波器的频率特性：单位信号输入情况下输出信号随频率变化的关系</a:t>
            </a:r>
            <a:endParaRPr lang="en-US" altLang="zh-CN" dirty="0">
              <a:latin typeface="微软雅黑" panose="020B0503020204020204" pitchFamily="34" charset="-122"/>
              <a:ea typeface="微软雅黑" panose="020B0503020204020204" pitchFamily="34" charset="-122"/>
            </a:endParaRPr>
          </a:p>
          <a:p>
            <a:endParaRPr lang="en-US" altLang="zh-CN" dirty="0">
              <a:latin typeface="微软雅黑" panose="020B0503020204020204" pitchFamily="34" charset="-122"/>
              <a:ea typeface="微软雅黑" panose="020B0503020204020204" pitchFamily="34" charset="-122"/>
            </a:endParaRPr>
          </a:p>
          <a:p>
            <a:endParaRPr lang="en-US" altLang="zh-CN" dirty="0">
              <a:latin typeface="微软雅黑" panose="020B0503020204020204" pitchFamily="34" charset="-122"/>
              <a:ea typeface="微软雅黑" panose="020B0503020204020204" pitchFamily="34" charset="-122"/>
            </a:endParaRPr>
          </a:p>
          <a:p>
            <a:endParaRPr lang="en-US" altLang="zh-CN" dirty="0">
              <a:latin typeface="微软雅黑" panose="020B0503020204020204" pitchFamily="34" charset="-122"/>
              <a:ea typeface="微软雅黑" panose="020B0503020204020204" pitchFamily="34" charset="-122"/>
            </a:endParaRPr>
          </a:p>
          <a:p>
            <a:pPr lvl="1"/>
            <a:r>
              <a:rPr lang="zh-CN" altLang="en-US" dirty="0">
                <a:latin typeface="微软雅黑" panose="020B0503020204020204" pitchFamily="34" charset="-122"/>
                <a:ea typeface="微软雅黑" panose="020B0503020204020204" pitchFamily="34" charset="-122"/>
              </a:rPr>
              <a:t>幅频特性：频率特性的幅值，决定滤波器的频率选择特性</a:t>
            </a:r>
          </a:p>
          <a:p>
            <a:pPr marL="0" indent="0">
              <a:buNone/>
            </a:pPr>
            <a:endParaRPr lang="zh-CN" altLang="en-US" dirty="0">
              <a:latin typeface="微软雅黑" panose="020B0503020204020204" pitchFamily="34" charset="-122"/>
              <a:ea typeface="微软雅黑" panose="020B0503020204020204" pitchFamily="34" charset="-122"/>
            </a:endParaRPr>
          </a:p>
          <a:p>
            <a:pPr lvl="1"/>
            <a:r>
              <a:rPr lang="zh-CN" altLang="en-US" dirty="0">
                <a:latin typeface="微软雅黑" panose="020B0503020204020204" pitchFamily="34" charset="-122"/>
                <a:ea typeface="微软雅黑" panose="020B0503020204020204" pitchFamily="34" charset="-122"/>
              </a:rPr>
              <a:t>相频特性：输出信号的相位相对于输入信号相位的变化</a:t>
            </a:r>
          </a:p>
          <a:p>
            <a:endParaRPr lang="zh-CN" altLang="en-US" dirty="0">
              <a:latin typeface="微软雅黑" panose="020B0503020204020204" pitchFamily="34" charset="-122"/>
              <a:ea typeface="微软雅黑" panose="020B0503020204020204" pitchFamily="34" charset="-122"/>
            </a:endParaRPr>
          </a:p>
        </p:txBody>
      </p:sp>
      <p:sp>
        <p:nvSpPr>
          <p:cNvPr id="12" name="Rectangle 2"/>
          <p:cNvSpPr>
            <a:spLocks noGrp="1" noChangeArrowheads="1"/>
          </p:cNvSpPr>
          <p:nvPr>
            <p:ph type="title"/>
          </p:nvPr>
        </p:nvSpPr>
        <p:spPr>
          <a:xfrm>
            <a:off x="838200" y="482481"/>
            <a:ext cx="10515600" cy="590429"/>
          </a:xfrm>
          <a:noFill/>
        </p:spPr>
        <p:txBody>
          <a:bodyPr/>
          <a:lstStyle/>
          <a:p>
            <a:pPr eaLnBrk="1" hangingPunct="1"/>
            <a:r>
              <a:rPr lang="en-US" altLang="zh-CN" dirty="0">
                <a:latin typeface="微软雅黑" panose="020B0503020204020204" pitchFamily="34" charset="-122"/>
                <a:ea typeface="微软雅黑" panose="020B0503020204020204" pitchFamily="34" charset="-122"/>
              </a:rPr>
              <a:t>5.1.2 </a:t>
            </a:r>
            <a:r>
              <a:rPr lang="zh-CN" altLang="en-US" dirty="0">
                <a:latin typeface="微软雅黑" panose="020B0503020204020204" pitchFamily="34" charset="-122"/>
                <a:ea typeface="微软雅黑" panose="020B0503020204020204" pitchFamily="34" charset="-122"/>
              </a:rPr>
              <a:t>滤波器的传递函数与频率特性</a:t>
            </a:r>
          </a:p>
        </p:txBody>
      </p:sp>
      <p:graphicFrame>
        <p:nvGraphicFramePr>
          <p:cNvPr id="8" name="Object 5"/>
          <p:cNvGraphicFramePr>
            <a:graphicFrameLocks noChangeAspect="1"/>
          </p:cNvGraphicFramePr>
          <p:nvPr>
            <p:extLst>
              <p:ext uri="{D42A27DB-BD31-4B8C-83A1-F6EECF244321}">
                <p14:modId xmlns:p14="http://schemas.microsoft.com/office/powerpoint/2010/main" val="3480078384"/>
              </p:ext>
            </p:extLst>
          </p:nvPr>
        </p:nvGraphicFramePr>
        <p:xfrm>
          <a:off x="3857007" y="1825170"/>
          <a:ext cx="3455987" cy="1493837"/>
        </p:xfrm>
        <a:graphic>
          <a:graphicData uri="http://schemas.openxmlformats.org/presentationml/2006/ole">
            <mc:AlternateContent xmlns:mc="http://schemas.openxmlformats.org/markup-compatibility/2006">
              <mc:Choice xmlns:v="urn:schemas-microsoft-com:vml" Requires="v">
                <p:oleObj spid="_x0000_s42009" name="Equation" r:id="rId3" imgW="1968500" imgH="838200" progId="Equation.DSMT4">
                  <p:embed/>
                </p:oleObj>
              </mc:Choice>
              <mc:Fallback>
                <p:oleObj name="Equation" r:id="rId3" imgW="1968500" imgH="838200" progId="Equation.DSMT4">
                  <p:embed/>
                  <p:pic>
                    <p:nvPicPr>
                      <p:cNvPr id="8" name="Object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857007" y="1825170"/>
                        <a:ext cx="3455987" cy="14938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3" name="Object 7"/>
          <p:cNvGraphicFramePr>
            <a:graphicFrameLocks noChangeAspect="1"/>
          </p:cNvGraphicFramePr>
          <p:nvPr>
            <p:extLst>
              <p:ext uri="{D42A27DB-BD31-4B8C-83A1-F6EECF244321}">
                <p14:modId xmlns:p14="http://schemas.microsoft.com/office/powerpoint/2010/main" val="1568702316"/>
              </p:ext>
            </p:extLst>
          </p:nvPr>
        </p:nvGraphicFramePr>
        <p:xfrm>
          <a:off x="4365006" y="3978952"/>
          <a:ext cx="1871662" cy="490537"/>
        </p:xfrm>
        <a:graphic>
          <a:graphicData uri="http://schemas.openxmlformats.org/presentationml/2006/ole">
            <mc:AlternateContent xmlns:mc="http://schemas.openxmlformats.org/markup-compatibility/2006">
              <mc:Choice xmlns:v="urn:schemas-microsoft-com:vml" Requires="v">
                <p:oleObj spid="_x0000_s42010" name="Equation" r:id="rId5" imgW="977476" imgH="253890" progId="Equation.DSMT4">
                  <p:embed/>
                </p:oleObj>
              </mc:Choice>
              <mc:Fallback>
                <p:oleObj name="Equation" r:id="rId5" imgW="977476" imgH="253890" progId="Equation.DSMT4">
                  <p:embed/>
                  <p:pic>
                    <p:nvPicPr>
                      <p:cNvPr id="13" name="Object 7"/>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365006" y="3978952"/>
                        <a:ext cx="1871662" cy="490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4" name="Object 9"/>
          <p:cNvGraphicFramePr>
            <a:graphicFrameLocks noChangeAspect="1"/>
          </p:cNvGraphicFramePr>
          <p:nvPr>
            <p:extLst>
              <p:ext uri="{D42A27DB-BD31-4B8C-83A1-F6EECF244321}">
                <p14:modId xmlns:p14="http://schemas.microsoft.com/office/powerpoint/2010/main" val="1136253979"/>
              </p:ext>
            </p:extLst>
          </p:nvPr>
        </p:nvGraphicFramePr>
        <p:xfrm>
          <a:off x="4417568" y="5120026"/>
          <a:ext cx="2592387" cy="406400"/>
        </p:xfrm>
        <a:graphic>
          <a:graphicData uri="http://schemas.openxmlformats.org/presentationml/2006/ole">
            <mc:AlternateContent xmlns:mc="http://schemas.openxmlformats.org/markup-compatibility/2006">
              <mc:Choice xmlns:v="urn:schemas-microsoft-com:vml" Requires="v">
                <p:oleObj spid="_x0000_s42011" name="Equation" r:id="rId7" imgW="1307532" imgH="203112" progId="Equation.DSMT4">
                  <p:embed/>
                </p:oleObj>
              </mc:Choice>
              <mc:Fallback>
                <p:oleObj name="Equation" r:id="rId7" imgW="1307532" imgH="203112" progId="Equation.DSMT4">
                  <p:embed/>
                  <p:pic>
                    <p:nvPicPr>
                      <p:cNvPr id="14" name="Object 9"/>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417568" y="5120026"/>
                        <a:ext cx="2592387" cy="40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228968371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Object 2"/>
          <p:cNvGraphicFramePr>
            <a:graphicFrameLocks noGrp="1" noChangeAspect="1"/>
          </p:cNvGraphicFramePr>
          <p:nvPr>
            <p:ph idx="4294967295"/>
          </p:nvPr>
        </p:nvGraphicFramePr>
        <p:xfrm>
          <a:off x="2248672" y="1161266"/>
          <a:ext cx="6729021" cy="5047946"/>
        </p:xfrm>
        <a:graphic>
          <a:graphicData uri="http://schemas.openxmlformats.org/presentationml/2006/ole">
            <mc:AlternateContent xmlns:mc="http://schemas.openxmlformats.org/markup-compatibility/2006">
              <mc:Choice xmlns:v="urn:schemas-microsoft-com:vml" Requires="v">
                <p:oleObj spid="_x0000_s40969" name="Slide" r:id="rId3" imgW="3919978" imgH="2940029" progId="PowerPoint.Slide.8">
                  <p:embed/>
                </p:oleObj>
              </mc:Choice>
              <mc:Fallback>
                <p:oleObj name="Slide" r:id="rId3" imgW="3919978" imgH="2940029" progId="PowerPoint.Slide.8">
                  <p:embed/>
                  <p:pic>
                    <p:nvPicPr>
                      <p:cNvPr id="6" name="Object 2"/>
                      <p:cNvPicPr>
                        <a:picLocks noChangeAspect="1" noChangeArrowheads="1"/>
                      </p:cNvPicPr>
                      <p:nvPr/>
                    </p:nvPicPr>
                    <p:blipFill>
                      <a:blip r:embed="rId4"/>
                      <a:srcRect/>
                      <a:stretch>
                        <a:fillRect/>
                      </a:stretch>
                    </p:blipFill>
                    <p:spPr bwMode="auto">
                      <a:xfrm>
                        <a:off x="2248672" y="1161266"/>
                        <a:ext cx="6729021" cy="5047946"/>
                      </a:xfrm>
                      <a:prstGeom prst="rect">
                        <a:avLst/>
                      </a:prstGeom>
                      <a:noFill/>
                      <a:ln>
                        <a:noFill/>
                      </a:ln>
                      <a:effectLst/>
                    </p:spPr>
                  </p:pic>
                </p:oleObj>
              </mc:Fallback>
            </mc:AlternateContent>
          </a:graphicData>
        </a:graphic>
      </p:graphicFrame>
      <p:sp>
        <p:nvSpPr>
          <p:cNvPr id="7" name="Rectangle 4"/>
          <p:cNvSpPr>
            <a:spLocks noGrp="1" noChangeArrowheads="1"/>
          </p:cNvSpPr>
          <p:nvPr>
            <p:ph type="title"/>
          </p:nvPr>
        </p:nvSpPr>
        <p:spPr>
          <a:xfrm>
            <a:off x="838200" y="474784"/>
            <a:ext cx="10515600" cy="590429"/>
          </a:xfrm>
          <a:noFill/>
          <a:ln/>
        </p:spPr>
        <p:txBody>
          <a:bodyPr/>
          <a:lstStyle/>
          <a:p>
            <a:r>
              <a:rPr lang="zh-CN" altLang="en-US" dirty="0">
                <a:latin typeface="微软雅黑" panose="020B0503020204020204" pitchFamily="34" charset="-122"/>
                <a:ea typeface="微软雅黑" panose="020B0503020204020204" pitchFamily="34" charset="-122"/>
              </a:rPr>
              <a:t>四种典型的频率特性</a:t>
            </a:r>
          </a:p>
        </p:txBody>
      </p:sp>
    </p:spTree>
    <p:extLst>
      <p:ext uri="{BB962C8B-B14F-4D97-AF65-F5344CB8AC3E}">
        <p14:creationId xmlns:p14="http://schemas.microsoft.com/office/powerpoint/2010/main" val="87690933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4">
            <a:extLst>
              <a:ext uri="{FF2B5EF4-FFF2-40B4-BE49-F238E27FC236}">
                <a16:creationId xmlns:a16="http://schemas.microsoft.com/office/drawing/2014/main" id="{D79DF8F0-992C-4414-88A7-324675C4A428}"/>
              </a:ext>
            </a:extLst>
          </p:cNvPr>
          <p:cNvSpPr>
            <a:spLocks noGrp="1"/>
          </p:cNvSpPr>
          <p:nvPr>
            <p:ph idx="4294967295"/>
          </p:nvPr>
        </p:nvSpPr>
        <p:spPr>
          <a:xfrm>
            <a:off x="838200" y="1165225"/>
            <a:ext cx="10515600" cy="5011739"/>
          </a:xfrm>
        </p:spPr>
        <p:txBody>
          <a:bodyPr/>
          <a:lstStyle/>
          <a:p>
            <a:r>
              <a:rPr lang="zh-CN" altLang="en-US" dirty="0">
                <a:latin typeface="微软雅黑" panose="020B0503020204020204" pitchFamily="34" charset="-122"/>
                <a:ea typeface="微软雅黑" panose="020B0503020204020204" pitchFamily="34" charset="-122"/>
              </a:rPr>
              <a:t>滤波器的主要特性指标</a:t>
            </a:r>
          </a:p>
          <a:p>
            <a:pPr lvl="1"/>
            <a:r>
              <a:rPr lang="zh-CN" altLang="en-US" dirty="0">
                <a:latin typeface="微软雅黑" panose="020B0503020204020204" pitchFamily="34" charset="-122"/>
                <a:ea typeface="微软雅黑" panose="020B0503020204020204" pitchFamily="34" charset="-122"/>
              </a:rPr>
              <a:t>特征频率：通带截频、阻带截频、转折频率、固有频率</a:t>
            </a:r>
            <a:endParaRPr lang="en-US" altLang="zh-CN" dirty="0">
              <a:latin typeface="微软雅黑" panose="020B0503020204020204" pitchFamily="34" charset="-122"/>
              <a:ea typeface="微软雅黑" panose="020B0503020204020204" pitchFamily="34" charset="-122"/>
            </a:endParaRPr>
          </a:p>
          <a:p>
            <a:pPr lvl="1"/>
            <a:r>
              <a:rPr lang="zh-CN" altLang="en-US" dirty="0">
                <a:latin typeface="微软雅黑" panose="020B0503020204020204" pitchFamily="34" charset="-122"/>
                <a:ea typeface="微软雅黑" panose="020B0503020204020204" pitchFamily="34" charset="-122"/>
              </a:rPr>
              <a:t>增益与衰耗：通带增益、阻带衰耗、通带增益变化量</a:t>
            </a:r>
            <a:endParaRPr lang="en-US" altLang="zh-CN" dirty="0">
              <a:latin typeface="微软雅黑" panose="020B0503020204020204" pitchFamily="34" charset="-122"/>
              <a:ea typeface="微软雅黑" panose="020B0503020204020204" pitchFamily="34" charset="-122"/>
            </a:endParaRPr>
          </a:p>
          <a:p>
            <a:pPr lvl="1"/>
            <a:r>
              <a:rPr lang="zh-CN" altLang="en-US" dirty="0">
                <a:latin typeface="微软雅黑" panose="020B0503020204020204" pitchFamily="34" charset="-122"/>
                <a:ea typeface="微软雅黑" panose="020B0503020204020204" pitchFamily="34" charset="-122"/>
              </a:rPr>
              <a:t>带宽</a:t>
            </a:r>
            <a:endParaRPr lang="en-US" altLang="zh-CN" dirty="0">
              <a:latin typeface="微软雅黑" panose="020B0503020204020204" pitchFamily="34" charset="-122"/>
              <a:ea typeface="微软雅黑" panose="020B0503020204020204" pitchFamily="34" charset="-122"/>
            </a:endParaRPr>
          </a:p>
          <a:p>
            <a:pPr lvl="1"/>
            <a:r>
              <a:rPr lang="zh-CN" altLang="en-US" dirty="0">
                <a:latin typeface="微软雅黑" panose="020B0503020204020204" pitchFamily="34" charset="-122"/>
                <a:ea typeface="微软雅黑" panose="020B0503020204020204" pitchFamily="34" charset="-122"/>
              </a:rPr>
              <a:t>阻尼系数与品质因数</a:t>
            </a:r>
            <a:endParaRPr lang="en-US" altLang="zh-CN" dirty="0">
              <a:latin typeface="微软雅黑" panose="020B0503020204020204" pitchFamily="34" charset="-122"/>
              <a:ea typeface="微软雅黑" panose="020B0503020204020204" pitchFamily="34" charset="-122"/>
            </a:endParaRPr>
          </a:p>
          <a:p>
            <a:pPr lvl="1"/>
            <a:r>
              <a:rPr lang="zh-CN" altLang="en-US" dirty="0">
                <a:latin typeface="微软雅黑" panose="020B0503020204020204" pitchFamily="34" charset="-122"/>
                <a:ea typeface="微软雅黑" panose="020B0503020204020204" pitchFamily="34" charset="-122"/>
              </a:rPr>
              <a:t>灵敏度</a:t>
            </a:r>
            <a:endParaRPr lang="en-US" altLang="zh-CN" dirty="0">
              <a:latin typeface="微软雅黑" panose="020B0503020204020204" pitchFamily="34" charset="-122"/>
              <a:ea typeface="微软雅黑" panose="020B0503020204020204" pitchFamily="34" charset="-122"/>
            </a:endParaRPr>
          </a:p>
          <a:p>
            <a:pPr lvl="1"/>
            <a:r>
              <a:rPr lang="zh-CN" altLang="en-US" dirty="0">
                <a:latin typeface="微软雅黑" panose="020B0503020204020204" pitchFamily="34" charset="-122"/>
                <a:ea typeface="微软雅黑" panose="020B0503020204020204" pitchFamily="34" charset="-122"/>
              </a:rPr>
              <a:t>群时延函数</a:t>
            </a:r>
          </a:p>
        </p:txBody>
      </p:sp>
      <p:sp>
        <p:nvSpPr>
          <p:cNvPr id="8" name="Rectangle 2">
            <a:extLst>
              <a:ext uri="{FF2B5EF4-FFF2-40B4-BE49-F238E27FC236}">
                <a16:creationId xmlns:a16="http://schemas.microsoft.com/office/drawing/2014/main" id="{3F4E54FF-D000-4258-822C-A02AA8E88923}"/>
              </a:ext>
            </a:extLst>
          </p:cNvPr>
          <p:cNvSpPr>
            <a:spLocks noGrp="1" noChangeArrowheads="1"/>
          </p:cNvSpPr>
          <p:nvPr>
            <p:ph type="title"/>
          </p:nvPr>
        </p:nvSpPr>
        <p:spPr>
          <a:xfrm>
            <a:off x="838200" y="474663"/>
            <a:ext cx="10515600" cy="590550"/>
          </a:xfrm>
          <a:noFill/>
        </p:spPr>
        <p:txBody>
          <a:bodyPr/>
          <a:lstStyle/>
          <a:p>
            <a:pPr eaLnBrk="1" hangingPunct="1"/>
            <a:r>
              <a:rPr lang="en-US" altLang="zh-CN" dirty="0">
                <a:latin typeface="微软雅黑" panose="020B0503020204020204" pitchFamily="34" charset="-122"/>
                <a:ea typeface="微软雅黑" panose="020B0503020204020204" pitchFamily="34" charset="-122"/>
              </a:rPr>
              <a:t>5.1.2 </a:t>
            </a:r>
            <a:r>
              <a:rPr lang="zh-CN" altLang="en-US" dirty="0">
                <a:latin typeface="微软雅黑" panose="020B0503020204020204" pitchFamily="34" charset="-122"/>
                <a:ea typeface="微软雅黑" panose="020B0503020204020204" pitchFamily="34" charset="-122"/>
              </a:rPr>
              <a:t>滤波器的传递函数与频率特性</a:t>
            </a:r>
          </a:p>
        </p:txBody>
      </p:sp>
    </p:spTree>
    <p:extLst>
      <p:ext uri="{BB962C8B-B14F-4D97-AF65-F5344CB8AC3E}">
        <p14:creationId xmlns:p14="http://schemas.microsoft.com/office/powerpoint/2010/main" val="66483867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a:xfrm>
            <a:off x="4718497" y="1175042"/>
            <a:ext cx="7417778" cy="899392"/>
          </a:xfrm>
        </p:spPr>
        <p:txBody>
          <a:bodyPr>
            <a:normAutofit/>
          </a:bodyPr>
          <a:lstStyle/>
          <a:p>
            <a:r>
              <a:rPr lang="zh-CN" altLang="en-US" sz="4000" b="1" dirty="0">
                <a:latin typeface="微软雅黑" panose="020B0503020204020204" pitchFamily="34" charset="-122"/>
                <a:ea typeface="微软雅黑" panose="020B0503020204020204" pitchFamily="34" charset="-122"/>
              </a:rPr>
              <a:t>第五章 信号分离电路</a:t>
            </a:r>
          </a:p>
        </p:txBody>
      </p:sp>
      <p:sp>
        <p:nvSpPr>
          <p:cNvPr id="2" name="内容占位符 1">
            <a:extLst>
              <a:ext uri="{FF2B5EF4-FFF2-40B4-BE49-F238E27FC236}">
                <a16:creationId xmlns:a16="http://schemas.microsoft.com/office/drawing/2014/main" id="{AE4E4F6D-0F90-4317-AEA2-BBB940754417}"/>
              </a:ext>
            </a:extLst>
          </p:cNvPr>
          <p:cNvSpPr>
            <a:spLocks noGrp="1"/>
          </p:cNvSpPr>
          <p:nvPr>
            <p:ph idx="4294967295"/>
          </p:nvPr>
        </p:nvSpPr>
        <p:spPr>
          <a:xfrm>
            <a:off x="4774222" y="2376839"/>
            <a:ext cx="7417778" cy="3306119"/>
          </a:xfrm>
        </p:spPr>
        <p:txBody>
          <a:bodyPr/>
          <a:lstStyle/>
          <a:p>
            <a:pPr marL="0" indent="0">
              <a:buNone/>
            </a:pPr>
            <a:r>
              <a:rPr lang="en-US" altLang="zh-CN" b="1" dirty="0">
                <a:solidFill>
                  <a:schemeClr val="tx1">
                    <a:lumMod val="95000"/>
                    <a:lumOff val="5000"/>
                  </a:schemeClr>
                </a:solidFill>
                <a:latin typeface="微软雅黑" panose="020B0503020204020204" pitchFamily="34" charset="-122"/>
                <a:ea typeface="微软雅黑" panose="020B0503020204020204" pitchFamily="34" charset="-122"/>
              </a:rPr>
              <a:t>5.1 </a:t>
            </a:r>
            <a:r>
              <a:rPr lang="zh-CN" altLang="en-US" b="1" dirty="0">
                <a:solidFill>
                  <a:schemeClr val="tx1">
                    <a:lumMod val="95000"/>
                    <a:lumOff val="5000"/>
                  </a:schemeClr>
                </a:solidFill>
                <a:latin typeface="微软雅黑" panose="020B0503020204020204" pitchFamily="34" charset="-122"/>
                <a:ea typeface="微软雅黑" panose="020B0503020204020204" pitchFamily="34" charset="-122"/>
              </a:rPr>
              <a:t>滤波器基本知识</a:t>
            </a:r>
          </a:p>
          <a:p>
            <a:pPr marL="0" indent="0">
              <a:buNone/>
            </a:pPr>
            <a:r>
              <a:rPr lang="en-US" altLang="zh-CN" b="1" dirty="0">
                <a:solidFill>
                  <a:schemeClr val="tx1">
                    <a:lumMod val="95000"/>
                    <a:lumOff val="5000"/>
                  </a:schemeClr>
                </a:solidFill>
                <a:latin typeface="微软雅黑" panose="020B0503020204020204" pitchFamily="34" charset="-122"/>
                <a:ea typeface="微软雅黑" panose="020B0503020204020204" pitchFamily="34" charset="-122"/>
              </a:rPr>
              <a:t>5.2 RC</a:t>
            </a:r>
            <a:r>
              <a:rPr lang="zh-CN" altLang="en-US" b="1" dirty="0">
                <a:solidFill>
                  <a:schemeClr val="tx1">
                    <a:lumMod val="95000"/>
                    <a:lumOff val="5000"/>
                  </a:schemeClr>
                </a:solidFill>
                <a:latin typeface="微软雅黑" panose="020B0503020204020204" pitchFamily="34" charset="-122"/>
                <a:ea typeface="微软雅黑" panose="020B0503020204020204" pitchFamily="34" charset="-122"/>
              </a:rPr>
              <a:t>滤波电路</a:t>
            </a:r>
          </a:p>
          <a:p>
            <a:pPr marL="0" indent="0">
              <a:buNone/>
            </a:pPr>
            <a:r>
              <a:rPr lang="en-US" altLang="zh-CN" b="1" dirty="0">
                <a:solidFill>
                  <a:schemeClr val="tx1">
                    <a:lumMod val="95000"/>
                    <a:lumOff val="5000"/>
                  </a:schemeClr>
                </a:solidFill>
                <a:latin typeface="微软雅黑" panose="020B0503020204020204" pitchFamily="34" charset="-122"/>
                <a:ea typeface="微软雅黑" panose="020B0503020204020204" pitchFamily="34" charset="-122"/>
              </a:rPr>
              <a:t>5.3 </a:t>
            </a:r>
            <a:r>
              <a:rPr lang="zh-CN" altLang="en-US" b="1" dirty="0">
                <a:solidFill>
                  <a:schemeClr val="tx1">
                    <a:lumMod val="95000"/>
                    <a:lumOff val="5000"/>
                  </a:schemeClr>
                </a:solidFill>
                <a:latin typeface="微软雅黑" panose="020B0503020204020204" pitchFamily="34" charset="-122"/>
                <a:ea typeface="微软雅黑" panose="020B0503020204020204" pitchFamily="34" charset="-122"/>
              </a:rPr>
              <a:t>有源滤波器设计</a:t>
            </a:r>
            <a:endParaRPr lang="en-US" altLang="zh-CN" b="1" dirty="0">
              <a:solidFill>
                <a:schemeClr val="tx1">
                  <a:lumMod val="95000"/>
                  <a:lumOff val="5000"/>
                </a:schemeClr>
              </a:solidFill>
              <a:latin typeface="微软雅黑" panose="020B0503020204020204" pitchFamily="34" charset="-122"/>
              <a:ea typeface="微软雅黑" panose="020B0503020204020204" pitchFamily="34" charset="-122"/>
            </a:endParaRPr>
          </a:p>
          <a:p>
            <a:pPr marL="0" indent="0">
              <a:buNone/>
            </a:pPr>
            <a:r>
              <a:rPr lang="en-US" altLang="zh-CN" b="1" dirty="0">
                <a:solidFill>
                  <a:schemeClr val="tx1">
                    <a:lumMod val="95000"/>
                    <a:lumOff val="5000"/>
                  </a:schemeClr>
                </a:solidFill>
                <a:latin typeface="微软雅黑" panose="020B0503020204020204" pitchFamily="34" charset="-122"/>
                <a:ea typeface="微软雅黑" panose="020B0503020204020204" pitchFamily="34" charset="-122"/>
              </a:rPr>
              <a:t>5.4  </a:t>
            </a:r>
            <a:r>
              <a:rPr lang="zh-CN" altLang="en-US" b="1" dirty="0">
                <a:solidFill>
                  <a:schemeClr val="tx1">
                    <a:lumMod val="95000"/>
                    <a:lumOff val="5000"/>
                  </a:schemeClr>
                </a:solidFill>
                <a:latin typeface="微软雅黑" panose="020B0503020204020204" pitchFamily="34" charset="-122"/>
                <a:ea typeface="微软雅黑" panose="020B0503020204020204" pitchFamily="34" charset="-122"/>
              </a:rPr>
              <a:t>数字滤波器</a:t>
            </a:r>
          </a:p>
          <a:p>
            <a:pPr marL="0" indent="0">
              <a:buNone/>
            </a:pPr>
            <a:endParaRPr lang="zh-CN" altLang="en-US" b="1" dirty="0">
              <a:solidFill>
                <a:schemeClr val="tx1">
                  <a:lumMod val="95000"/>
                  <a:lumOff val="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345720324"/>
      </p:ext>
    </p:extLst>
  </p:cSld>
  <p:clrMapOvr>
    <a:masterClrMapping/>
  </p:clrMapOvr>
  <mc:AlternateContent xmlns:mc="http://schemas.openxmlformats.org/markup-compatibility/2006" xmlns:p14="http://schemas.microsoft.com/office/powerpoint/2010/main">
    <mc:Choice Requires="p14">
      <p:transition spd="slow" p14:dur="999"/>
    </mc:Choice>
    <mc:Fallback xmlns="">
      <p:transition spd="slow"/>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2898" name="Rectangle 2"/>
          <p:cNvSpPr>
            <a:spLocks noGrp="1" noChangeArrowheads="1"/>
          </p:cNvSpPr>
          <p:nvPr>
            <p:ph idx="4294967295"/>
          </p:nvPr>
        </p:nvSpPr>
        <p:spPr>
          <a:xfrm>
            <a:off x="838200" y="1168924"/>
            <a:ext cx="10515600" cy="5008040"/>
          </a:xfrm>
        </p:spPr>
        <p:txBody>
          <a:bodyPr>
            <a:normAutofit fontScale="85000" lnSpcReduction="10000"/>
          </a:bodyPr>
          <a:lstStyle/>
          <a:p>
            <a:r>
              <a:rPr lang="zh-CN" altLang="en-US" dirty="0">
                <a:solidFill>
                  <a:srgbClr val="0000FF"/>
                </a:solidFill>
                <a:latin typeface="微软雅黑" panose="020B0503020204020204" pitchFamily="34" charset="-122"/>
                <a:ea typeface="微软雅黑" panose="020B0503020204020204" pitchFamily="34" charset="-122"/>
                <a:cs typeface="Times New Roman" panose="02020603050405020304" pitchFamily="18" charset="0"/>
              </a:rPr>
              <a:t>通带截频：</a:t>
            </a:r>
            <a:r>
              <a:rPr lang="en-US" altLang="zh-CN" i="1" dirty="0" err="1">
                <a:latin typeface="微软雅黑" panose="020B0503020204020204" pitchFamily="34" charset="-122"/>
                <a:ea typeface="微软雅黑" panose="020B0503020204020204" pitchFamily="34" charset="-122"/>
                <a:cs typeface="Times New Roman" panose="02020603050405020304" pitchFamily="18" charset="0"/>
              </a:rPr>
              <a:t>f</a:t>
            </a:r>
            <a:r>
              <a:rPr lang="en-US" altLang="zh-CN" i="1" baseline="-25000" dirty="0" err="1">
                <a:latin typeface="微软雅黑" panose="020B0503020204020204" pitchFamily="34" charset="-122"/>
                <a:ea typeface="微软雅黑" panose="020B0503020204020204" pitchFamily="34" charset="-122"/>
                <a:cs typeface="Times New Roman" panose="02020603050405020304" pitchFamily="18" charset="0"/>
              </a:rPr>
              <a:t>p</a:t>
            </a:r>
            <a:r>
              <a:rPr lang="en-US" altLang="zh-CN" dirty="0">
                <a:latin typeface="微软雅黑" panose="020B0503020204020204" pitchFamily="34" charset="-122"/>
                <a:ea typeface="微软雅黑" panose="020B0503020204020204" pitchFamily="34" charset="-122"/>
                <a:cs typeface="Times New Roman" panose="02020603050405020304" pitchFamily="18" charset="0"/>
              </a:rPr>
              <a:t>=</a:t>
            </a:r>
            <a:r>
              <a:rPr lang="en-US" altLang="zh-CN" i="1" dirty="0" err="1">
                <a:latin typeface="微软雅黑" panose="020B0503020204020204" pitchFamily="34" charset="-122"/>
                <a:ea typeface="微软雅黑" panose="020B0503020204020204" pitchFamily="34" charset="-122"/>
                <a:cs typeface="Times New Roman" panose="02020603050405020304" pitchFamily="18" charset="0"/>
              </a:rPr>
              <a:t>ω</a:t>
            </a:r>
            <a:r>
              <a:rPr lang="en-US" altLang="zh-CN" i="1" baseline="-25000" dirty="0" err="1">
                <a:latin typeface="微软雅黑" panose="020B0503020204020204" pitchFamily="34" charset="-122"/>
                <a:ea typeface="微软雅黑" panose="020B0503020204020204" pitchFamily="34" charset="-122"/>
              </a:rPr>
              <a:t>p</a:t>
            </a:r>
            <a:r>
              <a:rPr lang="en-US" altLang="zh-CN" dirty="0">
                <a:latin typeface="微软雅黑" panose="020B0503020204020204" pitchFamily="34" charset="-122"/>
                <a:ea typeface="微软雅黑" panose="020B0503020204020204" pitchFamily="34" charset="-122"/>
                <a:cs typeface="Times New Roman" panose="02020603050405020304" pitchFamily="18" charset="0"/>
              </a:rPr>
              <a:t>/(2</a:t>
            </a:r>
            <a:r>
              <a:rPr lang="en-US" altLang="zh-CN" dirty="0">
                <a:latin typeface="微软雅黑" panose="020B0503020204020204" pitchFamily="34" charset="-122"/>
                <a:ea typeface="微软雅黑" panose="020B0503020204020204" pitchFamily="34" charset="-122"/>
                <a:cs typeface="Times New Roman" panose="02020603050405020304" pitchFamily="18" charset="0"/>
                <a:sym typeface="Symbol" panose="05050102010706020507" pitchFamily="18" charset="2"/>
              </a:rPr>
              <a:t>)</a:t>
            </a:r>
            <a:endParaRPr lang="en-US" altLang="zh-CN" dirty="0">
              <a:latin typeface="微软雅黑" panose="020B0503020204020204" pitchFamily="34" charset="-122"/>
              <a:ea typeface="微软雅黑" panose="020B0503020204020204" pitchFamily="34" charset="-122"/>
              <a:sym typeface="Symbol" panose="05050102010706020507" pitchFamily="18" charset="2"/>
            </a:endParaRPr>
          </a:p>
          <a:p>
            <a:pPr lvl="1"/>
            <a:r>
              <a:rPr lang="zh-CN" altLang="en-US" dirty="0">
                <a:latin typeface="微软雅黑" panose="020B0503020204020204" pitchFamily="34" charset="-122"/>
                <a:ea typeface="微软雅黑" panose="020B0503020204020204" pitchFamily="34" charset="-122"/>
                <a:cs typeface="Times New Roman" panose="02020603050405020304" pitchFamily="18" charset="0"/>
              </a:rPr>
              <a:t>为通带与过渡带边界点的频率，在该点信号</a:t>
            </a:r>
            <a:r>
              <a:rPr lang="zh-CN" altLang="en-US"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增益下降到一个人为规定的下限</a:t>
            </a:r>
            <a:r>
              <a:rPr lang="zh-CN" altLang="en-US" dirty="0">
                <a:latin typeface="微软雅黑" panose="020B0503020204020204" pitchFamily="34" charset="-122"/>
                <a:ea typeface="微软雅黑" panose="020B0503020204020204" pitchFamily="34" charset="-122"/>
                <a:cs typeface="Times New Roman" panose="02020603050405020304" pitchFamily="18" charset="0"/>
              </a:rPr>
              <a:t>。 </a:t>
            </a:r>
          </a:p>
          <a:p>
            <a:r>
              <a:rPr lang="zh-CN" altLang="en-US" dirty="0">
                <a:solidFill>
                  <a:srgbClr val="0000FF"/>
                </a:solidFill>
                <a:latin typeface="微软雅黑" panose="020B0503020204020204" pitchFamily="34" charset="-122"/>
                <a:ea typeface="微软雅黑" panose="020B0503020204020204" pitchFamily="34" charset="-122"/>
                <a:cs typeface="Times New Roman" panose="02020603050405020304" pitchFamily="18" charset="0"/>
              </a:rPr>
              <a:t>阻带截频：</a:t>
            </a:r>
            <a:r>
              <a:rPr lang="en-US" altLang="zh-CN" i="1" dirty="0" err="1">
                <a:latin typeface="微软雅黑" panose="020B0503020204020204" pitchFamily="34" charset="-122"/>
                <a:ea typeface="微软雅黑" panose="020B0503020204020204" pitchFamily="34" charset="-122"/>
                <a:cs typeface="Times New Roman" panose="02020603050405020304" pitchFamily="18" charset="0"/>
              </a:rPr>
              <a:t>f</a:t>
            </a:r>
            <a:r>
              <a:rPr lang="en-US" altLang="zh-CN" i="1" baseline="-25000" dirty="0" err="1">
                <a:latin typeface="微软雅黑" panose="020B0503020204020204" pitchFamily="34" charset="-122"/>
                <a:ea typeface="微软雅黑" panose="020B0503020204020204" pitchFamily="34" charset="-122"/>
              </a:rPr>
              <a:t>r</a:t>
            </a:r>
            <a:r>
              <a:rPr lang="en-US" altLang="zh-CN" dirty="0">
                <a:latin typeface="微软雅黑" panose="020B0503020204020204" pitchFamily="34" charset="-122"/>
                <a:ea typeface="微软雅黑" panose="020B0503020204020204" pitchFamily="34" charset="-122"/>
                <a:cs typeface="Times New Roman" panose="02020603050405020304" pitchFamily="18" charset="0"/>
              </a:rPr>
              <a:t>=</a:t>
            </a:r>
            <a:r>
              <a:rPr lang="en-US" altLang="zh-CN" i="1" dirty="0" err="1">
                <a:latin typeface="微软雅黑" panose="020B0503020204020204" pitchFamily="34" charset="-122"/>
                <a:ea typeface="微软雅黑" panose="020B0503020204020204" pitchFamily="34" charset="-122"/>
                <a:cs typeface="Times New Roman" panose="02020603050405020304" pitchFamily="18" charset="0"/>
              </a:rPr>
              <a:t>ω</a:t>
            </a:r>
            <a:r>
              <a:rPr lang="en-US" altLang="zh-CN" i="1" baseline="-25000" dirty="0" err="1">
                <a:latin typeface="微软雅黑" panose="020B0503020204020204" pitchFamily="34" charset="-122"/>
                <a:ea typeface="微软雅黑" panose="020B0503020204020204" pitchFamily="34" charset="-122"/>
              </a:rPr>
              <a:t>r</a:t>
            </a:r>
            <a:r>
              <a:rPr lang="en-US" altLang="zh-CN" dirty="0">
                <a:latin typeface="微软雅黑" panose="020B0503020204020204" pitchFamily="34" charset="-122"/>
                <a:ea typeface="微软雅黑" panose="020B0503020204020204" pitchFamily="34" charset="-122"/>
                <a:cs typeface="Times New Roman" panose="02020603050405020304" pitchFamily="18" charset="0"/>
              </a:rPr>
              <a:t>/(2</a:t>
            </a:r>
            <a:r>
              <a:rPr lang="en-US" altLang="zh-CN" dirty="0">
                <a:latin typeface="微软雅黑" panose="020B0503020204020204" pitchFamily="34" charset="-122"/>
                <a:ea typeface="微软雅黑" panose="020B0503020204020204" pitchFamily="34" charset="-122"/>
                <a:cs typeface="Times New Roman" panose="02020603050405020304" pitchFamily="18" charset="0"/>
                <a:sym typeface="Symbol" panose="05050102010706020507" pitchFamily="18" charset="2"/>
              </a:rPr>
              <a:t>)</a:t>
            </a:r>
          </a:p>
          <a:p>
            <a:pPr lvl="1"/>
            <a:r>
              <a:rPr lang="zh-CN" altLang="en-US" dirty="0">
                <a:latin typeface="微软雅黑" panose="020B0503020204020204" pitchFamily="34" charset="-122"/>
                <a:ea typeface="微软雅黑" panose="020B0503020204020204" pitchFamily="34" charset="-122"/>
                <a:cs typeface="Times New Roman" panose="02020603050405020304" pitchFamily="18" charset="0"/>
              </a:rPr>
              <a:t>阻带与过渡带边界点的频率，在该点信号衰耗</a:t>
            </a:r>
            <a:r>
              <a:rPr lang="en-US" altLang="zh-CN" dirty="0">
                <a:latin typeface="微软雅黑" panose="020B0503020204020204" pitchFamily="34" charset="-122"/>
                <a:ea typeface="微软雅黑" panose="020B0503020204020204" pitchFamily="34" charset="-122"/>
                <a:cs typeface="Times New Roman" panose="02020603050405020304" pitchFamily="18" charset="0"/>
              </a:rPr>
              <a:t>(</a:t>
            </a:r>
            <a:r>
              <a:rPr lang="zh-CN" altLang="en-US" dirty="0">
                <a:latin typeface="微软雅黑" panose="020B0503020204020204" pitchFamily="34" charset="-122"/>
                <a:ea typeface="微软雅黑" panose="020B0503020204020204" pitchFamily="34" charset="-122"/>
                <a:cs typeface="Times New Roman" panose="02020603050405020304" pitchFamily="18" charset="0"/>
              </a:rPr>
              <a:t>增益的倒数</a:t>
            </a:r>
            <a:r>
              <a:rPr lang="en-US" altLang="zh-CN" dirty="0">
                <a:latin typeface="微软雅黑" panose="020B0503020204020204" pitchFamily="34" charset="-122"/>
                <a:ea typeface="微软雅黑" panose="020B0503020204020204" pitchFamily="34" charset="-122"/>
                <a:cs typeface="Times New Roman" panose="02020603050405020304" pitchFamily="18" charset="0"/>
              </a:rPr>
              <a:t>)</a:t>
            </a:r>
            <a:r>
              <a:rPr lang="zh-CN" altLang="en-US" dirty="0">
                <a:latin typeface="微软雅黑" panose="020B0503020204020204" pitchFamily="34" charset="-122"/>
                <a:ea typeface="微软雅黑" panose="020B0503020204020204" pitchFamily="34" charset="-122"/>
                <a:cs typeface="Times New Roman" panose="02020603050405020304" pitchFamily="18" charset="0"/>
              </a:rPr>
              <a:t>下降到一人为规定的下限。</a:t>
            </a:r>
          </a:p>
          <a:p>
            <a:r>
              <a:rPr lang="zh-CN" altLang="en-US" dirty="0">
                <a:solidFill>
                  <a:srgbClr val="0000FF"/>
                </a:solidFill>
                <a:latin typeface="微软雅黑" panose="020B0503020204020204" pitchFamily="34" charset="-122"/>
                <a:ea typeface="微软雅黑" panose="020B0503020204020204" pitchFamily="34" charset="-122"/>
                <a:cs typeface="Times New Roman" panose="02020603050405020304" pitchFamily="18" charset="0"/>
              </a:rPr>
              <a:t>转折频率：</a:t>
            </a:r>
            <a:r>
              <a:rPr lang="en-US" altLang="zh-CN" i="1" dirty="0">
                <a:latin typeface="微软雅黑" panose="020B0503020204020204" pitchFamily="34" charset="-122"/>
                <a:ea typeface="微软雅黑" panose="020B0503020204020204" pitchFamily="34" charset="-122"/>
                <a:cs typeface="Times New Roman" panose="02020603050405020304" pitchFamily="18" charset="0"/>
              </a:rPr>
              <a:t>f</a:t>
            </a:r>
            <a:r>
              <a:rPr lang="en-US" altLang="zh-CN" i="1" baseline="-25000" dirty="0">
                <a:latin typeface="微软雅黑" panose="020B0503020204020204" pitchFamily="34" charset="-122"/>
                <a:ea typeface="微软雅黑" panose="020B0503020204020204" pitchFamily="34" charset="-122"/>
              </a:rPr>
              <a:t>c</a:t>
            </a:r>
            <a:r>
              <a:rPr lang="en-US" altLang="zh-CN" dirty="0">
                <a:latin typeface="微软雅黑" panose="020B0503020204020204" pitchFamily="34" charset="-122"/>
                <a:ea typeface="微软雅黑" panose="020B0503020204020204" pitchFamily="34" charset="-122"/>
                <a:cs typeface="Times New Roman" panose="02020603050405020304" pitchFamily="18" charset="0"/>
              </a:rPr>
              <a:t>=</a:t>
            </a:r>
            <a:r>
              <a:rPr lang="en-US" altLang="zh-CN" i="1" dirty="0" err="1">
                <a:latin typeface="微软雅黑" panose="020B0503020204020204" pitchFamily="34" charset="-122"/>
                <a:ea typeface="微软雅黑" panose="020B0503020204020204" pitchFamily="34" charset="-122"/>
                <a:cs typeface="Times New Roman" panose="02020603050405020304" pitchFamily="18" charset="0"/>
              </a:rPr>
              <a:t>ω</a:t>
            </a:r>
            <a:r>
              <a:rPr lang="en-US" altLang="zh-CN" i="1" baseline="-25000" dirty="0" err="1">
                <a:latin typeface="微软雅黑" panose="020B0503020204020204" pitchFamily="34" charset="-122"/>
                <a:ea typeface="微软雅黑" panose="020B0503020204020204" pitchFamily="34" charset="-122"/>
              </a:rPr>
              <a:t>c</a:t>
            </a:r>
            <a:r>
              <a:rPr lang="en-US" altLang="zh-CN" dirty="0">
                <a:latin typeface="微软雅黑" panose="020B0503020204020204" pitchFamily="34" charset="-122"/>
                <a:ea typeface="微软雅黑" panose="020B0503020204020204" pitchFamily="34" charset="-122"/>
                <a:cs typeface="Times New Roman" panose="02020603050405020304" pitchFamily="18" charset="0"/>
              </a:rPr>
              <a:t>/(2</a:t>
            </a:r>
            <a:r>
              <a:rPr lang="en-US" altLang="zh-CN" dirty="0">
                <a:latin typeface="微软雅黑" panose="020B0503020204020204" pitchFamily="34" charset="-122"/>
                <a:ea typeface="微软雅黑" panose="020B0503020204020204" pitchFamily="34" charset="-122"/>
                <a:cs typeface="Times New Roman" panose="02020603050405020304" pitchFamily="18" charset="0"/>
                <a:sym typeface="Symbol" panose="05050102010706020507" pitchFamily="18" charset="2"/>
              </a:rPr>
              <a:t>)</a:t>
            </a:r>
          </a:p>
          <a:p>
            <a:pPr lvl="1"/>
            <a:r>
              <a:rPr lang="zh-CN" altLang="en-US" dirty="0">
                <a:latin typeface="微软雅黑" panose="020B0503020204020204" pitchFamily="34" charset="-122"/>
                <a:ea typeface="微软雅黑" panose="020B0503020204020204" pitchFamily="34" charset="-122"/>
                <a:cs typeface="Times New Roman" panose="02020603050405020304" pitchFamily="18" charset="0"/>
              </a:rPr>
              <a:t>信号功率衰减到原来的</a:t>
            </a:r>
            <a:r>
              <a:rPr lang="en-US" altLang="zh-CN" dirty="0">
                <a:latin typeface="微软雅黑" panose="020B0503020204020204" pitchFamily="34" charset="-122"/>
                <a:ea typeface="微软雅黑" panose="020B0503020204020204" pitchFamily="34" charset="-122"/>
                <a:cs typeface="Times New Roman" panose="02020603050405020304" pitchFamily="18" charset="0"/>
              </a:rPr>
              <a:t>1/2(</a:t>
            </a:r>
            <a:r>
              <a:rPr lang="zh-CN" altLang="en-US" dirty="0">
                <a:latin typeface="微软雅黑" panose="020B0503020204020204" pitchFamily="34" charset="-122"/>
                <a:ea typeface="微软雅黑" panose="020B0503020204020204" pitchFamily="34" charset="-122"/>
                <a:cs typeface="Times New Roman" panose="02020603050405020304" pitchFamily="18" charset="0"/>
              </a:rPr>
              <a:t>约</a:t>
            </a:r>
            <a:r>
              <a:rPr lang="en-US" altLang="zh-CN" dirty="0">
                <a:latin typeface="微软雅黑" panose="020B0503020204020204" pitchFamily="34" charset="-122"/>
                <a:ea typeface="微软雅黑" panose="020B0503020204020204" pitchFamily="34" charset="-122"/>
                <a:cs typeface="Times New Roman" panose="02020603050405020304" pitchFamily="18" charset="0"/>
              </a:rPr>
              <a:t>3dB)</a:t>
            </a:r>
            <a:r>
              <a:rPr lang="zh-CN" altLang="en-US" dirty="0">
                <a:latin typeface="微软雅黑" panose="020B0503020204020204" pitchFamily="34" charset="-122"/>
                <a:ea typeface="微软雅黑" panose="020B0503020204020204" pitchFamily="34" charset="-122"/>
                <a:cs typeface="Times New Roman" panose="02020603050405020304" pitchFamily="18" charset="0"/>
              </a:rPr>
              <a:t>时的频率。</a:t>
            </a:r>
          </a:p>
          <a:p>
            <a:r>
              <a:rPr lang="zh-CN" altLang="en-US" dirty="0">
                <a:solidFill>
                  <a:srgbClr val="0000FF"/>
                </a:solidFill>
                <a:latin typeface="微软雅黑" panose="020B0503020204020204" pitchFamily="34" charset="-122"/>
                <a:ea typeface="微软雅黑" panose="020B0503020204020204" pitchFamily="34" charset="-122"/>
                <a:cs typeface="Times New Roman" panose="02020603050405020304" pitchFamily="18" charset="0"/>
              </a:rPr>
              <a:t>固有频率：</a:t>
            </a:r>
            <a:r>
              <a:rPr lang="en-US" altLang="zh-CN" i="1" dirty="0">
                <a:latin typeface="微软雅黑" panose="020B0503020204020204" pitchFamily="34" charset="-122"/>
                <a:ea typeface="微软雅黑" panose="020B0503020204020204" pitchFamily="34" charset="-122"/>
                <a:cs typeface="Times New Roman" panose="02020603050405020304" pitchFamily="18" charset="0"/>
              </a:rPr>
              <a:t>f</a:t>
            </a:r>
            <a:r>
              <a:rPr lang="en-US" altLang="zh-CN" baseline="-25000" dirty="0">
                <a:latin typeface="微软雅黑" panose="020B0503020204020204" pitchFamily="34" charset="-122"/>
                <a:ea typeface="微软雅黑" panose="020B0503020204020204" pitchFamily="34" charset="-122"/>
                <a:cs typeface="Times New Roman" panose="02020603050405020304" pitchFamily="18" charset="0"/>
              </a:rPr>
              <a:t>0</a:t>
            </a:r>
            <a:r>
              <a:rPr lang="en-US" altLang="zh-CN" dirty="0">
                <a:latin typeface="微软雅黑" panose="020B0503020204020204" pitchFamily="34" charset="-122"/>
                <a:ea typeface="微软雅黑" panose="020B0503020204020204" pitchFamily="34" charset="-122"/>
                <a:cs typeface="Times New Roman" panose="02020603050405020304" pitchFamily="18" charset="0"/>
              </a:rPr>
              <a:t>=</a:t>
            </a:r>
            <a:r>
              <a:rPr lang="en-US" altLang="zh-CN" i="1" dirty="0">
                <a:latin typeface="微软雅黑" panose="020B0503020204020204" pitchFamily="34" charset="-122"/>
                <a:ea typeface="微软雅黑" panose="020B0503020204020204" pitchFamily="34" charset="-122"/>
                <a:cs typeface="Times New Roman" panose="02020603050405020304" pitchFamily="18" charset="0"/>
              </a:rPr>
              <a:t>ω</a:t>
            </a:r>
            <a:r>
              <a:rPr lang="en-US" altLang="zh-CN" baseline="-25000" dirty="0">
                <a:latin typeface="微软雅黑" panose="020B0503020204020204" pitchFamily="34" charset="-122"/>
                <a:ea typeface="微软雅黑" panose="020B0503020204020204" pitchFamily="34" charset="-122"/>
                <a:cs typeface="Times New Roman" panose="02020603050405020304" pitchFamily="18" charset="0"/>
              </a:rPr>
              <a:t>0</a:t>
            </a:r>
            <a:r>
              <a:rPr lang="en-US" altLang="zh-CN" dirty="0">
                <a:latin typeface="微软雅黑" panose="020B0503020204020204" pitchFamily="34" charset="-122"/>
                <a:ea typeface="微软雅黑" panose="020B0503020204020204" pitchFamily="34" charset="-122"/>
                <a:cs typeface="Times New Roman" panose="02020603050405020304" pitchFamily="18" charset="0"/>
              </a:rPr>
              <a:t>/(2</a:t>
            </a:r>
            <a:r>
              <a:rPr lang="en-US" altLang="zh-CN" dirty="0">
                <a:latin typeface="微软雅黑" panose="020B0503020204020204" pitchFamily="34" charset="-122"/>
                <a:ea typeface="微软雅黑" panose="020B0503020204020204" pitchFamily="34" charset="-122"/>
                <a:cs typeface="Times New Roman" panose="02020603050405020304" pitchFamily="18" charset="0"/>
                <a:sym typeface="Symbol" panose="05050102010706020507" pitchFamily="18" charset="2"/>
              </a:rPr>
              <a:t>)</a:t>
            </a:r>
            <a:r>
              <a:rPr lang="zh-CN" altLang="en-US" dirty="0">
                <a:latin typeface="微软雅黑" panose="020B0503020204020204" pitchFamily="34" charset="-122"/>
                <a:ea typeface="微软雅黑" panose="020B0503020204020204" pitchFamily="34" charset="-122"/>
                <a:cs typeface="Times New Roman" panose="02020603050405020304" pitchFamily="18" charset="0"/>
                <a:sym typeface="Symbol" panose="05050102010706020507" pitchFamily="18" charset="2"/>
              </a:rPr>
              <a:t>，谐振频率</a:t>
            </a:r>
            <a:endParaRPr lang="en-US" altLang="zh-CN" dirty="0">
              <a:latin typeface="微软雅黑" panose="020B0503020204020204" pitchFamily="34" charset="-122"/>
              <a:ea typeface="微软雅黑" panose="020B0503020204020204" pitchFamily="34" charset="-122"/>
              <a:cs typeface="Times New Roman" panose="02020603050405020304" pitchFamily="18" charset="0"/>
              <a:sym typeface="Symbol" panose="05050102010706020507" pitchFamily="18" charset="2"/>
            </a:endParaRPr>
          </a:p>
          <a:p>
            <a:pPr lvl="1"/>
            <a:r>
              <a:rPr lang="zh-CN" altLang="en-US" dirty="0">
                <a:latin typeface="微软雅黑" panose="020B0503020204020204" pitchFamily="34" charset="-122"/>
                <a:ea typeface="微软雅黑" panose="020B0503020204020204" pitchFamily="34" charset="-122"/>
                <a:cs typeface="Times New Roman" panose="02020603050405020304" pitchFamily="18" charset="0"/>
              </a:rPr>
              <a:t>电路没有损耗时，滤波器的频率，即零极点形式中</a:t>
            </a:r>
            <a:r>
              <a:rPr lang="en-US" altLang="zh-CN" dirty="0">
                <a:latin typeface="微软雅黑" panose="020B0503020204020204" pitchFamily="34" charset="-122"/>
                <a:ea typeface="微软雅黑" panose="020B0503020204020204" pitchFamily="34" charset="-122"/>
                <a:cs typeface="Times New Roman" panose="02020603050405020304" pitchFamily="18" charset="0"/>
              </a:rPr>
              <a:t>a</a:t>
            </a:r>
            <a:r>
              <a:rPr lang="en-US" altLang="zh-CN" i="1" baseline="-25000" dirty="0">
                <a:latin typeface="微软雅黑" panose="020B0503020204020204" pitchFamily="34" charset="-122"/>
                <a:ea typeface="微软雅黑" panose="020B0503020204020204" pitchFamily="34" charset="-122"/>
              </a:rPr>
              <a:t>j</a:t>
            </a:r>
            <a:r>
              <a:rPr lang="en-US" altLang="zh-CN" baseline="-25000" dirty="0">
                <a:latin typeface="微软雅黑" panose="020B0503020204020204" pitchFamily="34" charset="-122"/>
                <a:ea typeface="微软雅黑" panose="020B0503020204020204" pitchFamily="34" charset="-122"/>
                <a:cs typeface="Times New Roman" panose="02020603050405020304" pitchFamily="18" charset="0"/>
              </a:rPr>
              <a:t>1</a:t>
            </a:r>
            <a:r>
              <a:rPr lang="en-US" altLang="zh-CN" dirty="0">
                <a:latin typeface="微软雅黑" panose="020B0503020204020204" pitchFamily="34" charset="-122"/>
                <a:ea typeface="微软雅黑" panose="020B0503020204020204" pitchFamily="34" charset="-122"/>
                <a:cs typeface="Times New Roman" panose="02020603050405020304" pitchFamily="18" charset="0"/>
              </a:rPr>
              <a:t>=0</a:t>
            </a:r>
            <a:r>
              <a:rPr lang="zh-CN" altLang="en-US" dirty="0">
                <a:latin typeface="微软雅黑" panose="020B0503020204020204" pitchFamily="34" charset="-122"/>
                <a:ea typeface="微软雅黑" panose="020B0503020204020204" pitchFamily="34" charset="-122"/>
                <a:cs typeface="Times New Roman" panose="02020603050405020304" pitchFamily="18" charset="0"/>
              </a:rPr>
              <a:t>时，极点所对应的频率</a:t>
            </a:r>
            <a:r>
              <a:rPr lang="zh-CN" altLang="en-US" dirty="0">
                <a:latin typeface="微软雅黑" panose="020B0503020204020204" pitchFamily="34" charset="-122"/>
                <a:ea typeface="微软雅黑" panose="020B0503020204020204" pitchFamily="34" charset="-122"/>
              </a:rPr>
              <a:t>。对于带通和带阻滤波器则是它们的中心频率。复杂</a:t>
            </a:r>
            <a:r>
              <a:rPr lang="zh-CN" altLang="en-US" dirty="0">
                <a:latin typeface="微软雅黑" panose="020B0503020204020204" pitchFamily="34" charset="-122"/>
                <a:ea typeface="微软雅黑" panose="020B0503020204020204" pitchFamily="34" charset="-122"/>
                <a:cs typeface="Times New Roman" panose="02020603050405020304" pitchFamily="18" charset="0"/>
              </a:rPr>
              <a:t>电路往往有多个固有频率。</a:t>
            </a:r>
          </a:p>
        </p:txBody>
      </p:sp>
      <p:sp>
        <p:nvSpPr>
          <p:cNvPr id="3" name="标题 2">
            <a:extLst>
              <a:ext uri="{FF2B5EF4-FFF2-40B4-BE49-F238E27FC236}">
                <a16:creationId xmlns:a16="http://schemas.microsoft.com/office/drawing/2014/main" id="{B7B2285C-B919-4573-AF52-C72C914B9815}"/>
              </a:ext>
            </a:extLst>
          </p:cNvPr>
          <p:cNvSpPr>
            <a:spLocks noGrp="1"/>
          </p:cNvSpPr>
          <p:nvPr>
            <p:ph type="title"/>
          </p:nvPr>
        </p:nvSpPr>
        <p:spPr>
          <a:xfrm>
            <a:off x="838200" y="474784"/>
            <a:ext cx="10515600" cy="590429"/>
          </a:xfrm>
        </p:spPr>
        <p:txBody>
          <a:bodyPr/>
          <a:lstStyle/>
          <a:p>
            <a:r>
              <a:rPr lang="zh-CN" altLang="en-US" dirty="0">
                <a:latin typeface="微软雅黑" panose="020B0503020204020204" pitchFamily="34" charset="-122"/>
                <a:ea typeface="微软雅黑" panose="020B0503020204020204" pitchFamily="34" charset="-122"/>
              </a:rPr>
              <a:t>特征频率</a:t>
            </a:r>
          </a:p>
        </p:txBody>
      </p:sp>
    </p:spTree>
    <p:extLst>
      <p:ext uri="{BB962C8B-B14F-4D97-AF65-F5344CB8AC3E}">
        <p14:creationId xmlns:p14="http://schemas.microsoft.com/office/powerpoint/2010/main" val="25449913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592898">
                                            <p:txEl>
                                              <p:pRg st="4" end="4"/>
                                            </p:txEl>
                                          </p:spTgt>
                                        </p:tgtEl>
                                        <p:attrNameLst>
                                          <p:attrName>style.visibility</p:attrName>
                                        </p:attrNameLst>
                                      </p:cBhvr>
                                      <p:to>
                                        <p:strVal val="visible"/>
                                      </p:to>
                                    </p:set>
                                    <p:animEffect transition="in" filter="randombar(horizontal)">
                                      <p:cBhvr>
                                        <p:cTn id="7" dur="500"/>
                                        <p:tgtEl>
                                          <p:spTgt spid="592898">
                                            <p:txEl>
                                              <p:pRg st="4" end="4"/>
                                            </p:txEl>
                                          </p:spTgt>
                                        </p:tgtEl>
                                      </p:cBhvr>
                                    </p:animEffect>
                                  </p:childTnLst>
                                </p:cTn>
                              </p:par>
                              <p:par>
                                <p:cTn id="8" presetID="14" presetClass="entr" presetSubtype="10" fill="hold" nodeType="withEffect">
                                  <p:stCondLst>
                                    <p:cond delay="0"/>
                                  </p:stCondLst>
                                  <p:childTnLst>
                                    <p:set>
                                      <p:cBhvr>
                                        <p:cTn id="9" dur="1" fill="hold">
                                          <p:stCondLst>
                                            <p:cond delay="0"/>
                                          </p:stCondLst>
                                        </p:cTn>
                                        <p:tgtEl>
                                          <p:spTgt spid="592898">
                                            <p:txEl>
                                              <p:pRg st="5" end="5"/>
                                            </p:txEl>
                                          </p:spTgt>
                                        </p:tgtEl>
                                        <p:attrNameLst>
                                          <p:attrName>style.visibility</p:attrName>
                                        </p:attrNameLst>
                                      </p:cBhvr>
                                      <p:to>
                                        <p:strVal val="visible"/>
                                      </p:to>
                                    </p:set>
                                    <p:animEffect transition="in" filter="randombar(horizontal)">
                                      <p:cBhvr>
                                        <p:cTn id="10" dur="500"/>
                                        <p:tgtEl>
                                          <p:spTgt spid="592898">
                                            <p:txEl>
                                              <p:pRg st="5" end="5"/>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4" presetClass="entr" presetSubtype="10" fill="hold" nodeType="clickEffect">
                                  <p:stCondLst>
                                    <p:cond delay="0"/>
                                  </p:stCondLst>
                                  <p:childTnLst>
                                    <p:set>
                                      <p:cBhvr>
                                        <p:cTn id="14" dur="1" fill="hold">
                                          <p:stCondLst>
                                            <p:cond delay="0"/>
                                          </p:stCondLst>
                                        </p:cTn>
                                        <p:tgtEl>
                                          <p:spTgt spid="592898">
                                            <p:txEl>
                                              <p:pRg st="6" end="6"/>
                                            </p:txEl>
                                          </p:spTgt>
                                        </p:tgtEl>
                                        <p:attrNameLst>
                                          <p:attrName>style.visibility</p:attrName>
                                        </p:attrNameLst>
                                      </p:cBhvr>
                                      <p:to>
                                        <p:strVal val="visible"/>
                                      </p:to>
                                    </p:set>
                                    <p:animEffect transition="in" filter="randombar(horizontal)">
                                      <p:cBhvr>
                                        <p:cTn id="15" dur="500"/>
                                        <p:tgtEl>
                                          <p:spTgt spid="592898">
                                            <p:txEl>
                                              <p:pRg st="6" end="6"/>
                                            </p:txEl>
                                          </p:spTgt>
                                        </p:tgtEl>
                                      </p:cBhvr>
                                    </p:animEffect>
                                  </p:childTnLst>
                                </p:cTn>
                              </p:par>
                              <p:par>
                                <p:cTn id="16" presetID="14" presetClass="entr" presetSubtype="10" fill="hold" nodeType="withEffect">
                                  <p:stCondLst>
                                    <p:cond delay="0"/>
                                  </p:stCondLst>
                                  <p:childTnLst>
                                    <p:set>
                                      <p:cBhvr>
                                        <p:cTn id="17" dur="1" fill="hold">
                                          <p:stCondLst>
                                            <p:cond delay="0"/>
                                          </p:stCondLst>
                                        </p:cTn>
                                        <p:tgtEl>
                                          <p:spTgt spid="592898">
                                            <p:txEl>
                                              <p:pRg st="7" end="7"/>
                                            </p:txEl>
                                          </p:spTgt>
                                        </p:tgtEl>
                                        <p:attrNameLst>
                                          <p:attrName>style.visibility</p:attrName>
                                        </p:attrNameLst>
                                      </p:cBhvr>
                                      <p:to>
                                        <p:strVal val="visible"/>
                                      </p:to>
                                    </p:set>
                                    <p:animEffect transition="in" filter="randombar(horizontal)">
                                      <p:cBhvr>
                                        <p:cTn id="18" dur="500"/>
                                        <p:tgtEl>
                                          <p:spTgt spid="592898">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3" name="Rectangle 2"/>
          <p:cNvSpPr>
            <a:spLocks noGrp="1" noChangeArrowheads="1"/>
          </p:cNvSpPr>
          <p:nvPr>
            <p:ph type="title"/>
          </p:nvPr>
        </p:nvSpPr>
        <p:spPr>
          <a:xfrm>
            <a:off x="838200" y="474784"/>
            <a:ext cx="10515600" cy="590429"/>
          </a:xfrm>
          <a:noFill/>
        </p:spPr>
        <p:txBody>
          <a:bodyPr/>
          <a:lstStyle/>
          <a:p>
            <a:pPr eaLnBrk="1" hangingPunct="1"/>
            <a:r>
              <a:rPr lang="zh-CN" altLang="en-US" dirty="0">
                <a:latin typeface="微软雅黑" panose="020B0503020204020204" pitchFamily="34" charset="-122"/>
                <a:ea typeface="微软雅黑" panose="020B0503020204020204" pitchFamily="34" charset="-122"/>
              </a:rPr>
              <a:t>特征频率</a:t>
            </a:r>
          </a:p>
        </p:txBody>
      </p:sp>
      <p:graphicFrame>
        <p:nvGraphicFramePr>
          <p:cNvPr id="6" name="对象 5">
            <a:extLst>
              <a:ext uri="{FF2B5EF4-FFF2-40B4-BE49-F238E27FC236}">
                <a16:creationId xmlns:a16="http://schemas.microsoft.com/office/drawing/2014/main" id="{241187DC-8172-4265-AD27-66DCCD93D6F7}"/>
              </a:ext>
            </a:extLst>
          </p:cNvPr>
          <p:cNvGraphicFramePr>
            <a:graphicFrameLocks noChangeAspect="1"/>
          </p:cNvGraphicFramePr>
          <p:nvPr/>
        </p:nvGraphicFramePr>
        <p:xfrm>
          <a:off x="1921905" y="1148108"/>
          <a:ext cx="8781072" cy="5709892"/>
        </p:xfrm>
        <a:graphic>
          <a:graphicData uri="http://schemas.openxmlformats.org/presentationml/2006/ole">
            <mc:AlternateContent xmlns:mc="http://schemas.openxmlformats.org/markup-compatibility/2006">
              <mc:Choice xmlns:v="urn:schemas-microsoft-com:vml" Requires="v">
                <p:oleObj spid="_x0000_s39945" name="Visio" r:id="rId3" imgW="6672477" imgH="4338357" progId="Visio.Drawing.11">
                  <p:embed/>
                </p:oleObj>
              </mc:Choice>
              <mc:Fallback>
                <p:oleObj name="Visio" r:id="rId3" imgW="6672477" imgH="4338357" progId="Visio.Drawing.11">
                  <p:embed/>
                  <p:pic>
                    <p:nvPicPr>
                      <p:cNvPr id="6" name="对象 5">
                        <a:extLst>
                          <a:ext uri="{FF2B5EF4-FFF2-40B4-BE49-F238E27FC236}">
                            <a16:creationId xmlns:a16="http://schemas.microsoft.com/office/drawing/2014/main" id="{241187DC-8172-4265-AD27-66DCCD93D6F7}"/>
                          </a:ext>
                        </a:extLst>
                      </p:cNvPr>
                      <p:cNvPicPr/>
                      <p:nvPr/>
                    </p:nvPicPr>
                    <p:blipFill>
                      <a:blip r:embed="rId4"/>
                      <a:stretch>
                        <a:fillRect/>
                      </a:stretch>
                    </p:blipFill>
                    <p:spPr>
                      <a:xfrm>
                        <a:off x="1921905" y="1148108"/>
                        <a:ext cx="8781072" cy="5709892"/>
                      </a:xfrm>
                      <a:prstGeom prst="rect">
                        <a:avLst/>
                      </a:prstGeom>
                    </p:spPr>
                  </p:pic>
                </p:oleObj>
              </mc:Fallback>
            </mc:AlternateContent>
          </a:graphicData>
        </a:graphic>
      </p:graphicFrame>
    </p:spTree>
    <p:extLst>
      <p:ext uri="{BB962C8B-B14F-4D97-AF65-F5344CB8AC3E}">
        <p14:creationId xmlns:p14="http://schemas.microsoft.com/office/powerpoint/2010/main" val="379462265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1507" name="Object 8"/>
          <p:cNvGraphicFramePr>
            <a:graphicFrameLocks noGrp="1" noChangeAspect="1"/>
          </p:cNvGraphicFramePr>
          <p:nvPr>
            <p:ph idx="4294967295"/>
          </p:nvPr>
        </p:nvGraphicFramePr>
        <p:xfrm>
          <a:off x="2270764" y="1281567"/>
          <a:ext cx="7948923" cy="5428387"/>
        </p:xfrm>
        <a:graphic>
          <a:graphicData uri="http://schemas.openxmlformats.org/presentationml/2006/ole">
            <mc:AlternateContent xmlns:mc="http://schemas.openxmlformats.org/markup-compatibility/2006">
              <mc:Choice xmlns:v="urn:schemas-microsoft-com:vml" Requires="v">
                <p:oleObj spid="_x0000_s38921" name="Visio" r:id="rId4" imgW="6352413" imgH="4338447" progId="Visio.Drawing.11">
                  <p:embed/>
                </p:oleObj>
              </mc:Choice>
              <mc:Fallback>
                <p:oleObj name="Visio" r:id="rId4" imgW="6352413" imgH="4338447" progId="Visio.Drawing.11">
                  <p:embed/>
                  <p:pic>
                    <p:nvPicPr>
                      <p:cNvPr id="21507" name="Object 8"/>
                      <p:cNvPicPr>
                        <a:picLocks noGrp="1"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270764" y="1281567"/>
                        <a:ext cx="7948923" cy="5428387"/>
                      </a:xfrm>
                      <a:prstGeom prst="rect">
                        <a:avLst/>
                      </a:prstGeom>
                      <a:noFill/>
                      <a:ln>
                        <a:noFill/>
                      </a:ln>
                      <a:effectLst/>
                    </p:spPr>
                  </p:pic>
                </p:oleObj>
              </mc:Fallback>
            </mc:AlternateContent>
          </a:graphicData>
        </a:graphic>
      </p:graphicFrame>
      <p:sp>
        <p:nvSpPr>
          <p:cNvPr id="21511" name="Rectangle 5"/>
          <p:cNvSpPr>
            <a:spLocks noGrp="1" noChangeArrowheads="1"/>
          </p:cNvSpPr>
          <p:nvPr>
            <p:ph type="title"/>
          </p:nvPr>
        </p:nvSpPr>
        <p:spPr>
          <a:xfrm>
            <a:off x="838200" y="474784"/>
            <a:ext cx="10515600" cy="590429"/>
          </a:xfrm>
          <a:noFill/>
        </p:spPr>
        <p:txBody>
          <a:bodyPr/>
          <a:lstStyle/>
          <a:p>
            <a:pPr eaLnBrk="1" hangingPunct="1"/>
            <a:r>
              <a:rPr lang="zh-CN" altLang="en-US" dirty="0">
                <a:latin typeface="微软雅黑" panose="020B0503020204020204" pitchFamily="34" charset="-122"/>
                <a:ea typeface="微软雅黑" panose="020B0503020204020204" pitchFamily="34" charset="-122"/>
              </a:rPr>
              <a:t>带宽</a:t>
            </a:r>
          </a:p>
        </p:txBody>
      </p:sp>
      <p:sp>
        <p:nvSpPr>
          <p:cNvPr id="21509" name="Text Box 3"/>
          <p:cNvSpPr txBox="1">
            <a:spLocks noChangeArrowheads="1"/>
          </p:cNvSpPr>
          <p:nvPr/>
        </p:nvSpPr>
        <p:spPr bwMode="auto">
          <a:xfrm>
            <a:off x="5448301" y="1989138"/>
            <a:ext cx="79692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spcBef>
                <a:spcPct val="20000"/>
              </a:spcBef>
            </a:pPr>
            <a:r>
              <a:rPr lang="en-US" altLang="zh-CN" sz="2400" b="1" i="1" dirty="0">
                <a:solidFill>
                  <a:srgbClr val="0000FF"/>
                </a:solidFill>
                <a:latin typeface="Times New Roman" panose="02020603050405020304" pitchFamily="18" charset="0"/>
                <a:ea typeface="隶书" panose="02010509060101010101" pitchFamily="49" charset="-122"/>
                <a:cs typeface="Times New Roman" panose="02020603050405020304" pitchFamily="18" charset="0"/>
              </a:rPr>
              <a:t>B</a:t>
            </a:r>
            <a:r>
              <a:rPr lang="en-US" altLang="zh-CN" sz="2400" b="1" dirty="0">
                <a:solidFill>
                  <a:srgbClr val="0000FF"/>
                </a:solidFill>
                <a:latin typeface="Times New Roman" panose="02020603050405020304" pitchFamily="18" charset="0"/>
                <a:ea typeface="隶书" panose="02010509060101010101" pitchFamily="49" charset="-122"/>
                <a:cs typeface="Times New Roman" panose="02020603050405020304" pitchFamily="18" charset="0"/>
              </a:rPr>
              <a:t>=</a:t>
            </a:r>
            <a:r>
              <a:rPr lang="en-US" altLang="zh-CN" sz="2400" b="1" i="1" dirty="0">
                <a:solidFill>
                  <a:srgbClr val="0000FF"/>
                </a:solidFill>
                <a:latin typeface="Times New Roman" panose="02020603050405020304" pitchFamily="18" charset="0"/>
                <a:ea typeface="隶书" panose="02010509060101010101" pitchFamily="49" charset="-122"/>
                <a:cs typeface="Times New Roman" panose="02020603050405020304" pitchFamily="18" charset="0"/>
              </a:rPr>
              <a:t>f</a:t>
            </a:r>
            <a:r>
              <a:rPr lang="en-US" altLang="zh-CN" sz="2400" b="1" baseline="-25000" dirty="0">
                <a:solidFill>
                  <a:srgbClr val="0000FF"/>
                </a:solidFill>
                <a:latin typeface="Times New Roman" panose="02020603050405020304" pitchFamily="18" charset="0"/>
                <a:ea typeface="隶书" panose="02010509060101010101" pitchFamily="49" charset="-122"/>
                <a:cs typeface="Times New Roman" panose="02020603050405020304" pitchFamily="18" charset="0"/>
              </a:rPr>
              <a:t>c</a:t>
            </a:r>
          </a:p>
        </p:txBody>
      </p:sp>
      <p:sp>
        <p:nvSpPr>
          <p:cNvPr id="21510" name="Text Box 4"/>
          <p:cNvSpPr txBox="1">
            <a:spLocks noChangeArrowheads="1"/>
          </p:cNvSpPr>
          <p:nvPr/>
        </p:nvSpPr>
        <p:spPr bwMode="auto">
          <a:xfrm>
            <a:off x="5232401" y="4149725"/>
            <a:ext cx="1338263"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spcBef>
                <a:spcPct val="20000"/>
              </a:spcBef>
            </a:pPr>
            <a:r>
              <a:rPr lang="en-US" altLang="zh-CN" sz="2400" b="1" i="1" dirty="0">
                <a:solidFill>
                  <a:srgbClr val="0000FF"/>
                </a:solidFill>
                <a:latin typeface="Times New Roman" panose="02020603050405020304" pitchFamily="18" charset="0"/>
                <a:ea typeface="隶书" panose="02010509060101010101" pitchFamily="49" charset="-122"/>
                <a:cs typeface="Times New Roman" panose="02020603050405020304" pitchFamily="18" charset="0"/>
              </a:rPr>
              <a:t>B</a:t>
            </a:r>
            <a:r>
              <a:rPr lang="en-US" altLang="zh-CN" sz="2400" b="1" dirty="0">
                <a:solidFill>
                  <a:srgbClr val="0000FF"/>
                </a:solidFill>
                <a:latin typeface="Times New Roman" panose="02020603050405020304" pitchFamily="18" charset="0"/>
                <a:ea typeface="隶书" panose="02010509060101010101" pitchFamily="49" charset="-122"/>
                <a:cs typeface="Times New Roman" panose="02020603050405020304" pitchFamily="18" charset="0"/>
              </a:rPr>
              <a:t>=</a:t>
            </a:r>
            <a:r>
              <a:rPr lang="en-US" altLang="zh-CN" sz="2400" b="1" i="1" dirty="0">
                <a:solidFill>
                  <a:srgbClr val="0000FF"/>
                </a:solidFill>
                <a:latin typeface="Times New Roman" panose="02020603050405020304" pitchFamily="18" charset="0"/>
                <a:ea typeface="隶书" panose="02010509060101010101" pitchFamily="49" charset="-122"/>
                <a:cs typeface="Times New Roman" panose="02020603050405020304" pitchFamily="18" charset="0"/>
              </a:rPr>
              <a:t>f</a:t>
            </a:r>
            <a:r>
              <a:rPr lang="en-US" altLang="zh-CN" sz="2400" b="1" baseline="-25000" dirty="0">
                <a:solidFill>
                  <a:srgbClr val="0000FF"/>
                </a:solidFill>
                <a:latin typeface="Times New Roman" panose="02020603050405020304" pitchFamily="18" charset="0"/>
                <a:ea typeface="隶书" panose="02010509060101010101" pitchFamily="49" charset="-122"/>
                <a:cs typeface="Times New Roman" panose="02020603050405020304" pitchFamily="18" charset="0"/>
              </a:rPr>
              <a:t>c2</a:t>
            </a:r>
            <a:r>
              <a:rPr lang="en-US" altLang="zh-CN" sz="2400" b="1" dirty="0">
                <a:solidFill>
                  <a:srgbClr val="0000FF"/>
                </a:solidFill>
                <a:latin typeface="Times New Roman" panose="02020603050405020304" pitchFamily="18" charset="0"/>
                <a:ea typeface="隶书" panose="02010509060101010101" pitchFamily="49" charset="-122"/>
                <a:cs typeface="Times New Roman" panose="02020603050405020304" pitchFamily="18" charset="0"/>
              </a:rPr>
              <a:t>-</a:t>
            </a:r>
            <a:r>
              <a:rPr lang="en-US" altLang="zh-CN" sz="2400" b="1" i="1" dirty="0">
                <a:solidFill>
                  <a:srgbClr val="0000FF"/>
                </a:solidFill>
                <a:latin typeface="Times New Roman" panose="02020603050405020304" pitchFamily="18" charset="0"/>
                <a:ea typeface="隶书" panose="02010509060101010101" pitchFamily="49" charset="-122"/>
                <a:cs typeface="Times New Roman" panose="02020603050405020304" pitchFamily="18" charset="0"/>
              </a:rPr>
              <a:t>f</a:t>
            </a:r>
            <a:r>
              <a:rPr lang="en-US" altLang="zh-CN" sz="2400" b="1" baseline="-25000" dirty="0">
                <a:solidFill>
                  <a:srgbClr val="0000FF"/>
                </a:solidFill>
                <a:latin typeface="Times New Roman" panose="02020603050405020304" pitchFamily="18" charset="0"/>
                <a:ea typeface="隶书" panose="02010509060101010101" pitchFamily="49" charset="-122"/>
                <a:cs typeface="Times New Roman" panose="02020603050405020304" pitchFamily="18" charset="0"/>
              </a:rPr>
              <a:t>c1</a:t>
            </a:r>
          </a:p>
        </p:txBody>
      </p:sp>
    </p:spTree>
    <p:extLst>
      <p:ext uri="{BB962C8B-B14F-4D97-AF65-F5344CB8AC3E}">
        <p14:creationId xmlns:p14="http://schemas.microsoft.com/office/powerpoint/2010/main" val="158070460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1" name="Rectangle 2"/>
          <p:cNvSpPr>
            <a:spLocks noGrp="1" noChangeArrowheads="1"/>
          </p:cNvSpPr>
          <p:nvPr>
            <p:ph idx="4294967295"/>
          </p:nvPr>
        </p:nvSpPr>
        <p:spPr>
          <a:xfrm>
            <a:off x="838200" y="1168924"/>
            <a:ext cx="10515600" cy="5008040"/>
          </a:xfrm>
        </p:spPr>
        <p:txBody>
          <a:bodyPr/>
          <a:lstStyle/>
          <a:p>
            <a:pPr>
              <a:spcBef>
                <a:spcPct val="20000"/>
              </a:spcBef>
            </a:pPr>
            <a:r>
              <a:rPr lang="zh-CN" altLang="en-US" dirty="0">
                <a:latin typeface="微软雅黑" panose="020B0503020204020204" pitchFamily="34" charset="-122"/>
                <a:ea typeface="微软雅黑" panose="020B0503020204020204" pitchFamily="34" charset="-122"/>
              </a:rPr>
              <a:t>低通滤波器</a:t>
            </a:r>
            <a:r>
              <a:rPr lang="zh-CN" altLang="en-US" dirty="0">
                <a:solidFill>
                  <a:srgbClr val="FF0000"/>
                </a:solidFill>
                <a:latin typeface="微软雅黑" panose="020B0503020204020204" pitchFamily="34" charset="-122"/>
                <a:ea typeface="微软雅黑" panose="020B0503020204020204" pitchFamily="34" charset="-122"/>
              </a:rPr>
              <a:t>通带增益</a:t>
            </a:r>
            <a:r>
              <a:rPr lang="en-US" altLang="zh-CN" i="1" dirty="0" err="1">
                <a:solidFill>
                  <a:srgbClr val="FF0000"/>
                </a:solidFill>
                <a:latin typeface="微软雅黑" panose="020B0503020204020204" pitchFamily="34" charset="-122"/>
                <a:ea typeface="微软雅黑" panose="020B0503020204020204" pitchFamily="34" charset="-122"/>
              </a:rPr>
              <a:t>K</a:t>
            </a:r>
            <a:r>
              <a:rPr lang="en-US" altLang="zh-CN" baseline="-25000" dirty="0" err="1">
                <a:solidFill>
                  <a:srgbClr val="FF0000"/>
                </a:solidFill>
                <a:latin typeface="微软雅黑" panose="020B0503020204020204" pitchFamily="34" charset="-122"/>
                <a:ea typeface="微软雅黑" panose="020B0503020204020204" pitchFamily="34" charset="-122"/>
              </a:rPr>
              <a:t>p</a:t>
            </a:r>
            <a:r>
              <a:rPr lang="zh-CN" altLang="en-US" dirty="0">
                <a:latin typeface="微软雅黑" panose="020B0503020204020204" pitchFamily="34" charset="-122"/>
                <a:ea typeface="微软雅黑" panose="020B0503020204020204" pitchFamily="34" charset="-122"/>
              </a:rPr>
              <a:t>：</a:t>
            </a:r>
            <a:r>
              <a:rPr lang="en-US" altLang="zh-CN" i="1" dirty="0">
                <a:latin typeface="微软雅黑" panose="020B0503020204020204" pitchFamily="34" charset="-122"/>
                <a:ea typeface="微软雅黑" panose="020B0503020204020204" pitchFamily="34" charset="-122"/>
              </a:rPr>
              <a:t>ω</a:t>
            </a:r>
            <a:r>
              <a:rPr lang="en-US" altLang="zh-CN" dirty="0">
                <a:latin typeface="微软雅黑" panose="020B0503020204020204" pitchFamily="34" charset="-122"/>
                <a:ea typeface="微软雅黑" panose="020B0503020204020204" pitchFamily="34" charset="-122"/>
              </a:rPr>
              <a:t>=0</a:t>
            </a:r>
            <a:r>
              <a:rPr lang="zh-CN" altLang="en-US" dirty="0">
                <a:latin typeface="微软雅黑" panose="020B0503020204020204" pitchFamily="34" charset="-122"/>
                <a:ea typeface="微软雅黑" panose="020B0503020204020204" pitchFamily="34" charset="-122"/>
              </a:rPr>
              <a:t>时的增益；</a:t>
            </a:r>
          </a:p>
          <a:p>
            <a:pPr>
              <a:spcBef>
                <a:spcPct val="20000"/>
              </a:spcBef>
            </a:pPr>
            <a:r>
              <a:rPr lang="zh-CN" altLang="en-US" dirty="0">
                <a:latin typeface="微软雅黑" panose="020B0503020204020204" pitchFamily="34" charset="-122"/>
                <a:ea typeface="微软雅黑" panose="020B0503020204020204" pitchFamily="34" charset="-122"/>
              </a:rPr>
              <a:t>高通滤波器</a:t>
            </a:r>
            <a:r>
              <a:rPr lang="zh-CN" altLang="en-US" dirty="0">
                <a:solidFill>
                  <a:srgbClr val="FF0000"/>
                </a:solidFill>
                <a:latin typeface="微软雅黑" panose="020B0503020204020204" pitchFamily="34" charset="-122"/>
                <a:ea typeface="微软雅黑" panose="020B0503020204020204" pitchFamily="34" charset="-122"/>
              </a:rPr>
              <a:t>通带增益</a:t>
            </a:r>
            <a:r>
              <a:rPr lang="en-US" altLang="zh-CN" i="1" dirty="0" err="1">
                <a:solidFill>
                  <a:srgbClr val="FF0000"/>
                </a:solidFill>
                <a:latin typeface="微软雅黑" panose="020B0503020204020204" pitchFamily="34" charset="-122"/>
                <a:ea typeface="微软雅黑" panose="020B0503020204020204" pitchFamily="34" charset="-122"/>
              </a:rPr>
              <a:t>K</a:t>
            </a:r>
            <a:r>
              <a:rPr lang="en-US" altLang="zh-CN" baseline="-25000" dirty="0" err="1">
                <a:solidFill>
                  <a:srgbClr val="FF0000"/>
                </a:solidFill>
                <a:latin typeface="微软雅黑" panose="020B0503020204020204" pitchFamily="34" charset="-122"/>
                <a:ea typeface="微软雅黑" panose="020B0503020204020204" pitchFamily="34" charset="-122"/>
              </a:rPr>
              <a:t>p</a:t>
            </a:r>
            <a:r>
              <a:rPr lang="zh-CN" altLang="en-US" dirty="0">
                <a:latin typeface="微软雅黑" panose="020B0503020204020204" pitchFamily="34" charset="-122"/>
                <a:ea typeface="微软雅黑" panose="020B0503020204020204" pitchFamily="34" charset="-122"/>
              </a:rPr>
              <a:t>：</a:t>
            </a:r>
            <a:r>
              <a:rPr lang="en-US" altLang="zh-CN" i="1" dirty="0">
                <a:latin typeface="微软雅黑" panose="020B0503020204020204" pitchFamily="34" charset="-122"/>
                <a:ea typeface="微软雅黑" panose="020B0503020204020204" pitchFamily="34" charset="-122"/>
              </a:rPr>
              <a:t>ω</a:t>
            </a:r>
            <a:r>
              <a:rPr lang="en-US" altLang="zh-CN" dirty="0">
                <a:latin typeface="微软雅黑" panose="020B0503020204020204" pitchFamily="34" charset="-122"/>
                <a:ea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rPr>
              <a:t>时的增益；</a:t>
            </a:r>
          </a:p>
          <a:p>
            <a:pPr>
              <a:spcBef>
                <a:spcPct val="20000"/>
              </a:spcBef>
            </a:pPr>
            <a:r>
              <a:rPr lang="zh-CN" altLang="en-US" dirty="0">
                <a:latin typeface="微软雅黑" panose="020B0503020204020204" pitchFamily="34" charset="-122"/>
                <a:ea typeface="微软雅黑" panose="020B0503020204020204" pitchFamily="34" charset="-122"/>
              </a:rPr>
              <a:t>带通滤波器</a:t>
            </a:r>
            <a:r>
              <a:rPr lang="zh-CN" altLang="en-US" dirty="0">
                <a:solidFill>
                  <a:srgbClr val="FF0000"/>
                </a:solidFill>
                <a:latin typeface="微软雅黑" panose="020B0503020204020204" pitchFamily="34" charset="-122"/>
                <a:ea typeface="微软雅黑" panose="020B0503020204020204" pitchFamily="34" charset="-122"/>
              </a:rPr>
              <a:t>通带增益</a:t>
            </a:r>
            <a:r>
              <a:rPr lang="en-US" altLang="zh-CN" i="1" dirty="0" err="1">
                <a:solidFill>
                  <a:srgbClr val="FF0000"/>
                </a:solidFill>
                <a:latin typeface="微软雅黑" panose="020B0503020204020204" pitchFamily="34" charset="-122"/>
                <a:ea typeface="微软雅黑" panose="020B0503020204020204" pitchFamily="34" charset="-122"/>
              </a:rPr>
              <a:t>K</a:t>
            </a:r>
            <a:r>
              <a:rPr lang="en-US" altLang="zh-CN" baseline="-25000" dirty="0" err="1">
                <a:solidFill>
                  <a:srgbClr val="FF0000"/>
                </a:solidFill>
                <a:latin typeface="微软雅黑" panose="020B0503020204020204" pitchFamily="34" charset="-122"/>
                <a:ea typeface="微软雅黑" panose="020B0503020204020204" pitchFamily="34" charset="-122"/>
              </a:rPr>
              <a:t>p</a:t>
            </a:r>
            <a:r>
              <a:rPr lang="zh-CN" altLang="en-US" dirty="0">
                <a:latin typeface="微软雅黑" panose="020B0503020204020204" pitchFamily="34" charset="-122"/>
                <a:ea typeface="微软雅黑" panose="020B0503020204020204" pitchFamily="34" charset="-122"/>
              </a:rPr>
              <a:t>：指中心频率处的增益。</a:t>
            </a:r>
          </a:p>
          <a:p>
            <a:pPr>
              <a:spcBef>
                <a:spcPct val="20000"/>
              </a:spcBef>
            </a:pPr>
            <a:r>
              <a:rPr lang="zh-CN" altLang="en-US" dirty="0">
                <a:latin typeface="微软雅黑" panose="020B0503020204020204" pitchFamily="34" charset="-122"/>
                <a:ea typeface="微软雅黑" panose="020B0503020204020204" pitchFamily="34" charset="-122"/>
              </a:rPr>
              <a:t>带阻滤波器</a:t>
            </a:r>
            <a:r>
              <a:rPr lang="zh-CN" altLang="en-US" dirty="0">
                <a:solidFill>
                  <a:srgbClr val="FF0000"/>
                </a:solidFill>
                <a:latin typeface="微软雅黑" panose="020B0503020204020204" pitchFamily="34" charset="-122"/>
                <a:ea typeface="微软雅黑" panose="020B0503020204020204" pitchFamily="34" charset="-122"/>
              </a:rPr>
              <a:t>阻带衰耗</a:t>
            </a:r>
            <a:r>
              <a:rPr lang="zh-CN" altLang="en-US" dirty="0">
                <a:latin typeface="微软雅黑" panose="020B0503020204020204" pitchFamily="34" charset="-122"/>
                <a:ea typeface="微软雅黑" panose="020B0503020204020204" pitchFamily="34" charset="-122"/>
              </a:rPr>
              <a:t>：</a:t>
            </a:r>
            <a:r>
              <a:rPr lang="zh-CN" altLang="en-US">
                <a:latin typeface="微软雅黑" panose="020B0503020204020204" pitchFamily="34" charset="-122"/>
                <a:ea typeface="微软雅黑" panose="020B0503020204020204" pitchFamily="34" charset="-122"/>
              </a:rPr>
              <a:t>定义为中心频率处增益</a:t>
            </a:r>
            <a:r>
              <a:rPr lang="zh-CN" altLang="en-US" dirty="0">
                <a:latin typeface="微软雅黑" panose="020B0503020204020204" pitchFamily="34" charset="-122"/>
                <a:ea typeface="微软雅黑" panose="020B0503020204020204" pitchFamily="34" charset="-122"/>
              </a:rPr>
              <a:t>的倒数。</a:t>
            </a:r>
          </a:p>
          <a:p>
            <a:pPr>
              <a:spcBef>
                <a:spcPct val="20000"/>
              </a:spcBef>
            </a:pPr>
            <a:r>
              <a:rPr lang="zh-CN" altLang="en-US" dirty="0">
                <a:latin typeface="微软雅黑" panose="020B0503020204020204" pitchFamily="34" charset="-122"/>
                <a:ea typeface="微软雅黑" panose="020B0503020204020204" pitchFamily="34" charset="-122"/>
              </a:rPr>
              <a:t>通带增益变化量△</a:t>
            </a:r>
            <a:r>
              <a:rPr lang="en-US" altLang="zh-CN" i="1" dirty="0" err="1">
                <a:latin typeface="微软雅黑" panose="020B0503020204020204" pitchFamily="34" charset="-122"/>
                <a:ea typeface="微软雅黑" panose="020B0503020204020204" pitchFamily="34" charset="-122"/>
              </a:rPr>
              <a:t>K</a:t>
            </a:r>
            <a:r>
              <a:rPr lang="en-US" altLang="zh-CN" baseline="-25000" dirty="0" err="1">
                <a:latin typeface="微软雅黑" panose="020B0503020204020204" pitchFamily="34" charset="-122"/>
                <a:ea typeface="微软雅黑" panose="020B0503020204020204" pitchFamily="34" charset="-122"/>
              </a:rPr>
              <a:t>p</a:t>
            </a:r>
            <a:r>
              <a:rPr lang="zh-CN" altLang="en-US" dirty="0">
                <a:latin typeface="微软雅黑" panose="020B0503020204020204" pitchFamily="34" charset="-122"/>
                <a:ea typeface="微软雅黑" panose="020B0503020204020204" pitchFamily="34" charset="-122"/>
              </a:rPr>
              <a:t>：指通带内各点增益的最大变化量，又称为通带纹波</a:t>
            </a:r>
          </a:p>
        </p:txBody>
      </p:sp>
      <p:sp>
        <p:nvSpPr>
          <p:cNvPr id="22532" name="Rectangle 3"/>
          <p:cNvSpPr>
            <a:spLocks noGrp="1" noChangeArrowheads="1"/>
          </p:cNvSpPr>
          <p:nvPr>
            <p:ph type="title"/>
          </p:nvPr>
        </p:nvSpPr>
        <p:spPr>
          <a:xfrm>
            <a:off x="838200" y="474784"/>
            <a:ext cx="10515600" cy="590429"/>
          </a:xfrm>
          <a:noFill/>
        </p:spPr>
        <p:txBody>
          <a:bodyPr/>
          <a:lstStyle/>
          <a:p>
            <a:pPr eaLnBrk="1" hangingPunct="1"/>
            <a:r>
              <a:rPr lang="zh-CN" altLang="en-US" dirty="0">
                <a:latin typeface="微软雅黑" panose="020B0503020204020204" pitchFamily="34" charset="-122"/>
                <a:ea typeface="微软雅黑" panose="020B0503020204020204" pitchFamily="34" charset="-122"/>
              </a:rPr>
              <a:t>增益与衰耗</a:t>
            </a:r>
          </a:p>
        </p:txBody>
      </p:sp>
    </p:spTree>
    <p:extLst>
      <p:ext uri="{BB962C8B-B14F-4D97-AF65-F5344CB8AC3E}">
        <p14:creationId xmlns:p14="http://schemas.microsoft.com/office/powerpoint/2010/main" val="262407103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2">
            <a:extLst>
              <a:ext uri="{FF2B5EF4-FFF2-40B4-BE49-F238E27FC236}">
                <a16:creationId xmlns:a16="http://schemas.microsoft.com/office/drawing/2014/main" id="{460C0F1E-DDDE-4F98-9720-424488A1B4E5}"/>
              </a:ext>
            </a:extLst>
          </p:cNvPr>
          <p:cNvSpPr>
            <a:spLocks noGrp="1"/>
          </p:cNvSpPr>
          <p:nvPr>
            <p:ph type="title"/>
          </p:nvPr>
        </p:nvSpPr>
        <p:spPr>
          <a:xfrm>
            <a:off x="838200" y="474784"/>
            <a:ext cx="10515600" cy="590429"/>
          </a:xfrm>
        </p:spPr>
        <p:txBody>
          <a:bodyPr/>
          <a:lstStyle/>
          <a:p>
            <a:r>
              <a:rPr lang="zh-CN" altLang="en-US" dirty="0">
                <a:latin typeface="微软雅黑" panose="020B0503020204020204" pitchFamily="34" charset="-122"/>
                <a:ea typeface="微软雅黑" panose="020B0503020204020204" pitchFamily="34" charset="-122"/>
              </a:rPr>
              <a:t>增益与衰耗：</a:t>
            </a:r>
          </a:p>
        </p:txBody>
      </p:sp>
      <p:graphicFrame>
        <p:nvGraphicFramePr>
          <p:cNvPr id="3" name="对象 2">
            <a:extLst>
              <a:ext uri="{FF2B5EF4-FFF2-40B4-BE49-F238E27FC236}">
                <a16:creationId xmlns:a16="http://schemas.microsoft.com/office/drawing/2014/main" id="{9A1E205C-4B86-4D86-B3A9-3111E267B2F5}"/>
              </a:ext>
            </a:extLst>
          </p:cNvPr>
          <p:cNvGraphicFramePr>
            <a:graphicFrameLocks noChangeAspect="1"/>
          </p:cNvGraphicFramePr>
          <p:nvPr/>
        </p:nvGraphicFramePr>
        <p:xfrm>
          <a:off x="2135188" y="1339988"/>
          <a:ext cx="7875856" cy="5121275"/>
        </p:xfrm>
        <a:graphic>
          <a:graphicData uri="http://schemas.openxmlformats.org/presentationml/2006/ole">
            <mc:AlternateContent xmlns:mc="http://schemas.openxmlformats.org/markup-compatibility/2006">
              <mc:Choice xmlns:v="urn:schemas-microsoft-com:vml" Requires="v">
                <p:oleObj spid="_x0000_s37897" name="Visio" r:id="rId3" imgW="6672477" imgH="4338357" progId="Visio.Drawing.11">
                  <p:embed/>
                </p:oleObj>
              </mc:Choice>
              <mc:Fallback>
                <p:oleObj name="Visio" r:id="rId3" imgW="6672477" imgH="4338357" progId="Visio.Drawing.11">
                  <p:embed/>
                  <p:pic>
                    <p:nvPicPr>
                      <p:cNvPr id="3" name="对象 2">
                        <a:extLst>
                          <a:ext uri="{FF2B5EF4-FFF2-40B4-BE49-F238E27FC236}">
                            <a16:creationId xmlns:a16="http://schemas.microsoft.com/office/drawing/2014/main" id="{9A1E205C-4B86-4D86-B3A9-3111E267B2F5}"/>
                          </a:ext>
                        </a:extLst>
                      </p:cNvPr>
                      <p:cNvPicPr/>
                      <p:nvPr/>
                    </p:nvPicPr>
                    <p:blipFill>
                      <a:blip r:embed="rId4"/>
                      <a:stretch>
                        <a:fillRect/>
                      </a:stretch>
                    </p:blipFill>
                    <p:spPr>
                      <a:xfrm>
                        <a:off x="2135188" y="1339988"/>
                        <a:ext cx="7875856" cy="5121275"/>
                      </a:xfrm>
                      <a:prstGeom prst="rect">
                        <a:avLst/>
                      </a:prstGeom>
                    </p:spPr>
                  </p:pic>
                </p:oleObj>
              </mc:Fallback>
            </mc:AlternateContent>
          </a:graphicData>
        </a:graphic>
      </p:graphicFrame>
    </p:spTree>
    <p:extLst>
      <p:ext uri="{BB962C8B-B14F-4D97-AF65-F5344CB8AC3E}">
        <p14:creationId xmlns:p14="http://schemas.microsoft.com/office/powerpoint/2010/main" val="95472226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a:extLst>
              <a:ext uri="{FF2B5EF4-FFF2-40B4-BE49-F238E27FC236}">
                <a16:creationId xmlns:a16="http://schemas.microsoft.com/office/drawing/2014/main" id="{389C250A-FAD6-431A-A597-059E283117CE}"/>
              </a:ext>
            </a:extLst>
          </p:cNvPr>
          <p:cNvSpPr>
            <a:spLocks noGrp="1"/>
          </p:cNvSpPr>
          <p:nvPr>
            <p:ph idx="4294967295"/>
          </p:nvPr>
        </p:nvSpPr>
        <p:spPr>
          <a:xfrm>
            <a:off x="838200" y="1168924"/>
            <a:ext cx="10515600" cy="5008040"/>
          </a:xfrm>
        </p:spPr>
        <p:txBody>
          <a:bodyPr/>
          <a:lstStyle/>
          <a:p>
            <a:r>
              <a:rPr lang="zh-CN" altLang="en-US" dirty="0">
                <a:latin typeface="微软雅黑" panose="020B0503020204020204" pitchFamily="34" charset="-122"/>
                <a:ea typeface="微软雅黑" panose="020B0503020204020204" pitchFamily="34" charset="-122"/>
              </a:rPr>
              <a:t>阻尼系数</a:t>
            </a:r>
            <a:r>
              <a:rPr lang="en-US" altLang="zh-CN" dirty="0">
                <a:latin typeface="微软雅黑" panose="020B0503020204020204" pitchFamily="34" charset="-122"/>
                <a:ea typeface="微软雅黑" panose="020B0503020204020204" pitchFamily="34" charset="-122"/>
              </a:rPr>
              <a:t>α </a:t>
            </a:r>
            <a:r>
              <a:rPr lang="zh-CN" altLang="en-US" dirty="0">
                <a:latin typeface="微软雅黑" panose="020B0503020204020204" pitchFamily="34" charset="-122"/>
                <a:ea typeface="微软雅黑" panose="020B0503020204020204" pitchFamily="34" charset="-122"/>
              </a:rPr>
              <a:t>：</a:t>
            </a:r>
            <a:endParaRPr lang="en-US" altLang="zh-CN" dirty="0">
              <a:latin typeface="微软雅黑" panose="020B0503020204020204" pitchFamily="34" charset="-122"/>
              <a:ea typeface="微软雅黑" panose="020B0503020204020204" pitchFamily="34" charset="-122"/>
            </a:endParaRPr>
          </a:p>
          <a:p>
            <a:pPr lvl="1"/>
            <a:r>
              <a:rPr lang="zh-CN" altLang="en-US" dirty="0">
                <a:latin typeface="微软雅黑" panose="020B0503020204020204" pitchFamily="34" charset="-122"/>
                <a:ea typeface="微软雅黑" panose="020B0503020204020204" pitchFamily="34" charset="-122"/>
              </a:rPr>
              <a:t>表征滤波器对角频率为</a:t>
            </a:r>
            <a:r>
              <a:rPr lang="en-US" altLang="zh-CN" dirty="0">
                <a:latin typeface="微软雅黑" panose="020B0503020204020204" pitchFamily="34" charset="-122"/>
                <a:ea typeface="微软雅黑" panose="020B0503020204020204" pitchFamily="34" charset="-122"/>
              </a:rPr>
              <a:t>ω0</a:t>
            </a:r>
            <a:r>
              <a:rPr lang="zh-CN" altLang="en-US" dirty="0">
                <a:latin typeface="微软雅黑" panose="020B0503020204020204" pitchFamily="34" charset="-122"/>
                <a:ea typeface="微软雅黑" panose="020B0503020204020204" pitchFamily="34" charset="-122"/>
              </a:rPr>
              <a:t>信号的阻尼作用，是滤波器中表示能量衰耗的一项指标，它是与传递函数的极点实部大小相关的一项系数。</a:t>
            </a:r>
          </a:p>
          <a:p>
            <a:r>
              <a:rPr lang="zh-CN" altLang="en-US" dirty="0">
                <a:latin typeface="微软雅黑" panose="020B0503020204020204" pitchFamily="34" charset="-122"/>
                <a:ea typeface="微软雅黑" panose="020B0503020204020204" pitchFamily="34" charset="-122"/>
              </a:rPr>
              <a:t>品质因数</a:t>
            </a:r>
            <a:r>
              <a:rPr lang="en-US" altLang="zh-CN" dirty="0">
                <a:latin typeface="微软雅黑" panose="020B0503020204020204" pitchFamily="34" charset="-122"/>
                <a:ea typeface="微软雅黑" panose="020B0503020204020204" pitchFamily="34" charset="-122"/>
              </a:rPr>
              <a:t>Q</a:t>
            </a:r>
            <a:r>
              <a:rPr lang="zh-CN" altLang="en-US" dirty="0">
                <a:latin typeface="微软雅黑" panose="020B0503020204020204" pitchFamily="34" charset="-122"/>
                <a:ea typeface="微软雅黑" panose="020B0503020204020204" pitchFamily="34" charset="-122"/>
              </a:rPr>
              <a:t>：</a:t>
            </a:r>
            <a:endParaRPr lang="en-US" altLang="zh-CN" dirty="0">
              <a:latin typeface="微软雅黑" panose="020B0503020204020204" pitchFamily="34" charset="-122"/>
              <a:ea typeface="微软雅黑" panose="020B0503020204020204" pitchFamily="34" charset="-122"/>
            </a:endParaRPr>
          </a:p>
          <a:p>
            <a:pPr lvl="1"/>
            <a:r>
              <a:rPr lang="zh-CN" altLang="en-US" dirty="0">
                <a:latin typeface="微软雅黑" panose="020B0503020204020204" pitchFamily="34" charset="-122"/>
                <a:ea typeface="微软雅黑" panose="020B0503020204020204" pitchFamily="34" charset="-122"/>
              </a:rPr>
              <a:t>阻尼系数的倒数，是评价</a:t>
            </a:r>
            <a:r>
              <a:rPr lang="zh-CN" altLang="en-US" dirty="0">
                <a:solidFill>
                  <a:srgbClr val="FF0000"/>
                </a:solidFill>
                <a:latin typeface="微软雅黑" panose="020B0503020204020204" pitchFamily="34" charset="-122"/>
                <a:ea typeface="微软雅黑" panose="020B0503020204020204" pitchFamily="34" charset="-122"/>
              </a:rPr>
              <a:t>带通与带阻滤波器</a:t>
            </a:r>
            <a:r>
              <a:rPr lang="zh-CN" altLang="en-US" dirty="0">
                <a:latin typeface="微软雅黑" panose="020B0503020204020204" pitchFamily="34" charset="-122"/>
                <a:ea typeface="微软雅黑" panose="020B0503020204020204" pitchFamily="34" charset="-122"/>
              </a:rPr>
              <a:t>频率选择特性的一个重要指标，对于常用的二阶带通或带阻滤波器有</a:t>
            </a:r>
          </a:p>
          <a:p>
            <a:endParaRPr lang="zh-CN" altLang="en-US" dirty="0">
              <a:latin typeface="微软雅黑" panose="020B0503020204020204" pitchFamily="34" charset="-122"/>
              <a:ea typeface="微软雅黑" panose="020B0503020204020204" pitchFamily="34" charset="-122"/>
            </a:endParaRPr>
          </a:p>
        </p:txBody>
      </p:sp>
      <p:sp>
        <p:nvSpPr>
          <p:cNvPr id="3" name="标题 2">
            <a:extLst>
              <a:ext uri="{FF2B5EF4-FFF2-40B4-BE49-F238E27FC236}">
                <a16:creationId xmlns:a16="http://schemas.microsoft.com/office/drawing/2014/main" id="{D1C2DB56-8E65-4C3A-832C-24B48927C9F8}"/>
              </a:ext>
            </a:extLst>
          </p:cNvPr>
          <p:cNvSpPr>
            <a:spLocks noGrp="1"/>
          </p:cNvSpPr>
          <p:nvPr>
            <p:ph type="title"/>
          </p:nvPr>
        </p:nvSpPr>
        <p:spPr>
          <a:xfrm>
            <a:off x="838200" y="474784"/>
            <a:ext cx="10515600" cy="590429"/>
          </a:xfrm>
        </p:spPr>
        <p:txBody>
          <a:bodyPr/>
          <a:lstStyle/>
          <a:p>
            <a:r>
              <a:rPr lang="zh-CN" altLang="en-US" dirty="0">
                <a:latin typeface="微软雅黑" panose="020B0503020204020204" pitchFamily="34" charset="-122"/>
                <a:ea typeface="微软雅黑" panose="020B0503020204020204" pitchFamily="34" charset="-122"/>
              </a:rPr>
              <a:t>阻尼系数</a:t>
            </a:r>
            <a:r>
              <a:rPr lang="el-GR" altLang="zh-CN" dirty="0">
                <a:latin typeface="微软雅黑" panose="020B0503020204020204" pitchFamily="34" charset="-122"/>
                <a:ea typeface="微软雅黑" panose="020B0503020204020204" pitchFamily="34" charset="-122"/>
              </a:rPr>
              <a:t>α</a:t>
            </a:r>
            <a:r>
              <a:rPr lang="zh-CN" altLang="en-US" dirty="0">
                <a:latin typeface="微软雅黑" panose="020B0503020204020204" pitchFamily="34" charset="-122"/>
                <a:ea typeface="微软雅黑" panose="020B0503020204020204" pitchFamily="34" charset="-122"/>
              </a:rPr>
              <a:t>、品质因数</a:t>
            </a:r>
            <a:r>
              <a:rPr lang="en-US" altLang="zh-CN" dirty="0">
                <a:latin typeface="微软雅黑" panose="020B0503020204020204" pitchFamily="34" charset="-122"/>
                <a:ea typeface="微软雅黑" panose="020B0503020204020204" pitchFamily="34" charset="-122"/>
              </a:rPr>
              <a:t>Q</a:t>
            </a:r>
            <a:endParaRPr lang="zh-CN" altLang="en-US" dirty="0">
              <a:latin typeface="微软雅黑" panose="020B0503020204020204" pitchFamily="34" charset="-122"/>
              <a:ea typeface="微软雅黑" panose="020B0503020204020204" pitchFamily="34" charset="-122"/>
            </a:endParaRPr>
          </a:p>
        </p:txBody>
      </p:sp>
      <p:graphicFrame>
        <p:nvGraphicFramePr>
          <p:cNvPr id="5" name="Object 7">
            <a:extLst>
              <a:ext uri="{FF2B5EF4-FFF2-40B4-BE49-F238E27FC236}">
                <a16:creationId xmlns:a16="http://schemas.microsoft.com/office/drawing/2014/main" id="{FEF17A13-F414-4A9A-879F-375CE31B7F34}"/>
              </a:ext>
            </a:extLst>
          </p:cNvPr>
          <p:cNvGraphicFramePr>
            <a:graphicFrameLocks noChangeAspect="1"/>
          </p:cNvGraphicFramePr>
          <p:nvPr/>
        </p:nvGraphicFramePr>
        <p:xfrm>
          <a:off x="5190000" y="4536625"/>
          <a:ext cx="1894285" cy="674975"/>
        </p:xfrm>
        <a:graphic>
          <a:graphicData uri="http://schemas.openxmlformats.org/presentationml/2006/ole">
            <mc:AlternateContent xmlns:mc="http://schemas.openxmlformats.org/markup-compatibility/2006">
              <mc:Choice xmlns:v="urn:schemas-microsoft-com:vml" Requires="v">
                <p:oleObj spid="_x0000_s36873" name="Equation" r:id="rId3" imgW="1104900" imgH="393700" progId="Equation.DSMT4">
                  <p:embed/>
                </p:oleObj>
              </mc:Choice>
              <mc:Fallback>
                <p:oleObj name="Equation" r:id="rId3" imgW="1104900" imgH="393700" progId="Equation.DSMT4">
                  <p:embed/>
                  <p:pic>
                    <p:nvPicPr>
                      <p:cNvPr id="5" name="Object 7">
                        <a:extLst>
                          <a:ext uri="{FF2B5EF4-FFF2-40B4-BE49-F238E27FC236}">
                            <a16:creationId xmlns:a16="http://schemas.microsoft.com/office/drawing/2014/main" id="{FEF17A13-F414-4A9A-879F-375CE31B7F3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190000" y="4536625"/>
                        <a:ext cx="1894285" cy="674975"/>
                      </a:xfrm>
                      <a:prstGeom prst="rect">
                        <a:avLst/>
                      </a:prstGeom>
                      <a:noFill/>
                      <a:ln>
                        <a:noFill/>
                      </a:ln>
                      <a:effectLst/>
                    </p:spPr>
                  </p:pic>
                </p:oleObj>
              </mc:Fallback>
            </mc:AlternateContent>
          </a:graphicData>
        </a:graphic>
      </p:graphicFrame>
      <p:sp>
        <p:nvSpPr>
          <p:cNvPr id="6" name="Rectangle 5">
            <a:extLst>
              <a:ext uri="{FF2B5EF4-FFF2-40B4-BE49-F238E27FC236}">
                <a16:creationId xmlns:a16="http://schemas.microsoft.com/office/drawing/2014/main" id="{639BB71B-494F-41DC-832C-3E292A321834}"/>
              </a:ext>
            </a:extLst>
          </p:cNvPr>
          <p:cNvSpPr>
            <a:spLocks noChangeArrowheads="1"/>
          </p:cNvSpPr>
          <p:nvPr/>
        </p:nvSpPr>
        <p:spPr bwMode="auto">
          <a:xfrm>
            <a:off x="3347550" y="5515242"/>
            <a:ext cx="6535004" cy="7078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lnSpc>
                <a:spcPct val="120000"/>
              </a:lnSpc>
              <a:spcBef>
                <a:spcPct val="30000"/>
              </a:spcBef>
              <a:buFont typeface="Wingdings" panose="05000000000000000000" pitchFamily="2" charset="2"/>
              <a:buChar char="v"/>
              <a:defRPr sz="2800" b="1">
                <a:solidFill>
                  <a:srgbClr val="3333FF"/>
                </a:solidFill>
                <a:latin typeface="Arial" panose="020B0604020202020204" pitchFamily="34" charset="0"/>
                <a:ea typeface="宋体" panose="02010600030101010101" pitchFamily="2" charset="-122"/>
              </a:defRPr>
            </a:lvl1pPr>
            <a:lvl2pPr marL="742950" indent="-285750">
              <a:lnSpc>
                <a:spcPct val="120000"/>
              </a:lnSpc>
              <a:spcBef>
                <a:spcPct val="30000"/>
              </a:spcBef>
              <a:buFont typeface="Wingdings" panose="05000000000000000000" pitchFamily="2" charset="2"/>
              <a:buChar char=""/>
              <a:defRPr sz="2400" b="1">
                <a:solidFill>
                  <a:schemeClr val="tx1"/>
                </a:solidFill>
                <a:latin typeface="Arial" panose="020B0604020202020204" pitchFamily="34" charset="0"/>
                <a:ea typeface="宋体" panose="02010600030101010101" pitchFamily="2" charset="-122"/>
              </a:defRPr>
            </a:lvl2pPr>
            <a:lvl3pPr marL="1143000" indent="-228600">
              <a:lnSpc>
                <a:spcPct val="120000"/>
              </a:lnSpc>
              <a:spcBef>
                <a:spcPct val="30000"/>
              </a:spcBef>
              <a:buFont typeface="Arial" panose="020B0604020202020204" pitchFamily="34" charset="0"/>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lnSpc>
                <a:spcPct val="100000"/>
              </a:lnSpc>
              <a:spcBef>
                <a:spcPct val="0"/>
              </a:spcBef>
              <a:buFontTx/>
              <a:buNone/>
            </a:pPr>
            <a:r>
              <a:rPr lang="en-US" altLang="zh-CN" sz="2000" dirty="0">
                <a:solidFill>
                  <a:schemeClr val="tx1"/>
                </a:solidFill>
                <a:latin typeface="Times New Roman" panose="02020603050405020304" pitchFamily="18" charset="0"/>
                <a:ea typeface="+mn-ea"/>
                <a:cs typeface="Times New Roman" panose="02020603050405020304" pitchFamily="18" charset="0"/>
              </a:rPr>
              <a:t>-</a:t>
            </a:r>
            <a:r>
              <a:rPr lang="en-US" altLang="en-US" sz="2000" dirty="0">
                <a:solidFill>
                  <a:schemeClr val="tx1"/>
                </a:solidFill>
                <a:latin typeface="Times New Roman" panose="02020603050405020304" pitchFamily="18" charset="0"/>
                <a:ea typeface="+mn-ea"/>
                <a:cs typeface="Times New Roman" panose="02020603050405020304" pitchFamily="18" charset="0"/>
              </a:rPr>
              <a:t>△</a:t>
            </a:r>
            <a:r>
              <a:rPr lang="en-US" altLang="zh-CN" sz="2000" i="1" dirty="0">
                <a:solidFill>
                  <a:schemeClr val="tx1"/>
                </a:solidFill>
                <a:latin typeface="Times New Roman" panose="02020603050405020304" pitchFamily="18" charset="0"/>
                <a:ea typeface="+mn-ea"/>
                <a:cs typeface="Times New Roman" panose="02020603050405020304" pitchFamily="18" charset="0"/>
              </a:rPr>
              <a:t>ω</a:t>
            </a:r>
            <a:r>
              <a:rPr lang="zh-CN" altLang="en-US" sz="2000" dirty="0">
                <a:solidFill>
                  <a:schemeClr val="tx1"/>
                </a:solidFill>
                <a:latin typeface="Times New Roman" panose="02020603050405020304" pitchFamily="18" charset="0"/>
                <a:ea typeface="+mn-ea"/>
                <a:cs typeface="Times New Roman" panose="02020603050405020304" pitchFamily="18" charset="0"/>
              </a:rPr>
              <a:t>为带通或带阻滤波器的</a:t>
            </a:r>
            <a:r>
              <a:rPr lang="en-US" altLang="zh-CN" sz="2000" dirty="0">
                <a:solidFill>
                  <a:schemeClr val="tx1"/>
                </a:solidFill>
                <a:latin typeface="Times New Roman" panose="02020603050405020304" pitchFamily="18" charset="0"/>
                <a:ea typeface="+mn-ea"/>
                <a:cs typeface="Times New Roman" panose="02020603050405020304" pitchFamily="18" charset="0"/>
              </a:rPr>
              <a:t>3dB</a:t>
            </a:r>
            <a:r>
              <a:rPr lang="zh-CN" altLang="en-US" sz="2000" dirty="0">
                <a:solidFill>
                  <a:schemeClr val="tx1"/>
                </a:solidFill>
                <a:latin typeface="Times New Roman" panose="02020603050405020304" pitchFamily="18" charset="0"/>
                <a:ea typeface="+mn-ea"/>
                <a:cs typeface="Times New Roman" panose="02020603050405020304" pitchFamily="18" charset="0"/>
              </a:rPr>
              <a:t>带宽； </a:t>
            </a:r>
          </a:p>
          <a:p>
            <a:pPr eaLnBrk="1" hangingPunct="1">
              <a:lnSpc>
                <a:spcPct val="100000"/>
              </a:lnSpc>
              <a:spcBef>
                <a:spcPct val="0"/>
              </a:spcBef>
              <a:buFontTx/>
              <a:buNone/>
            </a:pPr>
            <a:r>
              <a:rPr lang="en-US" altLang="zh-CN" sz="2000" dirty="0">
                <a:solidFill>
                  <a:schemeClr val="tx1"/>
                </a:solidFill>
                <a:latin typeface="Times New Roman" panose="02020603050405020304" pitchFamily="18" charset="0"/>
                <a:ea typeface="+mn-ea"/>
                <a:cs typeface="Times New Roman" panose="02020603050405020304" pitchFamily="18" charset="0"/>
              </a:rPr>
              <a:t>-</a:t>
            </a:r>
            <a:r>
              <a:rPr lang="en-US" altLang="zh-CN" sz="2000" i="1" dirty="0">
                <a:solidFill>
                  <a:schemeClr val="tx1"/>
                </a:solidFill>
                <a:latin typeface="Times New Roman" panose="02020603050405020304" pitchFamily="18" charset="0"/>
                <a:ea typeface="+mn-ea"/>
                <a:cs typeface="Times New Roman" panose="02020603050405020304" pitchFamily="18" charset="0"/>
              </a:rPr>
              <a:t>ω</a:t>
            </a:r>
            <a:r>
              <a:rPr lang="en-US" altLang="zh-CN" sz="2000" baseline="-25000" dirty="0">
                <a:solidFill>
                  <a:schemeClr val="tx1"/>
                </a:solidFill>
                <a:latin typeface="Times New Roman" panose="02020603050405020304" pitchFamily="18" charset="0"/>
                <a:ea typeface="+mn-ea"/>
                <a:cs typeface="Times New Roman" panose="02020603050405020304" pitchFamily="18" charset="0"/>
              </a:rPr>
              <a:t>0</a:t>
            </a:r>
            <a:r>
              <a:rPr lang="zh-CN" altLang="en-US" sz="2000" dirty="0">
                <a:solidFill>
                  <a:schemeClr val="tx1"/>
                </a:solidFill>
                <a:latin typeface="Times New Roman" panose="02020603050405020304" pitchFamily="18" charset="0"/>
                <a:ea typeface="+mn-ea"/>
                <a:cs typeface="Times New Roman" panose="02020603050405020304" pitchFamily="18" charset="0"/>
              </a:rPr>
              <a:t>为带通或带阻滤波器的中心频率，与固有频率相等。</a:t>
            </a:r>
          </a:p>
        </p:txBody>
      </p:sp>
    </p:spTree>
    <p:extLst>
      <p:ext uri="{BB962C8B-B14F-4D97-AF65-F5344CB8AC3E}">
        <p14:creationId xmlns:p14="http://schemas.microsoft.com/office/powerpoint/2010/main" val="16027369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randombar(horizontal)">
                                      <p:cBhvr>
                                        <p:cTn id="7" dur="500"/>
                                        <p:tgtEl>
                                          <p:spTgt spid="2">
                                            <p:txEl>
                                              <p:pRg st="0" end="0"/>
                                            </p:txEl>
                                          </p:spTgt>
                                        </p:tgtEl>
                                      </p:cBhvr>
                                    </p:animEffect>
                                  </p:childTnLst>
                                </p:cTn>
                              </p:par>
                              <p:par>
                                <p:cTn id="8" presetID="14" presetClass="entr" presetSubtype="10" fill="hold" nodeType="withEffect">
                                  <p:stCondLst>
                                    <p:cond delay="0"/>
                                  </p:stCondLst>
                                  <p:childTnLst>
                                    <p:set>
                                      <p:cBhvr>
                                        <p:cTn id="9" dur="1" fill="hold">
                                          <p:stCondLst>
                                            <p:cond delay="0"/>
                                          </p:stCondLst>
                                        </p:cTn>
                                        <p:tgtEl>
                                          <p:spTgt spid="2">
                                            <p:txEl>
                                              <p:pRg st="1" end="1"/>
                                            </p:txEl>
                                          </p:spTgt>
                                        </p:tgtEl>
                                        <p:attrNameLst>
                                          <p:attrName>style.visibility</p:attrName>
                                        </p:attrNameLst>
                                      </p:cBhvr>
                                      <p:to>
                                        <p:strVal val="visible"/>
                                      </p:to>
                                    </p:set>
                                    <p:animEffect transition="in" filter="randombar(horizontal)">
                                      <p:cBhvr>
                                        <p:cTn id="10" dur="500"/>
                                        <p:tgtEl>
                                          <p:spTgt spid="2">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4" presetClass="entr" presetSubtype="10" fill="hold" nodeType="clickEffect">
                                  <p:stCondLst>
                                    <p:cond delay="0"/>
                                  </p:stCondLst>
                                  <p:childTnLst>
                                    <p:set>
                                      <p:cBhvr>
                                        <p:cTn id="14" dur="1" fill="hold">
                                          <p:stCondLst>
                                            <p:cond delay="0"/>
                                          </p:stCondLst>
                                        </p:cTn>
                                        <p:tgtEl>
                                          <p:spTgt spid="2">
                                            <p:txEl>
                                              <p:pRg st="2" end="2"/>
                                            </p:txEl>
                                          </p:spTgt>
                                        </p:tgtEl>
                                        <p:attrNameLst>
                                          <p:attrName>style.visibility</p:attrName>
                                        </p:attrNameLst>
                                      </p:cBhvr>
                                      <p:to>
                                        <p:strVal val="visible"/>
                                      </p:to>
                                    </p:set>
                                    <p:animEffect transition="in" filter="randombar(horizontal)">
                                      <p:cBhvr>
                                        <p:cTn id="15" dur="500"/>
                                        <p:tgtEl>
                                          <p:spTgt spid="2">
                                            <p:txEl>
                                              <p:pRg st="2" end="2"/>
                                            </p:txEl>
                                          </p:spTgt>
                                        </p:tgtEl>
                                      </p:cBhvr>
                                    </p:animEffect>
                                  </p:childTnLst>
                                </p:cTn>
                              </p:par>
                              <p:par>
                                <p:cTn id="16" presetID="14" presetClass="entr" presetSubtype="10" fill="hold" nodeType="withEffect">
                                  <p:stCondLst>
                                    <p:cond delay="0"/>
                                  </p:stCondLst>
                                  <p:childTnLst>
                                    <p:set>
                                      <p:cBhvr>
                                        <p:cTn id="17" dur="1" fill="hold">
                                          <p:stCondLst>
                                            <p:cond delay="0"/>
                                          </p:stCondLst>
                                        </p:cTn>
                                        <p:tgtEl>
                                          <p:spTgt spid="2">
                                            <p:txEl>
                                              <p:pRg st="3" end="3"/>
                                            </p:txEl>
                                          </p:spTgt>
                                        </p:tgtEl>
                                        <p:attrNameLst>
                                          <p:attrName>style.visibility</p:attrName>
                                        </p:attrNameLst>
                                      </p:cBhvr>
                                      <p:to>
                                        <p:strVal val="visible"/>
                                      </p:to>
                                    </p:set>
                                    <p:animEffect transition="in" filter="randombar(horizontal)">
                                      <p:cBhvr>
                                        <p:cTn id="18" dur="500"/>
                                        <p:tgtEl>
                                          <p:spTgt spid="2">
                                            <p:txEl>
                                              <p:pRg st="3" end="3"/>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4" presetClass="entr" presetSubtype="10" fill="hold" nodeType="click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randombar(horizontal)">
                                      <p:cBhvr>
                                        <p:cTn id="23" dur="500"/>
                                        <p:tgtEl>
                                          <p:spTgt spid="5"/>
                                        </p:tgtEl>
                                      </p:cBhvr>
                                    </p:animEffect>
                                  </p:childTnLst>
                                </p:cTn>
                              </p:par>
                              <p:par>
                                <p:cTn id="24" presetID="14" presetClass="entr" presetSubtype="10" fill="hold" grpId="0" nodeType="with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randombar(horizontal)">
                                      <p:cBhvr>
                                        <p:cTn id="26"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4294967295"/>
          </p:nvPr>
        </p:nvSpPr>
        <p:spPr>
          <a:xfrm>
            <a:off x="838200" y="1168924"/>
            <a:ext cx="10515600" cy="5008040"/>
          </a:xfrm>
        </p:spPr>
        <p:txBody>
          <a:bodyPr/>
          <a:lstStyle/>
          <a:p>
            <a:r>
              <a:rPr lang="zh-CN" altLang="en-US" dirty="0">
                <a:latin typeface="微软雅黑" panose="020B0503020204020204" pitchFamily="34" charset="-122"/>
                <a:ea typeface="微软雅黑" panose="020B0503020204020204" pitchFamily="34" charset="-122"/>
              </a:rPr>
              <a:t>灵敏度：</a:t>
            </a:r>
            <a:endParaRPr lang="en-US" altLang="zh-CN" dirty="0">
              <a:latin typeface="微软雅黑" panose="020B0503020204020204" pitchFamily="34" charset="-122"/>
              <a:ea typeface="微软雅黑" panose="020B0503020204020204" pitchFamily="34" charset="-122"/>
            </a:endParaRPr>
          </a:p>
          <a:p>
            <a:pPr lvl="1"/>
            <a:r>
              <a:rPr lang="zh-CN" altLang="en-US" dirty="0">
                <a:latin typeface="微软雅黑" panose="020B0503020204020204" pitchFamily="34" charset="-122"/>
                <a:ea typeface="微软雅黑" panose="020B0503020204020204" pitchFamily="34" charset="-122"/>
              </a:rPr>
              <a:t>滤波器某一性能指标</a:t>
            </a:r>
            <a:r>
              <a:rPr lang="en-US" altLang="zh-CN" dirty="0">
                <a:latin typeface="微软雅黑" panose="020B0503020204020204" pitchFamily="34" charset="-122"/>
                <a:ea typeface="微软雅黑" panose="020B0503020204020204" pitchFamily="34" charset="-122"/>
              </a:rPr>
              <a:t>y</a:t>
            </a:r>
            <a:r>
              <a:rPr lang="zh-CN" altLang="en-US" dirty="0">
                <a:latin typeface="微软雅黑" panose="020B0503020204020204" pitchFamily="34" charset="-122"/>
                <a:ea typeface="微软雅黑" panose="020B0503020204020204" pitchFamily="34" charset="-122"/>
              </a:rPr>
              <a:t>对某一元件参数</a:t>
            </a:r>
            <a:r>
              <a:rPr lang="en-US" altLang="zh-CN" dirty="0">
                <a:latin typeface="微软雅黑" panose="020B0503020204020204" pitchFamily="34" charset="-122"/>
                <a:ea typeface="微软雅黑" panose="020B0503020204020204" pitchFamily="34" charset="-122"/>
              </a:rPr>
              <a:t>x</a:t>
            </a:r>
            <a:r>
              <a:rPr lang="zh-CN" altLang="en-US" dirty="0">
                <a:latin typeface="微软雅黑" panose="020B0503020204020204" pitchFamily="34" charset="-122"/>
                <a:ea typeface="微软雅黑" panose="020B0503020204020204" pitchFamily="34" charset="-122"/>
              </a:rPr>
              <a:t>变化的灵敏度。</a:t>
            </a:r>
          </a:p>
          <a:p>
            <a:pPr lvl="1"/>
            <a:r>
              <a:rPr lang="zh-CN" altLang="en-US" dirty="0">
                <a:latin typeface="微软雅黑" panose="020B0503020204020204" pitchFamily="34" charset="-122"/>
                <a:ea typeface="微软雅黑" panose="020B0503020204020204" pitchFamily="34" charset="-122"/>
              </a:rPr>
              <a:t>灵敏度越小，电路容错能力越强，稳定性也越高</a:t>
            </a:r>
          </a:p>
          <a:p>
            <a:endParaRPr lang="zh-CN" altLang="en-US" dirty="0">
              <a:latin typeface="微软雅黑" panose="020B0503020204020204" pitchFamily="34" charset="-122"/>
              <a:ea typeface="微软雅黑" panose="020B0503020204020204" pitchFamily="34" charset="-122"/>
            </a:endParaRPr>
          </a:p>
          <a:p>
            <a:endParaRPr lang="zh-CN" altLang="en-US" dirty="0">
              <a:latin typeface="微软雅黑" panose="020B0503020204020204" pitchFamily="34" charset="-122"/>
              <a:ea typeface="微软雅黑" panose="020B0503020204020204" pitchFamily="34" charset="-122"/>
            </a:endParaRPr>
          </a:p>
        </p:txBody>
      </p:sp>
      <p:sp>
        <p:nvSpPr>
          <p:cNvPr id="7" name="Rectangle 7"/>
          <p:cNvSpPr>
            <a:spLocks noGrp="1" noChangeArrowheads="1"/>
          </p:cNvSpPr>
          <p:nvPr>
            <p:ph type="title"/>
          </p:nvPr>
        </p:nvSpPr>
        <p:spPr>
          <a:xfrm>
            <a:off x="838200" y="474784"/>
            <a:ext cx="10515600" cy="590429"/>
          </a:xfrm>
          <a:noFill/>
        </p:spPr>
        <p:txBody>
          <a:bodyPr>
            <a:normAutofit/>
          </a:bodyPr>
          <a:lstStyle/>
          <a:p>
            <a:pPr eaLnBrk="1" hangingPunct="1"/>
            <a:r>
              <a:rPr lang="zh-CN" altLang="en-US" dirty="0">
                <a:latin typeface="微软雅黑" panose="020B0503020204020204" pitchFamily="34" charset="-122"/>
                <a:ea typeface="微软雅黑" panose="020B0503020204020204" pitchFamily="34" charset="-122"/>
              </a:rPr>
              <a:t>灵敏度</a:t>
            </a:r>
          </a:p>
        </p:txBody>
      </p:sp>
      <p:graphicFrame>
        <p:nvGraphicFramePr>
          <p:cNvPr id="4" name="Object 7"/>
          <p:cNvGraphicFramePr>
            <a:graphicFrameLocks noChangeAspect="1"/>
          </p:cNvGraphicFramePr>
          <p:nvPr/>
        </p:nvGraphicFramePr>
        <p:xfrm>
          <a:off x="5099369" y="3074892"/>
          <a:ext cx="1331410" cy="838295"/>
        </p:xfrm>
        <a:graphic>
          <a:graphicData uri="http://schemas.openxmlformats.org/presentationml/2006/ole">
            <mc:AlternateContent xmlns:mc="http://schemas.openxmlformats.org/markup-compatibility/2006">
              <mc:Choice xmlns:v="urn:schemas-microsoft-com:vml" Requires="v">
                <p:oleObj spid="_x0000_s35849" name="Equation" r:id="rId3" imgW="685800" imgH="431800" progId="Equation.DSMT4">
                  <p:embed/>
                </p:oleObj>
              </mc:Choice>
              <mc:Fallback>
                <p:oleObj name="Equation" r:id="rId3" imgW="685800" imgH="431800" progId="Equation.DSMT4">
                  <p:embed/>
                  <p:pic>
                    <p:nvPicPr>
                      <p:cNvPr id="4" name="Object 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099369" y="3074892"/>
                        <a:ext cx="1331410" cy="838295"/>
                      </a:xfrm>
                      <a:prstGeom prst="rect">
                        <a:avLst/>
                      </a:prstGeom>
                      <a:noFill/>
                      <a:ln>
                        <a:noFill/>
                      </a:ln>
                      <a:effectLst/>
                    </p:spPr>
                  </p:pic>
                </p:oleObj>
              </mc:Fallback>
            </mc:AlternateContent>
          </a:graphicData>
        </a:graphic>
      </p:graphicFrame>
    </p:spTree>
    <p:extLst>
      <p:ext uri="{BB962C8B-B14F-4D97-AF65-F5344CB8AC3E}">
        <p14:creationId xmlns:p14="http://schemas.microsoft.com/office/powerpoint/2010/main" val="192381667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4294967295"/>
          </p:nvPr>
        </p:nvSpPr>
        <p:spPr>
          <a:xfrm>
            <a:off x="838200" y="1168924"/>
            <a:ext cx="10515600" cy="5008040"/>
          </a:xfrm>
        </p:spPr>
        <p:txBody>
          <a:bodyPr/>
          <a:lstStyle/>
          <a:p>
            <a:r>
              <a:rPr lang="zh-CN" altLang="en-US" dirty="0">
                <a:latin typeface="微软雅黑" panose="020B0503020204020204" pitchFamily="34" charset="-122"/>
                <a:ea typeface="微软雅黑" panose="020B0503020204020204" pitchFamily="34" charset="-122"/>
              </a:rPr>
              <a:t>群时延函数：</a:t>
            </a:r>
            <a:endParaRPr lang="en-US" altLang="zh-CN" dirty="0">
              <a:latin typeface="微软雅黑" panose="020B0503020204020204" pitchFamily="34" charset="-122"/>
              <a:ea typeface="微软雅黑" panose="020B0503020204020204" pitchFamily="34" charset="-122"/>
            </a:endParaRPr>
          </a:p>
          <a:p>
            <a:pPr lvl="1"/>
            <a:r>
              <a:rPr lang="zh-CN" altLang="en-US" dirty="0">
                <a:latin typeface="微软雅黑" panose="020B0503020204020204" pitchFamily="34" charset="-122"/>
                <a:ea typeface="微软雅黑" panose="020B0503020204020204" pitchFamily="34" charset="-122"/>
              </a:rPr>
              <a:t>当滤波器幅频特性满足设计要求时，为保证输出信号失真度不超过允许范围，对其相频特性</a:t>
            </a:r>
            <a:r>
              <a:rPr lang="en-US" altLang="zh-CN" dirty="0">
                <a:latin typeface="微软雅黑" panose="020B0503020204020204" pitchFamily="34" charset="-122"/>
                <a:ea typeface="微软雅黑" panose="020B0503020204020204" pitchFamily="34" charset="-122"/>
              </a:rPr>
              <a:t>φ(ω)</a:t>
            </a:r>
            <a:r>
              <a:rPr lang="zh-CN" altLang="en-US" dirty="0">
                <a:latin typeface="微软雅黑" panose="020B0503020204020204" pitchFamily="34" charset="-122"/>
                <a:ea typeface="微软雅黑" panose="020B0503020204020204" pitchFamily="34" charset="-122"/>
              </a:rPr>
              <a:t>也应提出一定要求。在滤波器设计中，常用群时延函数评价信号经滤波后相位保真性能。</a:t>
            </a:r>
            <a:endParaRPr lang="en-US" altLang="zh-CN" dirty="0">
              <a:latin typeface="微软雅黑" panose="020B0503020204020204" pitchFamily="34" charset="-122"/>
              <a:ea typeface="微软雅黑" panose="020B0503020204020204" pitchFamily="34" charset="-122"/>
            </a:endParaRPr>
          </a:p>
          <a:p>
            <a:pPr lvl="1"/>
            <a:endParaRPr lang="en-US" altLang="zh-CN" dirty="0">
              <a:latin typeface="微软雅黑" panose="020B0503020204020204" pitchFamily="34" charset="-122"/>
              <a:ea typeface="微软雅黑" panose="020B0503020204020204" pitchFamily="34" charset="-122"/>
            </a:endParaRPr>
          </a:p>
          <a:p>
            <a:pPr lvl="1"/>
            <a:endParaRPr lang="en-US" altLang="zh-CN" dirty="0">
              <a:latin typeface="微软雅黑" panose="020B0503020204020204" pitchFamily="34" charset="-122"/>
              <a:ea typeface="微软雅黑" panose="020B0503020204020204" pitchFamily="34" charset="-122"/>
            </a:endParaRPr>
          </a:p>
          <a:p>
            <a:pPr lvl="1"/>
            <a:r>
              <a:rPr lang="zh-CN" altLang="en-US" dirty="0">
                <a:latin typeface="微软雅黑" panose="020B0503020204020204" pitchFamily="34" charset="-122"/>
                <a:ea typeface="微软雅黑" panose="020B0503020204020204" pitchFamily="34" charset="-122"/>
              </a:rPr>
              <a:t>群时延函数越接近常数，信号相位失真越小</a:t>
            </a:r>
          </a:p>
          <a:p>
            <a:endParaRPr lang="zh-CN" altLang="en-US" dirty="0">
              <a:latin typeface="微软雅黑" panose="020B0503020204020204" pitchFamily="34" charset="-122"/>
              <a:ea typeface="微软雅黑" panose="020B0503020204020204" pitchFamily="34" charset="-122"/>
            </a:endParaRPr>
          </a:p>
        </p:txBody>
      </p:sp>
      <p:sp>
        <p:nvSpPr>
          <p:cNvPr id="7" name="Rectangle 7"/>
          <p:cNvSpPr>
            <a:spLocks noGrp="1" noChangeArrowheads="1"/>
          </p:cNvSpPr>
          <p:nvPr>
            <p:ph type="title"/>
          </p:nvPr>
        </p:nvSpPr>
        <p:spPr>
          <a:xfrm>
            <a:off x="838200" y="474784"/>
            <a:ext cx="10515600" cy="590429"/>
          </a:xfrm>
          <a:noFill/>
        </p:spPr>
        <p:txBody>
          <a:bodyPr>
            <a:normAutofit/>
          </a:bodyPr>
          <a:lstStyle/>
          <a:p>
            <a:pPr eaLnBrk="1" hangingPunct="1"/>
            <a:r>
              <a:rPr lang="zh-CN" altLang="en-US" dirty="0">
                <a:latin typeface="微软雅黑" panose="020B0503020204020204" pitchFamily="34" charset="-122"/>
                <a:ea typeface="微软雅黑" panose="020B0503020204020204" pitchFamily="34" charset="-122"/>
              </a:rPr>
              <a:t>群时延函数</a:t>
            </a:r>
          </a:p>
        </p:txBody>
      </p:sp>
      <p:graphicFrame>
        <p:nvGraphicFramePr>
          <p:cNvPr id="5" name="Object 5"/>
          <p:cNvGraphicFramePr>
            <a:graphicFrameLocks noChangeAspect="1"/>
          </p:cNvGraphicFramePr>
          <p:nvPr>
            <p:extLst>
              <p:ext uri="{D42A27DB-BD31-4B8C-83A1-F6EECF244321}">
                <p14:modId xmlns:p14="http://schemas.microsoft.com/office/powerpoint/2010/main" val="4031326926"/>
              </p:ext>
            </p:extLst>
          </p:nvPr>
        </p:nvGraphicFramePr>
        <p:xfrm>
          <a:off x="4951343" y="3459471"/>
          <a:ext cx="1655762" cy="754062"/>
        </p:xfrm>
        <a:graphic>
          <a:graphicData uri="http://schemas.openxmlformats.org/presentationml/2006/ole">
            <mc:AlternateContent xmlns:mc="http://schemas.openxmlformats.org/markup-compatibility/2006">
              <mc:Choice xmlns:v="urn:schemas-microsoft-com:vml" Requires="v">
                <p:oleObj spid="_x0000_s34825" name="Equation" r:id="rId3" imgW="901309" imgH="393529" progId="Equation.DSMT4">
                  <p:embed/>
                </p:oleObj>
              </mc:Choice>
              <mc:Fallback>
                <p:oleObj name="Equation" r:id="rId3" imgW="901309" imgH="393529" progId="Equation.DSMT4">
                  <p:embed/>
                  <p:pic>
                    <p:nvPicPr>
                      <p:cNvPr id="5" name="Object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951343" y="3459471"/>
                        <a:ext cx="1655762" cy="7540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6" name="Text Box 8"/>
          <p:cNvSpPr txBox="1">
            <a:spLocks noChangeArrowheads="1"/>
          </p:cNvSpPr>
          <p:nvPr/>
        </p:nvSpPr>
        <p:spPr bwMode="auto">
          <a:xfrm>
            <a:off x="7433434" y="3459471"/>
            <a:ext cx="3132137"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20000"/>
              </a:spcBef>
            </a:pPr>
            <a:r>
              <a:rPr lang="zh-CN" altLang="en-US" sz="2400" b="1" dirty="0">
                <a:solidFill>
                  <a:srgbClr val="FF0000"/>
                </a:solidFill>
                <a:latin typeface="Times New Roman" panose="02020603050405020304" pitchFamily="18" charset="0"/>
              </a:rPr>
              <a:t>相频曲线的斜率</a:t>
            </a:r>
            <a:endParaRPr lang="zh-CN" altLang="en-US" sz="2400" b="1" baseline="-25000" dirty="0">
              <a:solidFill>
                <a:srgbClr val="FF0000"/>
              </a:solidFill>
              <a:latin typeface="Times New Roman" panose="02020603050405020304" pitchFamily="18" charset="0"/>
            </a:endParaRPr>
          </a:p>
        </p:txBody>
      </p:sp>
    </p:spTree>
    <p:extLst>
      <p:ext uri="{BB962C8B-B14F-4D97-AF65-F5344CB8AC3E}">
        <p14:creationId xmlns:p14="http://schemas.microsoft.com/office/powerpoint/2010/main" val="298784777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4"/>
          <p:cNvSpPr>
            <a:spLocks noGrp="1"/>
          </p:cNvSpPr>
          <p:nvPr>
            <p:ph idx="4294967295"/>
          </p:nvPr>
        </p:nvSpPr>
        <p:spPr>
          <a:xfrm>
            <a:off x="838200" y="1165225"/>
            <a:ext cx="10515600" cy="5011739"/>
          </a:xfrm>
        </p:spPr>
        <p:txBody>
          <a:bodyPr>
            <a:normAutofit fontScale="92500" lnSpcReduction="10000"/>
          </a:bodyPr>
          <a:lstStyle/>
          <a:p>
            <a:r>
              <a:rPr lang="zh-CN" altLang="en-US" dirty="0">
                <a:latin typeface="微软雅黑" panose="020B0503020204020204" pitchFamily="34" charset="-122"/>
                <a:ea typeface="微软雅黑" panose="020B0503020204020204" pitchFamily="34" charset="-122"/>
              </a:rPr>
              <a:t>一阶低通与高通滤波器</a:t>
            </a:r>
          </a:p>
          <a:p>
            <a:pPr lvl="1"/>
            <a:r>
              <a:rPr lang="zh-CN" altLang="en-US" dirty="0">
                <a:latin typeface="微软雅黑" panose="020B0503020204020204" pitchFamily="34" charset="-122"/>
                <a:ea typeface="微软雅黑" panose="020B0503020204020204" pitchFamily="34" charset="-122"/>
              </a:rPr>
              <a:t>低通滤波器</a:t>
            </a:r>
          </a:p>
          <a:p>
            <a:pPr marL="0" indent="0">
              <a:buNone/>
            </a:pPr>
            <a:endParaRPr lang="zh-CN" altLang="en-US" dirty="0">
              <a:latin typeface="微软雅黑" panose="020B0503020204020204" pitchFamily="34" charset="-122"/>
              <a:ea typeface="微软雅黑" panose="020B0503020204020204" pitchFamily="34" charset="-122"/>
            </a:endParaRPr>
          </a:p>
          <a:p>
            <a:pPr lvl="1"/>
            <a:r>
              <a:rPr lang="zh-CN" altLang="en-US" dirty="0">
                <a:latin typeface="微软雅黑" panose="020B0503020204020204" pitchFamily="34" charset="-122"/>
                <a:ea typeface="微软雅黑" panose="020B0503020204020204" pitchFamily="34" charset="-122"/>
              </a:rPr>
              <a:t>高通滤波器</a:t>
            </a:r>
            <a:endParaRPr lang="en-US" altLang="zh-CN" dirty="0">
              <a:latin typeface="微软雅黑" panose="020B0503020204020204" pitchFamily="34" charset="-122"/>
              <a:ea typeface="微软雅黑" panose="020B0503020204020204" pitchFamily="34" charset="-122"/>
            </a:endParaRPr>
          </a:p>
          <a:p>
            <a:pPr lvl="1"/>
            <a:endParaRPr lang="en-US" altLang="zh-CN" dirty="0">
              <a:latin typeface="微软雅黑" panose="020B0503020204020204" pitchFamily="34" charset="-122"/>
              <a:ea typeface="微软雅黑" panose="020B0503020204020204" pitchFamily="34" charset="-122"/>
            </a:endParaRPr>
          </a:p>
          <a:p>
            <a:pPr lvl="1"/>
            <a:r>
              <a:rPr lang="zh-CN" altLang="en-US" dirty="0">
                <a:latin typeface="微软雅黑" panose="020B0503020204020204" pitchFamily="34" charset="-122"/>
                <a:ea typeface="微软雅黑" panose="020B0503020204020204" pitchFamily="34" charset="-122"/>
              </a:rPr>
              <a:t>全通滤波器</a:t>
            </a:r>
          </a:p>
          <a:p>
            <a:pPr marL="0" indent="0">
              <a:buNone/>
            </a:pPr>
            <a:endParaRPr lang="zh-CN" altLang="en-US" dirty="0">
              <a:latin typeface="微软雅黑" panose="020B0503020204020204" pitchFamily="34" charset="-122"/>
              <a:ea typeface="微软雅黑" panose="020B0503020204020204" pitchFamily="34" charset="-122"/>
            </a:endParaRPr>
          </a:p>
          <a:p>
            <a:pPr lvl="1"/>
            <a:endParaRPr lang="en-US" altLang="zh-CN" dirty="0">
              <a:latin typeface="微软雅黑" panose="020B0503020204020204" pitchFamily="34" charset="-122"/>
              <a:ea typeface="微软雅黑" panose="020B0503020204020204" pitchFamily="34" charset="-122"/>
            </a:endParaRPr>
          </a:p>
          <a:p>
            <a:pPr lvl="1"/>
            <a:r>
              <a:rPr lang="zh-CN" altLang="en-US" dirty="0">
                <a:solidFill>
                  <a:srgbClr val="FF0000"/>
                </a:solidFill>
                <a:latin typeface="微软雅黑" panose="020B0503020204020204" pitchFamily="34" charset="-122"/>
                <a:ea typeface="微软雅黑" panose="020B0503020204020204" pitchFamily="34" charset="-122"/>
              </a:rPr>
              <a:t>不能构成带通和带阻滤波器</a:t>
            </a:r>
          </a:p>
          <a:p>
            <a:endParaRPr lang="zh-CN" altLang="en-US" dirty="0">
              <a:latin typeface="微软雅黑" panose="020B0503020204020204" pitchFamily="34" charset="-122"/>
              <a:ea typeface="微软雅黑" panose="020B0503020204020204" pitchFamily="34" charset="-122"/>
            </a:endParaRPr>
          </a:p>
        </p:txBody>
      </p:sp>
      <p:sp>
        <p:nvSpPr>
          <p:cNvPr id="8" name="Rectangle 2"/>
          <p:cNvSpPr>
            <a:spLocks noGrp="1" noChangeArrowheads="1"/>
          </p:cNvSpPr>
          <p:nvPr>
            <p:ph type="title"/>
          </p:nvPr>
        </p:nvSpPr>
        <p:spPr>
          <a:xfrm>
            <a:off x="838200" y="482481"/>
            <a:ext cx="10515600" cy="590429"/>
          </a:xfrm>
        </p:spPr>
        <p:txBody>
          <a:bodyPr/>
          <a:lstStyle/>
          <a:p>
            <a:pPr eaLnBrk="1" hangingPunct="1"/>
            <a:r>
              <a:rPr lang="en-US" altLang="zh-CN" dirty="0">
                <a:latin typeface="微软雅黑" panose="020B0503020204020204" pitchFamily="34" charset="-122"/>
                <a:ea typeface="微软雅黑" panose="020B0503020204020204" pitchFamily="34" charset="-122"/>
              </a:rPr>
              <a:t>5.1.3  </a:t>
            </a:r>
            <a:r>
              <a:rPr lang="zh-CN" altLang="en-US" dirty="0">
                <a:latin typeface="微软雅黑" panose="020B0503020204020204" pitchFamily="34" charset="-122"/>
                <a:ea typeface="微软雅黑" panose="020B0503020204020204" pitchFamily="34" charset="-122"/>
              </a:rPr>
              <a:t>基本滤波器</a:t>
            </a:r>
          </a:p>
        </p:txBody>
      </p:sp>
      <p:graphicFrame>
        <p:nvGraphicFramePr>
          <p:cNvPr id="6" name="Object 6"/>
          <p:cNvGraphicFramePr>
            <a:graphicFrameLocks noChangeAspect="1"/>
          </p:cNvGraphicFramePr>
          <p:nvPr/>
        </p:nvGraphicFramePr>
        <p:xfrm>
          <a:off x="3461603" y="1992662"/>
          <a:ext cx="2006600" cy="792163"/>
        </p:xfrm>
        <a:graphic>
          <a:graphicData uri="http://schemas.openxmlformats.org/presentationml/2006/ole">
            <mc:AlternateContent xmlns:mc="http://schemas.openxmlformats.org/markup-compatibility/2006">
              <mc:Choice xmlns:v="urn:schemas-microsoft-com:vml" Requires="v">
                <p:oleObj spid="_x0000_s33817" name="Equation" r:id="rId3" imgW="1091726" imgH="431613" progId="Equation.DSMT4">
                  <p:embed/>
                </p:oleObj>
              </mc:Choice>
              <mc:Fallback>
                <p:oleObj name="Equation" r:id="rId3" imgW="1091726" imgH="431613" progId="Equation.DSMT4">
                  <p:embed/>
                  <p:pic>
                    <p:nvPicPr>
                      <p:cNvPr id="6" name="Object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461603" y="1992662"/>
                        <a:ext cx="2006600" cy="792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7" name="Object 8"/>
          <p:cNvGraphicFramePr>
            <a:graphicFrameLocks noChangeAspect="1"/>
          </p:cNvGraphicFramePr>
          <p:nvPr/>
        </p:nvGraphicFramePr>
        <p:xfrm>
          <a:off x="3461603" y="2871788"/>
          <a:ext cx="2279650" cy="898525"/>
        </p:xfrm>
        <a:graphic>
          <a:graphicData uri="http://schemas.openxmlformats.org/presentationml/2006/ole">
            <mc:AlternateContent xmlns:mc="http://schemas.openxmlformats.org/markup-compatibility/2006">
              <mc:Choice xmlns:v="urn:schemas-microsoft-com:vml" Requires="v">
                <p:oleObj spid="_x0000_s33818" name="Equation" r:id="rId5" imgW="1091726" imgH="431613" progId="Equation.DSMT4">
                  <p:embed/>
                </p:oleObj>
              </mc:Choice>
              <mc:Fallback>
                <p:oleObj name="Equation" r:id="rId5" imgW="1091726" imgH="431613" progId="Equation.DSMT4">
                  <p:embed/>
                  <p:pic>
                    <p:nvPicPr>
                      <p:cNvPr id="7" name="Object 8"/>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461603" y="2871788"/>
                        <a:ext cx="2279650" cy="898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pic>
        <p:nvPicPr>
          <p:cNvPr id="9" name="Picture 6"/>
          <p:cNvPicPr>
            <a:picLocks noChangeAspect="1" noChangeArrowheads="1"/>
          </p:cNvPicPr>
          <p:nvPr/>
        </p:nvPicPr>
        <p:blipFill>
          <a:blip r:embed="rId7">
            <a:extLst>
              <a:ext uri="{28A0092B-C50C-407E-A947-70E740481C1C}">
                <a14:useLocalDpi xmlns:a14="http://schemas.microsoft.com/office/drawing/2010/main" val="0"/>
              </a:ext>
            </a:extLst>
          </a:blip>
          <a:srcRect t="4694" r="7237"/>
          <a:stretch>
            <a:fillRect/>
          </a:stretch>
        </p:blipFill>
        <p:spPr bwMode="auto">
          <a:xfrm>
            <a:off x="7677943" y="3867151"/>
            <a:ext cx="3024188" cy="2759075"/>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 name="Picture 7"/>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739856" y="914401"/>
            <a:ext cx="3214687" cy="28559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aphicFrame>
        <p:nvGraphicFramePr>
          <p:cNvPr id="11" name="Object 8"/>
          <p:cNvGraphicFramePr>
            <a:graphicFrameLocks noChangeAspect="1"/>
          </p:cNvGraphicFramePr>
          <p:nvPr/>
        </p:nvGraphicFramePr>
        <p:xfrm>
          <a:off x="3461603" y="3995858"/>
          <a:ext cx="2158422" cy="903687"/>
        </p:xfrm>
        <a:graphic>
          <a:graphicData uri="http://schemas.openxmlformats.org/presentationml/2006/ole">
            <mc:AlternateContent xmlns:mc="http://schemas.openxmlformats.org/markup-compatibility/2006">
              <mc:Choice xmlns:v="urn:schemas-microsoft-com:vml" Requires="v">
                <p:oleObj spid="_x0000_s33819" name="Equation" r:id="rId9" imgW="1092200" imgH="457200" progId="Equation.DSMT4">
                  <p:embed/>
                </p:oleObj>
              </mc:Choice>
              <mc:Fallback>
                <p:oleObj name="Equation" r:id="rId9" imgW="1092200" imgH="457200" progId="Equation.DSMT4">
                  <p:embed/>
                  <p:pic>
                    <p:nvPicPr>
                      <p:cNvPr id="11" name="Object 8"/>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461603" y="3995858"/>
                        <a:ext cx="2158422" cy="903687"/>
                      </a:xfrm>
                      <a:prstGeom prst="rect">
                        <a:avLst/>
                      </a:prstGeom>
                      <a:noFill/>
                      <a:ln>
                        <a:noFill/>
                      </a:ln>
                      <a:effectLst/>
                    </p:spPr>
                  </p:pic>
                </p:oleObj>
              </mc:Fallback>
            </mc:AlternateContent>
          </a:graphicData>
        </a:graphic>
      </p:graphicFrame>
    </p:spTree>
    <p:extLst>
      <p:ext uri="{BB962C8B-B14F-4D97-AF65-F5344CB8AC3E}">
        <p14:creationId xmlns:p14="http://schemas.microsoft.com/office/powerpoint/2010/main" val="300738841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6" name="Rectangle 109"/>
          <p:cNvSpPr>
            <a:spLocks noGrp="1" noChangeArrowheads="1"/>
          </p:cNvSpPr>
          <p:nvPr>
            <p:ph idx="4294967295"/>
          </p:nvPr>
        </p:nvSpPr>
        <p:spPr>
          <a:xfrm>
            <a:off x="838200" y="1165225"/>
            <a:ext cx="10515600" cy="5011739"/>
          </a:xfrm>
          <a:noFill/>
        </p:spPr>
        <p:txBody>
          <a:bodyPr/>
          <a:lstStyle/>
          <a:p>
            <a:r>
              <a:rPr lang="zh-CN" altLang="en-US" dirty="0">
                <a:latin typeface="微软雅黑" panose="020B0503020204020204" pitchFamily="34" charset="-122"/>
                <a:ea typeface="微软雅黑" panose="020B0503020204020204" pitchFamily="34" charset="-122"/>
              </a:rPr>
              <a:t>二阶低通滤波器</a:t>
            </a:r>
            <a:endParaRPr lang="en-US" altLang="zh-CN" dirty="0">
              <a:latin typeface="微软雅黑" panose="020B0503020204020204" pitchFamily="34" charset="-122"/>
              <a:ea typeface="微软雅黑" panose="020B0503020204020204" pitchFamily="34" charset="-122"/>
            </a:endParaRPr>
          </a:p>
          <a:p>
            <a:pPr lvl="1"/>
            <a:r>
              <a:rPr lang="zh-CN" altLang="en-US" dirty="0">
                <a:latin typeface="微软雅黑" panose="020B0503020204020204" pitchFamily="34" charset="-122"/>
                <a:ea typeface="微软雅黑" panose="020B0503020204020204" pitchFamily="34" charset="-122"/>
              </a:rPr>
              <a:t>传递函数</a:t>
            </a:r>
          </a:p>
          <a:p>
            <a:pPr marL="457200" lvl="1" indent="0">
              <a:buNone/>
            </a:pPr>
            <a:endParaRPr lang="zh-CN" altLang="en-US" dirty="0">
              <a:latin typeface="微软雅黑" panose="020B0503020204020204" pitchFamily="34" charset="-122"/>
              <a:ea typeface="微软雅黑" panose="020B0503020204020204" pitchFamily="34" charset="-122"/>
            </a:endParaRPr>
          </a:p>
          <a:p>
            <a:pPr lvl="1"/>
            <a:r>
              <a:rPr lang="zh-CN" altLang="en-US" dirty="0">
                <a:latin typeface="微软雅黑" panose="020B0503020204020204" pitchFamily="34" charset="-122"/>
                <a:ea typeface="微软雅黑" panose="020B0503020204020204" pitchFamily="34" charset="-122"/>
              </a:rPr>
              <a:t>幅频特性</a:t>
            </a:r>
          </a:p>
          <a:p>
            <a:pPr lvl="1"/>
            <a:endParaRPr lang="zh-CN" altLang="en-US" dirty="0">
              <a:latin typeface="微软雅黑" panose="020B0503020204020204" pitchFamily="34" charset="-122"/>
              <a:ea typeface="微软雅黑" panose="020B0503020204020204" pitchFamily="34" charset="-122"/>
            </a:endParaRPr>
          </a:p>
          <a:p>
            <a:pPr lvl="1"/>
            <a:endParaRPr lang="zh-CN" altLang="en-US" dirty="0">
              <a:latin typeface="微软雅黑" panose="020B0503020204020204" pitchFamily="34" charset="-122"/>
              <a:ea typeface="微软雅黑" panose="020B0503020204020204" pitchFamily="34" charset="-122"/>
            </a:endParaRPr>
          </a:p>
          <a:p>
            <a:pPr lvl="1"/>
            <a:r>
              <a:rPr lang="zh-CN" altLang="en-US" dirty="0">
                <a:latin typeface="微软雅黑" panose="020B0503020204020204" pitchFamily="34" charset="-122"/>
                <a:ea typeface="微软雅黑" panose="020B0503020204020204" pitchFamily="34" charset="-122"/>
              </a:rPr>
              <a:t>相频特性</a:t>
            </a:r>
          </a:p>
          <a:p>
            <a:pPr lvl="1"/>
            <a:endParaRPr lang="en-US" altLang="zh-CN" dirty="0">
              <a:latin typeface="微软雅黑" panose="020B0503020204020204" pitchFamily="34" charset="-122"/>
              <a:ea typeface="微软雅黑" panose="020B0503020204020204" pitchFamily="34" charset="-122"/>
            </a:endParaRPr>
          </a:p>
          <a:p>
            <a:pPr eaLnBrk="1" hangingPunct="1"/>
            <a:endParaRPr lang="zh-CN" altLang="en-US" dirty="0">
              <a:latin typeface="微软雅黑" panose="020B0503020204020204" pitchFamily="34" charset="-122"/>
              <a:ea typeface="微软雅黑" panose="020B0503020204020204" pitchFamily="34" charset="-122"/>
            </a:endParaRPr>
          </a:p>
        </p:txBody>
      </p:sp>
      <p:graphicFrame>
        <p:nvGraphicFramePr>
          <p:cNvPr id="27651" name="Object 6"/>
          <p:cNvGraphicFramePr>
            <a:graphicFrameLocks noChangeAspect="1"/>
          </p:cNvGraphicFramePr>
          <p:nvPr/>
        </p:nvGraphicFramePr>
        <p:xfrm>
          <a:off x="3006429" y="2205750"/>
          <a:ext cx="2447925" cy="792162"/>
        </p:xfrm>
        <a:graphic>
          <a:graphicData uri="http://schemas.openxmlformats.org/presentationml/2006/ole">
            <mc:AlternateContent xmlns:mc="http://schemas.openxmlformats.org/markup-compatibility/2006">
              <mc:Choice xmlns:v="urn:schemas-microsoft-com:vml" Requires="v">
                <p:oleObj spid="_x0000_s32801" name="Equation" r:id="rId4" imgW="1447800" imgH="469900" progId="Equation.DSMT4">
                  <p:embed/>
                </p:oleObj>
              </mc:Choice>
              <mc:Fallback>
                <p:oleObj name="Equation" r:id="rId4" imgW="1447800" imgH="469900" progId="Equation.DSMT4">
                  <p:embed/>
                  <p:pic>
                    <p:nvPicPr>
                      <p:cNvPr id="27651" name="Object 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006429" y="2205750"/>
                        <a:ext cx="2447925" cy="792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pSp>
        <p:nvGrpSpPr>
          <p:cNvPr id="606214" name="Group 6"/>
          <p:cNvGrpSpPr>
            <a:grpSpLocks/>
          </p:cNvGrpSpPr>
          <p:nvPr/>
        </p:nvGrpSpPr>
        <p:grpSpPr bwMode="auto">
          <a:xfrm>
            <a:off x="6952659" y="1186796"/>
            <a:ext cx="4572000" cy="5408613"/>
            <a:chOff x="2699" y="572"/>
            <a:chExt cx="2880" cy="3407"/>
          </a:xfrm>
        </p:grpSpPr>
        <p:sp>
          <p:nvSpPr>
            <p:cNvPr id="27657" name="Text Box 7"/>
            <p:cNvSpPr txBox="1">
              <a:spLocks noChangeArrowheads="1"/>
            </p:cNvSpPr>
            <p:nvPr/>
          </p:nvSpPr>
          <p:spPr bwMode="auto">
            <a:xfrm rot="-5400000">
              <a:off x="2615" y="1067"/>
              <a:ext cx="624" cy="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a:r>
                <a:rPr lang="en-US" altLang="zh-CN" sz="1400">
                  <a:latin typeface="Times New Roman" panose="02020603050405020304" pitchFamily="18" charset="0"/>
                </a:rPr>
                <a:t>20lgA/dB</a:t>
              </a:r>
            </a:p>
          </p:txBody>
        </p:sp>
        <p:sp>
          <p:nvSpPr>
            <p:cNvPr id="27658" name="Line 8"/>
            <p:cNvSpPr>
              <a:spLocks noChangeShapeType="1"/>
            </p:cNvSpPr>
            <p:nvPr/>
          </p:nvSpPr>
          <p:spPr bwMode="auto">
            <a:xfrm rot="10800000" flipV="1">
              <a:off x="3126" y="1452"/>
              <a:ext cx="2268" cy="0"/>
            </a:xfrm>
            <a:prstGeom prst="line">
              <a:avLst/>
            </a:prstGeom>
            <a:noFill/>
            <a:ln w="6350">
              <a:solidFill>
                <a:srgbClr val="000000"/>
              </a:solidFill>
              <a:round/>
              <a:headEnd type="stealth" w="sm" len="lg"/>
              <a:tailEnd/>
            </a:ln>
            <a:extLst>
              <a:ext uri="{909E8E84-426E-40DD-AFC4-6F175D3DCCD1}">
                <a14:hiddenFill xmlns:a14="http://schemas.microsoft.com/office/drawing/2010/main">
                  <a:noFill/>
                </a14:hiddenFill>
              </a:ext>
            </a:extLst>
          </p:spPr>
          <p:txBody>
            <a:bodyPr/>
            <a:lstStyle/>
            <a:p>
              <a:endParaRPr lang="zh-CN" altLang="en-US"/>
            </a:p>
          </p:txBody>
        </p:sp>
        <p:sp>
          <p:nvSpPr>
            <p:cNvPr id="27659" name="Rectangle 9"/>
            <p:cNvSpPr>
              <a:spLocks noChangeArrowheads="1"/>
            </p:cNvSpPr>
            <p:nvPr/>
          </p:nvSpPr>
          <p:spPr bwMode="auto">
            <a:xfrm>
              <a:off x="3229" y="1479"/>
              <a:ext cx="184" cy="1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a:r>
                <a:rPr lang="en-US" altLang="zh-CN" sz="1400">
                  <a:solidFill>
                    <a:srgbClr val="000000"/>
                  </a:solidFill>
                  <a:latin typeface="Times New Roman" panose="02020603050405020304" pitchFamily="18" charset="0"/>
                </a:rPr>
                <a:t>-1</a:t>
              </a:r>
              <a:endParaRPr lang="en-US" altLang="zh-CN" sz="1400">
                <a:latin typeface="Times New Roman" panose="02020603050405020304" pitchFamily="18" charset="0"/>
              </a:endParaRPr>
            </a:p>
          </p:txBody>
        </p:sp>
        <p:sp>
          <p:nvSpPr>
            <p:cNvPr id="27660" name="Rectangle 10"/>
            <p:cNvSpPr>
              <a:spLocks noChangeArrowheads="1"/>
            </p:cNvSpPr>
            <p:nvPr/>
          </p:nvSpPr>
          <p:spPr bwMode="auto">
            <a:xfrm>
              <a:off x="3933" y="1330"/>
              <a:ext cx="57" cy="1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a:r>
                <a:rPr lang="en-US" altLang="zh-CN" sz="1400">
                  <a:solidFill>
                    <a:srgbClr val="000000"/>
                  </a:solidFill>
                  <a:latin typeface="Times New Roman" panose="02020603050405020304" pitchFamily="18" charset="0"/>
                </a:rPr>
                <a:t>0</a:t>
              </a:r>
              <a:endParaRPr lang="en-US" altLang="zh-CN" sz="1400">
                <a:latin typeface="Times New Roman" panose="02020603050405020304" pitchFamily="18" charset="0"/>
              </a:endParaRPr>
            </a:p>
          </p:txBody>
        </p:sp>
        <p:sp>
          <p:nvSpPr>
            <p:cNvPr id="27661" name="Rectangle 11"/>
            <p:cNvSpPr>
              <a:spLocks noChangeArrowheads="1"/>
            </p:cNvSpPr>
            <p:nvPr/>
          </p:nvSpPr>
          <p:spPr bwMode="auto">
            <a:xfrm>
              <a:off x="4757" y="1517"/>
              <a:ext cx="57" cy="1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a:r>
                <a:rPr lang="en-US" altLang="zh-CN" sz="1400">
                  <a:solidFill>
                    <a:srgbClr val="000000"/>
                  </a:solidFill>
                  <a:latin typeface="Times New Roman" panose="02020603050405020304" pitchFamily="18" charset="0"/>
                </a:rPr>
                <a:t>1</a:t>
              </a:r>
              <a:endParaRPr lang="en-US" altLang="zh-CN" sz="1400">
                <a:latin typeface="Times New Roman" panose="02020603050405020304" pitchFamily="18" charset="0"/>
              </a:endParaRPr>
            </a:p>
          </p:txBody>
        </p:sp>
        <p:sp>
          <p:nvSpPr>
            <p:cNvPr id="27662" name="Rectangle 12"/>
            <p:cNvSpPr>
              <a:spLocks noChangeArrowheads="1"/>
            </p:cNvSpPr>
            <p:nvPr/>
          </p:nvSpPr>
          <p:spPr bwMode="auto">
            <a:xfrm>
              <a:off x="2982" y="2174"/>
              <a:ext cx="150" cy="1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a:r>
                <a:rPr lang="en-US" altLang="zh-CN" sz="1400">
                  <a:solidFill>
                    <a:srgbClr val="000000"/>
                  </a:solidFill>
                  <a:latin typeface="Times New Roman" panose="02020603050405020304" pitchFamily="18" charset="0"/>
                </a:rPr>
                <a:t>-40</a:t>
              </a:r>
              <a:endParaRPr lang="en-US" altLang="zh-CN" sz="1400">
                <a:latin typeface="Times New Roman" panose="02020603050405020304" pitchFamily="18" charset="0"/>
              </a:endParaRPr>
            </a:p>
          </p:txBody>
        </p:sp>
        <p:sp>
          <p:nvSpPr>
            <p:cNvPr id="27663" name="Rectangle 13"/>
            <p:cNvSpPr>
              <a:spLocks noChangeArrowheads="1"/>
            </p:cNvSpPr>
            <p:nvPr/>
          </p:nvSpPr>
          <p:spPr bwMode="auto">
            <a:xfrm>
              <a:off x="2982" y="1798"/>
              <a:ext cx="150" cy="1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a:r>
                <a:rPr lang="en-US" altLang="zh-CN" sz="1400">
                  <a:solidFill>
                    <a:srgbClr val="000000"/>
                  </a:solidFill>
                  <a:latin typeface="Times New Roman" panose="02020603050405020304" pitchFamily="18" charset="0"/>
                </a:rPr>
                <a:t>-20</a:t>
              </a:r>
              <a:endParaRPr lang="en-US" altLang="zh-CN" sz="1400">
                <a:latin typeface="Times New Roman" panose="02020603050405020304" pitchFamily="18" charset="0"/>
              </a:endParaRPr>
            </a:p>
          </p:txBody>
        </p:sp>
        <p:sp>
          <p:nvSpPr>
            <p:cNvPr id="27664" name="Rectangle 14"/>
            <p:cNvSpPr>
              <a:spLocks noChangeArrowheads="1"/>
            </p:cNvSpPr>
            <p:nvPr/>
          </p:nvSpPr>
          <p:spPr bwMode="auto">
            <a:xfrm>
              <a:off x="3063" y="1420"/>
              <a:ext cx="57" cy="1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a:r>
                <a:rPr lang="en-US" altLang="zh-CN" sz="1400">
                  <a:solidFill>
                    <a:srgbClr val="000000"/>
                  </a:solidFill>
                  <a:latin typeface="Times New Roman" panose="02020603050405020304" pitchFamily="18" charset="0"/>
                </a:rPr>
                <a:t>0</a:t>
              </a:r>
              <a:endParaRPr lang="en-US" altLang="zh-CN" sz="1400">
                <a:latin typeface="Times New Roman" panose="02020603050405020304" pitchFamily="18" charset="0"/>
              </a:endParaRPr>
            </a:p>
          </p:txBody>
        </p:sp>
        <p:sp>
          <p:nvSpPr>
            <p:cNvPr id="27665" name="Rectangle 15"/>
            <p:cNvSpPr>
              <a:spLocks noChangeArrowheads="1"/>
            </p:cNvSpPr>
            <p:nvPr/>
          </p:nvSpPr>
          <p:spPr bwMode="auto">
            <a:xfrm>
              <a:off x="3012" y="1041"/>
              <a:ext cx="113" cy="1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a:r>
                <a:rPr lang="en-US" altLang="zh-CN" sz="1400">
                  <a:solidFill>
                    <a:srgbClr val="000000"/>
                  </a:solidFill>
                  <a:latin typeface="Times New Roman" panose="02020603050405020304" pitchFamily="18" charset="0"/>
                </a:rPr>
                <a:t>20</a:t>
              </a:r>
              <a:endParaRPr lang="en-US" altLang="zh-CN" sz="1400">
                <a:latin typeface="Times New Roman" panose="02020603050405020304" pitchFamily="18" charset="0"/>
              </a:endParaRPr>
            </a:p>
          </p:txBody>
        </p:sp>
        <p:sp>
          <p:nvSpPr>
            <p:cNvPr id="27666" name="Line 16"/>
            <p:cNvSpPr>
              <a:spLocks noChangeShapeType="1"/>
            </p:cNvSpPr>
            <p:nvPr/>
          </p:nvSpPr>
          <p:spPr bwMode="auto">
            <a:xfrm flipV="1">
              <a:off x="3542" y="1437"/>
              <a:ext cx="0" cy="30"/>
            </a:xfrm>
            <a:prstGeom prst="line">
              <a:avLst/>
            </a:prstGeom>
            <a:noFill/>
            <a:ln w="635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7667" name="Line 17"/>
            <p:cNvSpPr>
              <a:spLocks noChangeShapeType="1"/>
            </p:cNvSpPr>
            <p:nvPr/>
          </p:nvSpPr>
          <p:spPr bwMode="auto">
            <a:xfrm flipV="1">
              <a:off x="3955" y="1425"/>
              <a:ext cx="0" cy="55"/>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7668" name="Line 18"/>
            <p:cNvSpPr>
              <a:spLocks noChangeShapeType="1"/>
            </p:cNvSpPr>
            <p:nvPr/>
          </p:nvSpPr>
          <p:spPr bwMode="auto">
            <a:xfrm flipV="1">
              <a:off x="4370" y="1437"/>
              <a:ext cx="0" cy="30"/>
            </a:xfrm>
            <a:prstGeom prst="line">
              <a:avLst/>
            </a:prstGeom>
            <a:noFill/>
            <a:ln w="635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7669" name="Line 19"/>
            <p:cNvSpPr>
              <a:spLocks noChangeShapeType="1"/>
            </p:cNvSpPr>
            <p:nvPr/>
          </p:nvSpPr>
          <p:spPr bwMode="auto">
            <a:xfrm flipV="1">
              <a:off x="4784" y="1425"/>
              <a:ext cx="0" cy="55"/>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7670" name="Line 20"/>
            <p:cNvSpPr>
              <a:spLocks noChangeShapeType="1"/>
            </p:cNvSpPr>
            <p:nvPr/>
          </p:nvSpPr>
          <p:spPr bwMode="auto">
            <a:xfrm flipV="1">
              <a:off x="5200" y="1437"/>
              <a:ext cx="0" cy="30"/>
            </a:xfrm>
            <a:prstGeom prst="line">
              <a:avLst/>
            </a:prstGeom>
            <a:noFill/>
            <a:ln w="635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7671" name="Line 21"/>
            <p:cNvSpPr>
              <a:spLocks noChangeShapeType="1"/>
            </p:cNvSpPr>
            <p:nvPr/>
          </p:nvSpPr>
          <p:spPr bwMode="auto">
            <a:xfrm>
              <a:off x="3126" y="2396"/>
              <a:ext cx="15" cy="0"/>
            </a:xfrm>
            <a:prstGeom prst="line">
              <a:avLst/>
            </a:prstGeom>
            <a:noFill/>
            <a:ln w="635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7672" name="Line 22"/>
            <p:cNvSpPr>
              <a:spLocks noChangeShapeType="1"/>
            </p:cNvSpPr>
            <p:nvPr/>
          </p:nvSpPr>
          <p:spPr bwMode="auto">
            <a:xfrm>
              <a:off x="3126" y="2207"/>
              <a:ext cx="28"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7673" name="Line 23"/>
            <p:cNvSpPr>
              <a:spLocks noChangeShapeType="1"/>
            </p:cNvSpPr>
            <p:nvPr/>
          </p:nvSpPr>
          <p:spPr bwMode="auto">
            <a:xfrm>
              <a:off x="3126" y="2017"/>
              <a:ext cx="15" cy="1"/>
            </a:xfrm>
            <a:prstGeom prst="line">
              <a:avLst/>
            </a:prstGeom>
            <a:noFill/>
            <a:ln w="635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7674" name="Line 24"/>
            <p:cNvSpPr>
              <a:spLocks noChangeShapeType="1"/>
            </p:cNvSpPr>
            <p:nvPr/>
          </p:nvSpPr>
          <p:spPr bwMode="auto">
            <a:xfrm>
              <a:off x="3126" y="1831"/>
              <a:ext cx="28"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7675" name="Line 25"/>
            <p:cNvSpPr>
              <a:spLocks noChangeShapeType="1"/>
            </p:cNvSpPr>
            <p:nvPr/>
          </p:nvSpPr>
          <p:spPr bwMode="auto">
            <a:xfrm>
              <a:off x="3126" y="1642"/>
              <a:ext cx="15" cy="0"/>
            </a:xfrm>
            <a:prstGeom prst="line">
              <a:avLst/>
            </a:prstGeom>
            <a:noFill/>
            <a:ln w="635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7676" name="Line 26"/>
            <p:cNvSpPr>
              <a:spLocks noChangeShapeType="1"/>
            </p:cNvSpPr>
            <p:nvPr/>
          </p:nvSpPr>
          <p:spPr bwMode="auto">
            <a:xfrm>
              <a:off x="3126" y="1453"/>
              <a:ext cx="28"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7677" name="Line 27"/>
            <p:cNvSpPr>
              <a:spLocks noChangeShapeType="1"/>
            </p:cNvSpPr>
            <p:nvPr/>
          </p:nvSpPr>
          <p:spPr bwMode="auto">
            <a:xfrm>
              <a:off x="3126" y="1263"/>
              <a:ext cx="15" cy="1"/>
            </a:xfrm>
            <a:prstGeom prst="line">
              <a:avLst/>
            </a:prstGeom>
            <a:noFill/>
            <a:ln w="635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7678" name="Line 28"/>
            <p:cNvSpPr>
              <a:spLocks noChangeShapeType="1"/>
            </p:cNvSpPr>
            <p:nvPr/>
          </p:nvSpPr>
          <p:spPr bwMode="auto">
            <a:xfrm>
              <a:off x="3126" y="1074"/>
              <a:ext cx="28" cy="1"/>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7679" name="Freeform 29"/>
            <p:cNvSpPr>
              <a:spLocks/>
            </p:cNvSpPr>
            <p:nvPr/>
          </p:nvSpPr>
          <p:spPr bwMode="auto">
            <a:xfrm>
              <a:off x="3126" y="1074"/>
              <a:ext cx="2074" cy="1511"/>
            </a:xfrm>
            <a:custGeom>
              <a:avLst/>
              <a:gdLst>
                <a:gd name="T0" fmla="*/ 25 w 7008"/>
                <a:gd name="T1" fmla="*/ 376 h 4400"/>
                <a:gd name="T2" fmla="*/ 58 w 7008"/>
                <a:gd name="T3" fmla="*/ 376 h 4400"/>
                <a:gd name="T4" fmla="*/ 91 w 7008"/>
                <a:gd name="T5" fmla="*/ 376 h 4400"/>
                <a:gd name="T6" fmla="*/ 123 w 7008"/>
                <a:gd name="T7" fmla="*/ 373 h 4400"/>
                <a:gd name="T8" fmla="*/ 159 w 7008"/>
                <a:gd name="T9" fmla="*/ 373 h 4400"/>
                <a:gd name="T10" fmla="*/ 191 w 7008"/>
                <a:gd name="T11" fmla="*/ 373 h 4400"/>
                <a:gd name="T12" fmla="*/ 224 w 7008"/>
                <a:gd name="T13" fmla="*/ 371 h 4400"/>
                <a:gd name="T14" fmla="*/ 257 w 7008"/>
                <a:gd name="T15" fmla="*/ 371 h 4400"/>
                <a:gd name="T16" fmla="*/ 290 w 7008"/>
                <a:gd name="T17" fmla="*/ 368 h 4400"/>
                <a:gd name="T18" fmla="*/ 323 w 7008"/>
                <a:gd name="T19" fmla="*/ 368 h 4400"/>
                <a:gd name="T20" fmla="*/ 358 w 7008"/>
                <a:gd name="T21" fmla="*/ 366 h 4400"/>
                <a:gd name="T22" fmla="*/ 391 w 7008"/>
                <a:gd name="T23" fmla="*/ 363 h 4400"/>
                <a:gd name="T24" fmla="*/ 424 w 7008"/>
                <a:gd name="T25" fmla="*/ 361 h 4400"/>
                <a:gd name="T26" fmla="*/ 456 w 7008"/>
                <a:gd name="T27" fmla="*/ 356 h 4400"/>
                <a:gd name="T28" fmla="*/ 489 w 7008"/>
                <a:gd name="T29" fmla="*/ 351 h 4400"/>
                <a:gd name="T30" fmla="*/ 522 w 7008"/>
                <a:gd name="T31" fmla="*/ 345 h 4400"/>
                <a:gd name="T32" fmla="*/ 557 w 7008"/>
                <a:gd name="T33" fmla="*/ 338 h 4400"/>
                <a:gd name="T34" fmla="*/ 590 w 7008"/>
                <a:gd name="T35" fmla="*/ 328 h 4400"/>
                <a:gd name="T36" fmla="*/ 622 w 7008"/>
                <a:gd name="T37" fmla="*/ 315 h 4400"/>
                <a:gd name="T38" fmla="*/ 655 w 7008"/>
                <a:gd name="T39" fmla="*/ 300 h 4400"/>
                <a:gd name="T40" fmla="*/ 688 w 7008"/>
                <a:gd name="T41" fmla="*/ 280 h 4400"/>
                <a:gd name="T42" fmla="*/ 721 w 7008"/>
                <a:gd name="T43" fmla="*/ 250 h 4400"/>
                <a:gd name="T44" fmla="*/ 756 w 7008"/>
                <a:gd name="T45" fmla="*/ 204 h 4400"/>
                <a:gd name="T46" fmla="*/ 789 w 7008"/>
                <a:gd name="T47" fmla="*/ 131 h 4400"/>
                <a:gd name="T48" fmla="*/ 822 w 7008"/>
                <a:gd name="T49" fmla="*/ 12 h 4400"/>
                <a:gd name="T50" fmla="*/ 854 w 7008"/>
                <a:gd name="T51" fmla="*/ 98 h 4400"/>
                <a:gd name="T52" fmla="*/ 887 w 7008"/>
                <a:gd name="T53" fmla="*/ 227 h 4400"/>
                <a:gd name="T54" fmla="*/ 920 w 7008"/>
                <a:gd name="T55" fmla="*/ 313 h 4400"/>
                <a:gd name="T56" fmla="*/ 955 w 7008"/>
                <a:gd name="T57" fmla="*/ 378 h 4400"/>
                <a:gd name="T58" fmla="*/ 988 w 7008"/>
                <a:gd name="T59" fmla="*/ 434 h 4400"/>
                <a:gd name="T60" fmla="*/ 1021 w 7008"/>
                <a:gd name="T61" fmla="*/ 482 h 4400"/>
                <a:gd name="T62" fmla="*/ 1053 w 7008"/>
                <a:gd name="T63" fmla="*/ 527 h 4400"/>
                <a:gd name="T64" fmla="*/ 1086 w 7008"/>
                <a:gd name="T65" fmla="*/ 568 h 4400"/>
                <a:gd name="T66" fmla="*/ 1119 w 7008"/>
                <a:gd name="T67" fmla="*/ 605 h 4400"/>
                <a:gd name="T68" fmla="*/ 1154 w 7008"/>
                <a:gd name="T69" fmla="*/ 643 h 4400"/>
                <a:gd name="T70" fmla="*/ 1187 w 7008"/>
                <a:gd name="T71" fmla="*/ 679 h 4400"/>
                <a:gd name="T72" fmla="*/ 1220 w 7008"/>
                <a:gd name="T73" fmla="*/ 714 h 4400"/>
                <a:gd name="T74" fmla="*/ 1252 w 7008"/>
                <a:gd name="T75" fmla="*/ 747 h 4400"/>
                <a:gd name="T76" fmla="*/ 1285 w 7008"/>
                <a:gd name="T77" fmla="*/ 780 h 4400"/>
                <a:gd name="T78" fmla="*/ 1318 w 7008"/>
                <a:gd name="T79" fmla="*/ 812 h 4400"/>
                <a:gd name="T80" fmla="*/ 1353 w 7008"/>
                <a:gd name="T81" fmla="*/ 845 h 4400"/>
                <a:gd name="T82" fmla="*/ 1386 w 7008"/>
                <a:gd name="T83" fmla="*/ 875 h 4400"/>
                <a:gd name="T84" fmla="*/ 1419 w 7008"/>
                <a:gd name="T85" fmla="*/ 908 h 4400"/>
                <a:gd name="T86" fmla="*/ 1452 w 7008"/>
                <a:gd name="T87" fmla="*/ 939 h 4400"/>
                <a:gd name="T88" fmla="*/ 1484 w 7008"/>
                <a:gd name="T89" fmla="*/ 971 h 4400"/>
                <a:gd name="T90" fmla="*/ 1517 w 7008"/>
                <a:gd name="T91" fmla="*/ 1001 h 4400"/>
                <a:gd name="T92" fmla="*/ 1552 w 7008"/>
                <a:gd name="T93" fmla="*/ 1032 h 4400"/>
                <a:gd name="T94" fmla="*/ 1585 w 7008"/>
                <a:gd name="T95" fmla="*/ 1062 h 4400"/>
                <a:gd name="T96" fmla="*/ 1618 w 7008"/>
                <a:gd name="T97" fmla="*/ 1092 h 4400"/>
                <a:gd name="T98" fmla="*/ 1650 w 7008"/>
                <a:gd name="T99" fmla="*/ 1125 h 4400"/>
                <a:gd name="T100" fmla="*/ 1683 w 7008"/>
                <a:gd name="T101" fmla="*/ 1155 h 4400"/>
                <a:gd name="T102" fmla="*/ 1716 w 7008"/>
                <a:gd name="T103" fmla="*/ 1186 h 4400"/>
                <a:gd name="T104" fmla="*/ 1751 w 7008"/>
                <a:gd name="T105" fmla="*/ 1216 h 4400"/>
                <a:gd name="T106" fmla="*/ 1784 w 7008"/>
                <a:gd name="T107" fmla="*/ 1246 h 4400"/>
                <a:gd name="T108" fmla="*/ 1817 w 7008"/>
                <a:gd name="T109" fmla="*/ 1276 h 4400"/>
                <a:gd name="T110" fmla="*/ 1850 w 7008"/>
                <a:gd name="T111" fmla="*/ 1307 h 4400"/>
                <a:gd name="T112" fmla="*/ 1883 w 7008"/>
                <a:gd name="T113" fmla="*/ 1337 h 4400"/>
                <a:gd name="T114" fmla="*/ 1915 w 7008"/>
                <a:gd name="T115" fmla="*/ 1367 h 4400"/>
                <a:gd name="T116" fmla="*/ 1951 w 7008"/>
                <a:gd name="T117" fmla="*/ 1398 h 4400"/>
                <a:gd name="T118" fmla="*/ 1983 w 7008"/>
                <a:gd name="T119" fmla="*/ 1428 h 4400"/>
                <a:gd name="T120" fmla="*/ 2016 w 7008"/>
                <a:gd name="T121" fmla="*/ 1458 h 4400"/>
                <a:gd name="T122" fmla="*/ 2049 w 7008"/>
                <a:gd name="T123" fmla="*/ 1488 h 4400"/>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7008" h="4400">
                  <a:moveTo>
                    <a:pt x="0" y="1094"/>
                  </a:moveTo>
                  <a:lnTo>
                    <a:pt x="26" y="1094"/>
                  </a:lnTo>
                  <a:lnTo>
                    <a:pt x="60" y="1094"/>
                  </a:lnTo>
                  <a:lnTo>
                    <a:pt x="85" y="1094"/>
                  </a:lnTo>
                  <a:lnTo>
                    <a:pt x="111" y="1094"/>
                  </a:lnTo>
                  <a:lnTo>
                    <a:pt x="136" y="1094"/>
                  </a:lnTo>
                  <a:lnTo>
                    <a:pt x="170" y="1094"/>
                  </a:lnTo>
                  <a:lnTo>
                    <a:pt x="196" y="1094"/>
                  </a:lnTo>
                  <a:lnTo>
                    <a:pt x="222" y="1094"/>
                  </a:lnTo>
                  <a:lnTo>
                    <a:pt x="256" y="1094"/>
                  </a:lnTo>
                  <a:lnTo>
                    <a:pt x="281" y="1094"/>
                  </a:lnTo>
                  <a:lnTo>
                    <a:pt x="307" y="1094"/>
                  </a:lnTo>
                  <a:lnTo>
                    <a:pt x="341" y="1094"/>
                  </a:lnTo>
                  <a:lnTo>
                    <a:pt x="366" y="1094"/>
                  </a:lnTo>
                  <a:lnTo>
                    <a:pt x="392" y="1094"/>
                  </a:lnTo>
                  <a:lnTo>
                    <a:pt x="417" y="1087"/>
                  </a:lnTo>
                  <a:lnTo>
                    <a:pt x="451" y="1087"/>
                  </a:lnTo>
                  <a:lnTo>
                    <a:pt x="477" y="1087"/>
                  </a:lnTo>
                  <a:lnTo>
                    <a:pt x="503" y="1087"/>
                  </a:lnTo>
                  <a:lnTo>
                    <a:pt x="537" y="1087"/>
                  </a:lnTo>
                  <a:lnTo>
                    <a:pt x="562" y="1087"/>
                  </a:lnTo>
                  <a:lnTo>
                    <a:pt x="588" y="1087"/>
                  </a:lnTo>
                  <a:lnTo>
                    <a:pt x="613" y="1087"/>
                  </a:lnTo>
                  <a:lnTo>
                    <a:pt x="647" y="1087"/>
                  </a:lnTo>
                  <a:lnTo>
                    <a:pt x="673" y="1087"/>
                  </a:lnTo>
                  <a:lnTo>
                    <a:pt x="698" y="1087"/>
                  </a:lnTo>
                  <a:lnTo>
                    <a:pt x="732" y="1087"/>
                  </a:lnTo>
                  <a:lnTo>
                    <a:pt x="758" y="1080"/>
                  </a:lnTo>
                  <a:lnTo>
                    <a:pt x="784" y="1080"/>
                  </a:lnTo>
                  <a:lnTo>
                    <a:pt x="809" y="1080"/>
                  </a:lnTo>
                  <a:lnTo>
                    <a:pt x="843" y="1080"/>
                  </a:lnTo>
                  <a:lnTo>
                    <a:pt x="869" y="1080"/>
                  </a:lnTo>
                  <a:lnTo>
                    <a:pt x="894" y="1080"/>
                  </a:lnTo>
                  <a:lnTo>
                    <a:pt x="928" y="1080"/>
                  </a:lnTo>
                  <a:lnTo>
                    <a:pt x="954" y="1080"/>
                  </a:lnTo>
                  <a:lnTo>
                    <a:pt x="979" y="1072"/>
                  </a:lnTo>
                  <a:lnTo>
                    <a:pt x="1013" y="1072"/>
                  </a:lnTo>
                  <a:lnTo>
                    <a:pt x="1039" y="1072"/>
                  </a:lnTo>
                  <a:lnTo>
                    <a:pt x="1064" y="1072"/>
                  </a:lnTo>
                  <a:lnTo>
                    <a:pt x="1090" y="1072"/>
                  </a:lnTo>
                  <a:lnTo>
                    <a:pt x="1124" y="1072"/>
                  </a:lnTo>
                  <a:lnTo>
                    <a:pt x="1150" y="1065"/>
                  </a:lnTo>
                  <a:lnTo>
                    <a:pt x="1175" y="1065"/>
                  </a:lnTo>
                  <a:lnTo>
                    <a:pt x="1209" y="1065"/>
                  </a:lnTo>
                  <a:lnTo>
                    <a:pt x="1235" y="1065"/>
                  </a:lnTo>
                  <a:lnTo>
                    <a:pt x="1260" y="1058"/>
                  </a:lnTo>
                  <a:lnTo>
                    <a:pt x="1286" y="1058"/>
                  </a:lnTo>
                  <a:lnTo>
                    <a:pt x="1320" y="1058"/>
                  </a:lnTo>
                  <a:lnTo>
                    <a:pt x="1345" y="1058"/>
                  </a:lnTo>
                  <a:lnTo>
                    <a:pt x="1371" y="1050"/>
                  </a:lnTo>
                  <a:lnTo>
                    <a:pt x="1405" y="1050"/>
                  </a:lnTo>
                  <a:lnTo>
                    <a:pt x="1431" y="1050"/>
                  </a:lnTo>
                  <a:lnTo>
                    <a:pt x="1456" y="1043"/>
                  </a:lnTo>
                  <a:lnTo>
                    <a:pt x="1482" y="1043"/>
                  </a:lnTo>
                  <a:lnTo>
                    <a:pt x="1516" y="1036"/>
                  </a:lnTo>
                  <a:lnTo>
                    <a:pt x="1541" y="1036"/>
                  </a:lnTo>
                  <a:lnTo>
                    <a:pt x="1567" y="1036"/>
                  </a:lnTo>
                  <a:lnTo>
                    <a:pt x="1601" y="1028"/>
                  </a:lnTo>
                  <a:lnTo>
                    <a:pt x="1626" y="1028"/>
                  </a:lnTo>
                  <a:lnTo>
                    <a:pt x="1652" y="1021"/>
                  </a:lnTo>
                  <a:lnTo>
                    <a:pt x="1686" y="1021"/>
                  </a:lnTo>
                  <a:lnTo>
                    <a:pt x="1712" y="1013"/>
                  </a:lnTo>
                  <a:lnTo>
                    <a:pt x="1737" y="1006"/>
                  </a:lnTo>
                  <a:lnTo>
                    <a:pt x="1763" y="1006"/>
                  </a:lnTo>
                  <a:lnTo>
                    <a:pt x="1797" y="999"/>
                  </a:lnTo>
                  <a:lnTo>
                    <a:pt x="1822" y="991"/>
                  </a:lnTo>
                  <a:lnTo>
                    <a:pt x="1848" y="991"/>
                  </a:lnTo>
                  <a:lnTo>
                    <a:pt x="1882" y="984"/>
                  </a:lnTo>
                  <a:lnTo>
                    <a:pt x="1907" y="977"/>
                  </a:lnTo>
                  <a:lnTo>
                    <a:pt x="1933" y="969"/>
                  </a:lnTo>
                  <a:lnTo>
                    <a:pt x="1959" y="962"/>
                  </a:lnTo>
                  <a:lnTo>
                    <a:pt x="1993" y="955"/>
                  </a:lnTo>
                  <a:lnTo>
                    <a:pt x="2018" y="947"/>
                  </a:lnTo>
                  <a:lnTo>
                    <a:pt x="2044" y="940"/>
                  </a:lnTo>
                  <a:lnTo>
                    <a:pt x="2078" y="933"/>
                  </a:lnTo>
                  <a:lnTo>
                    <a:pt x="2103" y="918"/>
                  </a:lnTo>
                  <a:lnTo>
                    <a:pt x="2129" y="911"/>
                  </a:lnTo>
                  <a:lnTo>
                    <a:pt x="2154" y="896"/>
                  </a:lnTo>
                  <a:lnTo>
                    <a:pt x="2188" y="889"/>
                  </a:lnTo>
                  <a:lnTo>
                    <a:pt x="2214" y="874"/>
                  </a:lnTo>
                  <a:lnTo>
                    <a:pt x="2240" y="859"/>
                  </a:lnTo>
                  <a:lnTo>
                    <a:pt x="2274" y="844"/>
                  </a:lnTo>
                  <a:lnTo>
                    <a:pt x="2299" y="830"/>
                  </a:lnTo>
                  <a:lnTo>
                    <a:pt x="2325" y="815"/>
                  </a:lnTo>
                  <a:lnTo>
                    <a:pt x="2359" y="793"/>
                  </a:lnTo>
                  <a:lnTo>
                    <a:pt x="2384" y="771"/>
                  </a:lnTo>
                  <a:lnTo>
                    <a:pt x="2410" y="749"/>
                  </a:lnTo>
                  <a:lnTo>
                    <a:pt x="2435" y="727"/>
                  </a:lnTo>
                  <a:lnTo>
                    <a:pt x="2469" y="698"/>
                  </a:lnTo>
                  <a:lnTo>
                    <a:pt x="2495" y="668"/>
                  </a:lnTo>
                  <a:lnTo>
                    <a:pt x="2520" y="631"/>
                  </a:lnTo>
                  <a:lnTo>
                    <a:pt x="2555" y="595"/>
                  </a:lnTo>
                  <a:lnTo>
                    <a:pt x="2580" y="551"/>
                  </a:lnTo>
                  <a:lnTo>
                    <a:pt x="2606" y="507"/>
                  </a:lnTo>
                  <a:lnTo>
                    <a:pt x="2631" y="448"/>
                  </a:lnTo>
                  <a:lnTo>
                    <a:pt x="2665" y="382"/>
                  </a:lnTo>
                  <a:lnTo>
                    <a:pt x="2691" y="308"/>
                  </a:lnTo>
                  <a:lnTo>
                    <a:pt x="2716" y="220"/>
                  </a:lnTo>
                  <a:lnTo>
                    <a:pt x="2750" y="124"/>
                  </a:lnTo>
                  <a:lnTo>
                    <a:pt x="2776" y="36"/>
                  </a:lnTo>
                  <a:lnTo>
                    <a:pt x="2801" y="0"/>
                  </a:lnTo>
                  <a:lnTo>
                    <a:pt x="2827" y="58"/>
                  </a:lnTo>
                  <a:lnTo>
                    <a:pt x="2861" y="169"/>
                  </a:lnTo>
                  <a:lnTo>
                    <a:pt x="2887" y="286"/>
                  </a:lnTo>
                  <a:lnTo>
                    <a:pt x="2912" y="396"/>
                  </a:lnTo>
                  <a:lnTo>
                    <a:pt x="2946" y="492"/>
                  </a:lnTo>
                  <a:lnTo>
                    <a:pt x="2972" y="580"/>
                  </a:lnTo>
                  <a:lnTo>
                    <a:pt x="2997" y="661"/>
                  </a:lnTo>
                  <a:lnTo>
                    <a:pt x="3031" y="727"/>
                  </a:lnTo>
                  <a:lnTo>
                    <a:pt x="3057" y="793"/>
                  </a:lnTo>
                  <a:lnTo>
                    <a:pt x="3082" y="852"/>
                  </a:lnTo>
                  <a:lnTo>
                    <a:pt x="3108" y="911"/>
                  </a:lnTo>
                  <a:lnTo>
                    <a:pt x="3142" y="962"/>
                  </a:lnTo>
                  <a:lnTo>
                    <a:pt x="3168" y="1013"/>
                  </a:lnTo>
                  <a:lnTo>
                    <a:pt x="3193" y="1058"/>
                  </a:lnTo>
                  <a:lnTo>
                    <a:pt x="3227" y="1102"/>
                  </a:lnTo>
                  <a:lnTo>
                    <a:pt x="3253" y="1146"/>
                  </a:lnTo>
                  <a:lnTo>
                    <a:pt x="3278" y="1182"/>
                  </a:lnTo>
                  <a:lnTo>
                    <a:pt x="3304" y="1227"/>
                  </a:lnTo>
                  <a:lnTo>
                    <a:pt x="3338" y="1263"/>
                  </a:lnTo>
                  <a:lnTo>
                    <a:pt x="3363" y="1300"/>
                  </a:lnTo>
                  <a:lnTo>
                    <a:pt x="3389" y="1337"/>
                  </a:lnTo>
                  <a:lnTo>
                    <a:pt x="3423" y="1373"/>
                  </a:lnTo>
                  <a:lnTo>
                    <a:pt x="3449" y="1403"/>
                  </a:lnTo>
                  <a:lnTo>
                    <a:pt x="3474" y="1440"/>
                  </a:lnTo>
                  <a:lnTo>
                    <a:pt x="3508" y="1469"/>
                  </a:lnTo>
                  <a:lnTo>
                    <a:pt x="3534" y="1498"/>
                  </a:lnTo>
                  <a:lnTo>
                    <a:pt x="3559" y="1535"/>
                  </a:lnTo>
                  <a:lnTo>
                    <a:pt x="3585" y="1564"/>
                  </a:lnTo>
                  <a:lnTo>
                    <a:pt x="3619" y="1594"/>
                  </a:lnTo>
                  <a:lnTo>
                    <a:pt x="3644" y="1623"/>
                  </a:lnTo>
                  <a:lnTo>
                    <a:pt x="3670" y="1653"/>
                  </a:lnTo>
                  <a:lnTo>
                    <a:pt x="3704" y="1682"/>
                  </a:lnTo>
                  <a:lnTo>
                    <a:pt x="3730" y="1711"/>
                  </a:lnTo>
                  <a:lnTo>
                    <a:pt x="3755" y="1733"/>
                  </a:lnTo>
                  <a:lnTo>
                    <a:pt x="3781" y="1763"/>
                  </a:lnTo>
                  <a:lnTo>
                    <a:pt x="3815" y="1792"/>
                  </a:lnTo>
                  <a:lnTo>
                    <a:pt x="3840" y="1822"/>
                  </a:lnTo>
                  <a:lnTo>
                    <a:pt x="3866" y="1844"/>
                  </a:lnTo>
                  <a:lnTo>
                    <a:pt x="3900" y="1873"/>
                  </a:lnTo>
                  <a:lnTo>
                    <a:pt x="3925" y="1895"/>
                  </a:lnTo>
                  <a:lnTo>
                    <a:pt x="3951" y="1924"/>
                  </a:lnTo>
                  <a:lnTo>
                    <a:pt x="3977" y="1947"/>
                  </a:lnTo>
                  <a:lnTo>
                    <a:pt x="4011" y="1976"/>
                  </a:lnTo>
                  <a:lnTo>
                    <a:pt x="4036" y="1998"/>
                  </a:lnTo>
                  <a:lnTo>
                    <a:pt x="4062" y="2027"/>
                  </a:lnTo>
                  <a:lnTo>
                    <a:pt x="4096" y="2049"/>
                  </a:lnTo>
                  <a:lnTo>
                    <a:pt x="4121" y="2079"/>
                  </a:lnTo>
                  <a:lnTo>
                    <a:pt x="4147" y="2101"/>
                  </a:lnTo>
                  <a:lnTo>
                    <a:pt x="4181" y="2123"/>
                  </a:lnTo>
                  <a:lnTo>
                    <a:pt x="4206" y="2152"/>
                  </a:lnTo>
                  <a:lnTo>
                    <a:pt x="4232" y="2174"/>
                  </a:lnTo>
                  <a:lnTo>
                    <a:pt x="4257" y="2196"/>
                  </a:lnTo>
                  <a:lnTo>
                    <a:pt x="4292" y="2226"/>
                  </a:lnTo>
                  <a:lnTo>
                    <a:pt x="4317" y="2248"/>
                  </a:lnTo>
                  <a:lnTo>
                    <a:pt x="4343" y="2270"/>
                  </a:lnTo>
                  <a:lnTo>
                    <a:pt x="4377" y="2292"/>
                  </a:lnTo>
                  <a:lnTo>
                    <a:pt x="4402" y="2321"/>
                  </a:lnTo>
                  <a:lnTo>
                    <a:pt x="4428" y="2343"/>
                  </a:lnTo>
                  <a:lnTo>
                    <a:pt x="4453" y="2365"/>
                  </a:lnTo>
                  <a:lnTo>
                    <a:pt x="4487" y="2387"/>
                  </a:lnTo>
                  <a:lnTo>
                    <a:pt x="4513" y="2409"/>
                  </a:lnTo>
                  <a:lnTo>
                    <a:pt x="4538" y="2439"/>
                  </a:lnTo>
                  <a:lnTo>
                    <a:pt x="4573" y="2461"/>
                  </a:lnTo>
                  <a:lnTo>
                    <a:pt x="4598" y="2483"/>
                  </a:lnTo>
                  <a:lnTo>
                    <a:pt x="4624" y="2505"/>
                  </a:lnTo>
                  <a:lnTo>
                    <a:pt x="4649" y="2527"/>
                  </a:lnTo>
                  <a:lnTo>
                    <a:pt x="4683" y="2549"/>
                  </a:lnTo>
                  <a:lnTo>
                    <a:pt x="4709" y="2578"/>
                  </a:lnTo>
                  <a:lnTo>
                    <a:pt x="4734" y="2600"/>
                  </a:lnTo>
                  <a:lnTo>
                    <a:pt x="4768" y="2622"/>
                  </a:lnTo>
                  <a:lnTo>
                    <a:pt x="4794" y="2644"/>
                  </a:lnTo>
                  <a:lnTo>
                    <a:pt x="4819" y="2667"/>
                  </a:lnTo>
                  <a:lnTo>
                    <a:pt x="4854" y="2689"/>
                  </a:lnTo>
                  <a:lnTo>
                    <a:pt x="4879" y="2711"/>
                  </a:lnTo>
                  <a:lnTo>
                    <a:pt x="4905" y="2733"/>
                  </a:lnTo>
                  <a:lnTo>
                    <a:pt x="4930" y="2755"/>
                  </a:lnTo>
                  <a:lnTo>
                    <a:pt x="4964" y="2777"/>
                  </a:lnTo>
                  <a:lnTo>
                    <a:pt x="4990" y="2806"/>
                  </a:lnTo>
                  <a:lnTo>
                    <a:pt x="5015" y="2828"/>
                  </a:lnTo>
                  <a:lnTo>
                    <a:pt x="5049" y="2850"/>
                  </a:lnTo>
                  <a:lnTo>
                    <a:pt x="5075" y="2872"/>
                  </a:lnTo>
                  <a:lnTo>
                    <a:pt x="5100" y="2894"/>
                  </a:lnTo>
                  <a:lnTo>
                    <a:pt x="5126" y="2916"/>
                  </a:lnTo>
                  <a:lnTo>
                    <a:pt x="5160" y="2938"/>
                  </a:lnTo>
                  <a:lnTo>
                    <a:pt x="5186" y="2960"/>
                  </a:lnTo>
                  <a:lnTo>
                    <a:pt x="5211" y="2982"/>
                  </a:lnTo>
                  <a:lnTo>
                    <a:pt x="5245" y="3004"/>
                  </a:lnTo>
                  <a:lnTo>
                    <a:pt x="5271" y="3027"/>
                  </a:lnTo>
                  <a:lnTo>
                    <a:pt x="5296" y="3049"/>
                  </a:lnTo>
                  <a:lnTo>
                    <a:pt x="5322" y="3071"/>
                  </a:lnTo>
                  <a:lnTo>
                    <a:pt x="5356" y="3093"/>
                  </a:lnTo>
                  <a:lnTo>
                    <a:pt x="5381" y="3115"/>
                  </a:lnTo>
                  <a:lnTo>
                    <a:pt x="5407" y="3137"/>
                  </a:lnTo>
                  <a:lnTo>
                    <a:pt x="5441" y="3159"/>
                  </a:lnTo>
                  <a:lnTo>
                    <a:pt x="5467" y="3181"/>
                  </a:lnTo>
                  <a:lnTo>
                    <a:pt x="5492" y="3203"/>
                  </a:lnTo>
                  <a:lnTo>
                    <a:pt x="5526" y="3232"/>
                  </a:lnTo>
                  <a:lnTo>
                    <a:pt x="5552" y="3254"/>
                  </a:lnTo>
                  <a:lnTo>
                    <a:pt x="5577" y="3276"/>
                  </a:lnTo>
                  <a:lnTo>
                    <a:pt x="5603" y="3298"/>
                  </a:lnTo>
                  <a:lnTo>
                    <a:pt x="5637" y="3320"/>
                  </a:lnTo>
                  <a:lnTo>
                    <a:pt x="5662" y="3342"/>
                  </a:lnTo>
                  <a:lnTo>
                    <a:pt x="5688" y="3364"/>
                  </a:lnTo>
                  <a:lnTo>
                    <a:pt x="5722" y="3387"/>
                  </a:lnTo>
                  <a:lnTo>
                    <a:pt x="5748" y="3409"/>
                  </a:lnTo>
                  <a:lnTo>
                    <a:pt x="5773" y="3431"/>
                  </a:lnTo>
                  <a:lnTo>
                    <a:pt x="5799" y="3453"/>
                  </a:lnTo>
                  <a:lnTo>
                    <a:pt x="5833" y="3475"/>
                  </a:lnTo>
                  <a:lnTo>
                    <a:pt x="5858" y="3497"/>
                  </a:lnTo>
                  <a:lnTo>
                    <a:pt x="5884" y="3519"/>
                  </a:lnTo>
                  <a:lnTo>
                    <a:pt x="5918" y="3541"/>
                  </a:lnTo>
                  <a:lnTo>
                    <a:pt x="5943" y="3563"/>
                  </a:lnTo>
                  <a:lnTo>
                    <a:pt x="5969" y="3585"/>
                  </a:lnTo>
                  <a:lnTo>
                    <a:pt x="5994" y="3607"/>
                  </a:lnTo>
                  <a:lnTo>
                    <a:pt x="6029" y="3629"/>
                  </a:lnTo>
                  <a:lnTo>
                    <a:pt x="6054" y="3651"/>
                  </a:lnTo>
                  <a:lnTo>
                    <a:pt x="6080" y="3673"/>
                  </a:lnTo>
                  <a:lnTo>
                    <a:pt x="6114" y="3695"/>
                  </a:lnTo>
                  <a:lnTo>
                    <a:pt x="6139" y="3717"/>
                  </a:lnTo>
                  <a:lnTo>
                    <a:pt x="6165" y="3739"/>
                  </a:lnTo>
                  <a:lnTo>
                    <a:pt x="6199" y="3761"/>
                  </a:lnTo>
                  <a:lnTo>
                    <a:pt x="6224" y="3783"/>
                  </a:lnTo>
                  <a:lnTo>
                    <a:pt x="6250" y="3805"/>
                  </a:lnTo>
                  <a:lnTo>
                    <a:pt x="6275" y="3827"/>
                  </a:lnTo>
                  <a:lnTo>
                    <a:pt x="6310" y="3849"/>
                  </a:lnTo>
                  <a:lnTo>
                    <a:pt x="6335" y="3871"/>
                  </a:lnTo>
                  <a:lnTo>
                    <a:pt x="6361" y="3893"/>
                  </a:lnTo>
                  <a:lnTo>
                    <a:pt x="6395" y="3916"/>
                  </a:lnTo>
                  <a:lnTo>
                    <a:pt x="6420" y="3938"/>
                  </a:lnTo>
                  <a:lnTo>
                    <a:pt x="6446" y="3960"/>
                  </a:lnTo>
                  <a:lnTo>
                    <a:pt x="6471" y="3982"/>
                  </a:lnTo>
                  <a:lnTo>
                    <a:pt x="6505" y="4004"/>
                  </a:lnTo>
                  <a:lnTo>
                    <a:pt x="6531" y="4026"/>
                  </a:lnTo>
                  <a:lnTo>
                    <a:pt x="6556" y="4048"/>
                  </a:lnTo>
                  <a:lnTo>
                    <a:pt x="6591" y="4070"/>
                  </a:lnTo>
                  <a:lnTo>
                    <a:pt x="6616" y="4092"/>
                  </a:lnTo>
                  <a:lnTo>
                    <a:pt x="6642" y="4114"/>
                  </a:lnTo>
                  <a:lnTo>
                    <a:pt x="6667" y="4136"/>
                  </a:lnTo>
                  <a:lnTo>
                    <a:pt x="6701" y="4158"/>
                  </a:lnTo>
                  <a:lnTo>
                    <a:pt x="6727" y="4180"/>
                  </a:lnTo>
                  <a:lnTo>
                    <a:pt x="6752" y="4202"/>
                  </a:lnTo>
                  <a:lnTo>
                    <a:pt x="6786" y="4224"/>
                  </a:lnTo>
                  <a:lnTo>
                    <a:pt x="6812" y="4246"/>
                  </a:lnTo>
                  <a:lnTo>
                    <a:pt x="6837" y="4268"/>
                  </a:lnTo>
                  <a:lnTo>
                    <a:pt x="6871" y="4290"/>
                  </a:lnTo>
                  <a:lnTo>
                    <a:pt x="6897" y="4312"/>
                  </a:lnTo>
                  <a:lnTo>
                    <a:pt x="6923" y="4334"/>
                  </a:lnTo>
                  <a:lnTo>
                    <a:pt x="6948" y="4356"/>
                  </a:lnTo>
                  <a:lnTo>
                    <a:pt x="6982" y="4378"/>
                  </a:lnTo>
                  <a:lnTo>
                    <a:pt x="7008" y="4400"/>
                  </a:lnTo>
                </a:path>
              </a:pathLst>
            </a:custGeom>
            <a:noFill/>
            <a:ln w="9525" cmpd="sng">
              <a:solidFill>
                <a:schemeClr val="accent1"/>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27680" name="Freeform 30"/>
            <p:cNvSpPr>
              <a:spLocks/>
            </p:cNvSpPr>
            <p:nvPr/>
          </p:nvSpPr>
          <p:spPr bwMode="auto">
            <a:xfrm>
              <a:off x="3126" y="1187"/>
              <a:ext cx="2074" cy="1398"/>
            </a:xfrm>
            <a:custGeom>
              <a:avLst/>
              <a:gdLst>
                <a:gd name="T0" fmla="*/ 25 w 7008"/>
                <a:gd name="T1" fmla="*/ 262 h 4070"/>
                <a:gd name="T2" fmla="*/ 58 w 7008"/>
                <a:gd name="T3" fmla="*/ 262 h 4070"/>
                <a:gd name="T4" fmla="*/ 91 w 7008"/>
                <a:gd name="T5" fmla="*/ 262 h 4070"/>
                <a:gd name="T6" fmla="*/ 123 w 7008"/>
                <a:gd name="T7" fmla="*/ 260 h 4070"/>
                <a:gd name="T8" fmla="*/ 159 w 7008"/>
                <a:gd name="T9" fmla="*/ 260 h 4070"/>
                <a:gd name="T10" fmla="*/ 191 w 7008"/>
                <a:gd name="T11" fmla="*/ 260 h 4070"/>
                <a:gd name="T12" fmla="*/ 224 w 7008"/>
                <a:gd name="T13" fmla="*/ 260 h 4070"/>
                <a:gd name="T14" fmla="*/ 257 w 7008"/>
                <a:gd name="T15" fmla="*/ 258 h 4070"/>
                <a:gd name="T16" fmla="*/ 290 w 7008"/>
                <a:gd name="T17" fmla="*/ 255 h 4070"/>
                <a:gd name="T18" fmla="*/ 323 w 7008"/>
                <a:gd name="T19" fmla="*/ 255 h 4070"/>
                <a:gd name="T20" fmla="*/ 358 w 7008"/>
                <a:gd name="T21" fmla="*/ 252 h 4070"/>
                <a:gd name="T22" fmla="*/ 391 w 7008"/>
                <a:gd name="T23" fmla="*/ 250 h 4070"/>
                <a:gd name="T24" fmla="*/ 424 w 7008"/>
                <a:gd name="T25" fmla="*/ 247 h 4070"/>
                <a:gd name="T26" fmla="*/ 456 w 7008"/>
                <a:gd name="T27" fmla="*/ 243 h 4070"/>
                <a:gd name="T28" fmla="*/ 489 w 7008"/>
                <a:gd name="T29" fmla="*/ 237 h 4070"/>
                <a:gd name="T30" fmla="*/ 522 w 7008"/>
                <a:gd name="T31" fmla="*/ 232 h 4070"/>
                <a:gd name="T32" fmla="*/ 557 w 7008"/>
                <a:gd name="T33" fmla="*/ 225 h 4070"/>
                <a:gd name="T34" fmla="*/ 590 w 7008"/>
                <a:gd name="T35" fmla="*/ 217 h 4070"/>
                <a:gd name="T36" fmla="*/ 622 w 7008"/>
                <a:gd name="T37" fmla="*/ 204 h 4070"/>
                <a:gd name="T38" fmla="*/ 655 w 7008"/>
                <a:gd name="T39" fmla="*/ 189 h 4070"/>
                <a:gd name="T40" fmla="*/ 688 w 7008"/>
                <a:gd name="T41" fmla="*/ 169 h 4070"/>
                <a:gd name="T42" fmla="*/ 721 w 7008"/>
                <a:gd name="T43" fmla="*/ 142 h 4070"/>
                <a:gd name="T44" fmla="*/ 756 w 7008"/>
                <a:gd name="T45" fmla="*/ 103 h 4070"/>
                <a:gd name="T46" fmla="*/ 789 w 7008"/>
                <a:gd name="T47" fmla="*/ 50 h 4070"/>
                <a:gd name="T48" fmla="*/ 822 w 7008"/>
                <a:gd name="T49" fmla="*/ 0 h 4070"/>
                <a:gd name="T50" fmla="*/ 854 w 7008"/>
                <a:gd name="T51" fmla="*/ 43 h 4070"/>
                <a:gd name="T52" fmla="*/ 887 w 7008"/>
                <a:gd name="T53" fmla="*/ 131 h 4070"/>
                <a:gd name="T54" fmla="*/ 920 w 7008"/>
                <a:gd name="T55" fmla="*/ 207 h 4070"/>
                <a:gd name="T56" fmla="*/ 955 w 7008"/>
                <a:gd name="T57" fmla="*/ 270 h 4070"/>
                <a:gd name="T58" fmla="*/ 988 w 7008"/>
                <a:gd name="T59" fmla="*/ 323 h 4070"/>
                <a:gd name="T60" fmla="*/ 1021 w 7008"/>
                <a:gd name="T61" fmla="*/ 371 h 4070"/>
                <a:gd name="T62" fmla="*/ 1053 w 7008"/>
                <a:gd name="T63" fmla="*/ 414 h 4070"/>
                <a:gd name="T64" fmla="*/ 1086 w 7008"/>
                <a:gd name="T65" fmla="*/ 454 h 4070"/>
                <a:gd name="T66" fmla="*/ 1119 w 7008"/>
                <a:gd name="T67" fmla="*/ 495 h 4070"/>
                <a:gd name="T68" fmla="*/ 1154 w 7008"/>
                <a:gd name="T69" fmla="*/ 530 h 4070"/>
                <a:gd name="T70" fmla="*/ 1187 w 7008"/>
                <a:gd name="T71" fmla="*/ 565 h 4070"/>
                <a:gd name="T72" fmla="*/ 1220 w 7008"/>
                <a:gd name="T73" fmla="*/ 601 h 4070"/>
                <a:gd name="T74" fmla="*/ 1252 w 7008"/>
                <a:gd name="T75" fmla="*/ 633 h 4070"/>
                <a:gd name="T76" fmla="*/ 1285 w 7008"/>
                <a:gd name="T77" fmla="*/ 666 h 4070"/>
                <a:gd name="T78" fmla="*/ 1318 w 7008"/>
                <a:gd name="T79" fmla="*/ 699 h 4070"/>
                <a:gd name="T80" fmla="*/ 1353 w 7008"/>
                <a:gd name="T81" fmla="*/ 732 h 4070"/>
                <a:gd name="T82" fmla="*/ 1386 w 7008"/>
                <a:gd name="T83" fmla="*/ 762 h 4070"/>
                <a:gd name="T84" fmla="*/ 1419 w 7008"/>
                <a:gd name="T85" fmla="*/ 795 h 4070"/>
                <a:gd name="T86" fmla="*/ 1452 w 7008"/>
                <a:gd name="T87" fmla="*/ 825 h 4070"/>
                <a:gd name="T88" fmla="*/ 1484 w 7008"/>
                <a:gd name="T89" fmla="*/ 858 h 4070"/>
                <a:gd name="T90" fmla="*/ 1517 w 7008"/>
                <a:gd name="T91" fmla="*/ 888 h 4070"/>
                <a:gd name="T92" fmla="*/ 1552 w 7008"/>
                <a:gd name="T93" fmla="*/ 918 h 4070"/>
                <a:gd name="T94" fmla="*/ 1585 w 7008"/>
                <a:gd name="T95" fmla="*/ 949 h 4070"/>
                <a:gd name="T96" fmla="*/ 1618 w 7008"/>
                <a:gd name="T97" fmla="*/ 979 h 4070"/>
                <a:gd name="T98" fmla="*/ 1650 w 7008"/>
                <a:gd name="T99" fmla="*/ 1012 h 4070"/>
                <a:gd name="T100" fmla="*/ 1683 w 7008"/>
                <a:gd name="T101" fmla="*/ 1042 h 4070"/>
                <a:gd name="T102" fmla="*/ 1716 w 7008"/>
                <a:gd name="T103" fmla="*/ 1073 h 4070"/>
                <a:gd name="T104" fmla="*/ 1751 w 7008"/>
                <a:gd name="T105" fmla="*/ 1103 h 4070"/>
                <a:gd name="T106" fmla="*/ 1784 w 7008"/>
                <a:gd name="T107" fmla="*/ 1133 h 4070"/>
                <a:gd name="T108" fmla="*/ 1817 w 7008"/>
                <a:gd name="T109" fmla="*/ 1163 h 4070"/>
                <a:gd name="T110" fmla="*/ 1850 w 7008"/>
                <a:gd name="T111" fmla="*/ 1194 h 4070"/>
                <a:gd name="T112" fmla="*/ 1883 w 7008"/>
                <a:gd name="T113" fmla="*/ 1224 h 4070"/>
                <a:gd name="T114" fmla="*/ 1915 w 7008"/>
                <a:gd name="T115" fmla="*/ 1254 h 4070"/>
                <a:gd name="T116" fmla="*/ 1951 w 7008"/>
                <a:gd name="T117" fmla="*/ 1285 h 4070"/>
                <a:gd name="T118" fmla="*/ 1983 w 7008"/>
                <a:gd name="T119" fmla="*/ 1315 h 4070"/>
                <a:gd name="T120" fmla="*/ 2016 w 7008"/>
                <a:gd name="T121" fmla="*/ 1345 h 4070"/>
                <a:gd name="T122" fmla="*/ 2049 w 7008"/>
                <a:gd name="T123" fmla="*/ 1375 h 4070"/>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7008" h="4070">
                  <a:moveTo>
                    <a:pt x="0" y="764"/>
                  </a:moveTo>
                  <a:lnTo>
                    <a:pt x="26" y="764"/>
                  </a:lnTo>
                  <a:lnTo>
                    <a:pt x="60" y="764"/>
                  </a:lnTo>
                  <a:lnTo>
                    <a:pt x="85" y="764"/>
                  </a:lnTo>
                  <a:lnTo>
                    <a:pt x="111" y="764"/>
                  </a:lnTo>
                  <a:lnTo>
                    <a:pt x="136" y="764"/>
                  </a:lnTo>
                  <a:lnTo>
                    <a:pt x="170" y="764"/>
                  </a:lnTo>
                  <a:lnTo>
                    <a:pt x="196" y="764"/>
                  </a:lnTo>
                  <a:lnTo>
                    <a:pt x="222" y="764"/>
                  </a:lnTo>
                  <a:lnTo>
                    <a:pt x="256" y="764"/>
                  </a:lnTo>
                  <a:lnTo>
                    <a:pt x="281" y="764"/>
                  </a:lnTo>
                  <a:lnTo>
                    <a:pt x="307" y="764"/>
                  </a:lnTo>
                  <a:lnTo>
                    <a:pt x="341" y="764"/>
                  </a:lnTo>
                  <a:lnTo>
                    <a:pt x="366" y="764"/>
                  </a:lnTo>
                  <a:lnTo>
                    <a:pt x="392" y="764"/>
                  </a:lnTo>
                  <a:lnTo>
                    <a:pt x="417" y="757"/>
                  </a:lnTo>
                  <a:lnTo>
                    <a:pt x="451" y="757"/>
                  </a:lnTo>
                  <a:lnTo>
                    <a:pt x="477" y="757"/>
                  </a:lnTo>
                  <a:lnTo>
                    <a:pt x="503" y="757"/>
                  </a:lnTo>
                  <a:lnTo>
                    <a:pt x="537" y="757"/>
                  </a:lnTo>
                  <a:lnTo>
                    <a:pt x="562" y="757"/>
                  </a:lnTo>
                  <a:lnTo>
                    <a:pt x="588" y="757"/>
                  </a:lnTo>
                  <a:lnTo>
                    <a:pt x="613" y="757"/>
                  </a:lnTo>
                  <a:lnTo>
                    <a:pt x="647" y="757"/>
                  </a:lnTo>
                  <a:lnTo>
                    <a:pt x="673" y="757"/>
                  </a:lnTo>
                  <a:lnTo>
                    <a:pt x="698" y="757"/>
                  </a:lnTo>
                  <a:lnTo>
                    <a:pt x="732" y="757"/>
                  </a:lnTo>
                  <a:lnTo>
                    <a:pt x="758" y="757"/>
                  </a:lnTo>
                  <a:lnTo>
                    <a:pt x="784" y="750"/>
                  </a:lnTo>
                  <a:lnTo>
                    <a:pt x="809" y="750"/>
                  </a:lnTo>
                  <a:lnTo>
                    <a:pt x="843" y="750"/>
                  </a:lnTo>
                  <a:lnTo>
                    <a:pt x="869" y="750"/>
                  </a:lnTo>
                  <a:lnTo>
                    <a:pt x="894" y="750"/>
                  </a:lnTo>
                  <a:lnTo>
                    <a:pt x="928" y="750"/>
                  </a:lnTo>
                  <a:lnTo>
                    <a:pt x="954" y="750"/>
                  </a:lnTo>
                  <a:lnTo>
                    <a:pt x="979" y="742"/>
                  </a:lnTo>
                  <a:lnTo>
                    <a:pt x="1013" y="742"/>
                  </a:lnTo>
                  <a:lnTo>
                    <a:pt x="1039" y="742"/>
                  </a:lnTo>
                  <a:lnTo>
                    <a:pt x="1064" y="742"/>
                  </a:lnTo>
                  <a:lnTo>
                    <a:pt x="1090" y="742"/>
                  </a:lnTo>
                  <a:lnTo>
                    <a:pt x="1124" y="742"/>
                  </a:lnTo>
                  <a:lnTo>
                    <a:pt x="1150" y="735"/>
                  </a:lnTo>
                  <a:lnTo>
                    <a:pt x="1175" y="735"/>
                  </a:lnTo>
                  <a:lnTo>
                    <a:pt x="1209" y="735"/>
                  </a:lnTo>
                  <a:lnTo>
                    <a:pt x="1235" y="735"/>
                  </a:lnTo>
                  <a:lnTo>
                    <a:pt x="1260" y="728"/>
                  </a:lnTo>
                  <a:lnTo>
                    <a:pt x="1286" y="728"/>
                  </a:lnTo>
                  <a:lnTo>
                    <a:pt x="1320" y="728"/>
                  </a:lnTo>
                  <a:lnTo>
                    <a:pt x="1345" y="728"/>
                  </a:lnTo>
                  <a:lnTo>
                    <a:pt x="1371" y="720"/>
                  </a:lnTo>
                  <a:lnTo>
                    <a:pt x="1405" y="720"/>
                  </a:lnTo>
                  <a:lnTo>
                    <a:pt x="1431" y="720"/>
                  </a:lnTo>
                  <a:lnTo>
                    <a:pt x="1456" y="713"/>
                  </a:lnTo>
                  <a:lnTo>
                    <a:pt x="1482" y="713"/>
                  </a:lnTo>
                  <a:lnTo>
                    <a:pt x="1516" y="713"/>
                  </a:lnTo>
                  <a:lnTo>
                    <a:pt x="1541" y="706"/>
                  </a:lnTo>
                  <a:lnTo>
                    <a:pt x="1567" y="706"/>
                  </a:lnTo>
                  <a:lnTo>
                    <a:pt x="1601" y="698"/>
                  </a:lnTo>
                  <a:lnTo>
                    <a:pt x="1626" y="698"/>
                  </a:lnTo>
                  <a:lnTo>
                    <a:pt x="1652" y="691"/>
                  </a:lnTo>
                  <a:lnTo>
                    <a:pt x="1686" y="691"/>
                  </a:lnTo>
                  <a:lnTo>
                    <a:pt x="1712" y="683"/>
                  </a:lnTo>
                  <a:lnTo>
                    <a:pt x="1737" y="683"/>
                  </a:lnTo>
                  <a:lnTo>
                    <a:pt x="1763" y="676"/>
                  </a:lnTo>
                  <a:lnTo>
                    <a:pt x="1797" y="669"/>
                  </a:lnTo>
                  <a:lnTo>
                    <a:pt x="1822" y="669"/>
                  </a:lnTo>
                  <a:lnTo>
                    <a:pt x="1848" y="661"/>
                  </a:lnTo>
                  <a:lnTo>
                    <a:pt x="1882" y="654"/>
                  </a:lnTo>
                  <a:lnTo>
                    <a:pt x="1907" y="647"/>
                  </a:lnTo>
                  <a:lnTo>
                    <a:pt x="1933" y="639"/>
                  </a:lnTo>
                  <a:lnTo>
                    <a:pt x="1959" y="639"/>
                  </a:lnTo>
                  <a:lnTo>
                    <a:pt x="1993" y="632"/>
                  </a:lnTo>
                  <a:lnTo>
                    <a:pt x="2018" y="617"/>
                  </a:lnTo>
                  <a:lnTo>
                    <a:pt x="2044" y="610"/>
                  </a:lnTo>
                  <a:lnTo>
                    <a:pt x="2078" y="603"/>
                  </a:lnTo>
                  <a:lnTo>
                    <a:pt x="2103" y="595"/>
                  </a:lnTo>
                  <a:lnTo>
                    <a:pt x="2129" y="588"/>
                  </a:lnTo>
                  <a:lnTo>
                    <a:pt x="2154" y="573"/>
                  </a:lnTo>
                  <a:lnTo>
                    <a:pt x="2188" y="566"/>
                  </a:lnTo>
                  <a:lnTo>
                    <a:pt x="2214" y="551"/>
                  </a:lnTo>
                  <a:lnTo>
                    <a:pt x="2240" y="537"/>
                  </a:lnTo>
                  <a:lnTo>
                    <a:pt x="2274" y="522"/>
                  </a:lnTo>
                  <a:lnTo>
                    <a:pt x="2299" y="507"/>
                  </a:lnTo>
                  <a:lnTo>
                    <a:pt x="2325" y="492"/>
                  </a:lnTo>
                  <a:lnTo>
                    <a:pt x="2359" y="478"/>
                  </a:lnTo>
                  <a:lnTo>
                    <a:pt x="2384" y="456"/>
                  </a:lnTo>
                  <a:lnTo>
                    <a:pt x="2410" y="434"/>
                  </a:lnTo>
                  <a:lnTo>
                    <a:pt x="2435" y="412"/>
                  </a:lnTo>
                  <a:lnTo>
                    <a:pt x="2469" y="390"/>
                  </a:lnTo>
                  <a:lnTo>
                    <a:pt x="2495" y="360"/>
                  </a:lnTo>
                  <a:lnTo>
                    <a:pt x="2520" y="331"/>
                  </a:lnTo>
                  <a:lnTo>
                    <a:pt x="2555" y="301"/>
                  </a:lnTo>
                  <a:lnTo>
                    <a:pt x="2580" y="272"/>
                  </a:lnTo>
                  <a:lnTo>
                    <a:pt x="2606" y="228"/>
                  </a:lnTo>
                  <a:lnTo>
                    <a:pt x="2631" y="191"/>
                  </a:lnTo>
                  <a:lnTo>
                    <a:pt x="2665" y="147"/>
                  </a:lnTo>
                  <a:lnTo>
                    <a:pt x="2691" y="103"/>
                  </a:lnTo>
                  <a:lnTo>
                    <a:pt x="2716" y="59"/>
                  </a:lnTo>
                  <a:lnTo>
                    <a:pt x="2750" y="22"/>
                  </a:lnTo>
                  <a:lnTo>
                    <a:pt x="2776" y="0"/>
                  </a:lnTo>
                  <a:lnTo>
                    <a:pt x="2801" y="0"/>
                  </a:lnTo>
                  <a:lnTo>
                    <a:pt x="2827" y="22"/>
                  </a:lnTo>
                  <a:lnTo>
                    <a:pt x="2861" y="66"/>
                  </a:lnTo>
                  <a:lnTo>
                    <a:pt x="2887" y="125"/>
                  </a:lnTo>
                  <a:lnTo>
                    <a:pt x="2912" y="191"/>
                  </a:lnTo>
                  <a:lnTo>
                    <a:pt x="2946" y="257"/>
                  </a:lnTo>
                  <a:lnTo>
                    <a:pt x="2972" y="323"/>
                  </a:lnTo>
                  <a:lnTo>
                    <a:pt x="2997" y="382"/>
                  </a:lnTo>
                  <a:lnTo>
                    <a:pt x="3031" y="441"/>
                  </a:lnTo>
                  <a:lnTo>
                    <a:pt x="3057" y="500"/>
                  </a:lnTo>
                  <a:lnTo>
                    <a:pt x="3082" y="551"/>
                  </a:lnTo>
                  <a:lnTo>
                    <a:pt x="3108" y="603"/>
                  </a:lnTo>
                  <a:lnTo>
                    <a:pt x="3142" y="654"/>
                  </a:lnTo>
                  <a:lnTo>
                    <a:pt x="3168" y="698"/>
                  </a:lnTo>
                  <a:lnTo>
                    <a:pt x="3193" y="742"/>
                  </a:lnTo>
                  <a:lnTo>
                    <a:pt x="3227" y="786"/>
                  </a:lnTo>
                  <a:lnTo>
                    <a:pt x="3253" y="830"/>
                  </a:lnTo>
                  <a:lnTo>
                    <a:pt x="3278" y="867"/>
                  </a:lnTo>
                  <a:lnTo>
                    <a:pt x="3304" y="904"/>
                  </a:lnTo>
                  <a:lnTo>
                    <a:pt x="3338" y="941"/>
                  </a:lnTo>
                  <a:lnTo>
                    <a:pt x="3363" y="977"/>
                  </a:lnTo>
                  <a:lnTo>
                    <a:pt x="3389" y="1014"/>
                  </a:lnTo>
                  <a:lnTo>
                    <a:pt x="3423" y="1043"/>
                  </a:lnTo>
                  <a:lnTo>
                    <a:pt x="3449" y="1080"/>
                  </a:lnTo>
                  <a:lnTo>
                    <a:pt x="3474" y="1110"/>
                  </a:lnTo>
                  <a:lnTo>
                    <a:pt x="3508" y="1146"/>
                  </a:lnTo>
                  <a:lnTo>
                    <a:pt x="3534" y="1176"/>
                  </a:lnTo>
                  <a:lnTo>
                    <a:pt x="3559" y="1205"/>
                  </a:lnTo>
                  <a:lnTo>
                    <a:pt x="3585" y="1234"/>
                  </a:lnTo>
                  <a:lnTo>
                    <a:pt x="3619" y="1264"/>
                  </a:lnTo>
                  <a:lnTo>
                    <a:pt x="3644" y="1293"/>
                  </a:lnTo>
                  <a:lnTo>
                    <a:pt x="3670" y="1323"/>
                  </a:lnTo>
                  <a:lnTo>
                    <a:pt x="3704" y="1352"/>
                  </a:lnTo>
                  <a:lnTo>
                    <a:pt x="3730" y="1381"/>
                  </a:lnTo>
                  <a:lnTo>
                    <a:pt x="3755" y="1411"/>
                  </a:lnTo>
                  <a:lnTo>
                    <a:pt x="3781" y="1440"/>
                  </a:lnTo>
                  <a:lnTo>
                    <a:pt x="3815" y="1462"/>
                  </a:lnTo>
                  <a:lnTo>
                    <a:pt x="3840" y="1492"/>
                  </a:lnTo>
                  <a:lnTo>
                    <a:pt x="3866" y="1514"/>
                  </a:lnTo>
                  <a:lnTo>
                    <a:pt x="3900" y="1543"/>
                  </a:lnTo>
                  <a:lnTo>
                    <a:pt x="3925" y="1572"/>
                  </a:lnTo>
                  <a:lnTo>
                    <a:pt x="3951" y="1594"/>
                  </a:lnTo>
                  <a:lnTo>
                    <a:pt x="3977" y="1624"/>
                  </a:lnTo>
                  <a:lnTo>
                    <a:pt x="4011" y="1646"/>
                  </a:lnTo>
                  <a:lnTo>
                    <a:pt x="4036" y="1675"/>
                  </a:lnTo>
                  <a:lnTo>
                    <a:pt x="4062" y="1697"/>
                  </a:lnTo>
                  <a:lnTo>
                    <a:pt x="4096" y="1719"/>
                  </a:lnTo>
                  <a:lnTo>
                    <a:pt x="4121" y="1749"/>
                  </a:lnTo>
                  <a:lnTo>
                    <a:pt x="4147" y="1771"/>
                  </a:lnTo>
                  <a:lnTo>
                    <a:pt x="4181" y="1793"/>
                  </a:lnTo>
                  <a:lnTo>
                    <a:pt x="4206" y="1822"/>
                  </a:lnTo>
                  <a:lnTo>
                    <a:pt x="4232" y="1844"/>
                  </a:lnTo>
                  <a:lnTo>
                    <a:pt x="4257" y="1866"/>
                  </a:lnTo>
                  <a:lnTo>
                    <a:pt x="4292" y="1896"/>
                  </a:lnTo>
                  <a:lnTo>
                    <a:pt x="4317" y="1918"/>
                  </a:lnTo>
                  <a:lnTo>
                    <a:pt x="4343" y="1940"/>
                  </a:lnTo>
                  <a:lnTo>
                    <a:pt x="4377" y="1962"/>
                  </a:lnTo>
                  <a:lnTo>
                    <a:pt x="4402" y="1991"/>
                  </a:lnTo>
                  <a:lnTo>
                    <a:pt x="4428" y="2013"/>
                  </a:lnTo>
                  <a:lnTo>
                    <a:pt x="4453" y="2035"/>
                  </a:lnTo>
                  <a:lnTo>
                    <a:pt x="4487" y="2057"/>
                  </a:lnTo>
                  <a:lnTo>
                    <a:pt x="4513" y="2079"/>
                  </a:lnTo>
                  <a:lnTo>
                    <a:pt x="4538" y="2109"/>
                  </a:lnTo>
                  <a:lnTo>
                    <a:pt x="4573" y="2131"/>
                  </a:lnTo>
                  <a:lnTo>
                    <a:pt x="4598" y="2153"/>
                  </a:lnTo>
                  <a:lnTo>
                    <a:pt x="4624" y="2175"/>
                  </a:lnTo>
                  <a:lnTo>
                    <a:pt x="4649" y="2197"/>
                  </a:lnTo>
                  <a:lnTo>
                    <a:pt x="4683" y="2219"/>
                  </a:lnTo>
                  <a:lnTo>
                    <a:pt x="4709" y="2248"/>
                  </a:lnTo>
                  <a:lnTo>
                    <a:pt x="4734" y="2270"/>
                  </a:lnTo>
                  <a:lnTo>
                    <a:pt x="4768" y="2292"/>
                  </a:lnTo>
                  <a:lnTo>
                    <a:pt x="4794" y="2314"/>
                  </a:lnTo>
                  <a:lnTo>
                    <a:pt x="4819" y="2337"/>
                  </a:lnTo>
                  <a:lnTo>
                    <a:pt x="4854" y="2359"/>
                  </a:lnTo>
                  <a:lnTo>
                    <a:pt x="4879" y="2381"/>
                  </a:lnTo>
                  <a:lnTo>
                    <a:pt x="4905" y="2403"/>
                  </a:lnTo>
                  <a:lnTo>
                    <a:pt x="4930" y="2425"/>
                  </a:lnTo>
                  <a:lnTo>
                    <a:pt x="4964" y="2454"/>
                  </a:lnTo>
                  <a:lnTo>
                    <a:pt x="4990" y="2476"/>
                  </a:lnTo>
                  <a:lnTo>
                    <a:pt x="5015" y="2498"/>
                  </a:lnTo>
                  <a:lnTo>
                    <a:pt x="5049" y="2520"/>
                  </a:lnTo>
                  <a:lnTo>
                    <a:pt x="5075" y="2542"/>
                  </a:lnTo>
                  <a:lnTo>
                    <a:pt x="5100" y="2564"/>
                  </a:lnTo>
                  <a:lnTo>
                    <a:pt x="5126" y="2586"/>
                  </a:lnTo>
                  <a:lnTo>
                    <a:pt x="5160" y="2608"/>
                  </a:lnTo>
                  <a:lnTo>
                    <a:pt x="5186" y="2630"/>
                  </a:lnTo>
                  <a:lnTo>
                    <a:pt x="5211" y="2652"/>
                  </a:lnTo>
                  <a:lnTo>
                    <a:pt x="5245" y="2674"/>
                  </a:lnTo>
                  <a:lnTo>
                    <a:pt x="5271" y="2697"/>
                  </a:lnTo>
                  <a:lnTo>
                    <a:pt x="5296" y="2719"/>
                  </a:lnTo>
                  <a:lnTo>
                    <a:pt x="5322" y="2741"/>
                  </a:lnTo>
                  <a:lnTo>
                    <a:pt x="5356" y="2763"/>
                  </a:lnTo>
                  <a:lnTo>
                    <a:pt x="5381" y="2785"/>
                  </a:lnTo>
                  <a:lnTo>
                    <a:pt x="5407" y="2807"/>
                  </a:lnTo>
                  <a:lnTo>
                    <a:pt x="5441" y="2829"/>
                  </a:lnTo>
                  <a:lnTo>
                    <a:pt x="5467" y="2851"/>
                  </a:lnTo>
                  <a:lnTo>
                    <a:pt x="5492" y="2873"/>
                  </a:lnTo>
                  <a:lnTo>
                    <a:pt x="5526" y="2902"/>
                  </a:lnTo>
                  <a:lnTo>
                    <a:pt x="5552" y="2924"/>
                  </a:lnTo>
                  <a:lnTo>
                    <a:pt x="5577" y="2946"/>
                  </a:lnTo>
                  <a:lnTo>
                    <a:pt x="5603" y="2968"/>
                  </a:lnTo>
                  <a:lnTo>
                    <a:pt x="5637" y="2990"/>
                  </a:lnTo>
                  <a:lnTo>
                    <a:pt x="5662" y="3012"/>
                  </a:lnTo>
                  <a:lnTo>
                    <a:pt x="5688" y="3034"/>
                  </a:lnTo>
                  <a:lnTo>
                    <a:pt x="5722" y="3057"/>
                  </a:lnTo>
                  <a:lnTo>
                    <a:pt x="5748" y="3079"/>
                  </a:lnTo>
                  <a:lnTo>
                    <a:pt x="5773" y="3101"/>
                  </a:lnTo>
                  <a:lnTo>
                    <a:pt x="5799" y="3123"/>
                  </a:lnTo>
                  <a:lnTo>
                    <a:pt x="5833" y="3145"/>
                  </a:lnTo>
                  <a:lnTo>
                    <a:pt x="5858" y="3167"/>
                  </a:lnTo>
                  <a:lnTo>
                    <a:pt x="5884" y="3189"/>
                  </a:lnTo>
                  <a:lnTo>
                    <a:pt x="5918" y="3211"/>
                  </a:lnTo>
                  <a:lnTo>
                    <a:pt x="5943" y="3233"/>
                  </a:lnTo>
                  <a:lnTo>
                    <a:pt x="5969" y="3255"/>
                  </a:lnTo>
                  <a:lnTo>
                    <a:pt x="5994" y="3277"/>
                  </a:lnTo>
                  <a:lnTo>
                    <a:pt x="6029" y="3299"/>
                  </a:lnTo>
                  <a:lnTo>
                    <a:pt x="6054" y="3321"/>
                  </a:lnTo>
                  <a:lnTo>
                    <a:pt x="6080" y="3343"/>
                  </a:lnTo>
                  <a:lnTo>
                    <a:pt x="6114" y="3365"/>
                  </a:lnTo>
                  <a:lnTo>
                    <a:pt x="6139" y="3387"/>
                  </a:lnTo>
                  <a:lnTo>
                    <a:pt x="6165" y="3409"/>
                  </a:lnTo>
                  <a:lnTo>
                    <a:pt x="6199" y="3431"/>
                  </a:lnTo>
                  <a:lnTo>
                    <a:pt x="6224" y="3453"/>
                  </a:lnTo>
                  <a:lnTo>
                    <a:pt x="6250" y="3475"/>
                  </a:lnTo>
                  <a:lnTo>
                    <a:pt x="6275" y="3497"/>
                  </a:lnTo>
                  <a:lnTo>
                    <a:pt x="6310" y="3519"/>
                  </a:lnTo>
                  <a:lnTo>
                    <a:pt x="6335" y="3541"/>
                  </a:lnTo>
                  <a:lnTo>
                    <a:pt x="6361" y="3563"/>
                  </a:lnTo>
                  <a:lnTo>
                    <a:pt x="6395" y="3586"/>
                  </a:lnTo>
                  <a:lnTo>
                    <a:pt x="6420" y="3608"/>
                  </a:lnTo>
                  <a:lnTo>
                    <a:pt x="6446" y="3630"/>
                  </a:lnTo>
                  <a:lnTo>
                    <a:pt x="6471" y="3652"/>
                  </a:lnTo>
                  <a:lnTo>
                    <a:pt x="6505" y="3674"/>
                  </a:lnTo>
                  <a:lnTo>
                    <a:pt x="6531" y="3696"/>
                  </a:lnTo>
                  <a:lnTo>
                    <a:pt x="6556" y="3718"/>
                  </a:lnTo>
                  <a:lnTo>
                    <a:pt x="6591" y="3740"/>
                  </a:lnTo>
                  <a:lnTo>
                    <a:pt x="6616" y="3762"/>
                  </a:lnTo>
                  <a:lnTo>
                    <a:pt x="6642" y="3784"/>
                  </a:lnTo>
                  <a:lnTo>
                    <a:pt x="6667" y="3806"/>
                  </a:lnTo>
                  <a:lnTo>
                    <a:pt x="6701" y="3828"/>
                  </a:lnTo>
                  <a:lnTo>
                    <a:pt x="6727" y="3850"/>
                  </a:lnTo>
                  <a:lnTo>
                    <a:pt x="6752" y="3872"/>
                  </a:lnTo>
                  <a:lnTo>
                    <a:pt x="6786" y="3894"/>
                  </a:lnTo>
                  <a:lnTo>
                    <a:pt x="6812" y="3916"/>
                  </a:lnTo>
                  <a:lnTo>
                    <a:pt x="6837" y="3938"/>
                  </a:lnTo>
                  <a:lnTo>
                    <a:pt x="6871" y="3960"/>
                  </a:lnTo>
                  <a:lnTo>
                    <a:pt x="6897" y="3982"/>
                  </a:lnTo>
                  <a:lnTo>
                    <a:pt x="6923" y="4004"/>
                  </a:lnTo>
                  <a:lnTo>
                    <a:pt x="6948" y="4026"/>
                  </a:lnTo>
                  <a:lnTo>
                    <a:pt x="6982" y="4048"/>
                  </a:lnTo>
                  <a:lnTo>
                    <a:pt x="7008" y="4070"/>
                  </a:lnTo>
                </a:path>
              </a:pathLst>
            </a:custGeom>
            <a:noFill/>
            <a:ln w="9525" cmpd="sng">
              <a:solidFill>
                <a:schemeClr val="accent2"/>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27681" name="Freeform 31"/>
            <p:cNvSpPr>
              <a:spLocks/>
            </p:cNvSpPr>
            <p:nvPr/>
          </p:nvSpPr>
          <p:spPr bwMode="auto">
            <a:xfrm>
              <a:off x="3126" y="1268"/>
              <a:ext cx="2074" cy="1317"/>
            </a:xfrm>
            <a:custGeom>
              <a:avLst/>
              <a:gdLst>
                <a:gd name="T0" fmla="*/ 25 w 7008"/>
                <a:gd name="T1" fmla="*/ 182 h 3835"/>
                <a:gd name="T2" fmla="*/ 58 w 7008"/>
                <a:gd name="T3" fmla="*/ 182 h 3835"/>
                <a:gd name="T4" fmla="*/ 91 w 7008"/>
                <a:gd name="T5" fmla="*/ 182 h 3835"/>
                <a:gd name="T6" fmla="*/ 123 w 7008"/>
                <a:gd name="T7" fmla="*/ 182 h 3835"/>
                <a:gd name="T8" fmla="*/ 159 w 7008"/>
                <a:gd name="T9" fmla="*/ 179 h 3835"/>
                <a:gd name="T10" fmla="*/ 191 w 7008"/>
                <a:gd name="T11" fmla="*/ 179 h 3835"/>
                <a:gd name="T12" fmla="*/ 224 w 7008"/>
                <a:gd name="T13" fmla="*/ 179 h 3835"/>
                <a:gd name="T14" fmla="*/ 257 w 7008"/>
                <a:gd name="T15" fmla="*/ 177 h 3835"/>
                <a:gd name="T16" fmla="*/ 290 w 7008"/>
                <a:gd name="T17" fmla="*/ 177 h 3835"/>
                <a:gd name="T18" fmla="*/ 323 w 7008"/>
                <a:gd name="T19" fmla="*/ 174 h 3835"/>
                <a:gd name="T20" fmla="*/ 358 w 7008"/>
                <a:gd name="T21" fmla="*/ 172 h 3835"/>
                <a:gd name="T22" fmla="*/ 391 w 7008"/>
                <a:gd name="T23" fmla="*/ 169 h 3835"/>
                <a:gd name="T24" fmla="*/ 424 w 7008"/>
                <a:gd name="T25" fmla="*/ 167 h 3835"/>
                <a:gd name="T26" fmla="*/ 456 w 7008"/>
                <a:gd name="T27" fmla="*/ 164 h 3835"/>
                <a:gd name="T28" fmla="*/ 489 w 7008"/>
                <a:gd name="T29" fmla="*/ 159 h 3835"/>
                <a:gd name="T30" fmla="*/ 522 w 7008"/>
                <a:gd name="T31" fmla="*/ 154 h 3835"/>
                <a:gd name="T32" fmla="*/ 557 w 7008"/>
                <a:gd name="T33" fmla="*/ 146 h 3835"/>
                <a:gd name="T34" fmla="*/ 590 w 7008"/>
                <a:gd name="T35" fmla="*/ 139 h 3835"/>
                <a:gd name="T36" fmla="*/ 622 w 7008"/>
                <a:gd name="T37" fmla="*/ 126 h 3835"/>
                <a:gd name="T38" fmla="*/ 655 w 7008"/>
                <a:gd name="T39" fmla="*/ 114 h 3835"/>
                <a:gd name="T40" fmla="*/ 688 w 7008"/>
                <a:gd name="T41" fmla="*/ 96 h 3835"/>
                <a:gd name="T42" fmla="*/ 721 w 7008"/>
                <a:gd name="T43" fmla="*/ 73 h 3835"/>
                <a:gd name="T44" fmla="*/ 756 w 7008"/>
                <a:gd name="T45" fmla="*/ 46 h 3835"/>
                <a:gd name="T46" fmla="*/ 789 w 7008"/>
                <a:gd name="T47" fmla="*/ 15 h 3835"/>
                <a:gd name="T48" fmla="*/ 822 w 7008"/>
                <a:gd name="T49" fmla="*/ 0 h 3835"/>
                <a:gd name="T50" fmla="*/ 854 w 7008"/>
                <a:gd name="T51" fmla="*/ 28 h 3835"/>
                <a:gd name="T52" fmla="*/ 887 w 7008"/>
                <a:gd name="T53" fmla="*/ 83 h 3835"/>
                <a:gd name="T54" fmla="*/ 920 w 7008"/>
                <a:gd name="T55" fmla="*/ 144 h 3835"/>
                <a:gd name="T56" fmla="*/ 955 w 7008"/>
                <a:gd name="T57" fmla="*/ 200 h 3835"/>
                <a:gd name="T58" fmla="*/ 988 w 7008"/>
                <a:gd name="T59" fmla="*/ 250 h 3835"/>
                <a:gd name="T60" fmla="*/ 1021 w 7008"/>
                <a:gd name="T61" fmla="*/ 295 h 3835"/>
                <a:gd name="T62" fmla="*/ 1053 w 7008"/>
                <a:gd name="T63" fmla="*/ 336 h 3835"/>
                <a:gd name="T64" fmla="*/ 1086 w 7008"/>
                <a:gd name="T65" fmla="*/ 376 h 3835"/>
                <a:gd name="T66" fmla="*/ 1119 w 7008"/>
                <a:gd name="T67" fmla="*/ 414 h 3835"/>
                <a:gd name="T68" fmla="*/ 1154 w 7008"/>
                <a:gd name="T69" fmla="*/ 452 h 3835"/>
                <a:gd name="T70" fmla="*/ 1187 w 7008"/>
                <a:gd name="T71" fmla="*/ 487 h 3835"/>
                <a:gd name="T72" fmla="*/ 1220 w 7008"/>
                <a:gd name="T73" fmla="*/ 520 h 3835"/>
                <a:gd name="T74" fmla="*/ 1252 w 7008"/>
                <a:gd name="T75" fmla="*/ 553 h 3835"/>
                <a:gd name="T76" fmla="*/ 1285 w 7008"/>
                <a:gd name="T77" fmla="*/ 586 h 3835"/>
                <a:gd name="T78" fmla="*/ 1318 w 7008"/>
                <a:gd name="T79" fmla="*/ 618 h 3835"/>
                <a:gd name="T80" fmla="*/ 1353 w 7008"/>
                <a:gd name="T81" fmla="*/ 651 h 3835"/>
                <a:gd name="T82" fmla="*/ 1386 w 7008"/>
                <a:gd name="T83" fmla="*/ 684 h 3835"/>
                <a:gd name="T84" fmla="*/ 1419 w 7008"/>
                <a:gd name="T85" fmla="*/ 714 h 3835"/>
                <a:gd name="T86" fmla="*/ 1452 w 7008"/>
                <a:gd name="T87" fmla="*/ 745 h 3835"/>
                <a:gd name="T88" fmla="*/ 1484 w 7008"/>
                <a:gd name="T89" fmla="*/ 777 h 3835"/>
                <a:gd name="T90" fmla="*/ 1517 w 7008"/>
                <a:gd name="T91" fmla="*/ 807 h 3835"/>
                <a:gd name="T92" fmla="*/ 1552 w 7008"/>
                <a:gd name="T93" fmla="*/ 838 h 3835"/>
                <a:gd name="T94" fmla="*/ 1585 w 7008"/>
                <a:gd name="T95" fmla="*/ 868 h 3835"/>
                <a:gd name="T96" fmla="*/ 1618 w 7008"/>
                <a:gd name="T97" fmla="*/ 898 h 3835"/>
                <a:gd name="T98" fmla="*/ 1650 w 7008"/>
                <a:gd name="T99" fmla="*/ 931 h 3835"/>
                <a:gd name="T100" fmla="*/ 1683 w 7008"/>
                <a:gd name="T101" fmla="*/ 961 h 3835"/>
                <a:gd name="T102" fmla="*/ 1716 w 7008"/>
                <a:gd name="T103" fmla="*/ 992 h 3835"/>
                <a:gd name="T104" fmla="*/ 1751 w 7008"/>
                <a:gd name="T105" fmla="*/ 1022 h 3835"/>
                <a:gd name="T106" fmla="*/ 1784 w 7008"/>
                <a:gd name="T107" fmla="*/ 1052 h 3835"/>
                <a:gd name="T108" fmla="*/ 1817 w 7008"/>
                <a:gd name="T109" fmla="*/ 1082 h 3835"/>
                <a:gd name="T110" fmla="*/ 1850 w 7008"/>
                <a:gd name="T111" fmla="*/ 1113 h 3835"/>
                <a:gd name="T112" fmla="*/ 1883 w 7008"/>
                <a:gd name="T113" fmla="*/ 1143 h 3835"/>
                <a:gd name="T114" fmla="*/ 1915 w 7008"/>
                <a:gd name="T115" fmla="*/ 1173 h 3835"/>
                <a:gd name="T116" fmla="*/ 1951 w 7008"/>
                <a:gd name="T117" fmla="*/ 1204 h 3835"/>
                <a:gd name="T118" fmla="*/ 1983 w 7008"/>
                <a:gd name="T119" fmla="*/ 1234 h 3835"/>
                <a:gd name="T120" fmla="*/ 2016 w 7008"/>
                <a:gd name="T121" fmla="*/ 1264 h 3835"/>
                <a:gd name="T122" fmla="*/ 2049 w 7008"/>
                <a:gd name="T123" fmla="*/ 1294 h 3835"/>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7008" h="3835">
                  <a:moveTo>
                    <a:pt x="0" y="529"/>
                  </a:moveTo>
                  <a:lnTo>
                    <a:pt x="26" y="529"/>
                  </a:lnTo>
                  <a:lnTo>
                    <a:pt x="60" y="529"/>
                  </a:lnTo>
                  <a:lnTo>
                    <a:pt x="85" y="529"/>
                  </a:lnTo>
                  <a:lnTo>
                    <a:pt x="111" y="529"/>
                  </a:lnTo>
                  <a:lnTo>
                    <a:pt x="136" y="529"/>
                  </a:lnTo>
                  <a:lnTo>
                    <a:pt x="170" y="529"/>
                  </a:lnTo>
                  <a:lnTo>
                    <a:pt x="196" y="529"/>
                  </a:lnTo>
                  <a:lnTo>
                    <a:pt x="222" y="529"/>
                  </a:lnTo>
                  <a:lnTo>
                    <a:pt x="256" y="529"/>
                  </a:lnTo>
                  <a:lnTo>
                    <a:pt x="281" y="529"/>
                  </a:lnTo>
                  <a:lnTo>
                    <a:pt x="307" y="529"/>
                  </a:lnTo>
                  <a:lnTo>
                    <a:pt x="341" y="529"/>
                  </a:lnTo>
                  <a:lnTo>
                    <a:pt x="366" y="529"/>
                  </a:lnTo>
                  <a:lnTo>
                    <a:pt x="392" y="529"/>
                  </a:lnTo>
                  <a:lnTo>
                    <a:pt x="417" y="529"/>
                  </a:lnTo>
                  <a:lnTo>
                    <a:pt x="451" y="522"/>
                  </a:lnTo>
                  <a:lnTo>
                    <a:pt x="477" y="522"/>
                  </a:lnTo>
                  <a:lnTo>
                    <a:pt x="503" y="522"/>
                  </a:lnTo>
                  <a:lnTo>
                    <a:pt x="537" y="522"/>
                  </a:lnTo>
                  <a:lnTo>
                    <a:pt x="562" y="522"/>
                  </a:lnTo>
                  <a:lnTo>
                    <a:pt x="588" y="522"/>
                  </a:lnTo>
                  <a:lnTo>
                    <a:pt x="613" y="522"/>
                  </a:lnTo>
                  <a:lnTo>
                    <a:pt x="647" y="522"/>
                  </a:lnTo>
                  <a:lnTo>
                    <a:pt x="673" y="522"/>
                  </a:lnTo>
                  <a:lnTo>
                    <a:pt x="698" y="522"/>
                  </a:lnTo>
                  <a:lnTo>
                    <a:pt x="732" y="522"/>
                  </a:lnTo>
                  <a:lnTo>
                    <a:pt x="758" y="522"/>
                  </a:lnTo>
                  <a:lnTo>
                    <a:pt x="784" y="515"/>
                  </a:lnTo>
                  <a:lnTo>
                    <a:pt x="809" y="515"/>
                  </a:lnTo>
                  <a:lnTo>
                    <a:pt x="843" y="515"/>
                  </a:lnTo>
                  <a:lnTo>
                    <a:pt x="869" y="515"/>
                  </a:lnTo>
                  <a:lnTo>
                    <a:pt x="894" y="515"/>
                  </a:lnTo>
                  <a:lnTo>
                    <a:pt x="928" y="515"/>
                  </a:lnTo>
                  <a:lnTo>
                    <a:pt x="954" y="515"/>
                  </a:lnTo>
                  <a:lnTo>
                    <a:pt x="979" y="515"/>
                  </a:lnTo>
                  <a:lnTo>
                    <a:pt x="1013" y="507"/>
                  </a:lnTo>
                  <a:lnTo>
                    <a:pt x="1039" y="507"/>
                  </a:lnTo>
                  <a:lnTo>
                    <a:pt x="1064" y="507"/>
                  </a:lnTo>
                  <a:lnTo>
                    <a:pt x="1090" y="507"/>
                  </a:lnTo>
                  <a:lnTo>
                    <a:pt x="1124" y="507"/>
                  </a:lnTo>
                  <a:lnTo>
                    <a:pt x="1150" y="507"/>
                  </a:lnTo>
                  <a:lnTo>
                    <a:pt x="1175" y="500"/>
                  </a:lnTo>
                  <a:lnTo>
                    <a:pt x="1209" y="500"/>
                  </a:lnTo>
                  <a:lnTo>
                    <a:pt x="1235" y="500"/>
                  </a:lnTo>
                  <a:lnTo>
                    <a:pt x="1260" y="500"/>
                  </a:lnTo>
                  <a:lnTo>
                    <a:pt x="1286" y="493"/>
                  </a:lnTo>
                  <a:lnTo>
                    <a:pt x="1320" y="493"/>
                  </a:lnTo>
                  <a:lnTo>
                    <a:pt x="1345" y="493"/>
                  </a:lnTo>
                  <a:lnTo>
                    <a:pt x="1371" y="493"/>
                  </a:lnTo>
                  <a:lnTo>
                    <a:pt x="1405" y="485"/>
                  </a:lnTo>
                  <a:lnTo>
                    <a:pt x="1431" y="485"/>
                  </a:lnTo>
                  <a:lnTo>
                    <a:pt x="1456" y="485"/>
                  </a:lnTo>
                  <a:lnTo>
                    <a:pt x="1482" y="478"/>
                  </a:lnTo>
                  <a:lnTo>
                    <a:pt x="1516" y="478"/>
                  </a:lnTo>
                  <a:lnTo>
                    <a:pt x="1541" y="478"/>
                  </a:lnTo>
                  <a:lnTo>
                    <a:pt x="1567" y="471"/>
                  </a:lnTo>
                  <a:lnTo>
                    <a:pt x="1601" y="471"/>
                  </a:lnTo>
                  <a:lnTo>
                    <a:pt x="1626" y="463"/>
                  </a:lnTo>
                  <a:lnTo>
                    <a:pt x="1652" y="463"/>
                  </a:lnTo>
                  <a:lnTo>
                    <a:pt x="1686" y="456"/>
                  </a:lnTo>
                  <a:lnTo>
                    <a:pt x="1712" y="456"/>
                  </a:lnTo>
                  <a:lnTo>
                    <a:pt x="1737" y="448"/>
                  </a:lnTo>
                  <a:lnTo>
                    <a:pt x="1763" y="448"/>
                  </a:lnTo>
                  <a:lnTo>
                    <a:pt x="1797" y="441"/>
                  </a:lnTo>
                  <a:lnTo>
                    <a:pt x="1822" y="434"/>
                  </a:lnTo>
                  <a:lnTo>
                    <a:pt x="1848" y="434"/>
                  </a:lnTo>
                  <a:lnTo>
                    <a:pt x="1882" y="426"/>
                  </a:lnTo>
                  <a:lnTo>
                    <a:pt x="1907" y="419"/>
                  </a:lnTo>
                  <a:lnTo>
                    <a:pt x="1933" y="412"/>
                  </a:lnTo>
                  <a:lnTo>
                    <a:pt x="1959" y="412"/>
                  </a:lnTo>
                  <a:lnTo>
                    <a:pt x="1993" y="404"/>
                  </a:lnTo>
                  <a:lnTo>
                    <a:pt x="2018" y="397"/>
                  </a:lnTo>
                  <a:lnTo>
                    <a:pt x="2044" y="390"/>
                  </a:lnTo>
                  <a:lnTo>
                    <a:pt x="2078" y="382"/>
                  </a:lnTo>
                  <a:lnTo>
                    <a:pt x="2103" y="368"/>
                  </a:lnTo>
                  <a:lnTo>
                    <a:pt x="2129" y="360"/>
                  </a:lnTo>
                  <a:lnTo>
                    <a:pt x="2154" y="353"/>
                  </a:lnTo>
                  <a:lnTo>
                    <a:pt x="2188" y="338"/>
                  </a:lnTo>
                  <a:lnTo>
                    <a:pt x="2214" y="331"/>
                  </a:lnTo>
                  <a:lnTo>
                    <a:pt x="2240" y="316"/>
                  </a:lnTo>
                  <a:lnTo>
                    <a:pt x="2274" y="309"/>
                  </a:lnTo>
                  <a:lnTo>
                    <a:pt x="2299" y="294"/>
                  </a:lnTo>
                  <a:lnTo>
                    <a:pt x="2325" y="279"/>
                  </a:lnTo>
                  <a:lnTo>
                    <a:pt x="2359" y="265"/>
                  </a:lnTo>
                  <a:lnTo>
                    <a:pt x="2384" y="250"/>
                  </a:lnTo>
                  <a:lnTo>
                    <a:pt x="2410" y="235"/>
                  </a:lnTo>
                  <a:lnTo>
                    <a:pt x="2435" y="213"/>
                  </a:lnTo>
                  <a:lnTo>
                    <a:pt x="2469" y="199"/>
                  </a:lnTo>
                  <a:lnTo>
                    <a:pt x="2495" y="177"/>
                  </a:lnTo>
                  <a:lnTo>
                    <a:pt x="2520" y="155"/>
                  </a:lnTo>
                  <a:lnTo>
                    <a:pt x="2555" y="133"/>
                  </a:lnTo>
                  <a:lnTo>
                    <a:pt x="2580" y="111"/>
                  </a:lnTo>
                  <a:lnTo>
                    <a:pt x="2606" y="88"/>
                  </a:lnTo>
                  <a:lnTo>
                    <a:pt x="2631" y="66"/>
                  </a:lnTo>
                  <a:lnTo>
                    <a:pt x="2665" y="44"/>
                  </a:lnTo>
                  <a:lnTo>
                    <a:pt x="2691" y="30"/>
                  </a:lnTo>
                  <a:lnTo>
                    <a:pt x="2716" y="15"/>
                  </a:lnTo>
                  <a:lnTo>
                    <a:pt x="2750" y="0"/>
                  </a:lnTo>
                  <a:lnTo>
                    <a:pt x="2776" y="0"/>
                  </a:lnTo>
                  <a:lnTo>
                    <a:pt x="2801" y="8"/>
                  </a:lnTo>
                  <a:lnTo>
                    <a:pt x="2827" y="22"/>
                  </a:lnTo>
                  <a:lnTo>
                    <a:pt x="2861" y="44"/>
                  </a:lnTo>
                  <a:lnTo>
                    <a:pt x="2887" y="81"/>
                  </a:lnTo>
                  <a:lnTo>
                    <a:pt x="2912" y="118"/>
                  </a:lnTo>
                  <a:lnTo>
                    <a:pt x="2946" y="155"/>
                  </a:lnTo>
                  <a:lnTo>
                    <a:pt x="2972" y="199"/>
                  </a:lnTo>
                  <a:lnTo>
                    <a:pt x="2997" y="243"/>
                  </a:lnTo>
                  <a:lnTo>
                    <a:pt x="3031" y="287"/>
                  </a:lnTo>
                  <a:lnTo>
                    <a:pt x="3057" y="331"/>
                  </a:lnTo>
                  <a:lnTo>
                    <a:pt x="3082" y="375"/>
                  </a:lnTo>
                  <a:lnTo>
                    <a:pt x="3108" y="419"/>
                  </a:lnTo>
                  <a:lnTo>
                    <a:pt x="3142" y="463"/>
                  </a:lnTo>
                  <a:lnTo>
                    <a:pt x="3168" y="500"/>
                  </a:lnTo>
                  <a:lnTo>
                    <a:pt x="3193" y="544"/>
                  </a:lnTo>
                  <a:lnTo>
                    <a:pt x="3227" y="581"/>
                  </a:lnTo>
                  <a:lnTo>
                    <a:pt x="3253" y="617"/>
                  </a:lnTo>
                  <a:lnTo>
                    <a:pt x="3278" y="654"/>
                  </a:lnTo>
                  <a:lnTo>
                    <a:pt x="3304" y="691"/>
                  </a:lnTo>
                  <a:lnTo>
                    <a:pt x="3338" y="728"/>
                  </a:lnTo>
                  <a:lnTo>
                    <a:pt x="3363" y="757"/>
                  </a:lnTo>
                  <a:lnTo>
                    <a:pt x="3389" y="794"/>
                  </a:lnTo>
                  <a:lnTo>
                    <a:pt x="3423" y="823"/>
                  </a:lnTo>
                  <a:lnTo>
                    <a:pt x="3449" y="860"/>
                  </a:lnTo>
                  <a:lnTo>
                    <a:pt x="3474" y="889"/>
                  </a:lnTo>
                  <a:lnTo>
                    <a:pt x="3508" y="919"/>
                  </a:lnTo>
                  <a:lnTo>
                    <a:pt x="3534" y="948"/>
                  </a:lnTo>
                  <a:lnTo>
                    <a:pt x="3559" y="977"/>
                  </a:lnTo>
                  <a:lnTo>
                    <a:pt x="3585" y="1007"/>
                  </a:lnTo>
                  <a:lnTo>
                    <a:pt x="3619" y="1036"/>
                  </a:lnTo>
                  <a:lnTo>
                    <a:pt x="3644" y="1066"/>
                  </a:lnTo>
                  <a:lnTo>
                    <a:pt x="3670" y="1095"/>
                  </a:lnTo>
                  <a:lnTo>
                    <a:pt x="3704" y="1124"/>
                  </a:lnTo>
                  <a:lnTo>
                    <a:pt x="3730" y="1154"/>
                  </a:lnTo>
                  <a:lnTo>
                    <a:pt x="3755" y="1183"/>
                  </a:lnTo>
                  <a:lnTo>
                    <a:pt x="3781" y="1205"/>
                  </a:lnTo>
                  <a:lnTo>
                    <a:pt x="3815" y="1235"/>
                  </a:lnTo>
                  <a:lnTo>
                    <a:pt x="3840" y="1257"/>
                  </a:lnTo>
                  <a:lnTo>
                    <a:pt x="3866" y="1286"/>
                  </a:lnTo>
                  <a:lnTo>
                    <a:pt x="3900" y="1315"/>
                  </a:lnTo>
                  <a:lnTo>
                    <a:pt x="3925" y="1337"/>
                  </a:lnTo>
                  <a:lnTo>
                    <a:pt x="3951" y="1367"/>
                  </a:lnTo>
                  <a:lnTo>
                    <a:pt x="3977" y="1389"/>
                  </a:lnTo>
                  <a:lnTo>
                    <a:pt x="4011" y="1418"/>
                  </a:lnTo>
                  <a:lnTo>
                    <a:pt x="4036" y="1440"/>
                  </a:lnTo>
                  <a:lnTo>
                    <a:pt x="4062" y="1462"/>
                  </a:lnTo>
                  <a:lnTo>
                    <a:pt x="4096" y="1492"/>
                  </a:lnTo>
                  <a:lnTo>
                    <a:pt x="4121" y="1514"/>
                  </a:lnTo>
                  <a:lnTo>
                    <a:pt x="4147" y="1536"/>
                  </a:lnTo>
                  <a:lnTo>
                    <a:pt x="4181" y="1565"/>
                  </a:lnTo>
                  <a:lnTo>
                    <a:pt x="4206" y="1587"/>
                  </a:lnTo>
                  <a:lnTo>
                    <a:pt x="4232" y="1609"/>
                  </a:lnTo>
                  <a:lnTo>
                    <a:pt x="4257" y="1639"/>
                  </a:lnTo>
                  <a:lnTo>
                    <a:pt x="4292" y="1661"/>
                  </a:lnTo>
                  <a:lnTo>
                    <a:pt x="4317" y="1683"/>
                  </a:lnTo>
                  <a:lnTo>
                    <a:pt x="4343" y="1705"/>
                  </a:lnTo>
                  <a:lnTo>
                    <a:pt x="4377" y="1734"/>
                  </a:lnTo>
                  <a:lnTo>
                    <a:pt x="4402" y="1756"/>
                  </a:lnTo>
                  <a:lnTo>
                    <a:pt x="4428" y="1778"/>
                  </a:lnTo>
                  <a:lnTo>
                    <a:pt x="4453" y="1800"/>
                  </a:lnTo>
                  <a:lnTo>
                    <a:pt x="4487" y="1822"/>
                  </a:lnTo>
                  <a:lnTo>
                    <a:pt x="4513" y="1852"/>
                  </a:lnTo>
                  <a:lnTo>
                    <a:pt x="4538" y="1874"/>
                  </a:lnTo>
                  <a:lnTo>
                    <a:pt x="4573" y="1896"/>
                  </a:lnTo>
                  <a:lnTo>
                    <a:pt x="4598" y="1918"/>
                  </a:lnTo>
                  <a:lnTo>
                    <a:pt x="4624" y="1940"/>
                  </a:lnTo>
                  <a:lnTo>
                    <a:pt x="4649" y="1962"/>
                  </a:lnTo>
                  <a:lnTo>
                    <a:pt x="4683" y="1991"/>
                  </a:lnTo>
                  <a:lnTo>
                    <a:pt x="4709" y="2013"/>
                  </a:lnTo>
                  <a:lnTo>
                    <a:pt x="4734" y="2035"/>
                  </a:lnTo>
                  <a:lnTo>
                    <a:pt x="4768" y="2057"/>
                  </a:lnTo>
                  <a:lnTo>
                    <a:pt x="4794" y="2079"/>
                  </a:lnTo>
                  <a:lnTo>
                    <a:pt x="4819" y="2102"/>
                  </a:lnTo>
                  <a:lnTo>
                    <a:pt x="4854" y="2124"/>
                  </a:lnTo>
                  <a:lnTo>
                    <a:pt x="4879" y="2146"/>
                  </a:lnTo>
                  <a:lnTo>
                    <a:pt x="4905" y="2168"/>
                  </a:lnTo>
                  <a:lnTo>
                    <a:pt x="4930" y="2190"/>
                  </a:lnTo>
                  <a:lnTo>
                    <a:pt x="4964" y="2219"/>
                  </a:lnTo>
                  <a:lnTo>
                    <a:pt x="4990" y="2241"/>
                  </a:lnTo>
                  <a:lnTo>
                    <a:pt x="5015" y="2263"/>
                  </a:lnTo>
                  <a:lnTo>
                    <a:pt x="5049" y="2285"/>
                  </a:lnTo>
                  <a:lnTo>
                    <a:pt x="5075" y="2307"/>
                  </a:lnTo>
                  <a:lnTo>
                    <a:pt x="5100" y="2329"/>
                  </a:lnTo>
                  <a:lnTo>
                    <a:pt x="5126" y="2351"/>
                  </a:lnTo>
                  <a:lnTo>
                    <a:pt x="5160" y="2373"/>
                  </a:lnTo>
                  <a:lnTo>
                    <a:pt x="5186" y="2395"/>
                  </a:lnTo>
                  <a:lnTo>
                    <a:pt x="5211" y="2417"/>
                  </a:lnTo>
                  <a:lnTo>
                    <a:pt x="5245" y="2439"/>
                  </a:lnTo>
                  <a:lnTo>
                    <a:pt x="5271" y="2462"/>
                  </a:lnTo>
                  <a:lnTo>
                    <a:pt x="5296" y="2484"/>
                  </a:lnTo>
                  <a:lnTo>
                    <a:pt x="5322" y="2506"/>
                  </a:lnTo>
                  <a:lnTo>
                    <a:pt x="5356" y="2528"/>
                  </a:lnTo>
                  <a:lnTo>
                    <a:pt x="5381" y="2550"/>
                  </a:lnTo>
                  <a:lnTo>
                    <a:pt x="5407" y="2572"/>
                  </a:lnTo>
                  <a:lnTo>
                    <a:pt x="5441" y="2594"/>
                  </a:lnTo>
                  <a:lnTo>
                    <a:pt x="5467" y="2616"/>
                  </a:lnTo>
                  <a:lnTo>
                    <a:pt x="5492" y="2645"/>
                  </a:lnTo>
                  <a:lnTo>
                    <a:pt x="5526" y="2667"/>
                  </a:lnTo>
                  <a:lnTo>
                    <a:pt x="5552" y="2689"/>
                  </a:lnTo>
                  <a:lnTo>
                    <a:pt x="5577" y="2711"/>
                  </a:lnTo>
                  <a:lnTo>
                    <a:pt x="5603" y="2733"/>
                  </a:lnTo>
                  <a:lnTo>
                    <a:pt x="5637" y="2755"/>
                  </a:lnTo>
                  <a:lnTo>
                    <a:pt x="5662" y="2777"/>
                  </a:lnTo>
                  <a:lnTo>
                    <a:pt x="5688" y="2799"/>
                  </a:lnTo>
                  <a:lnTo>
                    <a:pt x="5722" y="2822"/>
                  </a:lnTo>
                  <a:lnTo>
                    <a:pt x="5748" y="2844"/>
                  </a:lnTo>
                  <a:lnTo>
                    <a:pt x="5773" y="2866"/>
                  </a:lnTo>
                  <a:lnTo>
                    <a:pt x="5799" y="2888"/>
                  </a:lnTo>
                  <a:lnTo>
                    <a:pt x="5833" y="2910"/>
                  </a:lnTo>
                  <a:lnTo>
                    <a:pt x="5858" y="2932"/>
                  </a:lnTo>
                  <a:lnTo>
                    <a:pt x="5884" y="2954"/>
                  </a:lnTo>
                  <a:lnTo>
                    <a:pt x="5918" y="2976"/>
                  </a:lnTo>
                  <a:lnTo>
                    <a:pt x="5943" y="2998"/>
                  </a:lnTo>
                  <a:lnTo>
                    <a:pt x="5969" y="3020"/>
                  </a:lnTo>
                  <a:lnTo>
                    <a:pt x="5994" y="3042"/>
                  </a:lnTo>
                  <a:lnTo>
                    <a:pt x="6029" y="3064"/>
                  </a:lnTo>
                  <a:lnTo>
                    <a:pt x="6054" y="3086"/>
                  </a:lnTo>
                  <a:lnTo>
                    <a:pt x="6080" y="3108"/>
                  </a:lnTo>
                  <a:lnTo>
                    <a:pt x="6114" y="3130"/>
                  </a:lnTo>
                  <a:lnTo>
                    <a:pt x="6139" y="3152"/>
                  </a:lnTo>
                  <a:lnTo>
                    <a:pt x="6165" y="3174"/>
                  </a:lnTo>
                  <a:lnTo>
                    <a:pt x="6199" y="3196"/>
                  </a:lnTo>
                  <a:lnTo>
                    <a:pt x="6224" y="3218"/>
                  </a:lnTo>
                  <a:lnTo>
                    <a:pt x="6250" y="3240"/>
                  </a:lnTo>
                  <a:lnTo>
                    <a:pt x="6275" y="3262"/>
                  </a:lnTo>
                  <a:lnTo>
                    <a:pt x="6310" y="3284"/>
                  </a:lnTo>
                  <a:lnTo>
                    <a:pt x="6335" y="3306"/>
                  </a:lnTo>
                  <a:lnTo>
                    <a:pt x="6361" y="3328"/>
                  </a:lnTo>
                  <a:lnTo>
                    <a:pt x="6395" y="3351"/>
                  </a:lnTo>
                  <a:lnTo>
                    <a:pt x="6420" y="3373"/>
                  </a:lnTo>
                  <a:lnTo>
                    <a:pt x="6446" y="3395"/>
                  </a:lnTo>
                  <a:lnTo>
                    <a:pt x="6471" y="3417"/>
                  </a:lnTo>
                  <a:lnTo>
                    <a:pt x="6505" y="3439"/>
                  </a:lnTo>
                  <a:lnTo>
                    <a:pt x="6531" y="3461"/>
                  </a:lnTo>
                  <a:lnTo>
                    <a:pt x="6556" y="3483"/>
                  </a:lnTo>
                  <a:lnTo>
                    <a:pt x="6591" y="3505"/>
                  </a:lnTo>
                  <a:lnTo>
                    <a:pt x="6616" y="3527"/>
                  </a:lnTo>
                  <a:lnTo>
                    <a:pt x="6642" y="3549"/>
                  </a:lnTo>
                  <a:lnTo>
                    <a:pt x="6667" y="3571"/>
                  </a:lnTo>
                  <a:lnTo>
                    <a:pt x="6701" y="3593"/>
                  </a:lnTo>
                  <a:lnTo>
                    <a:pt x="6727" y="3615"/>
                  </a:lnTo>
                  <a:lnTo>
                    <a:pt x="6752" y="3637"/>
                  </a:lnTo>
                  <a:lnTo>
                    <a:pt x="6786" y="3659"/>
                  </a:lnTo>
                  <a:lnTo>
                    <a:pt x="6812" y="3681"/>
                  </a:lnTo>
                  <a:lnTo>
                    <a:pt x="6837" y="3703"/>
                  </a:lnTo>
                  <a:lnTo>
                    <a:pt x="6871" y="3725"/>
                  </a:lnTo>
                  <a:lnTo>
                    <a:pt x="6897" y="3747"/>
                  </a:lnTo>
                  <a:lnTo>
                    <a:pt x="6923" y="3769"/>
                  </a:lnTo>
                  <a:lnTo>
                    <a:pt x="6948" y="3791"/>
                  </a:lnTo>
                  <a:lnTo>
                    <a:pt x="6982" y="3813"/>
                  </a:lnTo>
                  <a:lnTo>
                    <a:pt x="7008" y="3835"/>
                  </a:lnTo>
                </a:path>
              </a:pathLst>
            </a:custGeom>
            <a:noFill/>
            <a:ln w="9525" cmpd="sng">
              <a:solidFill>
                <a:srgbClr val="9900CC"/>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27682" name="Freeform 32"/>
            <p:cNvSpPr>
              <a:spLocks/>
            </p:cNvSpPr>
            <p:nvPr/>
          </p:nvSpPr>
          <p:spPr bwMode="auto">
            <a:xfrm>
              <a:off x="3126" y="1334"/>
              <a:ext cx="2074" cy="1251"/>
            </a:xfrm>
            <a:custGeom>
              <a:avLst/>
              <a:gdLst>
                <a:gd name="T0" fmla="*/ 25 w 7008"/>
                <a:gd name="T1" fmla="*/ 116 h 3644"/>
                <a:gd name="T2" fmla="*/ 58 w 7008"/>
                <a:gd name="T3" fmla="*/ 116 h 3644"/>
                <a:gd name="T4" fmla="*/ 91 w 7008"/>
                <a:gd name="T5" fmla="*/ 116 h 3644"/>
                <a:gd name="T6" fmla="*/ 123 w 7008"/>
                <a:gd name="T7" fmla="*/ 116 h 3644"/>
                <a:gd name="T8" fmla="*/ 159 w 7008"/>
                <a:gd name="T9" fmla="*/ 114 h 3644"/>
                <a:gd name="T10" fmla="*/ 191 w 7008"/>
                <a:gd name="T11" fmla="*/ 114 h 3644"/>
                <a:gd name="T12" fmla="*/ 224 w 7008"/>
                <a:gd name="T13" fmla="*/ 114 h 3644"/>
                <a:gd name="T14" fmla="*/ 257 w 7008"/>
                <a:gd name="T15" fmla="*/ 111 h 3644"/>
                <a:gd name="T16" fmla="*/ 290 w 7008"/>
                <a:gd name="T17" fmla="*/ 111 h 3644"/>
                <a:gd name="T18" fmla="*/ 323 w 7008"/>
                <a:gd name="T19" fmla="*/ 108 h 3644"/>
                <a:gd name="T20" fmla="*/ 358 w 7008"/>
                <a:gd name="T21" fmla="*/ 108 h 3644"/>
                <a:gd name="T22" fmla="*/ 391 w 7008"/>
                <a:gd name="T23" fmla="*/ 106 h 3644"/>
                <a:gd name="T24" fmla="*/ 424 w 7008"/>
                <a:gd name="T25" fmla="*/ 104 h 3644"/>
                <a:gd name="T26" fmla="*/ 456 w 7008"/>
                <a:gd name="T27" fmla="*/ 99 h 3644"/>
                <a:gd name="T28" fmla="*/ 489 w 7008"/>
                <a:gd name="T29" fmla="*/ 96 h 3644"/>
                <a:gd name="T30" fmla="*/ 522 w 7008"/>
                <a:gd name="T31" fmla="*/ 91 h 3644"/>
                <a:gd name="T32" fmla="*/ 557 w 7008"/>
                <a:gd name="T33" fmla="*/ 83 h 3644"/>
                <a:gd name="T34" fmla="*/ 590 w 7008"/>
                <a:gd name="T35" fmla="*/ 78 h 3644"/>
                <a:gd name="T36" fmla="*/ 622 w 7008"/>
                <a:gd name="T37" fmla="*/ 68 h 3644"/>
                <a:gd name="T38" fmla="*/ 655 w 7008"/>
                <a:gd name="T39" fmla="*/ 58 h 3644"/>
                <a:gd name="T40" fmla="*/ 688 w 7008"/>
                <a:gd name="T41" fmla="*/ 46 h 3644"/>
                <a:gd name="T42" fmla="*/ 721 w 7008"/>
                <a:gd name="T43" fmla="*/ 30 h 3644"/>
                <a:gd name="T44" fmla="*/ 756 w 7008"/>
                <a:gd name="T45" fmla="*/ 13 h 3644"/>
                <a:gd name="T46" fmla="*/ 789 w 7008"/>
                <a:gd name="T47" fmla="*/ 0 h 3644"/>
                <a:gd name="T48" fmla="*/ 822 w 7008"/>
                <a:gd name="T49" fmla="*/ 0 h 3644"/>
                <a:gd name="T50" fmla="*/ 854 w 7008"/>
                <a:gd name="T51" fmla="*/ 23 h 3644"/>
                <a:gd name="T52" fmla="*/ 887 w 7008"/>
                <a:gd name="T53" fmla="*/ 61 h 3644"/>
                <a:gd name="T54" fmla="*/ 920 w 7008"/>
                <a:gd name="T55" fmla="*/ 104 h 3644"/>
                <a:gd name="T56" fmla="*/ 955 w 7008"/>
                <a:gd name="T57" fmla="*/ 151 h 3644"/>
                <a:gd name="T58" fmla="*/ 988 w 7008"/>
                <a:gd name="T59" fmla="*/ 194 h 3644"/>
                <a:gd name="T60" fmla="*/ 1021 w 7008"/>
                <a:gd name="T61" fmla="*/ 237 h 3644"/>
                <a:gd name="T62" fmla="*/ 1053 w 7008"/>
                <a:gd name="T63" fmla="*/ 277 h 3644"/>
                <a:gd name="T64" fmla="*/ 1086 w 7008"/>
                <a:gd name="T65" fmla="*/ 315 h 3644"/>
                <a:gd name="T66" fmla="*/ 1119 w 7008"/>
                <a:gd name="T67" fmla="*/ 353 h 3644"/>
                <a:gd name="T68" fmla="*/ 1154 w 7008"/>
                <a:gd name="T69" fmla="*/ 389 h 3644"/>
                <a:gd name="T70" fmla="*/ 1187 w 7008"/>
                <a:gd name="T71" fmla="*/ 421 h 3644"/>
                <a:gd name="T72" fmla="*/ 1220 w 7008"/>
                <a:gd name="T73" fmla="*/ 457 h 3644"/>
                <a:gd name="T74" fmla="*/ 1252 w 7008"/>
                <a:gd name="T75" fmla="*/ 490 h 3644"/>
                <a:gd name="T76" fmla="*/ 1285 w 7008"/>
                <a:gd name="T77" fmla="*/ 522 h 3644"/>
                <a:gd name="T78" fmla="*/ 1318 w 7008"/>
                <a:gd name="T79" fmla="*/ 555 h 3644"/>
                <a:gd name="T80" fmla="*/ 1353 w 7008"/>
                <a:gd name="T81" fmla="*/ 585 h 3644"/>
                <a:gd name="T82" fmla="*/ 1386 w 7008"/>
                <a:gd name="T83" fmla="*/ 618 h 3644"/>
                <a:gd name="T84" fmla="*/ 1419 w 7008"/>
                <a:gd name="T85" fmla="*/ 648 h 3644"/>
                <a:gd name="T86" fmla="*/ 1452 w 7008"/>
                <a:gd name="T87" fmla="*/ 681 h 3644"/>
                <a:gd name="T88" fmla="*/ 1484 w 7008"/>
                <a:gd name="T89" fmla="*/ 711 h 3644"/>
                <a:gd name="T90" fmla="*/ 1517 w 7008"/>
                <a:gd name="T91" fmla="*/ 742 h 3644"/>
                <a:gd name="T92" fmla="*/ 1552 w 7008"/>
                <a:gd name="T93" fmla="*/ 772 h 3644"/>
                <a:gd name="T94" fmla="*/ 1585 w 7008"/>
                <a:gd name="T95" fmla="*/ 802 h 3644"/>
                <a:gd name="T96" fmla="*/ 1618 w 7008"/>
                <a:gd name="T97" fmla="*/ 835 h 3644"/>
                <a:gd name="T98" fmla="*/ 1650 w 7008"/>
                <a:gd name="T99" fmla="*/ 865 h 3644"/>
                <a:gd name="T100" fmla="*/ 1683 w 7008"/>
                <a:gd name="T101" fmla="*/ 895 h 3644"/>
                <a:gd name="T102" fmla="*/ 1716 w 7008"/>
                <a:gd name="T103" fmla="*/ 926 h 3644"/>
                <a:gd name="T104" fmla="*/ 1751 w 7008"/>
                <a:gd name="T105" fmla="*/ 956 h 3644"/>
                <a:gd name="T106" fmla="*/ 1784 w 7008"/>
                <a:gd name="T107" fmla="*/ 986 h 3644"/>
                <a:gd name="T108" fmla="*/ 1817 w 7008"/>
                <a:gd name="T109" fmla="*/ 1017 h 3644"/>
                <a:gd name="T110" fmla="*/ 1850 w 7008"/>
                <a:gd name="T111" fmla="*/ 1047 h 3644"/>
                <a:gd name="T112" fmla="*/ 1883 w 7008"/>
                <a:gd name="T113" fmla="*/ 1077 h 3644"/>
                <a:gd name="T114" fmla="*/ 1915 w 7008"/>
                <a:gd name="T115" fmla="*/ 1107 h 3644"/>
                <a:gd name="T116" fmla="*/ 1951 w 7008"/>
                <a:gd name="T117" fmla="*/ 1138 h 3644"/>
                <a:gd name="T118" fmla="*/ 1983 w 7008"/>
                <a:gd name="T119" fmla="*/ 1168 h 3644"/>
                <a:gd name="T120" fmla="*/ 2016 w 7008"/>
                <a:gd name="T121" fmla="*/ 1198 h 3644"/>
                <a:gd name="T122" fmla="*/ 2049 w 7008"/>
                <a:gd name="T123" fmla="*/ 1228 h 364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7008" h="3644">
                  <a:moveTo>
                    <a:pt x="0" y="338"/>
                  </a:moveTo>
                  <a:lnTo>
                    <a:pt x="26" y="338"/>
                  </a:lnTo>
                  <a:lnTo>
                    <a:pt x="60" y="338"/>
                  </a:lnTo>
                  <a:lnTo>
                    <a:pt x="85" y="338"/>
                  </a:lnTo>
                  <a:lnTo>
                    <a:pt x="111" y="338"/>
                  </a:lnTo>
                  <a:lnTo>
                    <a:pt x="136" y="338"/>
                  </a:lnTo>
                  <a:lnTo>
                    <a:pt x="170" y="338"/>
                  </a:lnTo>
                  <a:lnTo>
                    <a:pt x="196" y="338"/>
                  </a:lnTo>
                  <a:lnTo>
                    <a:pt x="222" y="338"/>
                  </a:lnTo>
                  <a:lnTo>
                    <a:pt x="256" y="338"/>
                  </a:lnTo>
                  <a:lnTo>
                    <a:pt x="281" y="338"/>
                  </a:lnTo>
                  <a:lnTo>
                    <a:pt x="307" y="338"/>
                  </a:lnTo>
                  <a:lnTo>
                    <a:pt x="341" y="338"/>
                  </a:lnTo>
                  <a:lnTo>
                    <a:pt x="366" y="338"/>
                  </a:lnTo>
                  <a:lnTo>
                    <a:pt x="392" y="338"/>
                  </a:lnTo>
                  <a:lnTo>
                    <a:pt x="417" y="338"/>
                  </a:lnTo>
                  <a:lnTo>
                    <a:pt x="451" y="338"/>
                  </a:lnTo>
                  <a:lnTo>
                    <a:pt x="477" y="331"/>
                  </a:lnTo>
                  <a:lnTo>
                    <a:pt x="503" y="331"/>
                  </a:lnTo>
                  <a:lnTo>
                    <a:pt x="537" y="331"/>
                  </a:lnTo>
                  <a:lnTo>
                    <a:pt x="562" y="331"/>
                  </a:lnTo>
                  <a:lnTo>
                    <a:pt x="588" y="331"/>
                  </a:lnTo>
                  <a:lnTo>
                    <a:pt x="613" y="331"/>
                  </a:lnTo>
                  <a:lnTo>
                    <a:pt x="647" y="331"/>
                  </a:lnTo>
                  <a:lnTo>
                    <a:pt x="673" y="331"/>
                  </a:lnTo>
                  <a:lnTo>
                    <a:pt x="698" y="331"/>
                  </a:lnTo>
                  <a:lnTo>
                    <a:pt x="732" y="331"/>
                  </a:lnTo>
                  <a:lnTo>
                    <a:pt x="758" y="331"/>
                  </a:lnTo>
                  <a:lnTo>
                    <a:pt x="784" y="331"/>
                  </a:lnTo>
                  <a:lnTo>
                    <a:pt x="809" y="331"/>
                  </a:lnTo>
                  <a:lnTo>
                    <a:pt x="843" y="324"/>
                  </a:lnTo>
                  <a:lnTo>
                    <a:pt x="869" y="324"/>
                  </a:lnTo>
                  <a:lnTo>
                    <a:pt x="894" y="324"/>
                  </a:lnTo>
                  <a:lnTo>
                    <a:pt x="928" y="324"/>
                  </a:lnTo>
                  <a:lnTo>
                    <a:pt x="954" y="324"/>
                  </a:lnTo>
                  <a:lnTo>
                    <a:pt x="979" y="324"/>
                  </a:lnTo>
                  <a:lnTo>
                    <a:pt x="1013" y="324"/>
                  </a:lnTo>
                  <a:lnTo>
                    <a:pt x="1039" y="324"/>
                  </a:lnTo>
                  <a:lnTo>
                    <a:pt x="1064" y="316"/>
                  </a:lnTo>
                  <a:lnTo>
                    <a:pt x="1090" y="316"/>
                  </a:lnTo>
                  <a:lnTo>
                    <a:pt x="1124" y="316"/>
                  </a:lnTo>
                  <a:lnTo>
                    <a:pt x="1150" y="316"/>
                  </a:lnTo>
                  <a:lnTo>
                    <a:pt x="1175" y="316"/>
                  </a:lnTo>
                  <a:lnTo>
                    <a:pt x="1209" y="316"/>
                  </a:lnTo>
                  <a:lnTo>
                    <a:pt x="1235" y="309"/>
                  </a:lnTo>
                  <a:lnTo>
                    <a:pt x="1260" y="309"/>
                  </a:lnTo>
                  <a:lnTo>
                    <a:pt x="1286" y="309"/>
                  </a:lnTo>
                  <a:lnTo>
                    <a:pt x="1320" y="309"/>
                  </a:lnTo>
                  <a:lnTo>
                    <a:pt x="1345" y="302"/>
                  </a:lnTo>
                  <a:lnTo>
                    <a:pt x="1371" y="302"/>
                  </a:lnTo>
                  <a:lnTo>
                    <a:pt x="1405" y="302"/>
                  </a:lnTo>
                  <a:lnTo>
                    <a:pt x="1431" y="302"/>
                  </a:lnTo>
                  <a:lnTo>
                    <a:pt x="1456" y="294"/>
                  </a:lnTo>
                  <a:lnTo>
                    <a:pt x="1482" y="294"/>
                  </a:lnTo>
                  <a:lnTo>
                    <a:pt x="1516" y="294"/>
                  </a:lnTo>
                  <a:lnTo>
                    <a:pt x="1541" y="287"/>
                  </a:lnTo>
                  <a:lnTo>
                    <a:pt x="1567" y="287"/>
                  </a:lnTo>
                  <a:lnTo>
                    <a:pt x="1601" y="287"/>
                  </a:lnTo>
                  <a:lnTo>
                    <a:pt x="1626" y="280"/>
                  </a:lnTo>
                  <a:lnTo>
                    <a:pt x="1652" y="280"/>
                  </a:lnTo>
                  <a:lnTo>
                    <a:pt x="1686" y="272"/>
                  </a:lnTo>
                  <a:lnTo>
                    <a:pt x="1712" y="272"/>
                  </a:lnTo>
                  <a:lnTo>
                    <a:pt x="1737" y="265"/>
                  </a:lnTo>
                  <a:lnTo>
                    <a:pt x="1763" y="265"/>
                  </a:lnTo>
                  <a:lnTo>
                    <a:pt x="1797" y="257"/>
                  </a:lnTo>
                  <a:lnTo>
                    <a:pt x="1822" y="257"/>
                  </a:lnTo>
                  <a:lnTo>
                    <a:pt x="1848" y="250"/>
                  </a:lnTo>
                  <a:lnTo>
                    <a:pt x="1882" y="243"/>
                  </a:lnTo>
                  <a:lnTo>
                    <a:pt x="1907" y="243"/>
                  </a:lnTo>
                  <a:lnTo>
                    <a:pt x="1933" y="235"/>
                  </a:lnTo>
                  <a:lnTo>
                    <a:pt x="1959" y="228"/>
                  </a:lnTo>
                  <a:lnTo>
                    <a:pt x="1993" y="228"/>
                  </a:lnTo>
                  <a:lnTo>
                    <a:pt x="2018" y="221"/>
                  </a:lnTo>
                  <a:lnTo>
                    <a:pt x="2044" y="213"/>
                  </a:lnTo>
                  <a:lnTo>
                    <a:pt x="2078" y="206"/>
                  </a:lnTo>
                  <a:lnTo>
                    <a:pt x="2103" y="199"/>
                  </a:lnTo>
                  <a:lnTo>
                    <a:pt x="2129" y="191"/>
                  </a:lnTo>
                  <a:lnTo>
                    <a:pt x="2154" y="184"/>
                  </a:lnTo>
                  <a:lnTo>
                    <a:pt x="2188" y="177"/>
                  </a:lnTo>
                  <a:lnTo>
                    <a:pt x="2214" y="169"/>
                  </a:lnTo>
                  <a:lnTo>
                    <a:pt x="2240" y="162"/>
                  </a:lnTo>
                  <a:lnTo>
                    <a:pt x="2274" y="147"/>
                  </a:lnTo>
                  <a:lnTo>
                    <a:pt x="2299" y="140"/>
                  </a:lnTo>
                  <a:lnTo>
                    <a:pt x="2325" y="133"/>
                  </a:lnTo>
                  <a:lnTo>
                    <a:pt x="2359" y="118"/>
                  </a:lnTo>
                  <a:lnTo>
                    <a:pt x="2384" y="111"/>
                  </a:lnTo>
                  <a:lnTo>
                    <a:pt x="2410" y="96"/>
                  </a:lnTo>
                  <a:lnTo>
                    <a:pt x="2435" y="88"/>
                  </a:lnTo>
                  <a:lnTo>
                    <a:pt x="2469" y="74"/>
                  </a:lnTo>
                  <a:lnTo>
                    <a:pt x="2495" y="66"/>
                  </a:lnTo>
                  <a:lnTo>
                    <a:pt x="2520" y="52"/>
                  </a:lnTo>
                  <a:lnTo>
                    <a:pt x="2555" y="37"/>
                  </a:lnTo>
                  <a:lnTo>
                    <a:pt x="2580" y="30"/>
                  </a:lnTo>
                  <a:lnTo>
                    <a:pt x="2606" y="22"/>
                  </a:lnTo>
                  <a:lnTo>
                    <a:pt x="2631" y="8"/>
                  </a:lnTo>
                  <a:lnTo>
                    <a:pt x="2665" y="0"/>
                  </a:lnTo>
                  <a:lnTo>
                    <a:pt x="2691" y="0"/>
                  </a:lnTo>
                  <a:lnTo>
                    <a:pt x="2716" y="0"/>
                  </a:lnTo>
                  <a:lnTo>
                    <a:pt x="2750" y="0"/>
                  </a:lnTo>
                  <a:lnTo>
                    <a:pt x="2776" y="0"/>
                  </a:lnTo>
                  <a:lnTo>
                    <a:pt x="2801" y="15"/>
                  </a:lnTo>
                  <a:lnTo>
                    <a:pt x="2827" y="22"/>
                  </a:lnTo>
                  <a:lnTo>
                    <a:pt x="2861" y="44"/>
                  </a:lnTo>
                  <a:lnTo>
                    <a:pt x="2887" y="66"/>
                  </a:lnTo>
                  <a:lnTo>
                    <a:pt x="2912" y="88"/>
                  </a:lnTo>
                  <a:lnTo>
                    <a:pt x="2946" y="111"/>
                  </a:lnTo>
                  <a:lnTo>
                    <a:pt x="2972" y="140"/>
                  </a:lnTo>
                  <a:lnTo>
                    <a:pt x="2997" y="177"/>
                  </a:lnTo>
                  <a:lnTo>
                    <a:pt x="3031" y="206"/>
                  </a:lnTo>
                  <a:lnTo>
                    <a:pt x="3057" y="235"/>
                  </a:lnTo>
                  <a:lnTo>
                    <a:pt x="3082" y="272"/>
                  </a:lnTo>
                  <a:lnTo>
                    <a:pt x="3108" y="302"/>
                  </a:lnTo>
                  <a:lnTo>
                    <a:pt x="3142" y="338"/>
                  </a:lnTo>
                  <a:lnTo>
                    <a:pt x="3168" y="375"/>
                  </a:lnTo>
                  <a:lnTo>
                    <a:pt x="3193" y="404"/>
                  </a:lnTo>
                  <a:lnTo>
                    <a:pt x="3227" y="441"/>
                  </a:lnTo>
                  <a:lnTo>
                    <a:pt x="3253" y="471"/>
                  </a:lnTo>
                  <a:lnTo>
                    <a:pt x="3278" y="507"/>
                  </a:lnTo>
                  <a:lnTo>
                    <a:pt x="3304" y="537"/>
                  </a:lnTo>
                  <a:lnTo>
                    <a:pt x="3338" y="566"/>
                  </a:lnTo>
                  <a:lnTo>
                    <a:pt x="3363" y="603"/>
                  </a:lnTo>
                  <a:lnTo>
                    <a:pt x="3389" y="632"/>
                  </a:lnTo>
                  <a:lnTo>
                    <a:pt x="3423" y="662"/>
                  </a:lnTo>
                  <a:lnTo>
                    <a:pt x="3449" y="691"/>
                  </a:lnTo>
                  <a:lnTo>
                    <a:pt x="3474" y="720"/>
                  </a:lnTo>
                  <a:lnTo>
                    <a:pt x="3508" y="750"/>
                  </a:lnTo>
                  <a:lnTo>
                    <a:pt x="3534" y="779"/>
                  </a:lnTo>
                  <a:lnTo>
                    <a:pt x="3559" y="808"/>
                  </a:lnTo>
                  <a:lnTo>
                    <a:pt x="3585" y="838"/>
                  </a:lnTo>
                  <a:lnTo>
                    <a:pt x="3619" y="860"/>
                  </a:lnTo>
                  <a:lnTo>
                    <a:pt x="3644" y="889"/>
                  </a:lnTo>
                  <a:lnTo>
                    <a:pt x="3670" y="919"/>
                  </a:lnTo>
                  <a:lnTo>
                    <a:pt x="3704" y="948"/>
                  </a:lnTo>
                  <a:lnTo>
                    <a:pt x="3730" y="970"/>
                  </a:lnTo>
                  <a:lnTo>
                    <a:pt x="3755" y="1000"/>
                  </a:lnTo>
                  <a:lnTo>
                    <a:pt x="3781" y="1029"/>
                  </a:lnTo>
                  <a:lnTo>
                    <a:pt x="3815" y="1051"/>
                  </a:lnTo>
                  <a:lnTo>
                    <a:pt x="3840" y="1080"/>
                  </a:lnTo>
                  <a:lnTo>
                    <a:pt x="3866" y="1102"/>
                  </a:lnTo>
                  <a:lnTo>
                    <a:pt x="3900" y="1132"/>
                  </a:lnTo>
                  <a:lnTo>
                    <a:pt x="3925" y="1154"/>
                  </a:lnTo>
                  <a:lnTo>
                    <a:pt x="3951" y="1183"/>
                  </a:lnTo>
                  <a:lnTo>
                    <a:pt x="3977" y="1205"/>
                  </a:lnTo>
                  <a:lnTo>
                    <a:pt x="4011" y="1227"/>
                  </a:lnTo>
                  <a:lnTo>
                    <a:pt x="4036" y="1257"/>
                  </a:lnTo>
                  <a:lnTo>
                    <a:pt x="4062" y="1279"/>
                  </a:lnTo>
                  <a:lnTo>
                    <a:pt x="4096" y="1301"/>
                  </a:lnTo>
                  <a:lnTo>
                    <a:pt x="4121" y="1330"/>
                  </a:lnTo>
                  <a:lnTo>
                    <a:pt x="4147" y="1352"/>
                  </a:lnTo>
                  <a:lnTo>
                    <a:pt x="4181" y="1374"/>
                  </a:lnTo>
                  <a:lnTo>
                    <a:pt x="4206" y="1404"/>
                  </a:lnTo>
                  <a:lnTo>
                    <a:pt x="4232" y="1426"/>
                  </a:lnTo>
                  <a:lnTo>
                    <a:pt x="4257" y="1448"/>
                  </a:lnTo>
                  <a:lnTo>
                    <a:pt x="4292" y="1470"/>
                  </a:lnTo>
                  <a:lnTo>
                    <a:pt x="4317" y="1499"/>
                  </a:lnTo>
                  <a:lnTo>
                    <a:pt x="4343" y="1521"/>
                  </a:lnTo>
                  <a:lnTo>
                    <a:pt x="4377" y="1543"/>
                  </a:lnTo>
                  <a:lnTo>
                    <a:pt x="4402" y="1565"/>
                  </a:lnTo>
                  <a:lnTo>
                    <a:pt x="4428" y="1587"/>
                  </a:lnTo>
                  <a:lnTo>
                    <a:pt x="4453" y="1617"/>
                  </a:lnTo>
                  <a:lnTo>
                    <a:pt x="4487" y="1639"/>
                  </a:lnTo>
                  <a:lnTo>
                    <a:pt x="4513" y="1661"/>
                  </a:lnTo>
                  <a:lnTo>
                    <a:pt x="4538" y="1683"/>
                  </a:lnTo>
                  <a:lnTo>
                    <a:pt x="4573" y="1705"/>
                  </a:lnTo>
                  <a:lnTo>
                    <a:pt x="4598" y="1727"/>
                  </a:lnTo>
                  <a:lnTo>
                    <a:pt x="4624" y="1756"/>
                  </a:lnTo>
                  <a:lnTo>
                    <a:pt x="4649" y="1778"/>
                  </a:lnTo>
                  <a:lnTo>
                    <a:pt x="4683" y="1800"/>
                  </a:lnTo>
                  <a:lnTo>
                    <a:pt x="4709" y="1822"/>
                  </a:lnTo>
                  <a:lnTo>
                    <a:pt x="4734" y="1844"/>
                  </a:lnTo>
                  <a:lnTo>
                    <a:pt x="4768" y="1866"/>
                  </a:lnTo>
                  <a:lnTo>
                    <a:pt x="4794" y="1888"/>
                  </a:lnTo>
                  <a:lnTo>
                    <a:pt x="4819" y="1911"/>
                  </a:lnTo>
                  <a:lnTo>
                    <a:pt x="4854" y="1933"/>
                  </a:lnTo>
                  <a:lnTo>
                    <a:pt x="4879" y="1955"/>
                  </a:lnTo>
                  <a:lnTo>
                    <a:pt x="4905" y="1984"/>
                  </a:lnTo>
                  <a:lnTo>
                    <a:pt x="4930" y="2006"/>
                  </a:lnTo>
                  <a:lnTo>
                    <a:pt x="4964" y="2028"/>
                  </a:lnTo>
                  <a:lnTo>
                    <a:pt x="4990" y="2050"/>
                  </a:lnTo>
                  <a:lnTo>
                    <a:pt x="5015" y="2072"/>
                  </a:lnTo>
                  <a:lnTo>
                    <a:pt x="5049" y="2094"/>
                  </a:lnTo>
                  <a:lnTo>
                    <a:pt x="5075" y="2116"/>
                  </a:lnTo>
                  <a:lnTo>
                    <a:pt x="5100" y="2138"/>
                  </a:lnTo>
                  <a:lnTo>
                    <a:pt x="5126" y="2160"/>
                  </a:lnTo>
                  <a:lnTo>
                    <a:pt x="5160" y="2182"/>
                  </a:lnTo>
                  <a:lnTo>
                    <a:pt x="5186" y="2204"/>
                  </a:lnTo>
                  <a:lnTo>
                    <a:pt x="5211" y="2226"/>
                  </a:lnTo>
                  <a:lnTo>
                    <a:pt x="5245" y="2248"/>
                  </a:lnTo>
                  <a:lnTo>
                    <a:pt x="5271" y="2271"/>
                  </a:lnTo>
                  <a:lnTo>
                    <a:pt x="5296" y="2293"/>
                  </a:lnTo>
                  <a:lnTo>
                    <a:pt x="5322" y="2315"/>
                  </a:lnTo>
                  <a:lnTo>
                    <a:pt x="5356" y="2337"/>
                  </a:lnTo>
                  <a:lnTo>
                    <a:pt x="5381" y="2359"/>
                  </a:lnTo>
                  <a:lnTo>
                    <a:pt x="5407" y="2381"/>
                  </a:lnTo>
                  <a:lnTo>
                    <a:pt x="5441" y="2410"/>
                  </a:lnTo>
                  <a:lnTo>
                    <a:pt x="5467" y="2432"/>
                  </a:lnTo>
                  <a:lnTo>
                    <a:pt x="5492" y="2454"/>
                  </a:lnTo>
                  <a:lnTo>
                    <a:pt x="5526" y="2476"/>
                  </a:lnTo>
                  <a:lnTo>
                    <a:pt x="5552" y="2498"/>
                  </a:lnTo>
                  <a:lnTo>
                    <a:pt x="5577" y="2520"/>
                  </a:lnTo>
                  <a:lnTo>
                    <a:pt x="5603" y="2542"/>
                  </a:lnTo>
                  <a:lnTo>
                    <a:pt x="5637" y="2564"/>
                  </a:lnTo>
                  <a:lnTo>
                    <a:pt x="5662" y="2586"/>
                  </a:lnTo>
                  <a:lnTo>
                    <a:pt x="5688" y="2608"/>
                  </a:lnTo>
                  <a:lnTo>
                    <a:pt x="5722" y="2631"/>
                  </a:lnTo>
                  <a:lnTo>
                    <a:pt x="5748" y="2653"/>
                  </a:lnTo>
                  <a:lnTo>
                    <a:pt x="5773" y="2675"/>
                  </a:lnTo>
                  <a:lnTo>
                    <a:pt x="5799" y="2697"/>
                  </a:lnTo>
                  <a:lnTo>
                    <a:pt x="5833" y="2719"/>
                  </a:lnTo>
                  <a:lnTo>
                    <a:pt x="5858" y="2741"/>
                  </a:lnTo>
                  <a:lnTo>
                    <a:pt x="5884" y="2763"/>
                  </a:lnTo>
                  <a:lnTo>
                    <a:pt x="5918" y="2785"/>
                  </a:lnTo>
                  <a:lnTo>
                    <a:pt x="5943" y="2807"/>
                  </a:lnTo>
                  <a:lnTo>
                    <a:pt x="5969" y="2829"/>
                  </a:lnTo>
                  <a:lnTo>
                    <a:pt x="5994" y="2851"/>
                  </a:lnTo>
                  <a:lnTo>
                    <a:pt x="6029" y="2873"/>
                  </a:lnTo>
                  <a:lnTo>
                    <a:pt x="6054" y="2895"/>
                  </a:lnTo>
                  <a:lnTo>
                    <a:pt x="6080" y="2917"/>
                  </a:lnTo>
                  <a:lnTo>
                    <a:pt x="6114" y="2939"/>
                  </a:lnTo>
                  <a:lnTo>
                    <a:pt x="6139" y="2961"/>
                  </a:lnTo>
                  <a:lnTo>
                    <a:pt x="6165" y="2983"/>
                  </a:lnTo>
                  <a:lnTo>
                    <a:pt x="6199" y="3005"/>
                  </a:lnTo>
                  <a:lnTo>
                    <a:pt x="6224" y="3027"/>
                  </a:lnTo>
                  <a:lnTo>
                    <a:pt x="6250" y="3049"/>
                  </a:lnTo>
                  <a:lnTo>
                    <a:pt x="6275" y="3071"/>
                  </a:lnTo>
                  <a:lnTo>
                    <a:pt x="6310" y="3093"/>
                  </a:lnTo>
                  <a:lnTo>
                    <a:pt x="6335" y="3115"/>
                  </a:lnTo>
                  <a:lnTo>
                    <a:pt x="6361" y="3137"/>
                  </a:lnTo>
                  <a:lnTo>
                    <a:pt x="6395" y="3160"/>
                  </a:lnTo>
                  <a:lnTo>
                    <a:pt x="6420" y="3182"/>
                  </a:lnTo>
                  <a:lnTo>
                    <a:pt x="6446" y="3204"/>
                  </a:lnTo>
                  <a:lnTo>
                    <a:pt x="6471" y="3226"/>
                  </a:lnTo>
                  <a:lnTo>
                    <a:pt x="6505" y="3248"/>
                  </a:lnTo>
                  <a:lnTo>
                    <a:pt x="6531" y="3270"/>
                  </a:lnTo>
                  <a:lnTo>
                    <a:pt x="6556" y="3292"/>
                  </a:lnTo>
                  <a:lnTo>
                    <a:pt x="6591" y="3314"/>
                  </a:lnTo>
                  <a:lnTo>
                    <a:pt x="6616" y="3336"/>
                  </a:lnTo>
                  <a:lnTo>
                    <a:pt x="6642" y="3358"/>
                  </a:lnTo>
                  <a:lnTo>
                    <a:pt x="6667" y="3380"/>
                  </a:lnTo>
                  <a:lnTo>
                    <a:pt x="6701" y="3402"/>
                  </a:lnTo>
                  <a:lnTo>
                    <a:pt x="6727" y="3424"/>
                  </a:lnTo>
                  <a:lnTo>
                    <a:pt x="6752" y="3446"/>
                  </a:lnTo>
                  <a:lnTo>
                    <a:pt x="6786" y="3468"/>
                  </a:lnTo>
                  <a:lnTo>
                    <a:pt x="6812" y="3490"/>
                  </a:lnTo>
                  <a:lnTo>
                    <a:pt x="6837" y="3512"/>
                  </a:lnTo>
                  <a:lnTo>
                    <a:pt x="6871" y="3534"/>
                  </a:lnTo>
                  <a:lnTo>
                    <a:pt x="6897" y="3556"/>
                  </a:lnTo>
                  <a:lnTo>
                    <a:pt x="6923" y="3578"/>
                  </a:lnTo>
                  <a:lnTo>
                    <a:pt x="6948" y="3600"/>
                  </a:lnTo>
                  <a:lnTo>
                    <a:pt x="6982" y="3622"/>
                  </a:lnTo>
                  <a:lnTo>
                    <a:pt x="7008" y="3644"/>
                  </a:lnTo>
                </a:path>
              </a:pathLst>
            </a:custGeom>
            <a:noFill/>
            <a:ln w="9525" cmpd="sng">
              <a:solidFill>
                <a:srgbClr val="FF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27683" name="Freeform 33"/>
            <p:cNvSpPr>
              <a:spLocks/>
            </p:cNvSpPr>
            <p:nvPr/>
          </p:nvSpPr>
          <p:spPr bwMode="auto">
            <a:xfrm>
              <a:off x="3126" y="1402"/>
              <a:ext cx="2074" cy="1183"/>
            </a:xfrm>
            <a:custGeom>
              <a:avLst/>
              <a:gdLst>
                <a:gd name="T0" fmla="*/ 25 w 7008"/>
                <a:gd name="T1" fmla="*/ 48 h 3445"/>
                <a:gd name="T2" fmla="*/ 58 w 7008"/>
                <a:gd name="T3" fmla="*/ 48 h 3445"/>
                <a:gd name="T4" fmla="*/ 91 w 7008"/>
                <a:gd name="T5" fmla="*/ 48 h 3445"/>
                <a:gd name="T6" fmla="*/ 123 w 7008"/>
                <a:gd name="T7" fmla="*/ 48 h 3445"/>
                <a:gd name="T8" fmla="*/ 159 w 7008"/>
                <a:gd name="T9" fmla="*/ 48 h 3445"/>
                <a:gd name="T10" fmla="*/ 191 w 7008"/>
                <a:gd name="T11" fmla="*/ 45 h 3445"/>
                <a:gd name="T12" fmla="*/ 224 w 7008"/>
                <a:gd name="T13" fmla="*/ 45 h 3445"/>
                <a:gd name="T14" fmla="*/ 257 w 7008"/>
                <a:gd name="T15" fmla="*/ 45 h 3445"/>
                <a:gd name="T16" fmla="*/ 290 w 7008"/>
                <a:gd name="T17" fmla="*/ 45 h 3445"/>
                <a:gd name="T18" fmla="*/ 323 w 7008"/>
                <a:gd name="T19" fmla="*/ 43 h 3445"/>
                <a:gd name="T20" fmla="*/ 358 w 7008"/>
                <a:gd name="T21" fmla="*/ 43 h 3445"/>
                <a:gd name="T22" fmla="*/ 391 w 7008"/>
                <a:gd name="T23" fmla="*/ 40 h 3445"/>
                <a:gd name="T24" fmla="*/ 424 w 7008"/>
                <a:gd name="T25" fmla="*/ 38 h 3445"/>
                <a:gd name="T26" fmla="*/ 456 w 7008"/>
                <a:gd name="T27" fmla="*/ 35 h 3445"/>
                <a:gd name="T28" fmla="*/ 489 w 7008"/>
                <a:gd name="T29" fmla="*/ 33 h 3445"/>
                <a:gd name="T30" fmla="*/ 522 w 7008"/>
                <a:gd name="T31" fmla="*/ 30 h 3445"/>
                <a:gd name="T32" fmla="*/ 557 w 7008"/>
                <a:gd name="T33" fmla="*/ 25 h 3445"/>
                <a:gd name="T34" fmla="*/ 590 w 7008"/>
                <a:gd name="T35" fmla="*/ 23 h 3445"/>
                <a:gd name="T36" fmla="*/ 622 w 7008"/>
                <a:gd name="T37" fmla="*/ 18 h 3445"/>
                <a:gd name="T38" fmla="*/ 655 w 7008"/>
                <a:gd name="T39" fmla="*/ 12 h 3445"/>
                <a:gd name="T40" fmla="*/ 688 w 7008"/>
                <a:gd name="T41" fmla="*/ 5 h 3445"/>
                <a:gd name="T42" fmla="*/ 721 w 7008"/>
                <a:gd name="T43" fmla="*/ 2 h 3445"/>
                <a:gd name="T44" fmla="*/ 756 w 7008"/>
                <a:gd name="T45" fmla="*/ 0 h 3445"/>
                <a:gd name="T46" fmla="*/ 789 w 7008"/>
                <a:gd name="T47" fmla="*/ 0 h 3445"/>
                <a:gd name="T48" fmla="*/ 822 w 7008"/>
                <a:gd name="T49" fmla="*/ 10 h 3445"/>
                <a:gd name="T50" fmla="*/ 854 w 7008"/>
                <a:gd name="T51" fmla="*/ 28 h 3445"/>
                <a:gd name="T52" fmla="*/ 887 w 7008"/>
                <a:gd name="T53" fmla="*/ 53 h 3445"/>
                <a:gd name="T54" fmla="*/ 920 w 7008"/>
                <a:gd name="T55" fmla="*/ 83 h 3445"/>
                <a:gd name="T56" fmla="*/ 955 w 7008"/>
                <a:gd name="T57" fmla="*/ 116 h 3445"/>
                <a:gd name="T58" fmla="*/ 988 w 7008"/>
                <a:gd name="T59" fmla="*/ 151 h 3445"/>
                <a:gd name="T60" fmla="*/ 1021 w 7008"/>
                <a:gd name="T61" fmla="*/ 189 h 3445"/>
                <a:gd name="T62" fmla="*/ 1053 w 7008"/>
                <a:gd name="T63" fmla="*/ 225 h 3445"/>
                <a:gd name="T64" fmla="*/ 1086 w 7008"/>
                <a:gd name="T65" fmla="*/ 257 h 3445"/>
                <a:gd name="T66" fmla="*/ 1119 w 7008"/>
                <a:gd name="T67" fmla="*/ 293 h 3445"/>
                <a:gd name="T68" fmla="*/ 1154 w 7008"/>
                <a:gd name="T69" fmla="*/ 325 h 3445"/>
                <a:gd name="T70" fmla="*/ 1187 w 7008"/>
                <a:gd name="T71" fmla="*/ 361 h 3445"/>
                <a:gd name="T72" fmla="*/ 1220 w 7008"/>
                <a:gd name="T73" fmla="*/ 391 h 3445"/>
                <a:gd name="T74" fmla="*/ 1252 w 7008"/>
                <a:gd name="T75" fmla="*/ 424 h 3445"/>
                <a:gd name="T76" fmla="*/ 1285 w 7008"/>
                <a:gd name="T77" fmla="*/ 456 h 3445"/>
                <a:gd name="T78" fmla="*/ 1318 w 7008"/>
                <a:gd name="T79" fmla="*/ 489 h 3445"/>
                <a:gd name="T80" fmla="*/ 1353 w 7008"/>
                <a:gd name="T81" fmla="*/ 520 h 3445"/>
                <a:gd name="T82" fmla="*/ 1386 w 7008"/>
                <a:gd name="T83" fmla="*/ 550 h 3445"/>
                <a:gd name="T84" fmla="*/ 1419 w 7008"/>
                <a:gd name="T85" fmla="*/ 583 h 3445"/>
                <a:gd name="T86" fmla="*/ 1452 w 7008"/>
                <a:gd name="T87" fmla="*/ 613 h 3445"/>
                <a:gd name="T88" fmla="*/ 1484 w 7008"/>
                <a:gd name="T89" fmla="*/ 643 h 3445"/>
                <a:gd name="T90" fmla="*/ 1517 w 7008"/>
                <a:gd name="T91" fmla="*/ 673 h 3445"/>
                <a:gd name="T92" fmla="*/ 1552 w 7008"/>
                <a:gd name="T93" fmla="*/ 706 h 3445"/>
                <a:gd name="T94" fmla="*/ 1585 w 7008"/>
                <a:gd name="T95" fmla="*/ 737 h 3445"/>
                <a:gd name="T96" fmla="*/ 1618 w 7008"/>
                <a:gd name="T97" fmla="*/ 767 h 3445"/>
                <a:gd name="T98" fmla="*/ 1650 w 7008"/>
                <a:gd name="T99" fmla="*/ 797 h 3445"/>
                <a:gd name="T100" fmla="*/ 1683 w 7008"/>
                <a:gd name="T101" fmla="*/ 827 h 3445"/>
                <a:gd name="T102" fmla="*/ 1716 w 7008"/>
                <a:gd name="T103" fmla="*/ 858 h 3445"/>
                <a:gd name="T104" fmla="*/ 1751 w 7008"/>
                <a:gd name="T105" fmla="*/ 888 h 3445"/>
                <a:gd name="T106" fmla="*/ 1784 w 7008"/>
                <a:gd name="T107" fmla="*/ 918 h 3445"/>
                <a:gd name="T108" fmla="*/ 1817 w 7008"/>
                <a:gd name="T109" fmla="*/ 948 h 3445"/>
                <a:gd name="T110" fmla="*/ 1850 w 7008"/>
                <a:gd name="T111" fmla="*/ 979 h 3445"/>
                <a:gd name="T112" fmla="*/ 1883 w 7008"/>
                <a:gd name="T113" fmla="*/ 1009 h 3445"/>
                <a:gd name="T114" fmla="*/ 1915 w 7008"/>
                <a:gd name="T115" fmla="*/ 1039 h 3445"/>
                <a:gd name="T116" fmla="*/ 1951 w 7008"/>
                <a:gd name="T117" fmla="*/ 1070 h 3445"/>
                <a:gd name="T118" fmla="*/ 1983 w 7008"/>
                <a:gd name="T119" fmla="*/ 1100 h 3445"/>
                <a:gd name="T120" fmla="*/ 2016 w 7008"/>
                <a:gd name="T121" fmla="*/ 1130 h 3445"/>
                <a:gd name="T122" fmla="*/ 2049 w 7008"/>
                <a:gd name="T123" fmla="*/ 1160 h 3445"/>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7008" h="3445">
                  <a:moveTo>
                    <a:pt x="0" y="139"/>
                  </a:moveTo>
                  <a:lnTo>
                    <a:pt x="26" y="139"/>
                  </a:lnTo>
                  <a:lnTo>
                    <a:pt x="60" y="139"/>
                  </a:lnTo>
                  <a:lnTo>
                    <a:pt x="85" y="139"/>
                  </a:lnTo>
                  <a:lnTo>
                    <a:pt x="111" y="139"/>
                  </a:lnTo>
                  <a:lnTo>
                    <a:pt x="136" y="139"/>
                  </a:lnTo>
                  <a:lnTo>
                    <a:pt x="170" y="139"/>
                  </a:lnTo>
                  <a:lnTo>
                    <a:pt x="196" y="139"/>
                  </a:lnTo>
                  <a:lnTo>
                    <a:pt x="222" y="139"/>
                  </a:lnTo>
                  <a:lnTo>
                    <a:pt x="256" y="139"/>
                  </a:lnTo>
                  <a:lnTo>
                    <a:pt x="281" y="139"/>
                  </a:lnTo>
                  <a:lnTo>
                    <a:pt x="307" y="139"/>
                  </a:lnTo>
                  <a:lnTo>
                    <a:pt x="341" y="139"/>
                  </a:lnTo>
                  <a:lnTo>
                    <a:pt x="366" y="139"/>
                  </a:lnTo>
                  <a:lnTo>
                    <a:pt x="392" y="139"/>
                  </a:lnTo>
                  <a:lnTo>
                    <a:pt x="417" y="139"/>
                  </a:lnTo>
                  <a:lnTo>
                    <a:pt x="451" y="139"/>
                  </a:lnTo>
                  <a:lnTo>
                    <a:pt x="477" y="139"/>
                  </a:lnTo>
                  <a:lnTo>
                    <a:pt x="503" y="139"/>
                  </a:lnTo>
                  <a:lnTo>
                    <a:pt x="537" y="139"/>
                  </a:lnTo>
                  <a:lnTo>
                    <a:pt x="562" y="139"/>
                  </a:lnTo>
                  <a:lnTo>
                    <a:pt x="588" y="139"/>
                  </a:lnTo>
                  <a:lnTo>
                    <a:pt x="613" y="139"/>
                  </a:lnTo>
                  <a:lnTo>
                    <a:pt x="647" y="132"/>
                  </a:lnTo>
                  <a:lnTo>
                    <a:pt x="673" y="132"/>
                  </a:lnTo>
                  <a:lnTo>
                    <a:pt x="698" y="132"/>
                  </a:lnTo>
                  <a:lnTo>
                    <a:pt x="732" y="132"/>
                  </a:lnTo>
                  <a:lnTo>
                    <a:pt x="758" y="132"/>
                  </a:lnTo>
                  <a:lnTo>
                    <a:pt x="784" y="132"/>
                  </a:lnTo>
                  <a:lnTo>
                    <a:pt x="809" y="132"/>
                  </a:lnTo>
                  <a:lnTo>
                    <a:pt x="843" y="132"/>
                  </a:lnTo>
                  <a:lnTo>
                    <a:pt x="869" y="132"/>
                  </a:lnTo>
                  <a:lnTo>
                    <a:pt x="894" y="132"/>
                  </a:lnTo>
                  <a:lnTo>
                    <a:pt x="928" y="132"/>
                  </a:lnTo>
                  <a:lnTo>
                    <a:pt x="954" y="132"/>
                  </a:lnTo>
                  <a:lnTo>
                    <a:pt x="979" y="132"/>
                  </a:lnTo>
                  <a:lnTo>
                    <a:pt x="1013" y="125"/>
                  </a:lnTo>
                  <a:lnTo>
                    <a:pt x="1039" y="125"/>
                  </a:lnTo>
                  <a:lnTo>
                    <a:pt x="1064" y="125"/>
                  </a:lnTo>
                  <a:lnTo>
                    <a:pt x="1090" y="125"/>
                  </a:lnTo>
                  <a:lnTo>
                    <a:pt x="1124" y="125"/>
                  </a:lnTo>
                  <a:lnTo>
                    <a:pt x="1150" y="125"/>
                  </a:lnTo>
                  <a:lnTo>
                    <a:pt x="1175" y="125"/>
                  </a:lnTo>
                  <a:lnTo>
                    <a:pt x="1209" y="125"/>
                  </a:lnTo>
                  <a:lnTo>
                    <a:pt x="1235" y="117"/>
                  </a:lnTo>
                  <a:lnTo>
                    <a:pt x="1260" y="117"/>
                  </a:lnTo>
                  <a:lnTo>
                    <a:pt x="1286" y="117"/>
                  </a:lnTo>
                  <a:lnTo>
                    <a:pt x="1320" y="117"/>
                  </a:lnTo>
                  <a:lnTo>
                    <a:pt x="1345" y="117"/>
                  </a:lnTo>
                  <a:lnTo>
                    <a:pt x="1371" y="117"/>
                  </a:lnTo>
                  <a:lnTo>
                    <a:pt x="1405" y="110"/>
                  </a:lnTo>
                  <a:lnTo>
                    <a:pt x="1431" y="110"/>
                  </a:lnTo>
                  <a:lnTo>
                    <a:pt x="1456" y="110"/>
                  </a:lnTo>
                  <a:lnTo>
                    <a:pt x="1482" y="110"/>
                  </a:lnTo>
                  <a:lnTo>
                    <a:pt x="1516" y="110"/>
                  </a:lnTo>
                  <a:lnTo>
                    <a:pt x="1541" y="103"/>
                  </a:lnTo>
                  <a:lnTo>
                    <a:pt x="1567" y="103"/>
                  </a:lnTo>
                  <a:lnTo>
                    <a:pt x="1601" y="103"/>
                  </a:lnTo>
                  <a:lnTo>
                    <a:pt x="1626" y="95"/>
                  </a:lnTo>
                  <a:lnTo>
                    <a:pt x="1652" y="95"/>
                  </a:lnTo>
                  <a:lnTo>
                    <a:pt x="1686" y="95"/>
                  </a:lnTo>
                  <a:lnTo>
                    <a:pt x="1712" y="95"/>
                  </a:lnTo>
                  <a:lnTo>
                    <a:pt x="1737" y="88"/>
                  </a:lnTo>
                  <a:lnTo>
                    <a:pt x="1763" y="88"/>
                  </a:lnTo>
                  <a:lnTo>
                    <a:pt x="1797" y="88"/>
                  </a:lnTo>
                  <a:lnTo>
                    <a:pt x="1822" y="81"/>
                  </a:lnTo>
                  <a:lnTo>
                    <a:pt x="1848" y="81"/>
                  </a:lnTo>
                  <a:lnTo>
                    <a:pt x="1882" y="73"/>
                  </a:lnTo>
                  <a:lnTo>
                    <a:pt x="1907" y="73"/>
                  </a:lnTo>
                  <a:lnTo>
                    <a:pt x="1933" y="73"/>
                  </a:lnTo>
                  <a:lnTo>
                    <a:pt x="1959" y="66"/>
                  </a:lnTo>
                  <a:lnTo>
                    <a:pt x="1993" y="66"/>
                  </a:lnTo>
                  <a:lnTo>
                    <a:pt x="2018" y="58"/>
                  </a:lnTo>
                  <a:lnTo>
                    <a:pt x="2044" y="58"/>
                  </a:lnTo>
                  <a:lnTo>
                    <a:pt x="2078" y="51"/>
                  </a:lnTo>
                  <a:lnTo>
                    <a:pt x="2103" y="51"/>
                  </a:lnTo>
                  <a:lnTo>
                    <a:pt x="2129" y="44"/>
                  </a:lnTo>
                  <a:lnTo>
                    <a:pt x="2154" y="44"/>
                  </a:lnTo>
                  <a:lnTo>
                    <a:pt x="2188" y="36"/>
                  </a:lnTo>
                  <a:lnTo>
                    <a:pt x="2214" y="36"/>
                  </a:lnTo>
                  <a:lnTo>
                    <a:pt x="2240" y="29"/>
                  </a:lnTo>
                  <a:lnTo>
                    <a:pt x="2274" y="29"/>
                  </a:lnTo>
                  <a:lnTo>
                    <a:pt x="2299" y="22"/>
                  </a:lnTo>
                  <a:lnTo>
                    <a:pt x="2325" y="14"/>
                  </a:lnTo>
                  <a:lnTo>
                    <a:pt x="2359" y="14"/>
                  </a:lnTo>
                  <a:lnTo>
                    <a:pt x="2384" y="7"/>
                  </a:lnTo>
                  <a:lnTo>
                    <a:pt x="2410" y="7"/>
                  </a:lnTo>
                  <a:lnTo>
                    <a:pt x="2435" y="7"/>
                  </a:lnTo>
                  <a:lnTo>
                    <a:pt x="2469" y="0"/>
                  </a:lnTo>
                  <a:lnTo>
                    <a:pt x="2495" y="0"/>
                  </a:lnTo>
                  <a:lnTo>
                    <a:pt x="2520" y="0"/>
                  </a:lnTo>
                  <a:lnTo>
                    <a:pt x="2555" y="0"/>
                  </a:lnTo>
                  <a:lnTo>
                    <a:pt x="2580" y="0"/>
                  </a:lnTo>
                  <a:lnTo>
                    <a:pt x="2606" y="0"/>
                  </a:lnTo>
                  <a:lnTo>
                    <a:pt x="2631" y="0"/>
                  </a:lnTo>
                  <a:lnTo>
                    <a:pt x="2665" y="0"/>
                  </a:lnTo>
                  <a:lnTo>
                    <a:pt x="2691" y="7"/>
                  </a:lnTo>
                  <a:lnTo>
                    <a:pt x="2716" y="14"/>
                  </a:lnTo>
                  <a:lnTo>
                    <a:pt x="2750" y="22"/>
                  </a:lnTo>
                  <a:lnTo>
                    <a:pt x="2776" y="29"/>
                  </a:lnTo>
                  <a:lnTo>
                    <a:pt x="2801" y="36"/>
                  </a:lnTo>
                  <a:lnTo>
                    <a:pt x="2827" y="51"/>
                  </a:lnTo>
                  <a:lnTo>
                    <a:pt x="2861" y="66"/>
                  </a:lnTo>
                  <a:lnTo>
                    <a:pt x="2887" y="81"/>
                  </a:lnTo>
                  <a:lnTo>
                    <a:pt x="2912" y="95"/>
                  </a:lnTo>
                  <a:lnTo>
                    <a:pt x="2946" y="110"/>
                  </a:lnTo>
                  <a:lnTo>
                    <a:pt x="2972" y="132"/>
                  </a:lnTo>
                  <a:lnTo>
                    <a:pt x="2997" y="154"/>
                  </a:lnTo>
                  <a:lnTo>
                    <a:pt x="3031" y="176"/>
                  </a:lnTo>
                  <a:lnTo>
                    <a:pt x="3057" y="198"/>
                  </a:lnTo>
                  <a:lnTo>
                    <a:pt x="3082" y="220"/>
                  </a:lnTo>
                  <a:lnTo>
                    <a:pt x="3108" y="242"/>
                  </a:lnTo>
                  <a:lnTo>
                    <a:pt x="3142" y="264"/>
                  </a:lnTo>
                  <a:lnTo>
                    <a:pt x="3168" y="294"/>
                  </a:lnTo>
                  <a:lnTo>
                    <a:pt x="3193" y="316"/>
                  </a:lnTo>
                  <a:lnTo>
                    <a:pt x="3227" y="338"/>
                  </a:lnTo>
                  <a:lnTo>
                    <a:pt x="3253" y="367"/>
                  </a:lnTo>
                  <a:lnTo>
                    <a:pt x="3278" y="389"/>
                  </a:lnTo>
                  <a:lnTo>
                    <a:pt x="3304" y="418"/>
                  </a:lnTo>
                  <a:lnTo>
                    <a:pt x="3338" y="441"/>
                  </a:lnTo>
                  <a:lnTo>
                    <a:pt x="3363" y="470"/>
                  </a:lnTo>
                  <a:lnTo>
                    <a:pt x="3389" y="492"/>
                  </a:lnTo>
                  <a:lnTo>
                    <a:pt x="3423" y="521"/>
                  </a:lnTo>
                  <a:lnTo>
                    <a:pt x="3449" y="551"/>
                  </a:lnTo>
                  <a:lnTo>
                    <a:pt x="3474" y="573"/>
                  </a:lnTo>
                  <a:lnTo>
                    <a:pt x="3508" y="602"/>
                  </a:lnTo>
                  <a:lnTo>
                    <a:pt x="3534" y="624"/>
                  </a:lnTo>
                  <a:lnTo>
                    <a:pt x="3559" y="654"/>
                  </a:lnTo>
                  <a:lnTo>
                    <a:pt x="3585" y="676"/>
                  </a:lnTo>
                  <a:lnTo>
                    <a:pt x="3619" y="705"/>
                  </a:lnTo>
                  <a:lnTo>
                    <a:pt x="3644" y="727"/>
                  </a:lnTo>
                  <a:lnTo>
                    <a:pt x="3670" y="749"/>
                  </a:lnTo>
                  <a:lnTo>
                    <a:pt x="3704" y="778"/>
                  </a:lnTo>
                  <a:lnTo>
                    <a:pt x="3730" y="801"/>
                  </a:lnTo>
                  <a:lnTo>
                    <a:pt x="3755" y="830"/>
                  </a:lnTo>
                  <a:lnTo>
                    <a:pt x="3781" y="852"/>
                  </a:lnTo>
                  <a:lnTo>
                    <a:pt x="3815" y="874"/>
                  </a:lnTo>
                  <a:lnTo>
                    <a:pt x="3840" y="903"/>
                  </a:lnTo>
                  <a:lnTo>
                    <a:pt x="3866" y="925"/>
                  </a:lnTo>
                  <a:lnTo>
                    <a:pt x="3900" y="947"/>
                  </a:lnTo>
                  <a:lnTo>
                    <a:pt x="3925" y="977"/>
                  </a:lnTo>
                  <a:lnTo>
                    <a:pt x="3951" y="999"/>
                  </a:lnTo>
                  <a:lnTo>
                    <a:pt x="3977" y="1021"/>
                  </a:lnTo>
                  <a:lnTo>
                    <a:pt x="4011" y="1050"/>
                  </a:lnTo>
                  <a:lnTo>
                    <a:pt x="4036" y="1072"/>
                  </a:lnTo>
                  <a:lnTo>
                    <a:pt x="4062" y="1094"/>
                  </a:lnTo>
                  <a:lnTo>
                    <a:pt x="4096" y="1116"/>
                  </a:lnTo>
                  <a:lnTo>
                    <a:pt x="4121" y="1138"/>
                  </a:lnTo>
                  <a:lnTo>
                    <a:pt x="4147" y="1168"/>
                  </a:lnTo>
                  <a:lnTo>
                    <a:pt x="4181" y="1190"/>
                  </a:lnTo>
                  <a:lnTo>
                    <a:pt x="4206" y="1212"/>
                  </a:lnTo>
                  <a:lnTo>
                    <a:pt x="4232" y="1234"/>
                  </a:lnTo>
                  <a:lnTo>
                    <a:pt x="4257" y="1256"/>
                  </a:lnTo>
                  <a:lnTo>
                    <a:pt x="4292" y="1285"/>
                  </a:lnTo>
                  <a:lnTo>
                    <a:pt x="4317" y="1307"/>
                  </a:lnTo>
                  <a:lnTo>
                    <a:pt x="4343" y="1329"/>
                  </a:lnTo>
                  <a:lnTo>
                    <a:pt x="4377" y="1352"/>
                  </a:lnTo>
                  <a:lnTo>
                    <a:pt x="4402" y="1374"/>
                  </a:lnTo>
                  <a:lnTo>
                    <a:pt x="4428" y="1396"/>
                  </a:lnTo>
                  <a:lnTo>
                    <a:pt x="4453" y="1425"/>
                  </a:lnTo>
                  <a:lnTo>
                    <a:pt x="4487" y="1447"/>
                  </a:lnTo>
                  <a:lnTo>
                    <a:pt x="4513" y="1469"/>
                  </a:lnTo>
                  <a:lnTo>
                    <a:pt x="4538" y="1491"/>
                  </a:lnTo>
                  <a:lnTo>
                    <a:pt x="4573" y="1513"/>
                  </a:lnTo>
                  <a:lnTo>
                    <a:pt x="4598" y="1535"/>
                  </a:lnTo>
                  <a:lnTo>
                    <a:pt x="4624" y="1557"/>
                  </a:lnTo>
                  <a:lnTo>
                    <a:pt x="4649" y="1579"/>
                  </a:lnTo>
                  <a:lnTo>
                    <a:pt x="4683" y="1601"/>
                  </a:lnTo>
                  <a:lnTo>
                    <a:pt x="4709" y="1623"/>
                  </a:lnTo>
                  <a:lnTo>
                    <a:pt x="4734" y="1653"/>
                  </a:lnTo>
                  <a:lnTo>
                    <a:pt x="4768" y="1675"/>
                  </a:lnTo>
                  <a:lnTo>
                    <a:pt x="4794" y="1697"/>
                  </a:lnTo>
                  <a:lnTo>
                    <a:pt x="4819" y="1719"/>
                  </a:lnTo>
                  <a:lnTo>
                    <a:pt x="4854" y="1741"/>
                  </a:lnTo>
                  <a:lnTo>
                    <a:pt x="4879" y="1763"/>
                  </a:lnTo>
                  <a:lnTo>
                    <a:pt x="4905" y="1785"/>
                  </a:lnTo>
                  <a:lnTo>
                    <a:pt x="4930" y="1807"/>
                  </a:lnTo>
                  <a:lnTo>
                    <a:pt x="4964" y="1829"/>
                  </a:lnTo>
                  <a:lnTo>
                    <a:pt x="4990" y="1851"/>
                  </a:lnTo>
                  <a:lnTo>
                    <a:pt x="5015" y="1873"/>
                  </a:lnTo>
                  <a:lnTo>
                    <a:pt x="5049" y="1895"/>
                  </a:lnTo>
                  <a:lnTo>
                    <a:pt x="5075" y="1917"/>
                  </a:lnTo>
                  <a:lnTo>
                    <a:pt x="5100" y="1939"/>
                  </a:lnTo>
                  <a:lnTo>
                    <a:pt x="5126" y="1961"/>
                  </a:lnTo>
                  <a:lnTo>
                    <a:pt x="5160" y="1983"/>
                  </a:lnTo>
                  <a:lnTo>
                    <a:pt x="5186" y="2005"/>
                  </a:lnTo>
                  <a:lnTo>
                    <a:pt x="5211" y="2027"/>
                  </a:lnTo>
                  <a:lnTo>
                    <a:pt x="5245" y="2057"/>
                  </a:lnTo>
                  <a:lnTo>
                    <a:pt x="5271" y="2079"/>
                  </a:lnTo>
                  <a:lnTo>
                    <a:pt x="5296" y="2101"/>
                  </a:lnTo>
                  <a:lnTo>
                    <a:pt x="5322" y="2123"/>
                  </a:lnTo>
                  <a:lnTo>
                    <a:pt x="5356" y="2145"/>
                  </a:lnTo>
                  <a:lnTo>
                    <a:pt x="5381" y="2167"/>
                  </a:lnTo>
                  <a:lnTo>
                    <a:pt x="5407" y="2189"/>
                  </a:lnTo>
                  <a:lnTo>
                    <a:pt x="5441" y="2211"/>
                  </a:lnTo>
                  <a:lnTo>
                    <a:pt x="5467" y="2233"/>
                  </a:lnTo>
                  <a:lnTo>
                    <a:pt x="5492" y="2255"/>
                  </a:lnTo>
                  <a:lnTo>
                    <a:pt x="5526" y="2277"/>
                  </a:lnTo>
                  <a:lnTo>
                    <a:pt x="5552" y="2299"/>
                  </a:lnTo>
                  <a:lnTo>
                    <a:pt x="5577" y="2321"/>
                  </a:lnTo>
                  <a:lnTo>
                    <a:pt x="5603" y="2343"/>
                  </a:lnTo>
                  <a:lnTo>
                    <a:pt x="5637" y="2365"/>
                  </a:lnTo>
                  <a:lnTo>
                    <a:pt x="5662" y="2387"/>
                  </a:lnTo>
                  <a:lnTo>
                    <a:pt x="5688" y="2409"/>
                  </a:lnTo>
                  <a:lnTo>
                    <a:pt x="5722" y="2432"/>
                  </a:lnTo>
                  <a:lnTo>
                    <a:pt x="5748" y="2454"/>
                  </a:lnTo>
                  <a:lnTo>
                    <a:pt x="5773" y="2476"/>
                  </a:lnTo>
                  <a:lnTo>
                    <a:pt x="5799" y="2498"/>
                  </a:lnTo>
                  <a:lnTo>
                    <a:pt x="5833" y="2520"/>
                  </a:lnTo>
                  <a:lnTo>
                    <a:pt x="5858" y="2542"/>
                  </a:lnTo>
                  <a:lnTo>
                    <a:pt x="5884" y="2564"/>
                  </a:lnTo>
                  <a:lnTo>
                    <a:pt x="5918" y="2586"/>
                  </a:lnTo>
                  <a:lnTo>
                    <a:pt x="5943" y="2608"/>
                  </a:lnTo>
                  <a:lnTo>
                    <a:pt x="5969" y="2630"/>
                  </a:lnTo>
                  <a:lnTo>
                    <a:pt x="5994" y="2652"/>
                  </a:lnTo>
                  <a:lnTo>
                    <a:pt x="6029" y="2674"/>
                  </a:lnTo>
                  <a:lnTo>
                    <a:pt x="6054" y="2696"/>
                  </a:lnTo>
                  <a:lnTo>
                    <a:pt x="6080" y="2718"/>
                  </a:lnTo>
                  <a:lnTo>
                    <a:pt x="6114" y="2740"/>
                  </a:lnTo>
                  <a:lnTo>
                    <a:pt x="6139" y="2762"/>
                  </a:lnTo>
                  <a:lnTo>
                    <a:pt x="6165" y="2784"/>
                  </a:lnTo>
                  <a:lnTo>
                    <a:pt x="6199" y="2806"/>
                  </a:lnTo>
                  <a:lnTo>
                    <a:pt x="6224" y="2828"/>
                  </a:lnTo>
                  <a:lnTo>
                    <a:pt x="6250" y="2850"/>
                  </a:lnTo>
                  <a:lnTo>
                    <a:pt x="6275" y="2872"/>
                  </a:lnTo>
                  <a:lnTo>
                    <a:pt x="6310" y="2894"/>
                  </a:lnTo>
                  <a:lnTo>
                    <a:pt x="6335" y="2916"/>
                  </a:lnTo>
                  <a:lnTo>
                    <a:pt x="6361" y="2938"/>
                  </a:lnTo>
                  <a:lnTo>
                    <a:pt x="6395" y="2961"/>
                  </a:lnTo>
                  <a:lnTo>
                    <a:pt x="6420" y="2983"/>
                  </a:lnTo>
                  <a:lnTo>
                    <a:pt x="6446" y="3005"/>
                  </a:lnTo>
                  <a:lnTo>
                    <a:pt x="6471" y="3027"/>
                  </a:lnTo>
                  <a:lnTo>
                    <a:pt x="6505" y="3049"/>
                  </a:lnTo>
                  <a:lnTo>
                    <a:pt x="6531" y="3071"/>
                  </a:lnTo>
                  <a:lnTo>
                    <a:pt x="6556" y="3093"/>
                  </a:lnTo>
                  <a:lnTo>
                    <a:pt x="6591" y="3115"/>
                  </a:lnTo>
                  <a:lnTo>
                    <a:pt x="6616" y="3137"/>
                  </a:lnTo>
                  <a:lnTo>
                    <a:pt x="6642" y="3159"/>
                  </a:lnTo>
                  <a:lnTo>
                    <a:pt x="6667" y="3181"/>
                  </a:lnTo>
                  <a:lnTo>
                    <a:pt x="6701" y="3203"/>
                  </a:lnTo>
                  <a:lnTo>
                    <a:pt x="6727" y="3225"/>
                  </a:lnTo>
                  <a:lnTo>
                    <a:pt x="6752" y="3247"/>
                  </a:lnTo>
                  <a:lnTo>
                    <a:pt x="6786" y="3269"/>
                  </a:lnTo>
                  <a:lnTo>
                    <a:pt x="6812" y="3291"/>
                  </a:lnTo>
                  <a:lnTo>
                    <a:pt x="6837" y="3313"/>
                  </a:lnTo>
                  <a:lnTo>
                    <a:pt x="6871" y="3335"/>
                  </a:lnTo>
                  <a:lnTo>
                    <a:pt x="6897" y="3357"/>
                  </a:lnTo>
                  <a:lnTo>
                    <a:pt x="6923" y="3379"/>
                  </a:lnTo>
                  <a:lnTo>
                    <a:pt x="6948" y="3401"/>
                  </a:lnTo>
                  <a:lnTo>
                    <a:pt x="6982" y="3423"/>
                  </a:lnTo>
                  <a:lnTo>
                    <a:pt x="7008" y="3445"/>
                  </a:lnTo>
                </a:path>
              </a:pathLst>
            </a:custGeom>
            <a:noFill/>
            <a:ln w="9525" cmpd="sng">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27684" name="Freeform 34"/>
            <p:cNvSpPr>
              <a:spLocks/>
            </p:cNvSpPr>
            <p:nvPr/>
          </p:nvSpPr>
          <p:spPr bwMode="auto">
            <a:xfrm>
              <a:off x="3126" y="1447"/>
              <a:ext cx="2074" cy="1138"/>
            </a:xfrm>
            <a:custGeom>
              <a:avLst/>
              <a:gdLst>
                <a:gd name="T0" fmla="*/ 25 w 7008"/>
                <a:gd name="T1" fmla="*/ 5 h 3313"/>
                <a:gd name="T2" fmla="*/ 58 w 7008"/>
                <a:gd name="T3" fmla="*/ 5 h 3313"/>
                <a:gd name="T4" fmla="*/ 91 w 7008"/>
                <a:gd name="T5" fmla="*/ 5 h 3313"/>
                <a:gd name="T6" fmla="*/ 123 w 7008"/>
                <a:gd name="T7" fmla="*/ 2 h 3313"/>
                <a:gd name="T8" fmla="*/ 159 w 7008"/>
                <a:gd name="T9" fmla="*/ 2 h 3313"/>
                <a:gd name="T10" fmla="*/ 191 w 7008"/>
                <a:gd name="T11" fmla="*/ 2 h 3313"/>
                <a:gd name="T12" fmla="*/ 224 w 7008"/>
                <a:gd name="T13" fmla="*/ 2 h 3313"/>
                <a:gd name="T14" fmla="*/ 257 w 7008"/>
                <a:gd name="T15" fmla="*/ 2 h 3313"/>
                <a:gd name="T16" fmla="*/ 290 w 7008"/>
                <a:gd name="T17" fmla="*/ 2 h 3313"/>
                <a:gd name="T18" fmla="*/ 323 w 7008"/>
                <a:gd name="T19" fmla="*/ 2 h 3313"/>
                <a:gd name="T20" fmla="*/ 358 w 7008"/>
                <a:gd name="T21" fmla="*/ 2 h 3313"/>
                <a:gd name="T22" fmla="*/ 391 w 7008"/>
                <a:gd name="T23" fmla="*/ 2 h 3313"/>
                <a:gd name="T24" fmla="*/ 424 w 7008"/>
                <a:gd name="T25" fmla="*/ 2 h 3313"/>
                <a:gd name="T26" fmla="*/ 456 w 7008"/>
                <a:gd name="T27" fmla="*/ 0 h 3313"/>
                <a:gd name="T28" fmla="*/ 489 w 7008"/>
                <a:gd name="T29" fmla="*/ 0 h 3313"/>
                <a:gd name="T30" fmla="*/ 522 w 7008"/>
                <a:gd name="T31" fmla="*/ 0 h 3313"/>
                <a:gd name="T32" fmla="*/ 557 w 7008"/>
                <a:gd name="T33" fmla="*/ 0 h 3313"/>
                <a:gd name="T34" fmla="*/ 590 w 7008"/>
                <a:gd name="T35" fmla="*/ 0 h 3313"/>
                <a:gd name="T36" fmla="*/ 622 w 7008"/>
                <a:gd name="T37" fmla="*/ 0 h 3313"/>
                <a:gd name="T38" fmla="*/ 655 w 7008"/>
                <a:gd name="T39" fmla="*/ 2 h 3313"/>
                <a:gd name="T40" fmla="*/ 688 w 7008"/>
                <a:gd name="T41" fmla="*/ 5 h 3313"/>
                <a:gd name="T42" fmla="*/ 721 w 7008"/>
                <a:gd name="T43" fmla="*/ 10 h 3313"/>
                <a:gd name="T44" fmla="*/ 756 w 7008"/>
                <a:gd name="T45" fmla="*/ 15 h 3313"/>
                <a:gd name="T46" fmla="*/ 789 w 7008"/>
                <a:gd name="T47" fmla="*/ 25 h 3313"/>
                <a:gd name="T48" fmla="*/ 822 w 7008"/>
                <a:gd name="T49" fmla="*/ 38 h 3313"/>
                <a:gd name="T50" fmla="*/ 854 w 7008"/>
                <a:gd name="T51" fmla="*/ 53 h 3313"/>
                <a:gd name="T52" fmla="*/ 887 w 7008"/>
                <a:gd name="T53" fmla="*/ 73 h 3313"/>
                <a:gd name="T54" fmla="*/ 920 w 7008"/>
                <a:gd name="T55" fmla="*/ 96 h 3313"/>
                <a:gd name="T56" fmla="*/ 955 w 7008"/>
                <a:gd name="T57" fmla="*/ 121 h 3313"/>
                <a:gd name="T58" fmla="*/ 988 w 7008"/>
                <a:gd name="T59" fmla="*/ 146 h 3313"/>
                <a:gd name="T60" fmla="*/ 1021 w 7008"/>
                <a:gd name="T61" fmla="*/ 177 h 3313"/>
                <a:gd name="T62" fmla="*/ 1053 w 7008"/>
                <a:gd name="T63" fmla="*/ 204 h 3313"/>
                <a:gd name="T64" fmla="*/ 1086 w 7008"/>
                <a:gd name="T65" fmla="*/ 235 h 3313"/>
                <a:gd name="T66" fmla="*/ 1119 w 7008"/>
                <a:gd name="T67" fmla="*/ 265 h 3313"/>
                <a:gd name="T68" fmla="*/ 1154 w 7008"/>
                <a:gd name="T69" fmla="*/ 295 h 3313"/>
                <a:gd name="T70" fmla="*/ 1187 w 7008"/>
                <a:gd name="T71" fmla="*/ 326 h 3313"/>
                <a:gd name="T72" fmla="*/ 1220 w 7008"/>
                <a:gd name="T73" fmla="*/ 356 h 3313"/>
                <a:gd name="T74" fmla="*/ 1252 w 7008"/>
                <a:gd name="T75" fmla="*/ 386 h 3313"/>
                <a:gd name="T76" fmla="*/ 1285 w 7008"/>
                <a:gd name="T77" fmla="*/ 419 h 3313"/>
                <a:gd name="T78" fmla="*/ 1318 w 7008"/>
                <a:gd name="T79" fmla="*/ 449 h 3313"/>
                <a:gd name="T80" fmla="*/ 1353 w 7008"/>
                <a:gd name="T81" fmla="*/ 480 h 3313"/>
                <a:gd name="T82" fmla="*/ 1386 w 7008"/>
                <a:gd name="T83" fmla="*/ 510 h 3313"/>
                <a:gd name="T84" fmla="*/ 1419 w 7008"/>
                <a:gd name="T85" fmla="*/ 540 h 3313"/>
                <a:gd name="T86" fmla="*/ 1452 w 7008"/>
                <a:gd name="T87" fmla="*/ 570 h 3313"/>
                <a:gd name="T88" fmla="*/ 1484 w 7008"/>
                <a:gd name="T89" fmla="*/ 601 h 3313"/>
                <a:gd name="T90" fmla="*/ 1517 w 7008"/>
                <a:gd name="T91" fmla="*/ 631 h 3313"/>
                <a:gd name="T92" fmla="*/ 1552 w 7008"/>
                <a:gd name="T93" fmla="*/ 661 h 3313"/>
                <a:gd name="T94" fmla="*/ 1585 w 7008"/>
                <a:gd name="T95" fmla="*/ 691 h 3313"/>
                <a:gd name="T96" fmla="*/ 1618 w 7008"/>
                <a:gd name="T97" fmla="*/ 722 h 3313"/>
                <a:gd name="T98" fmla="*/ 1650 w 7008"/>
                <a:gd name="T99" fmla="*/ 752 h 3313"/>
                <a:gd name="T100" fmla="*/ 1683 w 7008"/>
                <a:gd name="T101" fmla="*/ 782 h 3313"/>
                <a:gd name="T102" fmla="*/ 1716 w 7008"/>
                <a:gd name="T103" fmla="*/ 813 h 3313"/>
                <a:gd name="T104" fmla="*/ 1751 w 7008"/>
                <a:gd name="T105" fmla="*/ 843 h 3313"/>
                <a:gd name="T106" fmla="*/ 1784 w 7008"/>
                <a:gd name="T107" fmla="*/ 873 h 3313"/>
                <a:gd name="T108" fmla="*/ 1817 w 7008"/>
                <a:gd name="T109" fmla="*/ 903 h 3313"/>
                <a:gd name="T110" fmla="*/ 1850 w 7008"/>
                <a:gd name="T111" fmla="*/ 934 h 3313"/>
                <a:gd name="T112" fmla="*/ 1883 w 7008"/>
                <a:gd name="T113" fmla="*/ 964 h 3313"/>
                <a:gd name="T114" fmla="*/ 1915 w 7008"/>
                <a:gd name="T115" fmla="*/ 994 h 3313"/>
                <a:gd name="T116" fmla="*/ 1951 w 7008"/>
                <a:gd name="T117" fmla="*/ 1025 h 3313"/>
                <a:gd name="T118" fmla="*/ 1983 w 7008"/>
                <a:gd name="T119" fmla="*/ 1055 h 3313"/>
                <a:gd name="T120" fmla="*/ 2016 w 7008"/>
                <a:gd name="T121" fmla="*/ 1085 h 3313"/>
                <a:gd name="T122" fmla="*/ 2049 w 7008"/>
                <a:gd name="T123" fmla="*/ 1115 h 331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7008" h="3313">
                  <a:moveTo>
                    <a:pt x="0" y="15"/>
                  </a:moveTo>
                  <a:lnTo>
                    <a:pt x="26" y="15"/>
                  </a:lnTo>
                  <a:lnTo>
                    <a:pt x="60" y="15"/>
                  </a:lnTo>
                  <a:lnTo>
                    <a:pt x="85" y="15"/>
                  </a:lnTo>
                  <a:lnTo>
                    <a:pt x="111" y="15"/>
                  </a:lnTo>
                  <a:lnTo>
                    <a:pt x="136" y="15"/>
                  </a:lnTo>
                  <a:lnTo>
                    <a:pt x="170" y="15"/>
                  </a:lnTo>
                  <a:lnTo>
                    <a:pt x="196" y="15"/>
                  </a:lnTo>
                  <a:lnTo>
                    <a:pt x="222" y="15"/>
                  </a:lnTo>
                  <a:lnTo>
                    <a:pt x="256" y="15"/>
                  </a:lnTo>
                  <a:lnTo>
                    <a:pt x="281" y="15"/>
                  </a:lnTo>
                  <a:lnTo>
                    <a:pt x="307" y="15"/>
                  </a:lnTo>
                  <a:lnTo>
                    <a:pt x="341" y="15"/>
                  </a:lnTo>
                  <a:lnTo>
                    <a:pt x="366" y="15"/>
                  </a:lnTo>
                  <a:lnTo>
                    <a:pt x="392" y="7"/>
                  </a:lnTo>
                  <a:lnTo>
                    <a:pt x="417" y="7"/>
                  </a:lnTo>
                  <a:lnTo>
                    <a:pt x="451" y="7"/>
                  </a:lnTo>
                  <a:lnTo>
                    <a:pt x="477" y="7"/>
                  </a:lnTo>
                  <a:lnTo>
                    <a:pt x="503" y="7"/>
                  </a:lnTo>
                  <a:lnTo>
                    <a:pt x="537" y="7"/>
                  </a:lnTo>
                  <a:lnTo>
                    <a:pt x="562" y="7"/>
                  </a:lnTo>
                  <a:lnTo>
                    <a:pt x="588" y="7"/>
                  </a:lnTo>
                  <a:lnTo>
                    <a:pt x="613" y="7"/>
                  </a:lnTo>
                  <a:lnTo>
                    <a:pt x="647" y="7"/>
                  </a:lnTo>
                  <a:lnTo>
                    <a:pt x="673" y="7"/>
                  </a:lnTo>
                  <a:lnTo>
                    <a:pt x="698" y="7"/>
                  </a:lnTo>
                  <a:lnTo>
                    <a:pt x="732" y="7"/>
                  </a:lnTo>
                  <a:lnTo>
                    <a:pt x="758" y="7"/>
                  </a:lnTo>
                  <a:lnTo>
                    <a:pt x="784" y="7"/>
                  </a:lnTo>
                  <a:lnTo>
                    <a:pt x="809" y="7"/>
                  </a:lnTo>
                  <a:lnTo>
                    <a:pt x="843" y="7"/>
                  </a:lnTo>
                  <a:lnTo>
                    <a:pt x="869" y="7"/>
                  </a:lnTo>
                  <a:lnTo>
                    <a:pt x="894" y="7"/>
                  </a:lnTo>
                  <a:lnTo>
                    <a:pt x="928" y="7"/>
                  </a:lnTo>
                  <a:lnTo>
                    <a:pt x="954" y="7"/>
                  </a:lnTo>
                  <a:lnTo>
                    <a:pt x="979" y="7"/>
                  </a:lnTo>
                  <a:lnTo>
                    <a:pt x="1013" y="7"/>
                  </a:lnTo>
                  <a:lnTo>
                    <a:pt x="1039" y="7"/>
                  </a:lnTo>
                  <a:lnTo>
                    <a:pt x="1064" y="7"/>
                  </a:lnTo>
                  <a:lnTo>
                    <a:pt x="1090" y="7"/>
                  </a:lnTo>
                  <a:lnTo>
                    <a:pt x="1124" y="7"/>
                  </a:lnTo>
                  <a:lnTo>
                    <a:pt x="1150" y="7"/>
                  </a:lnTo>
                  <a:lnTo>
                    <a:pt x="1175" y="7"/>
                  </a:lnTo>
                  <a:lnTo>
                    <a:pt x="1209" y="7"/>
                  </a:lnTo>
                  <a:lnTo>
                    <a:pt x="1235" y="7"/>
                  </a:lnTo>
                  <a:lnTo>
                    <a:pt x="1260" y="7"/>
                  </a:lnTo>
                  <a:lnTo>
                    <a:pt x="1286" y="7"/>
                  </a:lnTo>
                  <a:lnTo>
                    <a:pt x="1320" y="7"/>
                  </a:lnTo>
                  <a:lnTo>
                    <a:pt x="1345" y="7"/>
                  </a:lnTo>
                  <a:lnTo>
                    <a:pt x="1371" y="7"/>
                  </a:lnTo>
                  <a:lnTo>
                    <a:pt x="1405" y="7"/>
                  </a:lnTo>
                  <a:lnTo>
                    <a:pt x="1431" y="7"/>
                  </a:lnTo>
                  <a:lnTo>
                    <a:pt x="1456" y="7"/>
                  </a:lnTo>
                  <a:lnTo>
                    <a:pt x="1482" y="7"/>
                  </a:lnTo>
                  <a:lnTo>
                    <a:pt x="1516" y="0"/>
                  </a:lnTo>
                  <a:lnTo>
                    <a:pt x="1541" y="0"/>
                  </a:lnTo>
                  <a:lnTo>
                    <a:pt x="1567" y="0"/>
                  </a:lnTo>
                  <a:lnTo>
                    <a:pt x="1601" y="0"/>
                  </a:lnTo>
                  <a:lnTo>
                    <a:pt x="1626" y="0"/>
                  </a:lnTo>
                  <a:lnTo>
                    <a:pt x="1652" y="0"/>
                  </a:lnTo>
                  <a:lnTo>
                    <a:pt x="1686" y="0"/>
                  </a:lnTo>
                  <a:lnTo>
                    <a:pt x="1712" y="0"/>
                  </a:lnTo>
                  <a:lnTo>
                    <a:pt x="1737" y="0"/>
                  </a:lnTo>
                  <a:lnTo>
                    <a:pt x="1763" y="0"/>
                  </a:lnTo>
                  <a:lnTo>
                    <a:pt x="1797" y="0"/>
                  </a:lnTo>
                  <a:lnTo>
                    <a:pt x="1822" y="0"/>
                  </a:lnTo>
                  <a:lnTo>
                    <a:pt x="1848" y="0"/>
                  </a:lnTo>
                  <a:lnTo>
                    <a:pt x="1882" y="0"/>
                  </a:lnTo>
                  <a:lnTo>
                    <a:pt x="1907" y="0"/>
                  </a:lnTo>
                  <a:lnTo>
                    <a:pt x="1933" y="0"/>
                  </a:lnTo>
                  <a:lnTo>
                    <a:pt x="1959" y="0"/>
                  </a:lnTo>
                  <a:lnTo>
                    <a:pt x="1993" y="0"/>
                  </a:lnTo>
                  <a:lnTo>
                    <a:pt x="2018" y="0"/>
                  </a:lnTo>
                  <a:lnTo>
                    <a:pt x="2044" y="0"/>
                  </a:lnTo>
                  <a:lnTo>
                    <a:pt x="2078" y="0"/>
                  </a:lnTo>
                  <a:lnTo>
                    <a:pt x="2103" y="0"/>
                  </a:lnTo>
                  <a:lnTo>
                    <a:pt x="2129" y="7"/>
                  </a:lnTo>
                  <a:lnTo>
                    <a:pt x="2154" y="7"/>
                  </a:lnTo>
                  <a:lnTo>
                    <a:pt x="2188" y="7"/>
                  </a:lnTo>
                  <a:lnTo>
                    <a:pt x="2214" y="7"/>
                  </a:lnTo>
                  <a:lnTo>
                    <a:pt x="2240" y="7"/>
                  </a:lnTo>
                  <a:lnTo>
                    <a:pt x="2274" y="7"/>
                  </a:lnTo>
                  <a:lnTo>
                    <a:pt x="2299" y="15"/>
                  </a:lnTo>
                  <a:lnTo>
                    <a:pt x="2325" y="15"/>
                  </a:lnTo>
                  <a:lnTo>
                    <a:pt x="2359" y="15"/>
                  </a:lnTo>
                  <a:lnTo>
                    <a:pt x="2384" y="22"/>
                  </a:lnTo>
                  <a:lnTo>
                    <a:pt x="2410" y="22"/>
                  </a:lnTo>
                  <a:lnTo>
                    <a:pt x="2435" y="29"/>
                  </a:lnTo>
                  <a:lnTo>
                    <a:pt x="2469" y="29"/>
                  </a:lnTo>
                  <a:lnTo>
                    <a:pt x="2495" y="37"/>
                  </a:lnTo>
                  <a:lnTo>
                    <a:pt x="2520" y="37"/>
                  </a:lnTo>
                  <a:lnTo>
                    <a:pt x="2555" y="44"/>
                  </a:lnTo>
                  <a:lnTo>
                    <a:pt x="2580" y="51"/>
                  </a:lnTo>
                  <a:lnTo>
                    <a:pt x="2606" y="59"/>
                  </a:lnTo>
                  <a:lnTo>
                    <a:pt x="2631" y="66"/>
                  </a:lnTo>
                  <a:lnTo>
                    <a:pt x="2665" y="73"/>
                  </a:lnTo>
                  <a:lnTo>
                    <a:pt x="2691" y="81"/>
                  </a:lnTo>
                  <a:lnTo>
                    <a:pt x="2716" y="88"/>
                  </a:lnTo>
                  <a:lnTo>
                    <a:pt x="2750" y="95"/>
                  </a:lnTo>
                  <a:lnTo>
                    <a:pt x="2776" y="110"/>
                  </a:lnTo>
                  <a:lnTo>
                    <a:pt x="2801" y="117"/>
                  </a:lnTo>
                  <a:lnTo>
                    <a:pt x="2827" y="132"/>
                  </a:lnTo>
                  <a:lnTo>
                    <a:pt x="2861" y="140"/>
                  </a:lnTo>
                  <a:lnTo>
                    <a:pt x="2887" y="154"/>
                  </a:lnTo>
                  <a:lnTo>
                    <a:pt x="2912" y="169"/>
                  </a:lnTo>
                  <a:lnTo>
                    <a:pt x="2946" y="184"/>
                  </a:lnTo>
                  <a:lnTo>
                    <a:pt x="2972" y="198"/>
                  </a:lnTo>
                  <a:lnTo>
                    <a:pt x="2997" y="213"/>
                  </a:lnTo>
                  <a:lnTo>
                    <a:pt x="3031" y="228"/>
                  </a:lnTo>
                  <a:lnTo>
                    <a:pt x="3057" y="242"/>
                  </a:lnTo>
                  <a:lnTo>
                    <a:pt x="3082" y="257"/>
                  </a:lnTo>
                  <a:lnTo>
                    <a:pt x="3108" y="279"/>
                  </a:lnTo>
                  <a:lnTo>
                    <a:pt x="3142" y="294"/>
                  </a:lnTo>
                  <a:lnTo>
                    <a:pt x="3168" y="316"/>
                  </a:lnTo>
                  <a:lnTo>
                    <a:pt x="3193" y="331"/>
                  </a:lnTo>
                  <a:lnTo>
                    <a:pt x="3227" y="353"/>
                  </a:lnTo>
                  <a:lnTo>
                    <a:pt x="3253" y="367"/>
                  </a:lnTo>
                  <a:lnTo>
                    <a:pt x="3278" y="389"/>
                  </a:lnTo>
                  <a:lnTo>
                    <a:pt x="3304" y="411"/>
                  </a:lnTo>
                  <a:lnTo>
                    <a:pt x="3338" y="426"/>
                  </a:lnTo>
                  <a:lnTo>
                    <a:pt x="3363" y="448"/>
                  </a:lnTo>
                  <a:lnTo>
                    <a:pt x="3389" y="470"/>
                  </a:lnTo>
                  <a:lnTo>
                    <a:pt x="3423" y="492"/>
                  </a:lnTo>
                  <a:lnTo>
                    <a:pt x="3449" y="514"/>
                  </a:lnTo>
                  <a:lnTo>
                    <a:pt x="3474" y="529"/>
                  </a:lnTo>
                  <a:lnTo>
                    <a:pt x="3508" y="551"/>
                  </a:lnTo>
                  <a:lnTo>
                    <a:pt x="3534" y="573"/>
                  </a:lnTo>
                  <a:lnTo>
                    <a:pt x="3559" y="595"/>
                  </a:lnTo>
                  <a:lnTo>
                    <a:pt x="3585" y="617"/>
                  </a:lnTo>
                  <a:lnTo>
                    <a:pt x="3619" y="639"/>
                  </a:lnTo>
                  <a:lnTo>
                    <a:pt x="3644" y="661"/>
                  </a:lnTo>
                  <a:lnTo>
                    <a:pt x="3670" y="683"/>
                  </a:lnTo>
                  <a:lnTo>
                    <a:pt x="3704" y="705"/>
                  </a:lnTo>
                  <a:lnTo>
                    <a:pt x="3730" y="727"/>
                  </a:lnTo>
                  <a:lnTo>
                    <a:pt x="3755" y="749"/>
                  </a:lnTo>
                  <a:lnTo>
                    <a:pt x="3781" y="771"/>
                  </a:lnTo>
                  <a:lnTo>
                    <a:pt x="3815" y="793"/>
                  </a:lnTo>
                  <a:lnTo>
                    <a:pt x="3840" y="815"/>
                  </a:lnTo>
                  <a:lnTo>
                    <a:pt x="3866" y="837"/>
                  </a:lnTo>
                  <a:lnTo>
                    <a:pt x="3900" y="860"/>
                  </a:lnTo>
                  <a:lnTo>
                    <a:pt x="3925" y="882"/>
                  </a:lnTo>
                  <a:lnTo>
                    <a:pt x="3951" y="904"/>
                  </a:lnTo>
                  <a:lnTo>
                    <a:pt x="3977" y="926"/>
                  </a:lnTo>
                  <a:lnTo>
                    <a:pt x="4011" y="948"/>
                  </a:lnTo>
                  <a:lnTo>
                    <a:pt x="4036" y="970"/>
                  </a:lnTo>
                  <a:lnTo>
                    <a:pt x="4062" y="992"/>
                  </a:lnTo>
                  <a:lnTo>
                    <a:pt x="4096" y="1014"/>
                  </a:lnTo>
                  <a:lnTo>
                    <a:pt x="4121" y="1036"/>
                  </a:lnTo>
                  <a:lnTo>
                    <a:pt x="4147" y="1058"/>
                  </a:lnTo>
                  <a:lnTo>
                    <a:pt x="4181" y="1080"/>
                  </a:lnTo>
                  <a:lnTo>
                    <a:pt x="4206" y="1102"/>
                  </a:lnTo>
                  <a:lnTo>
                    <a:pt x="4232" y="1124"/>
                  </a:lnTo>
                  <a:lnTo>
                    <a:pt x="4257" y="1146"/>
                  </a:lnTo>
                  <a:lnTo>
                    <a:pt x="4292" y="1168"/>
                  </a:lnTo>
                  <a:lnTo>
                    <a:pt x="4317" y="1197"/>
                  </a:lnTo>
                  <a:lnTo>
                    <a:pt x="4343" y="1220"/>
                  </a:lnTo>
                  <a:lnTo>
                    <a:pt x="4377" y="1242"/>
                  </a:lnTo>
                  <a:lnTo>
                    <a:pt x="4402" y="1264"/>
                  </a:lnTo>
                  <a:lnTo>
                    <a:pt x="4428" y="1286"/>
                  </a:lnTo>
                  <a:lnTo>
                    <a:pt x="4453" y="1308"/>
                  </a:lnTo>
                  <a:lnTo>
                    <a:pt x="4487" y="1330"/>
                  </a:lnTo>
                  <a:lnTo>
                    <a:pt x="4513" y="1352"/>
                  </a:lnTo>
                  <a:lnTo>
                    <a:pt x="4538" y="1374"/>
                  </a:lnTo>
                  <a:lnTo>
                    <a:pt x="4573" y="1396"/>
                  </a:lnTo>
                  <a:lnTo>
                    <a:pt x="4598" y="1418"/>
                  </a:lnTo>
                  <a:lnTo>
                    <a:pt x="4624" y="1440"/>
                  </a:lnTo>
                  <a:lnTo>
                    <a:pt x="4649" y="1462"/>
                  </a:lnTo>
                  <a:lnTo>
                    <a:pt x="4683" y="1484"/>
                  </a:lnTo>
                  <a:lnTo>
                    <a:pt x="4709" y="1506"/>
                  </a:lnTo>
                  <a:lnTo>
                    <a:pt x="4734" y="1528"/>
                  </a:lnTo>
                  <a:lnTo>
                    <a:pt x="4768" y="1550"/>
                  </a:lnTo>
                  <a:lnTo>
                    <a:pt x="4794" y="1572"/>
                  </a:lnTo>
                  <a:lnTo>
                    <a:pt x="4819" y="1594"/>
                  </a:lnTo>
                  <a:lnTo>
                    <a:pt x="4854" y="1616"/>
                  </a:lnTo>
                  <a:lnTo>
                    <a:pt x="4879" y="1638"/>
                  </a:lnTo>
                  <a:lnTo>
                    <a:pt x="4905" y="1660"/>
                  </a:lnTo>
                  <a:lnTo>
                    <a:pt x="4930" y="1682"/>
                  </a:lnTo>
                  <a:lnTo>
                    <a:pt x="4964" y="1704"/>
                  </a:lnTo>
                  <a:lnTo>
                    <a:pt x="4990" y="1726"/>
                  </a:lnTo>
                  <a:lnTo>
                    <a:pt x="5015" y="1749"/>
                  </a:lnTo>
                  <a:lnTo>
                    <a:pt x="5049" y="1771"/>
                  </a:lnTo>
                  <a:lnTo>
                    <a:pt x="5075" y="1793"/>
                  </a:lnTo>
                  <a:lnTo>
                    <a:pt x="5100" y="1815"/>
                  </a:lnTo>
                  <a:lnTo>
                    <a:pt x="5126" y="1837"/>
                  </a:lnTo>
                  <a:lnTo>
                    <a:pt x="5160" y="1859"/>
                  </a:lnTo>
                  <a:lnTo>
                    <a:pt x="5186" y="1881"/>
                  </a:lnTo>
                  <a:lnTo>
                    <a:pt x="5211" y="1903"/>
                  </a:lnTo>
                  <a:lnTo>
                    <a:pt x="5245" y="1925"/>
                  </a:lnTo>
                  <a:lnTo>
                    <a:pt x="5271" y="1947"/>
                  </a:lnTo>
                  <a:lnTo>
                    <a:pt x="5296" y="1969"/>
                  </a:lnTo>
                  <a:lnTo>
                    <a:pt x="5322" y="1991"/>
                  </a:lnTo>
                  <a:lnTo>
                    <a:pt x="5356" y="2013"/>
                  </a:lnTo>
                  <a:lnTo>
                    <a:pt x="5381" y="2035"/>
                  </a:lnTo>
                  <a:lnTo>
                    <a:pt x="5407" y="2057"/>
                  </a:lnTo>
                  <a:lnTo>
                    <a:pt x="5441" y="2079"/>
                  </a:lnTo>
                  <a:lnTo>
                    <a:pt x="5467" y="2101"/>
                  </a:lnTo>
                  <a:lnTo>
                    <a:pt x="5492" y="2123"/>
                  </a:lnTo>
                  <a:lnTo>
                    <a:pt x="5526" y="2145"/>
                  </a:lnTo>
                  <a:lnTo>
                    <a:pt x="5552" y="2167"/>
                  </a:lnTo>
                  <a:lnTo>
                    <a:pt x="5577" y="2189"/>
                  </a:lnTo>
                  <a:lnTo>
                    <a:pt x="5603" y="2211"/>
                  </a:lnTo>
                  <a:lnTo>
                    <a:pt x="5637" y="2233"/>
                  </a:lnTo>
                  <a:lnTo>
                    <a:pt x="5662" y="2255"/>
                  </a:lnTo>
                  <a:lnTo>
                    <a:pt x="5688" y="2277"/>
                  </a:lnTo>
                  <a:lnTo>
                    <a:pt x="5722" y="2300"/>
                  </a:lnTo>
                  <a:lnTo>
                    <a:pt x="5748" y="2322"/>
                  </a:lnTo>
                  <a:lnTo>
                    <a:pt x="5773" y="2344"/>
                  </a:lnTo>
                  <a:lnTo>
                    <a:pt x="5799" y="2366"/>
                  </a:lnTo>
                  <a:lnTo>
                    <a:pt x="5833" y="2388"/>
                  </a:lnTo>
                  <a:lnTo>
                    <a:pt x="5858" y="2410"/>
                  </a:lnTo>
                  <a:lnTo>
                    <a:pt x="5884" y="2432"/>
                  </a:lnTo>
                  <a:lnTo>
                    <a:pt x="5918" y="2454"/>
                  </a:lnTo>
                  <a:lnTo>
                    <a:pt x="5943" y="2476"/>
                  </a:lnTo>
                  <a:lnTo>
                    <a:pt x="5969" y="2498"/>
                  </a:lnTo>
                  <a:lnTo>
                    <a:pt x="5994" y="2520"/>
                  </a:lnTo>
                  <a:lnTo>
                    <a:pt x="6029" y="2542"/>
                  </a:lnTo>
                  <a:lnTo>
                    <a:pt x="6054" y="2564"/>
                  </a:lnTo>
                  <a:lnTo>
                    <a:pt x="6080" y="2586"/>
                  </a:lnTo>
                  <a:lnTo>
                    <a:pt x="6114" y="2608"/>
                  </a:lnTo>
                  <a:lnTo>
                    <a:pt x="6139" y="2630"/>
                  </a:lnTo>
                  <a:lnTo>
                    <a:pt x="6165" y="2652"/>
                  </a:lnTo>
                  <a:lnTo>
                    <a:pt x="6199" y="2674"/>
                  </a:lnTo>
                  <a:lnTo>
                    <a:pt x="6224" y="2696"/>
                  </a:lnTo>
                  <a:lnTo>
                    <a:pt x="6250" y="2718"/>
                  </a:lnTo>
                  <a:lnTo>
                    <a:pt x="6275" y="2740"/>
                  </a:lnTo>
                  <a:lnTo>
                    <a:pt x="6310" y="2762"/>
                  </a:lnTo>
                  <a:lnTo>
                    <a:pt x="6335" y="2784"/>
                  </a:lnTo>
                  <a:lnTo>
                    <a:pt x="6361" y="2806"/>
                  </a:lnTo>
                  <a:lnTo>
                    <a:pt x="6395" y="2829"/>
                  </a:lnTo>
                  <a:lnTo>
                    <a:pt x="6420" y="2851"/>
                  </a:lnTo>
                  <a:lnTo>
                    <a:pt x="6446" y="2873"/>
                  </a:lnTo>
                  <a:lnTo>
                    <a:pt x="6471" y="2895"/>
                  </a:lnTo>
                  <a:lnTo>
                    <a:pt x="6505" y="2917"/>
                  </a:lnTo>
                  <a:lnTo>
                    <a:pt x="6531" y="2939"/>
                  </a:lnTo>
                  <a:lnTo>
                    <a:pt x="6556" y="2961"/>
                  </a:lnTo>
                  <a:lnTo>
                    <a:pt x="6591" y="2983"/>
                  </a:lnTo>
                  <a:lnTo>
                    <a:pt x="6616" y="3005"/>
                  </a:lnTo>
                  <a:lnTo>
                    <a:pt x="6642" y="3027"/>
                  </a:lnTo>
                  <a:lnTo>
                    <a:pt x="6667" y="3049"/>
                  </a:lnTo>
                  <a:lnTo>
                    <a:pt x="6701" y="3071"/>
                  </a:lnTo>
                  <a:lnTo>
                    <a:pt x="6727" y="3093"/>
                  </a:lnTo>
                  <a:lnTo>
                    <a:pt x="6752" y="3115"/>
                  </a:lnTo>
                  <a:lnTo>
                    <a:pt x="6786" y="3137"/>
                  </a:lnTo>
                  <a:lnTo>
                    <a:pt x="6812" y="3159"/>
                  </a:lnTo>
                  <a:lnTo>
                    <a:pt x="6837" y="3181"/>
                  </a:lnTo>
                  <a:lnTo>
                    <a:pt x="6871" y="3203"/>
                  </a:lnTo>
                  <a:lnTo>
                    <a:pt x="6897" y="3225"/>
                  </a:lnTo>
                  <a:lnTo>
                    <a:pt x="6923" y="3247"/>
                  </a:lnTo>
                  <a:lnTo>
                    <a:pt x="6948" y="3269"/>
                  </a:lnTo>
                  <a:lnTo>
                    <a:pt x="6982" y="3291"/>
                  </a:lnTo>
                  <a:lnTo>
                    <a:pt x="7008" y="3313"/>
                  </a:lnTo>
                </a:path>
              </a:pathLst>
            </a:custGeom>
            <a:noFill/>
            <a:ln w="9525" cmpd="sng">
              <a:solidFill>
                <a:srgbClr val="0066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27685" name="Freeform 35"/>
            <p:cNvSpPr>
              <a:spLocks/>
            </p:cNvSpPr>
            <p:nvPr/>
          </p:nvSpPr>
          <p:spPr bwMode="auto">
            <a:xfrm>
              <a:off x="3126" y="1453"/>
              <a:ext cx="2074" cy="1132"/>
            </a:xfrm>
            <a:custGeom>
              <a:avLst/>
              <a:gdLst>
                <a:gd name="T0" fmla="*/ 25 w 7008"/>
                <a:gd name="T1" fmla="*/ 0 h 3298"/>
                <a:gd name="T2" fmla="*/ 58 w 7008"/>
                <a:gd name="T3" fmla="*/ 0 h 3298"/>
                <a:gd name="T4" fmla="*/ 91 w 7008"/>
                <a:gd name="T5" fmla="*/ 0 h 3298"/>
                <a:gd name="T6" fmla="*/ 123 w 7008"/>
                <a:gd name="T7" fmla="*/ 0 h 3298"/>
                <a:gd name="T8" fmla="*/ 159 w 7008"/>
                <a:gd name="T9" fmla="*/ 0 h 3298"/>
                <a:gd name="T10" fmla="*/ 191 w 7008"/>
                <a:gd name="T11" fmla="*/ 0 h 3298"/>
                <a:gd name="T12" fmla="*/ 224 w 7008"/>
                <a:gd name="T13" fmla="*/ 2 h 3298"/>
                <a:gd name="T14" fmla="*/ 257 w 7008"/>
                <a:gd name="T15" fmla="*/ 2 h 3298"/>
                <a:gd name="T16" fmla="*/ 290 w 7008"/>
                <a:gd name="T17" fmla="*/ 2 h 3298"/>
                <a:gd name="T18" fmla="*/ 323 w 7008"/>
                <a:gd name="T19" fmla="*/ 2 h 3298"/>
                <a:gd name="T20" fmla="*/ 358 w 7008"/>
                <a:gd name="T21" fmla="*/ 5 h 3298"/>
                <a:gd name="T22" fmla="*/ 391 w 7008"/>
                <a:gd name="T23" fmla="*/ 5 h 3298"/>
                <a:gd name="T24" fmla="*/ 424 w 7008"/>
                <a:gd name="T25" fmla="*/ 8 h 3298"/>
                <a:gd name="T26" fmla="*/ 456 w 7008"/>
                <a:gd name="T27" fmla="*/ 8 h 3298"/>
                <a:gd name="T28" fmla="*/ 489 w 7008"/>
                <a:gd name="T29" fmla="*/ 10 h 3298"/>
                <a:gd name="T30" fmla="*/ 522 w 7008"/>
                <a:gd name="T31" fmla="*/ 12 h 3298"/>
                <a:gd name="T32" fmla="*/ 557 w 7008"/>
                <a:gd name="T33" fmla="*/ 15 h 3298"/>
                <a:gd name="T34" fmla="*/ 590 w 7008"/>
                <a:gd name="T35" fmla="*/ 20 h 3298"/>
                <a:gd name="T36" fmla="*/ 622 w 7008"/>
                <a:gd name="T37" fmla="*/ 23 h 3298"/>
                <a:gd name="T38" fmla="*/ 655 w 7008"/>
                <a:gd name="T39" fmla="*/ 30 h 3298"/>
                <a:gd name="T40" fmla="*/ 688 w 7008"/>
                <a:gd name="T41" fmla="*/ 35 h 3298"/>
                <a:gd name="T42" fmla="*/ 721 w 7008"/>
                <a:gd name="T43" fmla="*/ 43 h 3298"/>
                <a:gd name="T44" fmla="*/ 756 w 7008"/>
                <a:gd name="T45" fmla="*/ 53 h 3298"/>
                <a:gd name="T46" fmla="*/ 789 w 7008"/>
                <a:gd name="T47" fmla="*/ 66 h 3298"/>
                <a:gd name="T48" fmla="*/ 822 w 7008"/>
                <a:gd name="T49" fmla="*/ 78 h 3298"/>
                <a:gd name="T50" fmla="*/ 854 w 7008"/>
                <a:gd name="T51" fmla="*/ 96 h 3298"/>
                <a:gd name="T52" fmla="*/ 887 w 7008"/>
                <a:gd name="T53" fmla="*/ 113 h 3298"/>
                <a:gd name="T54" fmla="*/ 920 w 7008"/>
                <a:gd name="T55" fmla="*/ 131 h 3298"/>
                <a:gd name="T56" fmla="*/ 955 w 7008"/>
                <a:gd name="T57" fmla="*/ 154 h 3298"/>
                <a:gd name="T58" fmla="*/ 988 w 7008"/>
                <a:gd name="T59" fmla="*/ 176 h 3298"/>
                <a:gd name="T60" fmla="*/ 1021 w 7008"/>
                <a:gd name="T61" fmla="*/ 199 h 3298"/>
                <a:gd name="T62" fmla="*/ 1053 w 7008"/>
                <a:gd name="T63" fmla="*/ 224 h 3298"/>
                <a:gd name="T64" fmla="*/ 1086 w 7008"/>
                <a:gd name="T65" fmla="*/ 252 h 3298"/>
                <a:gd name="T66" fmla="*/ 1119 w 7008"/>
                <a:gd name="T67" fmla="*/ 277 h 3298"/>
                <a:gd name="T68" fmla="*/ 1154 w 7008"/>
                <a:gd name="T69" fmla="*/ 305 h 3298"/>
                <a:gd name="T70" fmla="*/ 1187 w 7008"/>
                <a:gd name="T71" fmla="*/ 333 h 3298"/>
                <a:gd name="T72" fmla="*/ 1220 w 7008"/>
                <a:gd name="T73" fmla="*/ 363 h 3298"/>
                <a:gd name="T74" fmla="*/ 1252 w 7008"/>
                <a:gd name="T75" fmla="*/ 391 h 3298"/>
                <a:gd name="T76" fmla="*/ 1285 w 7008"/>
                <a:gd name="T77" fmla="*/ 421 h 3298"/>
                <a:gd name="T78" fmla="*/ 1318 w 7008"/>
                <a:gd name="T79" fmla="*/ 449 h 3298"/>
                <a:gd name="T80" fmla="*/ 1353 w 7008"/>
                <a:gd name="T81" fmla="*/ 479 h 3298"/>
                <a:gd name="T82" fmla="*/ 1386 w 7008"/>
                <a:gd name="T83" fmla="*/ 509 h 3298"/>
                <a:gd name="T84" fmla="*/ 1419 w 7008"/>
                <a:gd name="T85" fmla="*/ 537 h 3298"/>
                <a:gd name="T86" fmla="*/ 1452 w 7008"/>
                <a:gd name="T87" fmla="*/ 567 h 3298"/>
                <a:gd name="T88" fmla="*/ 1484 w 7008"/>
                <a:gd name="T89" fmla="*/ 598 h 3298"/>
                <a:gd name="T90" fmla="*/ 1517 w 7008"/>
                <a:gd name="T91" fmla="*/ 628 h 3298"/>
                <a:gd name="T92" fmla="*/ 1552 w 7008"/>
                <a:gd name="T93" fmla="*/ 658 h 3298"/>
                <a:gd name="T94" fmla="*/ 1585 w 7008"/>
                <a:gd name="T95" fmla="*/ 688 h 3298"/>
                <a:gd name="T96" fmla="*/ 1618 w 7008"/>
                <a:gd name="T97" fmla="*/ 719 h 3298"/>
                <a:gd name="T98" fmla="*/ 1650 w 7008"/>
                <a:gd name="T99" fmla="*/ 749 h 3298"/>
                <a:gd name="T100" fmla="*/ 1683 w 7008"/>
                <a:gd name="T101" fmla="*/ 776 h 3298"/>
                <a:gd name="T102" fmla="*/ 1716 w 7008"/>
                <a:gd name="T103" fmla="*/ 807 h 3298"/>
                <a:gd name="T104" fmla="*/ 1751 w 7008"/>
                <a:gd name="T105" fmla="*/ 837 h 3298"/>
                <a:gd name="T106" fmla="*/ 1784 w 7008"/>
                <a:gd name="T107" fmla="*/ 867 h 3298"/>
                <a:gd name="T108" fmla="*/ 1817 w 7008"/>
                <a:gd name="T109" fmla="*/ 898 h 3298"/>
                <a:gd name="T110" fmla="*/ 1850 w 7008"/>
                <a:gd name="T111" fmla="*/ 928 h 3298"/>
                <a:gd name="T112" fmla="*/ 1883 w 7008"/>
                <a:gd name="T113" fmla="*/ 958 h 3298"/>
                <a:gd name="T114" fmla="*/ 1915 w 7008"/>
                <a:gd name="T115" fmla="*/ 989 h 3298"/>
                <a:gd name="T116" fmla="*/ 1951 w 7008"/>
                <a:gd name="T117" fmla="*/ 1019 h 3298"/>
                <a:gd name="T118" fmla="*/ 1983 w 7008"/>
                <a:gd name="T119" fmla="*/ 1049 h 3298"/>
                <a:gd name="T120" fmla="*/ 2016 w 7008"/>
                <a:gd name="T121" fmla="*/ 1079 h 3298"/>
                <a:gd name="T122" fmla="*/ 2049 w 7008"/>
                <a:gd name="T123" fmla="*/ 1109 h 329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7008" h="3298">
                  <a:moveTo>
                    <a:pt x="0" y="0"/>
                  </a:moveTo>
                  <a:lnTo>
                    <a:pt x="26" y="0"/>
                  </a:lnTo>
                  <a:lnTo>
                    <a:pt x="60" y="0"/>
                  </a:lnTo>
                  <a:lnTo>
                    <a:pt x="85" y="0"/>
                  </a:lnTo>
                  <a:lnTo>
                    <a:pt x="111" y="0"/>
                  </a:lnTo>
                  <a:lnTo>
                    <a:pt x="136" y="0"/>
                  </a:lnTo>
                  <a:lnTo>
                    <a:pt x="170" y="0"/>
                  </a:lnTo>
                  <a:lnTo>
                    <a:pt x="196" y="0"/>
                  </a:lnTo>
                  <a:lnTo>
                    <a:pt x="222" y="0"/>
                  </a:lnTo>
                  <a:lnTo>
                    <a:pt x="256" y="0"/>
                  </a:lnTo>
                  <a:lnTo>
                    <a:pt x="281" y="0"/>
                  </a:lnTo>
                  <a:lnTo>
                    <a:pt x="307" y="0"/>
                  </a:lnTo>
                  <a:lnTo>
                    <a:pt x="341" y="0"/>
                  </a:lnTo>
                  <a:lnTo>
                    <a:pt x="366" y="0"/>
                  </a:lnTo>
                  <a:lnTo>
                    <a:pt x="392" y="0"/>
                  </a:lnTo>
                  <a:lnTo>
                    <a:pt x="417" y="0"/>
                  </a:lnTo>
                  <a:lnTo>
                    <a:pt x="451" y="0"/>
                  </a:lnTo>
                  <a:lnTo>
                    <a:pt x="477" y="0"/>
                  </a:lnTo>
                  <a:lnTo>
                    <a:pt x="503" y="0"/>
                  </a:lnTo>
                  <a:lnTo>
                    <a:pt x="537" y="0"/>
                  </a:lnTo>
                  <a:lnTo>
                    <a:pt x="562" y="0"/>
                  </a:lnTo>
                  <a:lnTo>
                    <a:pt x="588" y="0"/>
                  </a:lnTo>
                  <a:lnTo>
                    <a:pt x="613" y="0"/>
                  </a:lnTo>
                  <a:lnTo>
                    <a:pt x="647" y="0"/>
                  </a:lnTo>
                  <a:lnTo>
                    <a:pt x="673" y="7"/>
                  </a:lnTo>
                  <a:lnTo>
                    <a:pt x="698" y="7"/>
                  </a:lnTo>
                  <a:lnTo>
                    <a:pt x="732" y="7"/>
                  </a:lnTo>
                  <a:lnTo>
                    <a:pt x="758" y="7"/>
                  </a:lnTo>
                  <a:lnTo>
                    <a:pt x="784" y="7"/>
                  </a:lnTo>
                  <a:lnTo>
                    <a:pt x="809" y="7"/>
                  </a:lnTo>
                  <a:lnTo>
                    <a:pt x="843" y="7"/>
                  </a:lnTo>
                  <a:lnTo>
                    <a:pt x="869" y="7"/>
                  </a:lnTo>
                  <a:lnTo>
                    <a:pt x="894" y="7"/>
                  </a:lnTo>
                  <a:lnTo>
                    <a:pt x="928" y="7"/>
                  </a:lnTo>
                  <a:lnTo>
                    <a:pt x="954" y="7"/>
                  </a:lnTo>
                  <a:lnTo>
                    <a:pt x="979" y="7"/>
                  </a:lnTo>
                  <a:lnTo>
                    <a:pt x="1013" y="7"/>
                  </a:lnTo>
                  <a:lnTo>
                    <a:pt x="1039" y="7"/>
                  </a:lnTo>
                  <a:lnTo>
                    <a:pt x="1064" y="7"/>
                  </a:lnTo>
                  <a:lnTo>
                    <a:pt x="1090" y="7"/>
                  </a:lnTo>
                  <a:lnTo>
                    <a:pt x="1124" y="7"/>
                  </a:lnTo>
                  <a:lnTo>
                    <a:pt x="1150" y="7"/>
                  </a:lnTo>
                  <a:lnTo>
                    <a:pt x="1175" y="14"/>
                  </a:lnTo>
                  <a:lnTo>
                    <a:pt x="1209" y="14"/>
                  </a:lnTo>
                  <a:lnTo>
                    <a:pt x="1235" y="14"/>
                  </a:lnTo>
                  <a:lnTo>
                    <a:pt x="1260" y="14"/>
                  </a:lnTo>
                  <a:lnTo>
                    <a:pt x="1286" y="14"/>
                  </a:lnTo>
                  <a:lnTo>
                    <a:pt x="1320" y="14"/>
                  </a:lnTo>
                  <a:lnTo>
                    <a:pt x="1345" y="14"/>
                  </a:lnTo>
                  <a:lnTo>
                    <a:pt x="1371" y="14"/>
                  </a:lnTo>
                  <a:lnTo>
                    <a:pt x="1405" y="14"/>
                  </a:lnTo>
                  <a:lnTo>
                    <a:pt x="1431" y="22"/>
                  </a:lnTo>
                  <a:lnTo>
                    <a:pt x="1456" y="22"/>
                  </a:lnTo>
                  <a:lnTo>
                    <a:pt x="1482" y="22"/>
                  </a:lnTo>
                  <a:lnTo>
                    <a:pt x="1516" y="22"/>
                  </a:lnTo>
                  <a:lnTo>
                    <a:pt x="1541" y="22"/>
                  </a:lnTo>
                  <a:lnTo>
                    <a:pt x="1567" y="22"/>
                  </a:lnTo>
                  <a:lnTo>
                    <a:pt x="1601" y="29"/>
                  </a:lnTo>
                  <a:lnTo>
                    <a:pt x="1626" y="29"/>
                  </a:lnTo>
                  <a:lnTo>
                    <a:pt x="1652" y="29"/>
                  </a:lnTo>
                  <a:lnTo>
                    <a:pt x="1686" y="29"/>
                  </a:lnTo>
                  <a:lnTo>
                    <a:pt x="1712" y="29"/>
                  </a:lnTo>
                  <a:lnTo>
                    <a:pt x="1737" y="36"/>
                  </a:lnTo>
                  <a:lnTo>
                    <a:pt x="1763" y="36"/>
                  </a:lnTo>
                  <a:lnTo>
                    <a:pt x="1797" y="36"/>
                  </a:lnTo>
                  <a:lnTo>
                    <a:pt x="1822" y="44"/>
                  </a:lnTo>
                  <a:lnTo>
                    <a:pt x="1848" y="44"/>
                  </a:lnTo>
                  <a:lnTo>
                    <a:pt x="1882" y="44"/>
                  </a:lnTo>
                  <a:lnTo>
                    <a:pt x="1907" y="44"/>
                  </a:lnTo>
                  <a:lnTo>
                    <a:pt x="1933" y="51"/>
                  </a:lnTo>
                  <a:lnTo>
                    <a:pt x="1959" y="51"/>
                  </a:lnTo>
                  <a:lnTo>
                    <a:pt x="1993" y="58"/>
                  </a:lnTo>
                  <a:lnTo>
                    <a:pt x="2018" y="58"/>
                  </a:lnTo>
                  <a:lnTo>
                    <a:pt x="2044" y="58"/>
                  </a:lnTo>
                  <a:lnTo>
                    <a:pt x="2078" y="66"/>
                  </a:lnTo>
                  <a:lnTo>
                    <a:pt x="2103" y="66"/>
                  </a:lnTo>
                  <a:lnTo>
                    <a:pt x="2129" y="73"/>
                  </a:lnTo>
                  <a:lnTo>
                    <a:pt x="2154" y="73"/>
                  </a:lnTo>
                  <a:lnTo>
                    <a:pt x="2188" y="80"/>
                  </a:lnTo>
                  <a:lnTo>
                    <a:pt x="2214" y="88"/>
                  </a:lnTo>
                  <a:lnTo>
                    <a:pt x="2240" y="88"/>
                  </a:lnTo>
                  <a:lnTo>
                    <a:pt x="2274" y="95"/>
                  </a:lnTo>
                  <a:lnTo>
                    <a:pt x="2299" y="102"/>
                  </a:lnTo>
                  <a:lnTo>
                    <a:pt x="2325" y="102"/>
                  </a:lnTo>
                  <a:lnTo>
                    <a:pt x="2359" y="110"/>
                  </a:lnTo>
                  <a:lnTo>
                    <a:pt x="2384" y="117"/>
                  </a:lnTo>
                  <a:lnTo>
                    <a:pt x="2410" y="125"/>
                  </a:lnTo>
                  <a:lnTo>
                    <a:pt x="2435" y="125"/>
                  </a:lnTo>
                  <a:lnTo>
                    <a:pt x="2469" y="132"/>
                  </a:lnTo>
                  <a:lnTo>
                    <a:pt x="2495" y="139"/>
                  </a:lnTo>
                  <a:lnTo>
                    <a:pt x="2520" y="147"/>
                  </a:lnTo>
                  <a:lnTo>
                    <a:pt x="2555" y="154"/>
                  </a:lnTo>
                  <a:lnTo>
                    <a:pt x="2580" y="161"/>
                  </a:lnTo>
                  <a:lnTo>
                    <a:pt x="2606" y="176"/>
                  </a:lnTo>
                  <a:lnTo>
                    <a:pt x="2631" y="183"/>
                  </a:lnTo>
                  <a:lnTo>
                    <a:pt x="2665" y="191"/>
                  </a:lnTo>
                  <a:lnTo>
                    <a:pt x="2691" y="198"/>
                  </a:lnTo>
                  <a:lnTo>
                    <a:pt x="2716" y="213"/>
                  </a:lnTo>
                  <a:lnTo>
                    <a:pt x="2750" y="220"/>
                  </a:lnTo>
                  <a:lnTo>
                    <a:pt x="2776" y="227"/>
                  </a:lnTo>
                  <a:lnTo>
                    <a:pt x="2801" y="242"/>
                  </a:lnTo>
                  <a:lnTo>
                    <a:pt x="2827" y="249"/>
                  </a:lnTo>
                  <a:lnTo>
                    <a:pt x="2861" y="264"/>
                  </a:lnTo>
                  <a:lnTo>
                    <a:pt x="2887" y="279"/>
                  </a:lnTo>
                  <a:lnTo>
                    <a:pt x="2912" y="286"/>
                  </a:lnTo>
                  <a:lnTo>
                    <a:pt x="2946" y="301"/>
                  </a:lnTo>
                  <a:lnTo>
                    <a:pt x="2972" y="316"/>
                  </a:lnTo>
                  <a:lnTo>
                    <a:pt x="2997" y="330"/>
                  </a:lnTo>
                  <a:lnTo>
                    <a:pt x="3031" y="338"/>
                  </a:lnTo>
                  <a:lnTo>
                    <a:pt x="3057" y="352"/>
                  </a:lnTo>
                  <a:lnTo>
                    <a:pt x="3082" y="367"/>
                  </a:lnTo>
                  <a:lnTo>
                    <a:pt x="3108" y="382"/>
                  </a:lnTo>
                  <a:lnTo>
                    <a:pt x="3142" y="396"/>
                  </a:lnTo>
                  <a:lnTo>
                    <a:pt x="3168" y="411"/>
                  </a:lnTo>
                  <a:lnTo>
                    <a:pt x="3193" y="433"/>
                  </a:lnTo>
                  <a:lnTo>
                    <a:pt x="3227" y="448"/>
                  </a:lnTo>
                  <a:lnTo>
                    <a:pt x="3253" y="462"/>
                  </a:lnTo>
                  <a:lnTo>
                    <a:pt x="3278" y="477"/>
                  </a:lnTo>
                  <a:lnTo>
                    <a:pt x="3304" y="492"/>
                  </a:lnTo>
                  <a:lnTo>
                    <a:pt x="3338" y="514"/>
                  </a:lnTo>
                  <a:lnTo>
                    <a:pt x="3363" y="529"/>
                  </a:lnTo>
                  <a:lnTo>
                    <a:pt x="3389" y="543"/>
                  </a:lnTo>
                  <a:lnTo>
                    <a:pt x="3423" y="565"/>
                  </a:lnTo>
                  <a:lnTo>
                    <a:pt x="3449" y="580"/>
                  </a:lnTo>
                  <a:lnTo>
                    <a:pt x="3474" y="602"/>
                  </a:lnTo>
                  <a:lnTo>
                    <a:pt x="3508" y="617"/>
                  </a:lnTo>
                  <a:lnTo>
                    <a:pt x="3534" y="639"/>
                  </a:lnTo>
                  <a:lnTo>
                    <a:pt x="3559" y="654"/>
                  </a:lnTo>
                  <a:lnTo>
                    <a:pt x="3585" y="676"/>
                  </a:lnTo>
                  <a:lnTo>
                    <a:pt x="3619" y="690"/>
                  </a:lnTo>
                  <a:lnTo>
                    <a:pt x="3644" y="712"/>
                  </a:lnTo>
                  <a:lnTo>
                    <a:pt x="3670" y="734"/>
                  </a:lnTo>
                  <a:lnTo>
                    <a:pt x="3704" y="749"/>
                  </a:lnTo>
                  <a:lnTo>
                    <a:pt x="3730" y="771"/>
                  </a:lnTo>
                  <a:lnTo>
                    <a:pt x="3755" y="793"/>
                  </a:lnTo>
                  <a:lnTo>
                    <a:pt x="3781" y="808"/>
                  </a:lnTo>
                  <a:lnTo>
                    <a:pt x="3815" y="830"/>
                  </a:lnTo>
                  <a:lnTo>
                    <a:pt x="3840" y="852"/>
                  </a:lnTo>
                  <a:lnTo>
                    <a:pt x="3866" y="867"/>
                  </a:lnTo>
                  <a:lnTo>
                    <a:pt x="3900" y="889"/>
                  </a:lnTo>
                  <a:lnTo>
                    <a:pt x="3925" y="911"/>
                  </a:lnTo>
                  <a:lnTo>
                    <a:pt x="3951" y="933"/>
                  </a:lnTo>
                  <a:lnTo>
                    <a:pt x="3977" y="955"/>
                  </a:lnTo>
                  <a:lnTo>
                    <a:pt x="4011" y="969"/>
                  </a:lnTo>
                  <a:lnTo>
                    <a:pt x="4036" y="991"/>
                  </a:lnTo>
                  <a:lnTo>
                    <a:pt x="4062" y="1014"/>
                  </a:lnTo>
                  <a:lnTo>
                    <a:pt x="4096" y="1036"/>
                  </a:lnTo>
                  <a:lnTo>
                    <a:pt x="4121" y="1058"/>
                  </a:lnTo>
                  <a:lnTo>
                    <a:pt x="4147" y="1080"/>
                  </a:lnTo>
                  <a:lnTo>
                    <a:pt x="4181" y="1094"/>
                  </a:lnTo>
                  <a:lnTo>
                    <a:pt x="4206" y="1116"/>
                  </a:lnTo>
                  <a:lnTo>
                    <a:pt x="4232" y="1138"/>
                  </a:lnTo>
                  <a:lnTo>
                    <a:pt x="4257" y="1160"/>
                  </a:lnTo>
                  <a:lnTo>
                    <a:pt x="4292" y="1182"/>
                  </a:lnTo>
                  <a:lnTo>
                    <a:pt x="4317" y="1205"/>
                  </a:lnTo>
                  <a:lnTo>
                    <a:pt x="4343" y="1227"/>
                  </a:lnTo>
                  <a:lnTo>
                    <a:pt x="4377" y="1241"/>
                  </a:lnTo>
                  <a:lnTo>
                    <a:pt x="4402" y="1263"/>
                  </a:lnTo>
                  <a:lnTo>
                    <a:pt x="4428" y="1285"/>
                  </a:lnTo>
                  <a:lnTo>
                    <a:pt x="4453" y="1307"/>
                  </a:lnTo>
                  <a:lnTo>
                    <a:pt x="4487" y="1329"/>
                  </a:lnTo>
                  <a:lnTo>
                    <a:pt x="4513" y="1351"/>
                  </a:lnTo>
                  <a:lnTo>
                    <a:pt x="4538" y="1374"/>
                  </a:lnTo>
                  <a:lnTo>
                    <a:pt x="4573" y="1396"/>
                  </a:lnTo>
                  <a:lnTo>
                    <a:pt x="4598" y="1418"/>
                  </a:lnTo>
                  <a:lnTo>
                    <a:pt x="4624" y="1440"/>
                  </a:lnTo>
                  <a:lnTo>
                    <a:pt x="4649" y="1462"/>
                  </a:lnTo>
                  <a:lnTo>
                    <a:pt x="4683" y="1484"/>
                  </a:lnTo>
                  <a:lnTo>
                    <a:pt x="4709" y="1506"/>
                  </a:lnTo>
                  <a:lnTo>
                    <a:pt x="4734" y="1520"/>
                  </a:lnTo>
                  <a:lnTo>
                    <a:pt x="4768" y="1542"/>
                  </a:lnTo>
                  <a:lnTo>
                    <a:pt x="4794" y="1565"/>
                  </a:lnTo>
                  <a:lnTo>
                    <a:pt x="4819" y="1587"/>
                  </a:lnTo>
                  <a:lnTo>
                    <a:pt x="4854" y="1609"/>
                  </a:lnTo>
                  <a:lnTo>
                    <a:pt x="4879" y="1631"/>
                  </a:lnTo>
                  <a:lnTo>
                    <a:pt x="4905" y="1653"/>
                  </a:lnTo>
                  <a:lnTo>
                    <a:pt x="4930" y="1675"/>
                  </a:lnTo>
                  <a:lnTo>
                    <a:pt x="4964" y="1697"/>
                  </a:lnTo>
                  <a:lnTo>
                    <a:pt x="4990" y="1719"/>
                  </a:lnTo>
                  <a:lnTo>
                    <a:pt x="5015" y="1741"/>
                  </a:lnTo>
                  <a:lnTo>
                    <a:pt x="5049" y="1763"/>
                  </a:lnTo>
                  <a:lnTo>
                    <a:pt x="5075" y="1785"/>
                  </a:lnTo>
                  <a:lnTo>
                    <a:pt x="5100" y="1807"/>
                  </a:lnTo>
                  <a:lnTo>
                    <a:pt x="5126" y="1829"/>
                  </a:lnTo>
                  <a:lnTo>
                    <a:pt x="5160" y="1851"/>
                  </a:lnTo>
                  <a:lnTo>
                    <a:pt x="5186" y="1873"/>
                  </a:lnTo>
                  <a:lnTo>
                    <a:pt x="5211" y="1895"/>
                  </a:lnTo>
                  <a:lnTo>
                    <a:pt x="5245" y="1917"/>
                  </a:lnTo>
                  <a:lnTo>
                    <a:pt x="5271" y="1939"/>
                  </a:lnTo>
                  <a:lnTo>
                    <a:pt x="5296" y="1961"/>
                  </a:lnTo>
                  <a:lnTo>
                    <a:pt x="5322" y="1983"/>
                  </a:lnTo>
                  <a:lnTo>
                    <a:pt x="5356" y="2005"/>
                  </a:lnTo>
                  <a:lnTo>
                    <a:pt x="5381" y="2027"/>
                  </a:lnTo>
                  <a:lnTo>
                    <a:pt x="5407" y="2049"/>
                  </a:lnTo>
                  <a:lnTo>
                    <a:pt x="5441" y="2071"/>
                  </a:lnTo>
                  <a:lnTo>
                    <a:pt x="5467" y="2094"/>
                  </a:lnTo>
                  <a:lnTo>
                    <a:pt x="5492" y="2116"/>
                  </a:lnTo>
                  <a:lnTo>
                    <a:pt x="5526" y="2138"/>
                  </a:lnTo>
                  <a:lnTo>
                    <a:pt x="5552" y="2160"/>
                  </a:lnTo>
                  <a:lnTo>
                    <a:pt x="5577" y="2182"/>
                  </a:lnTo>
                  <a:lnTo>
                    <a:pt x="5603" y="2204"/>
                  </a:lnTo>
                  <a:lnTo>
                    <a:pt x="5637" y="2218"/>
                  </a:lnTo>
                  <a:lnTo>
                    <a:pt x="5662" y="2240"/>
                  </a:lnTo>
                  <a:lnTo>
                    <a:pt x="5688" y="2262"/>
                  </a:lnTo>
                  <a:lnTo>
                    <a:pt x="5722" y="2285"/>
                  </a:lnTo>
                  <a:lnTo>
                    <a:pt x="5748" y="2307"/>
                  </a:lnTo>
                  <a:lnTo>
                    <a:pt x="5773" y="2329"/>
                  </a:lnTo>
                  <a:lnTo>
                    <a:pt x="5799" y="2351"/>
                  </a:lnTo>
                  <a:lnTo>
                    <a:pt x="5833" y="2373"/>
                  </a:lnTo>
                  <a:lnTo>
                    <a:pt x="5858" y="2395"/>
                  </a:lnTo>
                  <a:lnTo>
                    <a:pt x="5884" y="2417"/>
                  </a:lnTo>
                  <a:lnTo>
                    <a:pt x="5918" y="2439"/>
                  </a:lnTo>
                  <a:lnTo>
                    <a:pt x="5943" y="2461"/>
                  </a:lnTo>
                  <a:lnTo>
                    <a:pt x="5969" y="2483"/>
                  </a:lnTo>
                  <a:lnTo>
                    <a:pt x="5994" y="2505"/>
                  </a:lnTo>
                  <a:lnTo>
                    <a:pt x="6029" y="2527"/>
                  </a:lnTo>
                  <a:lnTo>
                    <a:pt x="6054" y="2549"/>
                  </a:lnTo>
                  <a:lnTo>
                    <a:pt x="6080" y="2571"/>
                  </a:lnTo>
                  <a:lnTo>
                    <a:pt x="6114" y="2593"/>
                  </a:lnTo>
                  <a:lnTo>
                    <a:pt x="6139" y="2615"/>
                  </a:lnTo>
                  <a:lnTo>
                    <a:pt x="6165" y="2637"/>
                  </a:lnTo>
                  <a:lnTo>
                    <a:pt x="6199" y="2659"/>
                  </a:lnTo>
                  <a:lnTo>
                    <a:pt x="6224" y="2681"/>
                  </a:lnTo>
                  <a:lnTo>
                    <a:pt x="6250" y="2703"/>
                  </a:lnTo>
                  <a:lnTo>
                    <a:pt x="6275" y="2725"/>
                  </a:lnTo>
                  <a:lnTo>
                    <a:pt x="6310" y="2747"/>
                  </a:lnTo>
                  <a:lnTo>
                    <a:pt x="6335" y="2769"/>
                  </a:lnTo>
                  <a:lnTo>
                    <a:pt x="6361" y="2791"/>
                  </a:lnTo>
                  <a:lnTo>
                    <a:pt x="6395" y="2814"/>
                  </a:lnTo>
                  <a:lnTo>
                    <a:pt x="6420" y="2836"/>
                  </a:lnTo>
                  <a:lnTo>
                    <a:pt x="6446" y="2858"/>
                  </a:lnTo>
                  <a:lnTo>
                    <a:pt x="6471" y="2880"/>
                  </a:lnTo>
                  <a:lnTo>
                    <a:pt x="6505" y="2902"/>
                  </a:lnTo>
                  <a:lnTo>
                    <a:pt x="6531" y="2924"/>
                  </a:lnTo>
                  <a:lnTo>
                    <a:pt x="6556" y="2946"/>
                  </a:lnTo>
                  <a:lnTo>
                    <a:pt x="6591" y="2968"/>
                  </a:lnTo>
                  <a:lnTo>
                    <a:pt x="6616" y="2990"/>
                  </a:lnTo>
                  <a:lnTo>
                    <a:pt x="6642" y="3012"/>
                  </a:lnTo>
                  <a:lnTo>
                    <a:pt x="6667" y="3034"/>
                  </a:lnTo>
                  <a:lnTo>
                    <a:pt x="6701" y="3056"/>
                  </a:lnTo>
                  <a:lnTo>
                    <a:pt x="6727" y="3078"/>
                  </a:lnTo>
                  <a:lnTo>
                    <a:pt x="6752" y="3100"/>
                  </a:lnTo>
                  <a:lnTo>
                    <a:pt x="6786" y="3122"/>
                  </a:lnTo>
                  <a:lnTo>
                    <a:pt x="6812" y="3144"/>
                  </a:lnTo>
                  <a:lnTo>
                    <a:pt x="6837" y="3166"/>
                  </a:lnTo>
                  <a:lnTo>
                    <a:pt x="6871" y="3188"/>
                  </a:lnTo>
                  <a:lnTo>
                    <a:pt x="6897" y="3210"/>
                  </a:lnTo>
                  <a:lnTo>
                    <a:pt x="6923" y="3232"/>
                  </a:lnTo>
                  <a:lnTo>
                    <a:pt x="6948" y="3254"/>
                  </a:lnTo>
                  <a:lnTo>
                    <a:pt x="6982" y="3276"/>
                  </a:lnTo>
                  <a:lnTo>
                    <a:pt x="7008" y="3298"/>
                  </a:lnTo>
                </a:path>
              </a:pathLst>
            </a:custGeom>
            <a:noFill/>
            <a:ln w="9525" cmpd="sng">
              <a:solidFill>
                <a:srgbClr val="66CC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27686" name="Freeform 36"/>
            <p:cNvSpPr>
              <a:spLocks/>
            </p:cNvSpPr>
            <p:nvPr/>
          </p:nvSpPr>
          <p:spPr bwMode="auto">
            <a:xfrm>
              <a:off x="3126" y="1455"/>
              <a:ext cx="2074" cy="1130"/>
            </a:xfrm>
            <a:custGeom>
              <a:avLst/>
              <a:gdLst>
                <a:gd name="T0" fmla="*/ 25 w 7008"/>
                <a:gd name="T1" fmla="*/ 0 h 3291"/>
                <a:gd name="T2" fmla="*/ 58 w 7008"/>
                <a:gd name="T3" fmla="*/ 2 h 3291"/>
                <a:gd name="T4" fmla="*/ 91 w 7008"/>
                <a:gd name="T5" fmla="*/ 2 h 3291"/>
                <a:gd name="T6" fmla="*/ 123 w 7008"/>
                <a:gd name="T7" fmla="*/ 2 h 3291"/>
                <a:gd name="T8" fmla="*/ 159 w 7008"/>
                <a:gd name="T9" fmla="*/ 5 h 3291"/>
                <a:gd name="T10" fmla="*/ 191 w 7008"/>
                <a:gd name="T11" fmla="*/ 8 h 3291"/>
                <a:gd name="T12" fmla="*/ 224 w 7008"/>
                <a:gd name="T13" fmla="*/ 8 h 3291"/>
                <a:gd name="T14" fmla="*/ 257 w 7008"/>
                <a:gd name="T15" fmla="*/ 10 h 3291"/>
                <a:gd name="T16" fmla="*/ 290 w 7008"/>
                <a:gd name="T17" fmla="*/ 13 h 3291"/>
                <a:gd name="T18" fmla="*/ 323 w 7008"/>
                <a:gd name="T19" fmla="*/ 15 h 3291"/>
                <a:gd name="T20" fmla="*/ 358 w 7008"/>
                <a:gd name="T21" fmla="*/ 20 h 3291"/>
                <a:gd name="T22" fmla="*/ 391 w 7008"/>
                <a:gd name="T23" fmla="*/ 23 h 3291"/>
                <a:gd name="T24" fmla="*/ 424 w 7008"/>
                <a:gd name="T25" fmla="*/ 28 h 3291"/>
                <a:gd name="T26" fmla="*/ 456 w 7008"/>
                <a:gd name="T27" fmla="*/ 33 h 3291"/>
                <a:gd name="T28" fmla="*/ 489 w 7008"/>
                <a:gd name="T29" fmla="*/ 38 h 3291"/>
                <a:gd name="T30" fmla="*/ 522 w 7008"/>
                <a:gd name="T31" fmla="*/ 45 h 3291"/>
                <a:gd name="T32" fmla="*/ 557 w 7008"/>
                <a:gd name="T33" fmla="*/ 53 h 3291"/>
                <a:gd name="T34" fmla="*/ 590 w 7008"/>
                <a:gd name="T35" fmla="*/ 60 h 3291"/>
                <a:gd name="T36" fmla="*/ 622 w 7008"/>
                <a:gd name="T37" fmla="*/ 71 h 3291"/>
                <a:gd name="T38" fmla="*/ 655 w 7008"/>
                <a:gd name="T39" fmla="*/ 81 h 3291"/>
                <a:gd name="T40" fmla="*/ 688 w 7008"/>
                <a:gd name="T41" fmla="*/ 91 h 3291"/>
                <a:gd name="T42" fmla="*/ 721 w 7008"/>
                <a:gd name="T43" fmla="*/ 103 h 3291"/>
                <a:gd name="T44" fmla="*/ 756 w 7008"/>
                <a:gd name="T45" fmla="*/ 116 h 3291"/>
                <a:gd name="T46" fmla="*/ 789 w 7008"/>
                <a:gd name="T47" fmla="*/ 129 h 3291"/>
                <a:gd name="T48" fmla="*/ 822 w 7008"/>
                <a:gd name="T49" fmla="*/ 144 h 3291"/>
                <a:gd name="T50" fmla="*/ 854 w 7008"/>
                <a:gd name="T51" fmla="*/ 159 h 3291"/>
                <a:gd name="T52" fmla="*/ 887 w 7008"/>
                <a:gd name="T53" fmla="*/ 174 h 3291"/>
                <a:gd name="T54" fmla="*/ 920 w 7008"/>
                <a:gd name="T55" fmla="*/ 192 h 3291"/>
                <a:gd name="T56" fmla="*/ 955 w 7008"/>
                <a:gd name="T57" fmla="*/ 209 h 3291"/>
                <a:gd name="T58" fmla="*/ 988 w 7008"/>
                <a:gd name="T59" fmla="*/ 230 h 3291"/>
                <a:gd name="T60" fmla="*/ 1021 w 7008"/>
                <a:gd name="T61" fmla="*/ 250 h 3291"/>
                <a:gd name="T62" fmla="*/ 1053 w 7008"/>
                <a:gd name="T63" fmla="*/ 270 h 3291"/>
                <a:gd name="T64" fmla="*/ 1086 w 7008"/>
                <a:gd name="T65" fmla="*/ 290 h 3291"/>
                <a:gd name="T66" fmla="*/ 1119 w 7008"/>
                <a:gd name="T67" fmla="*/ 313 h 3291"/>
                <a:gd name="T68" fmla="*/ 1154 w 7008"/>
                <a:gd name="T69" fmla="*/ 335 h 3291"/>
                <a:gd name="T70" fmla="*/ 1187 w 7008"/>
                <a:gd name="T71" fmla="*/ 361 h 3291"/>
                <a:gd name="T72" fmla="*/ 1220 w 7008"/>
                <a:gd name="T73" fmla="*/ 386 h 3291"/>
                <a:gd name="T74" fmla="*/ 1252 w 7008"/>
                <a:gd name="T75" fmla="*/ 411 h 3291"/>
                <a:gd name="T76" fmla="*/ 1285 w 7008"/>
                <a:gd name="T77" fmla="*/ 436 h 3291"/>
                <a:gd name="T78" fmla="*/ 1318 w 7008"/>
                <a:gd name="T79" fmla="*/ 464 h 3291"/>
                <a:gd name="T80" fmla="*/ 1353 w 7008"/>
                <a:gd name="T81" fmla="*/ 489 h 3291"/>
                <a:gd name="T82" fmla="*/ 1386 w 7008"/>
                <a:gd name="T83" fmla="*/ 517 h 3291"/>
                <a:gd name="T84" fmla="*/ 1419 w 7008"/>
                <a:gd name="T85" fmla="*/ 545 h 3291"/>
                <a:gd name="T86" fmla="*/ 1452 w 7008"/>
                <a:gd name="T87" fmla="*/ 575 h 3291"/>
                <a:gd name="T88" fmla="*/ 1484 w 7008"/>
                <a:gd name="T89" fmla="*/ 603 h 3291"/>
                <a:gd name="T90" fmla="*/ 1517 w 7008"/>
                <a:gd name="T91" fmla="*/ 631 h 3291"/>
                <a:gd name="T92" fmla="*/ 1552 w 7008"/>
                <a:gd name="T93" fmla="*/ 661 h 3291"/>
                <a:gd name="T94" fmla="*/ 1585 w 7008"/>
                <a:gd name="T95" fmla="*/ 689 h 3291"/>
                <a:gd name="T96" fmla="*/ 1618 w 7008"/>
                <a:gd name="T97" fmla="*/ 719 h 3291"/>
                <a:gd name="T98" fmla="*/ 1650 w 7008"/>
                <a:gd name="T99" fmla="*/ 749 h 3291"/>
                <a:gd name="T100" fmla="*/ 1683 w 7008"/>
                <a:gd name="T101" fmla="*/ 777 h 3291"/>
                <a:gd name="T102" fmla="*/ 1716 w 7008"/>
                <a:gd name="T103" fmla="*/ 807 h 3291"/>
                <a:gd name="T104" fmla="*/ 1751 w 7008"/>
                <a:gd name="T105" fmla="*/ 837 h 3291"/>
                <a:gd name="T106" fmla="*/ 1784 w 7008"/>
                <a:gd name="T107" fmla="*/ 868 h 3291"/>
                <a:gd name="T108" fmla="*/ 1817 w 7008"/>
                <a:gd name="T109" fmla="*/ 898 h 3291"/>
                <a:gd name="T110" fmla="*/ 1850 w 7008"/>
                <a:gd name="T111" fmla="*/ 928 h 3291"/>
                <a:gd name="T112" fmla="*/ 1883 w 7008"/>
                <a:gd name="T113" fmla="*/ 959 h 3291"/>
                <a:gd name="T114" fmla="*/ 1915 w 7008"/>
                <a:gd name="T115" fmla="*/ 986 h 3291"/>
                <a:gd name="T116" fmla="*/ 1951 w 7008"/>
                <a:gd name="T117" fmla="*/ 1017 h 3291"/>
                <a:gd name="T118" fmla="*/ 1983 w 7008"/>
                <a:gd name="T119" fmla="*/ 1047 h 3291"/>
                <a:gd name="T120" fmla="*/ 2016 w 7008"/>
                <a:gd name="T121" fmla="*/ 1077 h 3291"/>
                <a:gd name="T122" fmla="*/ 2049 w 7008"/>
                <a:gd name="T123" fmla="*/ 1107 h 3291"/>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7008" h="3291">
                  <a:moveTo>
                    <a:pt x="0" y="0"/>
                  </a:moveTo>
                  <a:lnTo>
                    <a:pt x="26" y="0"/>
                  </a:lnTo>
                  <a:lnTo>
                    <a:pt x="60" y="0"/>
                  </a:lnTo>
                  <a:lnTo>
                    <a:pt x="85" y="0"/>
                  </a:lnTo>
                  <a:lnTo>
                    <a:pt x="111" y="0"/>
                  </a:lnTo>
                  <a:lnTo>
                    <a:pt x="136" y="0"/>
                  </a:lnTo>
                  <a:lnTo>
                    <a:pt x="170" y="7"/>
                  </a:lnTo>
                  <a:lnTo>
                    <a:pt x="196" y="7"/>
                  </a:lnTo>
                  <a:lnTo>
                    <a:pt x="222" y="7"/>
                  </a:lnTo>
                  <a:lnTo>
                    <a:pt x="256" y="7"/>
                  </a:lnTo>
                  <a:lnTo>
                    <a:pt x="281" y="7"/>
                  </a:lnTo>
                  <a:lnTo>
                    <a:pt x="307" y="7"/>
                  </a:lnTo>
                  <a:lnTo>
                    <a:pt x="341" y="7"/>
                  </a:lnTo>
                  <a:lnTo>
                    <a:pt x="366" y="7"/>
                  </a:lnTo>
                  <a:lnTo>
                    <a:pt x="392" y="7"/>
                  </a:lnTo>
                  <a:lnTo>
                    <a:pt x="417" y="7"/>
                  </a:lnTo>
                  <a:lnTo>
                    <a:pt x="451" y="15"/>
                  </a:lnTo>
                  <a:lnTo>
                    <a:pt x="477" y="15"/>
                  </a:lnTo>
                  <a:lnTo>
                    <a:pt x="503" y="15"/>
                  </a:lnTo>
                  <a:lnTo>
                    <a:pt x="537" y="15"/>
                  </a:lnTo>
                  <a:lnTo>
                    <a:pt x="562" y="15"/>
                  </a:lnTo>
                  <a:lnTo>
                    <a:pt x="588" y="15"/>
                  </a:lnTo>
                  <a:lnTo>
                    <a:pt x="613" y="15"/>
                  </a:lnTo>
                  <a:lnTo>
                    <a:pt x="647" y="22"/>
                  </a:lnTo>
                  <a:lnTo>
                    <a:pt x="673" y="22"/>
                  </a:lnTo>
                  <a:lnTo>
                    <a:pt x="698" y="22"/>
                  </a:lnTo>
                  <a:lnTo>
                    <a:pt x="732" y="22"/>
                  </a:lnTo>
                  <a:lnTo>
                    <a:pt x="758" y="22"/>
                  </a:lnTo>
                  <a:lnTo>
                    <a:pt x="784" y="22"/>
                  </a:lnTo>
                  <a:lnTo>
                    <a:pt x="809" y="29"/>
                  </a:lnTo>
                  <a:lnTo>
                    <a:pt x="843" y="29"/>
                  </a:lnTo>
                  <a:lnTo>
                    <a:pt x="869" y="29"/>
                  </a:lnTo>
                  <a:lnTo>
                    <a:pt x="894" y="29"/>
                  </a:lnTo>
                  <a:lnTo>
                    <a:pt x="928" y="37"/>
                  </a:lnTo>
                  <a:lnTo>
                    <a:pt x="954" y="37"/>
                  </a:lnTo>
                  <a:lnTo>
                    <a:pt x="979" y="37"/>
                  </a:lnTo>
                  <a:lnTo>
                    <a:pt x="1013" y="37"/>
                  </a:lnTo>
                  <a:lnTo>
                    <a:pt x="1039" y="44"/>
                  </a:lnTo>
                  <a:lnTo>
                    <a:pt x="1064" y="44"/>
                  </a:lnTo>
                  <a:lnTo>
                    <a:pt x="1090" y="44"/>
                  </a:lnTo>
                  <a:lnTo>
                    <a:pt x="1124" y="51"/>
                  </a:lnTo>
                  <a:lnTo>
                    <a:pt x="1150" y="51"/>
                  </a:lnTo>
                  <a:lnTo>
                    <a:pt x="1175" y="51"/>
                  </a:lnTo>
                  <a:lnTo>
                    <a:pt x="1209" y="59"/>
                  </a:lnTo>
                  <a:lnTo>
                    <a:pt x="1235" y="59"/>
                  </a:lnTo>
                  <a:lnTo>
                    <a:pt x="1260" y="59"/>
                  </a:lnTo>
                  <a:lnTo>
                    <a:pt x="1286" y="66"/>
                  </a:lnTo>
                  <a:lnTo>
                    <a:pt x="1320" y="66"/>
                  </a:lnTo>
                  <a:lnTo>
                    <a:pt x="1345" y="73"/>
                  </a:lnTo>
                  <a:lnTo>
                    <a:pt x="1371" y="73"/>
                  </a:lnTo>
                  <a:lnTo>
                    <a:pt x="1405" y="73"/>
                  </a:lnTo>
                  <a:lnTo>
                    <a:pt x="1431" y="81"/>
                  </a:lnTo>
                  <a:lnTo>
                    <a:pt x="1456" y="81"/>
                  </a:lnTo>
                  <a:lnTo>
                    <a:pt x="1482" y="88"/>
                  </a:lnTo>
                  <a:lnTo>
                    <a:pt x="1516" y="88"/>
                  </a:lnTo>
                  <a:lnTo>
                    <a:pt x="1541" y="95"/>
                  </a:lnTo>
                  <a:lnTo>
                    <a:pt x="1567" y="103"/>
                  </a:lnTo>
                  <a:lnTo>
                    <a:pt x="1601" y="103"/>
                  </a:lnTo>
                  <a:lnTo>
                    <a:pt x="1626" y="110"/>
                  </a:lnTo>
                  <a:lnTo>
                    <a:pt x="1652" y="110"/>
                  </a:lnTo>
                  <a:lnTo>
                    <a:pt x="1686" y="118"/>
                  </a:lnTo>
                  <a:lnTo>
                    <a:pt x="1712" y="125"/>
                  </a:lnTo>
                  <a:lnTo>
                    <a:pt x="1737" y="125"/>
                  </a:lnTo>
                  <a:lnTo>
                    <a:pt x="1763" y="132"/>
                  </a:lnTo>
                  <a:lnTo>
                    <a:pt x="1797" y="140"/>
                  </a:lnTo>
                  <a:lnTo>
                    <a:pt x="1822" y="140"/>
                  </a:lnTo>
                  <a:lnTo>
                    <a:pt x="1848" y="147"/>
                  </a:lnTo>
                  <a:lnTo>
                    <a:pt x="1882" y="154"/>
                  </a:lnTo>
                  <a:lnTo>
                    <a:pt x="1907" y="162"/>
                  </a:lnTo>
                  <a:lnTo>
                    <a:pt x="1933" y="169"/>
                  </a:lnTo>
                  <a:lnTo>
                    <a:pt x="1959" y="169"/>
                  </a:lnTo>
                  <a:lnTo>
                    <a:pt x="1993" y="176"/>
                  </a:lnTo>
                  <a:lnTo>
                    <a:pt x="2018" y="184"/>
                  </a:lnTo>
                  <a:lnTo>
                    <a:pt x="2044" y="191"/>
                  </a:lnTo>
                  <a:lnTo>
                    <a:pt x="2078" y="198"/>
                  </a:lnTo>
                  <a:lnTo>
                    <a:pt x="2103" y="206"/>
                  </a:lnTo>
                  <a:lnTo>
                    <a:pt x="2129" y="213"/>
                  </a:lnTo>
                  <a:lnTo>
                    <a:pt x="2154" y="220"/>
                  </a:lnTo>
                  <a:lnTo>
                    <a:pt x="2188" y="228"/>
                  </a:lnTo>
                  <a:lnTo>
                    <a:pt x="2214" y="235"/>
                  </a:lnTo>
                  <a:lnTo>
                    <a:pt x="2240" y="242"/>
                  </a:lnTo>
                  <a:lnTo>
                    <a:pt x="2274" y="250"/>
                  </a:lnTo>
                  <a:lnTo>
                    <a:pt x="2299" y="257"/>
                  </a:lnTo>
                  <a:lnTo>
                    <a:pt x="2325" y="264"/>
                  </a:lnTo>
                  <a:lnTo>
                    <a:pt x="2359" y="272"/>
                  </a:lnTo>
                  <a:lnTo>
                    <a:pt x="2384" y="279"/>
                  </a:lnTo>
                  <a:lnTo>
                    <a:pt x="2410" y="294"/>
                  </a:lnTo>
                  <a:lnTo>
                    <a:pt x="2435" y="301"/>
                  </a:lnTo>
                  <a:lnTo>
                    <a:pt x="2469" y="309"/>
                  </a:lnTo>
                  <a:lnTo>
                    <a:pt x="2495" y="316"/>
                  </a:lnTo>
                  <a:lnTo>
                    <a:pt x="2520" y="323"/>
                  </a:lnTo>
                  <a:lnTo>
                    <a:pt x="2555" y="338"/>
                  </a:lnTo>
                  <a:lnTo>
                    <a:pt x="2580" y="345"/>
                  </a:lnTo>
                  <a:lnTo>
                    <a:pt x="2606" y="353"/>
                  </a:lnTo>
                  <a:lnTo>
                    <a:pt x="2631" y="367"/>
                  </a:lnTo>
                  <a:lnTo>
                    <a:pt x="2665" y="375"/>
                  </a:lnTo>
                  <a:lnTo>
                    <a:pt x="2691" y="389"/>
                  </a:lnTo>
                  <a:lnTo>
                    <a:pt x="2716" y="397"/>
                  </a:lnTo>
                  <a:lnTo>
                    <a:pt x="2750" y="404"/>
                  </a:lnTo>
                  <a:lnTo>
                    <a:pt x="2776" y="419"/>
                  </a:lnTo>
                  <a:lnTo>
                    <a:pt x="2801" y="426"/>
                  </a:lnTo>
                  <a:lnTo>
                    <a:pt x="2827" y="441"/>
                  </a:lnTo>
                  <a:lnTo>
                    <a:pt x="2861" y="448"/>
                  </a:lnTo>
                  <a:lnTo>
                    <a:pt x="2887" y="463"/>
                  </a:lnTo>
                  <a:lnTo>
                    <a:pt x="2912" y="478"/>
                  </a:lnTo>
                  <a:lnTo>
                    <a:pt x="2946" y="485"/>
                  </a:lnTo>
                  <a:lnTo>
                    <a:pt x="2972" y="500"/>
                  </a:lnTo>
                  <a:lnTo>
                    <a:pt x="2997" y="507"/>
                  </a:lnTo>
                  <a:lnTo>
                    <a:pt x="3031" y="522"/>
                  </a:lnTo>
                  <a:lnTo>
                    <a:pt x="3057" y="536"/>
                  </a:lnTo>
                  <a:lnTo>
                    <a:pt x="3082" y="544"/>
                  </a:lnTo>
                  <a:lnTo>
                    <a:pt x="3108" y="558"/>
                  </a:lnTo>
                  <a:lnTo>
                    <a:pt x="3142" y="573"/>
                  </a:lnTo>
                  <a:lnTo>
                    <a:pt x="3168" y="588"/>
                  </a:lnTo>
                  <a:lnTo>
                    <a:pt x="3193" y="595"/>
                  </a:lnTo>
                  <a:lnTo>
                    <a:pt x="3227" y="610"/>
                  </a:lnTo>
                  <a:lnTo>
                    <a:pt x="3253" y="624"/>
                  </a:lnTo>
                  <a:lnTo>
                    <a:pt x="3278" y="639"/>
                  </a:lnTo>
                  <a:lnTo>
                    <a:pt x="3304" y="654"/>
                  </a:lnTo>
                  <a:lnTo>
                    <a:pt x="3338" y="669"/>
                  </a:lnTo>
                  <a:lnTo>
                    <a:pt x="3363" y="683"/>
                  </a:lnTo>
                  <a:lnTo>
                    <a:pt x="3389" y="698"/>
                  </a:lnTo>
                  <a:lnTo>
                    <a:pt x="3423" y="713"/>
                  </a:lnTo>
                  <a:lnTo>
                    <a:pt x="3449" y="727"/>
                  </a:lnTo>
                  <a:lnTo>
                    <a:pt x="3474" y="742"/>
                  </a:lnTo>
                  <a:lnTo>
                    <a:pt x="3508" y="757"/>
                  </a:lnTo>
                  <a:lnTo>
                    <a:pt x="3534" y="771"/>
                  </a:lnTo>
                  <a:lnTo>
                    <a:pt x="3559" y="786"/>
                  </a:lnTo>
                  <a:lnTo>
                    <a:pt x="3585" y="801"/>
                  </a:lnTo>
                  <a:lnTo>
                    <a:pt x="3619" y="815"/>
                  </a:lnTo>
                  <a:lnTo>
                    <a:pt x="3644" y="830"/>
                  </a:lnTo>
                  <a:lnTo>
                    <a:pt x="3670" y="845"/>
                  </a:lnTo>
                  <a:lnTo>
                    <a:pt x="3704" y="867"/>
                  </a:lnTo>
                  <a:lnTo>
                    <a:pt x="3730" y="882"/>
                  </a:lnTo>
                  <a:lnTo>
                    <a:pt x="3755" y="896"/>
                  </a:lnTo>
                  <a:lnTo>
                    <a:pt x="3781" y="911"/>
                  </a:lnTo>
                  <a:lnTo>
                    <a:pt x="3815" y="933"/>
                  </a:lnTo>
                  <a:lnTo>
                    <a:pt x="3840" y="948"/>
                  </a:lnTo>
                  <a:lnTo>
                    <a:pt x="3866" y="962"/>
                  </a:lnTo>
                  <a:lnTo>
                    <a:pt x="3900" y="977"/>
                  </a:lnTo>
                  <a:lnTo>
                    <a:pt x="3925" y="999"/>
                  </a:lnTo>
                  <a:lnTo>
                    <a:pt x="3951" y="1014"/>
                  </a:lnTo>
                  <a:lnTo>
                    <a:pt x="3977" y="1036"/>
                  </a:lnTo>
                  <a:lnTo>
                    <a:pt x="4011" y="1051"/>
                  </a:lnTo>
                  <a:lnTo>
                    <a:pt x="4036" y="1065"/>
                  </a:lnTo>
                  <a:lnTo>
                    <a:pt x="4062" y="1087"/>
                  </a:lnTo>
                  <a:lnTo>
                    <a:pt x="4096" y="1102"/>
                  </a:lnTo>
                  <a:lnTo>
                    <a:pt x="4121" y="1124"/>
                  </a:lnTo>
                  <a:lnTo>
                    <a:pt x="4147" y="1139"/>
                  </a:lnTo>
                  <a:lnTo>
                    <a:pt x="4181" y="1161"/>
                  </a:lnTo>
                  <a:lnTo>
                    <a:pt x="4206" y="1175"/>
                  </a:lnTo>
                  <a:lnTo>
                    <a:pt x="4232" y="1198"/>
                  </a:lnTo>
                  <a:lnTo>
                    <a:pt x="4257" y="1212"/>
                  </a:lnTo>
                  <a:lnTo>
                    <a:pt x="4292" y="1234"/>
                  </a:lnTo>
                  <a:lnTo>
                    <a:pt x="4317" y="1249"/>
                  </a:lnTo>
                  <a:lnTo>
                    <a:pt x="4343" y="1271"/>
                  </a:lnTo>
                  <a:lnTo>
                    <a:pt x="4377" y="1293"/>
                  </a:lnTo>
                  <a:lnTo>
                    <a:pt x="4402" y="1308"/>
                  </a:lnTo>
                  <a:lnTo>
                    <a:pt x="4428" y="1330"/>
                  </a:lnTo>
                  <a:lnTo>
                    <a:pt x="4453" y="1352"/>
                  </a:lnTo>
                  <a:lnTo>
                    <a:pt x="4487" y="1367"/>
                  </a:lnTo>
                  <a:lnTo>
                    <a:pt x="4513" y="1389"/>
                  </a:lnTo>
                  <a:lnTo>
                    <a:pt x="4538" y="1411"/>
                  </a:lnTo>
                  <a:lnTo>
                    <a:pt x="4573" y="1425"/>
                  </a:lnTo>
                  <a:lnTo>
                    <a:pt x="4598" y="1447"/>
                  </a:lnTo>
                  <a:lnTo>
                    <a:pt x="4624" y="1469"/>
                  </a:lnTo>
                  <a:lnTo>
                    <a:pt x="4649" y="1491"/>
                  </a:lnTo>
                  <a:lnTo>
                    <a:pt x="4683" y="1506"/>
                  </a:lnTo>
                  <a:lnTo>
                    <a:pt x="4709" y="1528"/>
                  </a:lnTo>
                  <a:lnTo>
                    <a:pt x="4734" y="1550"/>
                  </a:lnTo>
                  <a:lnTo>
                    <a:pt x="4768" y="1572"/>
                  </a:lnTo>
                  <a:lnTo>
                    <a:pt x="4794" y="1587"/>
                  </a:lnTo>
                  <a:lnTo>
                    <a:pt x="4819" y="1609"/>
                  </a:lnTo>
                  <a:lnTo>
                    <a:pt x="4854" y="1631"/>
                  </a:lnTo>
                  <a:lnTo>
                    <a:pt x="4879" y="1653"/>
                  </a:lnTo>
                  <a:lnTo>
                    <a:pt x="4905" y="1675"/>
                  </a:lnTo>
                  <a:lnTo>
                    <a:pt x="4930" y="1690"/>
                  </a:lnTo>
                  <a:lnTo>
                    <a:pt x="4964" y="1712"/>
                  </a:lnTo>
                  <a:lnTo>
                    <a:pt x="4990" y="1734"/>
                  </a:lnTo>
                  <a:lnTo>
                    <a:pt x="5015" y="1756"/>
                  </a:lnTo>
                  <a:lnTo>
                    <a:pt x="5049" y="1778"/>
                  </a:lnTo>
                  <a:lnTo>
                    <a:pt x="5075" y="1800"/>
                  </a:lnTo>
                  <a:lnTo>
                    <a:pt x="5100" y="1815"/>
                  </a:lnTo>
                  <a:lnTo>
                    <a:pt x="5126" y="1837"/>
                  </a:lnTo>
                  <a:lnTo>
                    <a:pt x="5160" y="1859"/>
                  </a:lnTo>
                  <a:lnTo>
                    <a:pt x="5186" y="1881"/>
                  </a:lnTo>
                  <a:lnTo>
                    <a:pt x="5211" y="1903"/>
                  </a:lnTo>
                  <a:lnTo>
                    <a:pt x="5245" y="1925"/>
                  </a:lnTo>
                  <a:lnTo>
                    <a:pt x="5271" y="1947"/>
                  </a:lnTo>
                  <a:lnTo>
                    <a:pt x="5296" y="1969"/>
                  </a:lnTo>
                  <a:lnTo>
                    <a:pt x="5322" y="1984"/>
                  </a:lnTo>
                  <a:lnTo>
                    <a:pt x="5356" y="2006"/>
                  </a:lnTo>
                  <a:lnTo>
                    <a:pt x="5381" y="2028"/>
                  </a:lnTo>
                  <a:lnTo>
                    <a:pt x="5407" y="2050"/>
                  </a:lnTo>
                  <a:lnTo>
                    <a:pt x="5441" y="2072"/>
                  </a:lnTo>
                  <a:lnTo>
                    <a:pt x="5467" y="2094"/>
                  </a:lnTo>
                  <a:lnTo>
                    <a:pt x="5492" y="2116"/>
                  </a:lnTo>
                  <a:lnTo>
                    <a:pt x="5526" y="2138"/>
                  </a:lnTo>
                  <a:lnTo>
                    <a:pt x="5552" y="2160"/>
                  </a:lnTo>
                  <a:lnTo>
                    <a:pt x="5577" y="2182"/>
                  </a:lnTo>
                  <a:lnTo>
                    <a:pt x="5603" y="2204"/>
                  </a:lnTo>
                  <a:lnTo>
                    <a:pt x="5637" y="2226"/>
                  </a:lnTo>
                  <a:lnTo>
                    <a:pt x="5662" y="2241"/>
                  </a:lnTo>
                  <a:lnTo>
                    <a:pt x="5688" y="2263"/>
                  </a:lnTo>
                  <a:lnTo>
                    <a:pt x="5722" y="2285"/>
                  </a:lnTo>
                  <a:lnTo>
                    <a:pt x="5748" y="2307"/>
                  </a:lnTo>
                  <a:lnTo>
                    <a:pt x="5773" y="2329"/>
                  </a:lnTo>
                  <a:lnTo>
                    <a:pt x="5799" y="2351"/>
                  </a:lnTo>
                  <a:lnTo>
                    <a:pt x="5833" y="2373"/>
                  </a:lnTo>
                  <a:lnTo>
                    <a:pt x="5858" y="2395"/>
                  </a:lnTo>
                  <a:lnTo>
                    <a:pt x="5884" y="2417"/>
                  </a:lnTo>
                  <a:lnTo>
                    <a:pt x="5918" y="2439"/>
                  </a:lnTo>
                  <a:lnTo>
                    <a:pt x="5943" y="2461"/>
                  </a:lnTo>
                  <a:lnTo>
                    <a:pt x="5969" y="2483"/>
                  </a:lnTo>
                  <a:lnTo>
                    <a:pt x="5994" y="2505"/>
                  </a:lnTo>
                  <a:lnTo>
                    <a:pt x="6029" y="2527"/>
                  </a:lnTo>
                  <a:lnTo>
                    <a:pt x="6054" y="2549"/>
                  </a:lnTo>
                  <a:lnTo>
                    <a:pt x="6080" y="2571"/>
                  </a:lnTo>
                  <a:lnTo>
                    <a:pt x="6114" y="2593"/>
                  </a:lnTo>
                  <a:lnTo>
                    <a:pt x="6139" y="2615"/>
                  </a:lnTo>
                  <a:lnTo>
                    <a:pt x="6165" y="2638"/>
                  </a:lnTo>
                  <a:lnTo>
                    <a:pt x="6199" y="2660"/>
                  </a:lnTo>
                  <a:lnTo>
                    <a:pt x="6224" y="2682"/>
                  </a:lnTo>
                  <a:lnTo>
                    <a:pt x="6250" y="2704"/>
                  </a:lnTo>
                  <a:lnTo>
                    <a:pt x="6275" y="2726"/>
                  </a:lnTo>
                  <a:lnTo>
                    <a:pt x="6310" y="2748"/>
                  </a:lnTo>
                  <a:lnTo>
                    <a:pt x="6335" y="2770"/>
                  </a:lnTo>
                  <a:lnTo>
                    <a:pt x="6361" y="2792"/>
                  </a:lnTo>
                  <a:lnTo>
                    <a:pt x="6395" y="2807"/>
                  </a:lnTo>
                  <a:lnTo>
                    <a:pt x="6420" y="2829"/>
                  </a:lnTo>
                  <a:lnTo>
                    <a:pt x="6446" y="2851"/>
                  </a:lnTo>
                  <a:lnTo>
                    <a:pt x="6471" y="2873"/>
                  </a:lnTo>
                  <a:lnTo>
                    <a:pt x="6505" y="2895"/>
                  </a:lnTo>
                  <a:lnTo>
                    <a:pt x="6531" y="2917"/>
                  </a:lnTo>
                  <a:lnTo>
                    <a:pt x="6556" y="2939"/>
                  </a:lnTo>
                  <a:lnTo>
                    <a:pt x="6591" y="2961"/>
                  </a:lnTo>
                  <a:lnTo>
                    <a:pt x="6616" y="2983"/>
                  </a:lnTo>
                  <a:lnTo>
                    <a:pt x="6642" y="3005"/>
                  </a:lnTo>
                  <a:lnTo>
                    <a:pt x="6667" y="3027"/>
                  </a:lnTo>
                  <a:lnTo>
                    <a:pt x="6701" y="3049"/>
                  </a:lnTo>
                  <a:lnTo>
                    <a:pt x="6727" y="3071"/>
                  </a:lnTo>
                  <a:lnTo>
                    <a:pt x="6752" y="3093"/>
                  </a:lnTo>
                  <a:lnTo>
                    <a:pt x="6786" y="3115"/>
                  </a:lnTo>
                  <a:lnTo>
                    <a:pt x="6812" y="3137"/>
                  </a:lnTo>
                  <a:lnTo>
                    <a:pt x="6837" y="3159"/>
                  </a:lnTo>
                  <a:lnTo>
                    <a:pt x="6871" y="3181"/>
                  </a:lnTo>
                  <a:lnTo>
                    <a:pt x="6897" y="3203"/>
                  </a:lnTo>
                  <a:lnTo>
                    <a:pt x="6923" y="3225"/>
                  </a:lnTo>
                  <a:lnTo>
                    <a:pt x="6948" y="3247"/>
                  </a:lnTo>
                  <a:lnTo>
                    <a:pt x="6982" y="3269"/>
                  </a:lnTo>
                  <a:lnTo>
                    <a:pt x="7008" y="3291"/>
                  </a:lnTo>
                </a:path>
              </a:pathLst>
            </a:custGeom>
            <a:noFill/>
            <a:ln w="9525" cmpd="sng">
              <a:solidFill>
                <a:srgbClr val="FFCC66"/>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27687" name="Line 37"/>
            <p:cNvSpPr>
              <a:spLocks noChangeShapeType="1"/>
            </p:cNvSpPr>
            <p:nvPr/>
          </p:nvSpPr>
          <p:spPr bwMode="auto">
            <a:xfrm flipH="1">
              <a:off x="3331" y="1488"/>
              <a:ext cx="245" cy="253"/>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7688" name="Line 38"/>
            <p:cNvSpPr>
              <a:spLocks noChangeShapeType="1"/>
            </p:cNvSpPr>
            <p:nvPr/>
          </p:nvSpPr>
          <p:spPr bwMode="auto">
            <a:xfrm flipH="1">
              <a:off x="3342" y="1475"/>
              <a:ext cx="412" cy="470"/>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7689" name="Line 39"/>
            <p:cNvSpPr>
              <a:spLocks noChangeShapeType="1"/>
            </p:cNvSpPr>
            <p:nvPr/>
          </p:nvSpPr>
          <p:spPr bwMode="auto">
            <a:xfrm flipH="1">
              <a:off x="3658" y="1466"/>
              <a:ext cx="227" cy="467"/>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7690" name="Line 40"/>
            <p:cNvSpPr>
              <a:spLocks noChangeShapeType="1"/>
            </p:cNvSpPr>
            <p:nvPr/>
          </p:nvSpPr>
          <p:spPr bwMode="auto">
            <a:xfrm>
              <a:off x="4031" y="1479"/>
              <a:ext cx="49" cy="466"/>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7691" name="Line 41"/>
            <p:cNvSpPr>
              <a:spLocks noChangeShapeType="1"/>
            </p:cNvSpPr>
            <p:nvPr/>
          </p:nvSpPr>
          <p:spPr bwMode="auto">
            <a:xfrm flipV="1">
              <a:off x="3994" y="1253"/>
              <a:ext cx="607" cy="117"/>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7692" name="Line 42"/>
            <p:cNvSpPr>
              <a:spLocks noChangeShapeType="1"/>
            </p:cNvSpPr>
            <p:nvPr/>
          </p:nvSpPr>
          <p:spPr bwMode="auto">
            <a:xfrm flipV="1">
              <a:off x="3973" y="1060"/>
              <a:ext cx="646" cy="227"/>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7693" name="Line 43"/>
            <p:cNvSpPr>
              <a:spLocks noChangeShapeType="1"/>
            </p:cNvSpPr>
            <p:nvPr/>
          </p:nvSpPr>
          <p:spPr bwMode="auto">
            <a:xfrm flipV="1">
              <a:off x="3959" y="1021"/>
              <a:ext cx="238" cy="170"/>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7694" name="Line 44"/>
            <p:cNvSpPr>
              <a:spLocks noChangeShapeType="1"/>
            </p:cNvSpPr>
            <p:nvPr/>
          </p:nvSpPr>
          <p:spPr bwMode="auto">
            <a:xfrm flipH="1" flipV="1">
              <a:off x="3803" y="1033"/>
              <a:ext cx="128" cy="102"/>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7695" name="Text Box 45"/>
            <p:cNvSpPr txBox="1">
              <a:spLocks noChangeArrowheads="1"/>
            </p:cNvSpPr>
            <p:nvPr/>
          </p:nvSpPr>
          <p:spPr bwMode="auto">
            <a:xfrm>
              <a:off x="3084" y="1671"/>
              <a:ext cx="473" cy="1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a:r>
                <a:rPr lang="en-US" altLang="zh-CN" sz="1400">
                  <a:latin typeface="Times New Roman" panose="02020603050405020304" pitchFamily="18" charset="0"/>
                </a:rPr>
                <a:t>α=2.5</a:t>
              </a:r>
            </a:p>
          </p:txBody>
        </p:sp>
        <p:sp>
          <p:nvSpPr>
            <p:cNvPr id="27696" name="Text Box 46"/>
            <p:cNvSpPr txBox="1">
              <a:spLocks noChangeArrowheads="1"/>
            </p:cNvSpPr>
            <p:nvPr/>
          </p:nvSpPr>
          <p:spPr bwMode="auto">
            <a:xfrm>
              <a:off x="3077" y="1901"/>
              <a:ext cx="509" cy="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a:r>
                <a:rPr lang="en-US" altLang="zh-CN" sz="1400">
                  <a:latin typeface="Times New Roman" panose="02020603050405020304" pitchFamily="18" charset="0"/>
                </a:rPr>
                <a:t>α=1.67</a:t>
              </a:r>
            </a:p>
          </p:txBody>
        </p:sp>
        <p:sp>
          <p:nvSpPr>
            <p:cNvPr id="27697" name="Text Box 47"/>
            <p:cNvSpPr txBox="1">
              <a:spLocks noChangeArrowheads="1"/>
            </p:cNvSpPr>
            <p:nvPr/>
          </p:nvSpPr>
          <p:spPr bwMode="auto">
            <a:xfrm>
              <a:off x="3456" y="1915"/>
              <a:ext cx="581" cy="1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a:r>
                <a:rPr lang="en-US" altLang="zh-CN" sz="1400">
                  <a:latin typeface="Times New Roman" panose="02020603050405020304" pitchFamily="18" charset="0"/>
                </a:rPr>
                <a:t>α=1.25</a:t>
              </a:r>
            </a:p>
          </p:txBody>
        </p:sp>
        <p:sp>
          <p:nvSpPr>
            <p:cNvPr id="27698" name="Text Box 48"/>
            <p:cNvSpPr txBox="1">
              <a:spLocks noChangeArrowheads="1"/>
            </p:cNvSpPr>
            <p:nvPr/>
          </p:nvSpPr>
          <p:spPr bwMode="auto">
            <a:xfrm>
              <a:off x="3860" y="1921"/>
              <a:ext cx="465" cy="1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a:r>
                <a:rPr lang="en-US" altLang="zh-CN" sz="1400">
                  <a:latin typeface="Times New Roman" panose="02020603050405020304" pitchFamily="18" charset="0"/>
                </a:rPr>
                <a:t>α=0.8</a:t>
              </a:r>
            </a:p>
          </p:txBody>
        </p:sp>
        <p:sp>
          <p:nvSpPr>
            <p:cNvPr id="27699" name="Text Box 49"/>
            <p:cNvSpPr txBox="1">
              <a:spLocks noChangeArrowheads="1"/>
            </p:cNvSpPr>
            <p:nvPr/>
          </p:nvSpPr>
          <p:spPr bwMode="auto">
            <a:xfrm>
              <a:off x="4566" y="1133"/>
              <a:ext cx="575" cy="1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a:r>
                <a:rPr lang="en-US" altLang="zh-CN" sz="1400">
                  <a:latin typeface="Times New Roman" panose="02020603050405020304" pitchFamily="18" charset="0"/>
                </a:rPr>
                <a:t>α=0.5</a:t>
              </a:r>
            </a:p>
          </p:txBody>
        </p:sp>
        <p:sp>
          <p:nvSpPr>
            <p:cNvPr id="27700" name="Text Box 50"/>
            <p:cNvSpPr txBox="1">
              <a:spLocks noChangeArrowheads="1"/>
            </p:cNvSpPr>
            <p:nvPr/>
          </p:nvSpPr>
          <p:spPr bwMode="auto">
            <a:xfrm>
              <a:off x="4570" y="942"/>
              <a:ext cx="523" cy="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a:r>
                <a:rPr lang="en-US" altLang="zh-CN" sz="1400">
                  <a:latin typeface="Times New Roman" panose="02020603050405020304" pitchFamily="18" charset="0"/>
                </a:rPr>
                <a:t>α=0.33</a:t>
              </a:r>
            </a:p>
          </p:txBody>
        </p:sp>
        <p:sp>
          <p:nvSpPr>
            <p:cNvPr id="27701" name="Text Box 51"/>
            <p:cNvSpPr txBox="1">
              <a:spLocks noChangeArrowheads="1"/>
            </p:cNvSpPr>
            <p:nvPr/>
          </p:nvSpPr>
          <p:spPr bwMode="auto">
            <a:xfrm>
              <a:off x="4133" y="941"/>
              <a:ext cx="466" cy="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a:r>
                <a:rPr lang="en-US" altLang="zh-CN" sz="1400">
                  <a:latin typeface="Times New Roman" panose="02020603050405020304" pitchFamily="18" charset="0"/>
                </a:rPr>
                <a:t>α=0.2</a:t>
              </a:r>
            </a:p>
          </p:txBody>
        </p:sp>
        <p:sp>
          <p:nvSpPr>
            <p:cNvPr id="27702" name="Text Box 52"/>
            <p:cNvSpPr txBox="1">
              <a:spLocks noChangeArrowheads="1"/>
            </p:cNvSpPr>
            <p:nvPr/>
          </p:nvSpPr>
          <p:spPr bwMode="auto">
            <a:xfrm>
              <a:off x="3365" y="958"/>
              <a:ext cx="470" cy="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a:r>
                <a:rPr lang="en-US" altLang="zh-CN" sz="1400">
                  <a:latin typeface="Times New Roman" panose="02020603050405020304" pitchFamily="18" charset="0"/>
                </a:rPr>
                <a:t>α=0.1</a:t>
              </a:r>
            </a:p>
          </p:txBody>
        </p:sp>
        <p:sp>
          <p:nvSpPr>
            <p:cNvPr id="27703" name="Text Box 53"/>
            <p:cNvSpPr txBox="1">
              <a:spLocks noChangeArrowheads="1"/>
            </p:cNvSpPr>
            <p:nvPr/>
          </p:nvSpPr>
          <p:spPr bwMode="auto">
            <a:xfrm>
              <a:off x="4940" y="1251"/>
              <a:ext cx="585" cy="2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a:r>
                <a:rPr lang="en-US" altLang="zh-CN" sz="1400" dirty="0" err="1">
                  <a:latin typeface="Times New Roman" panose="02020603050405020304" pitchFamily="18" charset="0"/>
                </a:rPr>
                <a:t>lg</a:t>
              </a:r>
              <a:r>
                <a:rPr lang="en-US" altLang="zh-CN" sz="1400" dirty="0">
                  <a:latin typeface="Times New Roman" panose="02020603050405020304" pitchFamily="18" charset="0"/>
                </a:rPr>
                <a:t>(</a:t>
              </a:r>
              <a:r>
                <a:rPr lang="en-US" altLang="zh-CN" sz="1400" i="1" dirty="0">
                  <a:latin typeface="Times New Roman" panose="02020603050405020304" pitchFamily="18" charset="0"/>
                </a:rPr>
                <a:t>ω/ω</a:t>
              </a:r>
              <a:r>
                <a:rPr lang="en-US" altLang="zh-CN" sz="1400" baseline="-25000" dirty="0">
                  <a:latin typeface="Times New Roman" panose="02020603050405020304" pitchFamily="18" charset="0"/>
                </a:rPr>
                <a:t>0</a:t>
              </a:r>
              <a:r>
                <a:rPr lang="en-US" altLang="zh-CN" sz="1400" dirty="0">
                  <a:latin typeface="Times New Roman" panose="02020603050405020304" pitchFamily="18" charset="0"/>
                </a:rPr>
                <a:t>)</a:t>
              </a:r>
            </a:p>
          </p:txBody>
        </p:sp>
        <p:sp>
          <p:nvSpPr>
            <p:cNvPr id="27704" name="Line 54"/>
            <p:cNvSpPr>
              <a:spLocks noChangeShapeType="1"/>
            </p:cNvSpPr>
            <p:nvPr/>
          </p:nvSpPr>
          <p:spPr bwMode="auto">
            <a:xfrm rot="16200000" flipH="1">
              <a:off x="2217" y="1752"/>
              <a:ext cx="1814" cy="0"/>
            </a:xfrm>
            <a:prstGeom prst="line">
              <a:avLst/>
            </a:prstGeom>
            <a:noFill/>
            <a:ln w="6350">
              <a:solidFill>
                <a:srgbClr val="000000"/>
              </a:solidFill>
              <a:round/>
              <a:headEnd type="stealth" w="sm" len="lg"/>
              <a:tailEnd/>
            </a:ln>
            <a:extLst>
              <a:ext uri="{909E8E84-426E-40DD-AFC4-6F175D3DCCD1}">
                <a14:hiddenFill xmlns:a14="http://schemas.microsoft.com/office/drawing/2010/main">
                  <a:noFill/>
                </a14:hiddenFill>
              </a:ext>
            </a:extLst>
          </p:spPr>
          <p:txBody>
            <a:bodyPr/>
            <a:lstStyle/>
            <a:p>
              <a:endParaRPr lang="zh-CN" altLang="en-US"/>
            </a:p>
          </p:txBody>
        </p:sp>
        <p:sp>
          <p:nvSpPr>
            <p:cNvPr id="27705" name="Rectangle 55"/>
            <p:cNvSpPr>
              <a:spLocks noChangeArrowheads="1"/>
            </p:cNvSpPr>
            <p:nvPr/>
          </p:nvSpPr>
          <p:spPr bwMode="auto">
            <a:xfrm>
              <a:off x="2977" y="2534"/>
              <a:ext cx="150" cy="1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a:r>
                <a:rPr lang="en-US" altLang="zh-CN" sz="1400">
                  <a:solidFill>
                    <a:srgbClr val="000000"/>
                  </a:solidFill>
                  <a:latin typeface="Times New Roman" panose="02020603050405020304" pitchFamily="18" charset="0"/>
                </a:rPr>
                <a:t>-60</a:t>
              </a:r>
              <a:endParaRPr lang="en-US" altLang="zh-CN" sz="1400">
                <a:latin typeface="Times New Roman" panose="02020603050405020304" pitchFamily="18" charset="0"/>
              </a:endParaRPr>
            </a:p>
          </p:txBody>
        </p:sp>
        <p:sp>
          <p:nvSpPr>
            <p:cNvPr id="27706" name="Line 56"/>
            <p:cNvSpPr>
              <a:spLocks noChangeShapeType="1"/>
            </p:cNvSpPr>
            <p:nvPr/>
          </p:nvSpPr>
          <p:spPr bwMode="auto">
            <a:xfrm>
              <a:off x="3126" y="2585"/>
              <a:ext cx="28"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7707" name="Text Box 57"/>
            <p:cNvSpPr txBox="1">
              <a:spLocks noChangeArrowheads="1"/>
            </p:cNvSpPr>
            <p:nvPr/>
          </p:nvSpPr>
          <p:spPr bwMode="auto">
            <a:xfrm>
              <a:off x="3833" y="2432"/>
              <a:ext cx="912" cy="23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a:spcBef>
                  <a:spcPct val="50000"/>
                </a:spcBef>
              </a:pPr>
              <a:r>
                <a:rPr lang="en-US" altLang="zh-CN">
                  <a:latin typeface="Times New Roman" panose="02020603050405020304" pitchFamily="18" charset="0"/>
                </a:rPr>
                <a:t>a) </a:t>
              </a:r>
              <a:r>
                <a:rPr lang="zh-CN" altLang="en-US">
                  <a:latin typeface="Times New Roman" panose="02020603050405020304" pitchFamily="18" charset="0"/>
                </a:rPr>
                <a:t>幅频特性</a:t>
              </a:r>
            </a:p>
          </p:txBody>
        </p:sp>
        <p:grpSp>
          <p:nvGrpSpPr>
            <p:cNvPr id="27708" name="Group 58"/>
            <p:cNvGrpSpPr>
              <a:grpSpLocks/>
            </p:cNvGrpSpPr>
            <p:nvPr/>
          </p:nvGrpSpPr>
          <p:grpSpPr bwMode="auto">
            <a:xfrm>
              <a:off x="2699" y="2750"/>
              <a:ext cx="2832" cy="1037"/>
              <a:chOff x="2693" y="2861"/>
              <a:chExt cx="2832" cy="1037"/>
            </a:xfrm>
          </p:grpSpPr>
          <p:sp>
            <p:nvSpPr>
              <p:cNvPr id="27711" name="Text Box 59"/>
              <p:cNvSpPr txBox="1">
                <a:spLocks noChangeArrowheads="1"/>
              </p:cNvSpPr>
              <p:nvPr/>
            </p:nvSpPr>
            <p:spPr bwMode="auto">
              <a:xfrm>
                <a:off x="4054" y="3124"/>
                <a:ext cx="438" cy="1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a:r>
                  <a:rPr lang="en-US" altLang="zh-CN" sz="1400">
                    <a:latin typeface="Times New Roman" panose="02020603050405020304" pitchFamily="18" charset="0"/>
                  </a:rPr>
                  <a:t>α=0.2</a:t>
                </a:r>
              </a:p>
            </p:txBody>
          </p:sp>
          <p:sp>
            <p:nvSpPr>
              <p:cNvPr id="27712" name="Line 60"/>
              <p:cNvSpPr>
                <a:spLocks noChangeShapeType="1"/>
              </p:cNvSpPr>
              <p:nvPr/>
            </p:nvSpPr>
            <p:spPr bwMode="auto">
              <a:xfrm flipV="1">
                <a:off x="4375" y="3142"/>
                <a:ext cx="0" cy="30"/>
              </a:xfrm>
              <a:prstGeom prst="line">
                <a:avLst/>
              </a:prstGeom>
              <a:noFill/>
              <a:ln w="635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7713" name="Line 61"/>
              <p:cNvSpPr>
                <a:spLocks noChangeShapeType="1"/>
              </p:cNvSpPr>
              <p:nvPr/>
            </p:nvSpPr>
            <p:spPr bwMode="auto">
              <a:xfrm flipV="1">
                <a:off x="5204" y="3142"/>
                <a:ext cx="1" cy="30"/>
              </a:xfrm>
              <a:prstGeom prst="line">
                <a:avLst/>
              </a:prstGeom>
              <a:noFill/>
              <a:ln w="635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7714" name="Text Box 62"/>
              <p:cNvSpPr txBox="1">
                <a:spLocks noChangeArrowheads="1"/>
              </p:cNvSpPr>
              <p:nvPr/>
            </p:nvSpPr>
            <p:spPr bwMode="auto">
              <a:xfrm>
                <a:off x="4062" y="2963"/>
                <a:ext cx="470" cy="1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a:r>
                  <a:rPr lang="en-US" altLang="zh-CN" sz="1400">
                    <a:latin typeface="Times New Roman" panose="02020603050405020304" pitchFamily="18" charset="0"/>
                  </a:rPr>
                  <a:t>α=0.1</a:t>
                </a:r>
              </a:p>
            </p:txBody>
          </p:sp>
          <p:sp>
            <p:nvSpPr>
              <p:cNvPr id="27715" name="Line 63"/>
              <p:cNvSpPr>
                <a:spLocks noChangeShapeType="1"/>
              </p:cNvSpPr>
              <p:nvPr/>
            </p:nvSpPr>
            <p:spPr bwMode="auto">
              <a:xfrm rot="16200000" flipH="1">
                <a:off x="2627" y="3360"/>
                <a:ext cx="998" cy="0"/>
              </a:xfrm>
              <a:prstGeom prst="line">
                <a:avLst/>
              </a:prstGeom>
              <a:noFill/>
              <a:ln w="6350">
                <a:solidFill>
                  <a:srgbClr val="000000"/>
                </a:solidFill>
                <a:round/>
                <a:headEnd type="stealth" w="sm" len="lg"/>
                <a:tailEnd/>
              </a:ln>
              <a:extLst>
                <a:ext uri="{909E8E84-426E-40DD-AFC4-6F175D3DCCD1}">
                  <a14:hiddenFill xmlns:a14="http://schemas.microsoft.com/office/drawing/2010/main">
                    <a:noFill/>
                  </a14:hiddenFill>
                </a:ext>
              </a:extLst>
            </p:spPr>
            <p:txBody>
              <a:bodyPr/>
              <a:lstStyle/>
              <a:p>
                <a:endParaRPr lang="zh-CN" altLang="en-US"/>
              </a:p>
            </p:txBody>
          </p:sp>
          <p:sp>
            <p:nvSpPr>
              <p:cNvPr id="27716" name="Rectangle 64"/>
              <p:cNvSpPr>
                <a:spLocks noChangeArrowheads="1"/>
              </p:cNvSpPr>
              <p:nvPr/>
            </p:nvSpPr>
            <p:spPr bwMode="auto">
              <a:xfrm>
                <a:off x="3163" y="3005"/>
                <a:ext cx="94" cy="1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a:r>
                  <a:rPr lang="en-US" altLang="zh-CN" sz="1400">
                    <a:solidFill>
                      <a:srgbClr val="000000"/>
                    </a:solidFill>
                    <a:latin typeface="Times New Roman" panose="02020603050405020304" pitchFamily="18" charset="0"/>
                  </a:rPr>
                  <a:t>-1</a:t>
                </a:r>
                <a:endParaRPr lang="en-US" altLang="zh-CN" sz="1400">
                  <a:latin typeface="Times New Roman" panose="02020603050405020304" pitchFamily="18" charset="0"/>
                </a:endParaRPr>
              </a:p>
            </p:txBody>
          </p:sp>
          <p:sp>
            <p:nvSpPr>
              <p:cNvPr id="27717" name="Rectangle 65"/>
              <p:cNvSpPr>
                <a:spLocks noChangeArrowheads="1"/>
              </p:cNvSpPr>
              <p:nvPr/>
            </p:nvSpPr>
            <p:spPr bwMode="auto">
              <a:xfrm>
                <a:off x="3928" y="3005"/>
                <a:ext cx="57" cy="1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a:r>
                  <a:rPr lang="en-US" altLang="zh-CN" sz="1400">
                    <a:solidFill>
                      <a:srgbClr val="000000"/>
                    </a:solidFill>
                    <a:latin typeface="Times New Roman" panose="02020603050405020304" pitchFamily="18" charset="0"/>
                  </a:rPr>
                  <a:t>0</a:t>
                </a:r>
                <a:endParaRPr lang="en-US" altLang="zh-CN" sz="1400">
                  <a:latin typeface="Times New Roman" panose="02020603050405020304" pitchFamily="18" charset="0"/>
                </a:endParaRPr>
              </a:p>
            </p:txBody>
          </p:sp>
          <p:sp>
            <p:nvSpPr>
              <p:cNvPr id="27718" name="Rectangle 66"/>
              <p:cNvSpPr>
                <a:spLocks noChangeArrowheads="1"/>
              </p:cNvSpPr>
              <p:nvPr/>
            </p:nvSpPr>
            <p:spPr bwMode="auto">
              <a:xfrm>
                <a:off x="4766" y="3005"/>
                <a:ext cx="57" cy="1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a:r>
                  <a:rPr lang="en-US" altLang="zh-CN" sz="1400">
                    <a:solidFill>
                      <a:srgbClr val="000000"/>
                    </a:solidFill>
                    <a:latin typeface="Times New Roman" panose="02020603050405020304" pitchFamily="18" charset="0"/>
                  </a:rPr>
                  <a:t>1</a:t>
                </a:r>
                <a:endParaRPr lang="en-US" altLang="zh-CN" sz="1400">
                  <a:latin typeface="Times New Roman" panose="02020603050405020304" pitchFamily="18" charset="0"/>
                </a:endParaRPr>
              </a:p>
            </p:txBody>
          </p:sp>
          <p:sp>
            <p:nvSpPr>
              <p:cNvPr id="27719" name="Rectangle 67"/>
              <p:cNvSpPr>
                <a:spLocks noChangeArrowheads="1"/>
              </p:cNvSpPr>
              <p:nvPr/>
            </p:nvSpPr>
            <p:spPr bwMode="auto">
              <a:xfrm>
                <a:off x="2870" y="3762"/>
                <a:ext cx="244" cy="1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a:r>
                  <a:rPr lang="en-US" altLang="zh-CN" sz="1400">
                    <a:solidFill>
                      <a:srgbClr val="000000"/>
                    </a:solidFill>
                    <a:latin typeface="Times New Roman" panose="02020603050405020304" pitchFamily="18" charset="0"/>
                  </a:rPr>
                  <a:t>-180</a:t>
                </a:r>
                <a:r>
                  <a:rPr lang="en-US" altLang="zh-CN" sz="1400" baseline="30000">
                    <a:solidFill>
                      <a:srgbClr val="000000"/>
                    </a:solidFill>
                    <a:latin typeface="Times New Roman" panose="02020603050405020304" pitchFamily="18" charset="0"/>
                  </a:rPr>
                  <a:t>o</a:t>
                </a:r>
                <a:endParaRPr lang="en-US" altLang="zh-CN" sz="1400" baseline="30000">
                  <a:latin typeface="Times New Roman" panose="02020603050405020304" pitchFamily="18" charset="0"/>
                </a:endParaRPr>
              </a:p>
            </p:txBody>
          </p:sp>
          <p:sp>
            <p:nvSpPr>
              <p:cNvPr id="27720" name="Rectangle 68"/>
              <p:cNvSpPr>
                <a:spLocks noChangeArrowheads="1"/>
              </p:cNvSpPr>
              <p:nvPr/>
            </p:nvSpPr>
            <p:spPr bwMode="auto">
              <a:xfrm>
                <a:off x="2932" y="3430"/>
                <a:ext cx="188" cy="1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a:r>
                  <a:rPr lang="en-US" altLang="zh-CN" sz="1400" dirty="0">
                    <a:solidFill>
                      <a:srgbClr val="000000"/>
                    </a:solidFill>
                    <a:latin typeface="Times New Roman" panose="02020603050405020304" pitchFamily="18" charset="0"/>
                  </a:rPr>
                  <a:t>-90</a:t>
                </a:r>
                <a:r>
                  <a:rPr lang="en-US" altLang="zh-CN" sz="1400" baseline="30000" dirty="0">
                    <a:solidFill>
                      <a:srgbClr val="000000"/>
                    </a:solidFill>
                    <a:latin typeface="Times New Roman" panose="02020603050405020304" pitchFamily="18" charset="0"/>
                  </a:rPr>
                  <a:t>o</a:t>
                </a:r>
                <a:endParaRPr lang="en-US" altLang="zh-CN" sz="1400" baseline="30000" dirty="0">
                  <a:latin typeface="Times New Roman" panose="02020603050405020304" pitchFamily="18" charset="0"/>
                </a:endParaRPr>
              </a:p>
            </p:txBody>
          </p:sp>
          <p:sp>
            <p:nvSpPr>
              <p:cNvPr id="27721" name="Line 69"/>
              <p:cNvSpPr>
                <a:spLocks noChangeShapeType="1"/>
              </p:cNvSpPr>
              <p:nvPr/>
            </p:nvSpPr>
            <p:spPr bwMode="auto">
              <a:xfrm flipV="1">
                <a:off x="3544" y="3142"/>
                <a:ext cx="0" cy="6"/>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7722" name="Line 70"/>
              <p:cNvSpPr>
                <a:spLocks noChangeShapeType="1"/>
              </p:cNvSpPr>
              <p:nvPr/>
            </p:nvSpPr>
            <p:spPr bwMode="auto">
              <a:xfrm>
                <a:off x="3127" y="3806"/>
                <a:ext cx="28"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7723" name="Line 71"/>
              <p:cNvSpPr>
                <a:spLocks noChangeShapeType="1"/>
              </p:cNvSpPr>
              <p:nvPr/>
            </p:nvSpPr>
            <p:spPr bwMode="auto">
              <a:xfrm>
                <a:off x="3127" y="3639"/>
                <a:ext cx="15" cy="0"/>
              </a:xfrm>
              <a:prstGeom prst="line">
                <a:avLst/>
              </a:prstGeom>
              <a:noFill/>
              <a:ln w="635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7724" name="Line 72"/>
              <p:cNvSpPr>
                <a:spLocks noChangeShapeType="1"/>
              </p:cNvSpPr>
              <p:nvPr/>
            </p:nvSpPr>
            <p:spPr bwMode="auto">
              <a:xfrm>
                <a:off x="3127" y="3474"/>
                <a:ext cx="28"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7725" name="Line 73"/>
              <p:cNvSpPr>
                <a:spLocks noChangeShapeType="1"/>
              </p:cNvSpPr>
              <p:nvPr/>
            </p:nvSpPr>
            <p:spPr bwMode="auto">
              <a:xfrm>
                <a:off x="3127" y="3308"/>
                <a:ext cx="15" cy="0"/>
              </a:xfrm>
              <a:prstGeom prst="line">
                <a:avLst/>
              </a:prstGeom>
              <a:noFill/>
              <a:ln w="635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7726" name="Freeform 74"/>
              <p:cNvSpPr>
                <a:spLocks/>
              </p:cNvSpPr>
              <p:nvPr/>
            </p:nvSpPr>
            <p:spPr bwMode="auto">
              <a:xfrm>
                <a:off x="3127" y="3144"/>
                <a:ext cx="2077" cy="661"/>
              </a:xfrm>
              <a:custGeom>
                <a:avLst/>
                <a:gdLst>
                  <a:gd name="T0" fmla="*/ 25 w 7003"/>
                  <a:gd name="T1" fmla="*/ 0 h 4453"/>
                  <a:gd name="T2" fmla="*/ 58 w 7003"/>
                  <a:gd name="T3" fmla="*/ 0 h 4453"/>
                  <a:gd name="T4" fmla="*/ 91 w 7003"/>
                  <a:gd name="T5" fmla="*/ 0 h 4453"/>
                  <a:gd name="T6" fmla="*/ 124 w 7003"/>
                  <a:gd name="T7" fmla="*/ 1 h 4453"/>
                  <a:gd name="T8" fmla="*/ 159 w 7003"/>
                  <a:gd name="T9" fmla="*/ 1 h 4453"/>
                  <a:gd name="T10" fmla="*/ 192 w 7003"/>
                  <a:gd name="T11" fmla="*/ 1 h 4453"/>
                  <a:gd name="T12" fmla="*/ 225 w 7003"/>
                  <a:gd name="T13" fmla="*/ 2 h 4453"/>
                  <a:gd name="T14" fmla="*/ 257 w 7003"/>
                  <a:gd name="T15" fmla="*/ 2 h 4453"/>
                  <a:gd name="T16" fmla="*/ 290 w 7003"/>
                  <a:gd name="T17" fmla="*/ 2 h 4453"/>
                  <a:gd name="T18" fmla="*/ 323 w 7003"/>
                  <a:gd name="T19" fmla="*/ 3 h 4453"/>
                  <a:gd name="T20" fmla="*/ 358 w 7003"/>
                  <a:gd name="T21" fmla="*/ 4 h 4453"/>
                  <a:gd name="T22" fmla="*/ 391 w 7003"/>
                  <a:gd name="T23" fmla="*/ 4 h 4453"/>
                  <a:gd name="T24" fmla="*/ 424 w 7003"/>
                  <a:gd name="T25" fmla="*/ 5 h 4453"/>
                  <a:gd name="T26" fmla="*/ 457 w 7003"/>
                  <a:gd name="T27" fmla="*/ 7 h 4453"/>
                  <a:gd name="T28" fmla="*/ 490 w 7003"/>
                  <a:gd name="T29" fmla="*/ 8 h 4453"/>
                  <a:gd name="T30" fmla="*/ 522 w 7003"/>
                  <a:gd name="T31" fmla="*/ 9 h 4453"/>
                  <a:gd name="T32" fmla="*/ 558 w 7003"/>
                  <a:gd name="T33" fmla="*/ 10 h 4453"/>
                  <a:gd name="T34" fmla="*/ 591 w 7003"/>
                  <a:gd name="T35" fmla="*/ 12 h 4453"/>
                  <a:gd name="T36" fmla="*/ 623 w 7003"/>
                  <a:gd name="T37" fmla="*/ 16 h 4453"/>
                  <a:gd name="T38" fmla="*/ 656 w 7003"/>
                  <a:gd name="T39" fmla="*/ 19 h 4453"/>
                  <a:gd name="T40" fmla="*/ 689 w 7003"/>
                  <a:gd name="T41" fmla="*/ 24 h 4453"/>
                  <a:gd name="T42" fmla="*/ 722 w 7003"/>
                  <a:gd name="T43" fmla="*/ 32 h 4453"/>
                  <a:gd name="T44" fmla="*/ 757 w 7003"/>
                  <a:gd name="T45" fmla="*/ 48 h 4453"/>
                  <a:gd name="T46" fmla="*/ 790 w 7003"/>
                  <a:gd name="T47" fmla="*/ 84 h 4453"/>
                  <a:gd name="T48" fmla="*/ 823 w 7003"/>
                  <a:gd name="T49" fmla="*/ 238 h 4453"/>
                  <a:gd name="T50" fmla="*/ 855 w 7003"/>
                  <a:gd name="T51" fmla="*/ 530 h 4453"/>
                  <a:gd name="T52" fmla="*/ 888 w 7003"/>
                  <a:gd name="T53" fmla="*/ 599 h 4453"/>
                  <a:gd name="T54" fmla="*/ 921 w 7003"/>
                  <a:gd name="T55" fmla="*/ 621 h 4453"/>
                  <a:gd name="T56" fmla="*/ 956 w 7003"/>
                  <a:gd name="T57" fmla="*/ 632 h 4453"/>
                  <a:gd name="T58" fmla="*/ 989 w 7003"/>
                  <a:gd name="T59" fmla="*/ 639 h 4453"/>
                  <a:gd name="T60" fmla="*/ 1022 w 7003"/>
                  <a:gd name="T61" fmla="*/ 643 h 4453"/>
                  <a:gd name="T62" fmla="*/ 1055 w 7003"/>
                  <a:gd name="T63" fmla="*/ 646 h 4453"/>
                  <a:gd name="T64" fmla="*/ 1088 w 7003"/>
                  <a:gd name="T65" fmla="*/ 649 h 4453"/>
                  <a:gd name="T66" fmla="*/ 1121 w 7003"/>
                  <a:gd name="T67" fmla="*/ 650 h 4453"/>
                  <a:gd name="T68" fmla="*/ 1156 w 7003"/>
                  <a:gd name="T69" fmla="*/ 652 h 4453"/>
                  <a:gd name="T70" fmla="*/ 1189 w 7003"/>
                  <a:gd name="T71" fmla="*/ 653 h 4453"/>
                  <a:gd name="T72" fmla="*/ 1221 w 7003"/>
                  <a:gd name="T73" fmla="*/ 654 h 4453"/>
                  <a:gd name="T74" fmla="*/ 1254 w 7003"/>
                  <a:gd name="T75" fmla="*/ 654 h 4453"/>
                  <a:gd name="T76" fmla="*/ 1287 w 7003"/>
                  <a:gd name="T77" fmla="*/ 655 h 4453"/>
                  <a:gd name="T78" fmla="*/ 1320 w 7003"/>
                  <a:gd name="T79" fmla="*/ 657 h 4453"/>
                  <a:gd name="T80" fmla="*/ 1355 w 7003"/>
                  <a:gd name="T81" fmla="*/ 657 h 4453"/>
                  <a:gd name="T82" fmla="*/ 1388 w 7003"/>
                  <a:gd name="T83" fmla="*/ 658 h 4453"/>
                  <a:gd name="T84" fmla="*/ 1421 w 7003"/>
                  <a:gd name="T85" fmla="*/ 658 h 4453"/>
                  <a:gd name="T86" fmla="*/ 1454 w 7003"/>
                  <a:gd name="T87" fmla="*/ 658 h 4453"/>
                  <a:gd name="T88" fmla="*/ 1486 w 7003"/>
                  <a:gd name="T89" fmla="*/ 659 h 4453"/>
                  <a:gd name="T90" fmla="*/ 1519 w 7003"/>
                  <a:gd name="T91" fmla="*/ 659 h 4453"/>
                  <a:gd name="T92" fmla="*/ 1555 w 7003"/>
                  <a:gd name="T93" fmla="*/ 659 h 4453"/>
                  <a:gd name="T94" fmla="*/ 1587 w 7003"/>
                  <a:gd name="T95" fmla="*/ 660 h 4453"/>
                  <a:gd name="T96" fmla="*/ 1620 w 7003"/>
                  <a:gd name="T97" fmla="*/ 660 h 4453"/>
                  <a:gd name="T98" fmla="*/ 1653 w 7003"/>
                  <a:gd name="T99" fmla="*/ 660 h 4453"/>
                  <a:gd name="T100" fmla="*/ 1686 w 7003"/>
                  <a:gd name="T101" fmla="*/ 660 h 4453"/>
                  <a:gd name="T102" fmla="*/ 1719 w 7003"/>
                  <a:gd name="T103" fmla="*/ 660 h 4453"/>
                  <a:gd name="T104" fmla="*/ 1754 w 7003"/>
                  <a:gd name="T105" fmla="*/ 661 h 4453"/>
                  <a:gd name="T106" fmla="*/ 1787 w 7003"/>
                  <a:gd name="T107" fmla="*/ 661 h 4453"/>
                  <a:gd name="T108" fmla="*/ 1820 w 7003"/>
                  <a:gd name="T109" fmla="*/ 661 h 4453"/>
                  <a:gd name="T110" fmla="*/ 1852 w 7003"/>
                  <a:gd name="T111" fmla="*/ 661 h 4453"/>
                  <a:gd name="T112" fmla="*/ 1885 w 7003"/>
                  <a:gd name="T113" fmla="*/ 661 h 4453"/>
                  <a:gd name="T114" fmla="*/ 1918 w 7003"/>
                  <a:gd name="T115" fmla="*/ 661 h 4453"/>
                  <a:gd name="T116" fmla="*/ 1953 w 7003"/>
                  <a:gd name="T117" fmla="*/ 661 h 4453"/>
                  <a:gd name="T118" fmla="*/ 1986 w 7003"/>
                  <a:gd name="T119" fmla="*/ 661 h 4453"/>
                  <a:gd name="T120" fmla="*/ 2019 w 7003"/>
                  <a:gd name="T121" fmla="*/ 661 h 4453"/>
                  <a:gd name="T122" fmla="*/ 2052 w 7003"/>
                  <a:gd name="T123" fmla="*/ 661 h 445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7003" h="4453">
                    <a:moveTo>
                      <a:pt x="0" y="0"/>
                    </a:moveTo>
                    <a:lnTo>
                      <a:pt x="25" y="0"/>
                    </a:lnTo>
                    <a:lnTo>
                      <a:pt x="59" y="0"/>
                    </a:lnTo>
                    <a:lnTo>
                      <a:pt x="85" y="0"/>
                    </a:lnTo>
                    <a:lnTo>
                      <a:pt x="110" y="0"/>
                    </a:lnTo>
                    <a:lnTo>
                      <a:pt x="136" y="0"/>
                    </a:lnTo>
                    <a:lnTo>
                      <a:pt x="170" y="0"/>
                    </a:lnTo>
                    <a:lnTo>
                      <a:pt x="195" y="0"/>
                    </a:lnTo>
                    <a:lnTo>
                      <a:pt x="221" y="0"/>
                    </a:lnTo>
                    <a:lnTo>
                      <a:pt x="255" y="0"/>
                    </a:lnTo>
                    <a:lnTo>
                      <a:pt x="281" y="0"/>
                    </a:lnTo>
                    <a:lnTo>
                      <a:pt x="306" y="0"/>
                    </a:lnTo>
                    <a:lnTo>
                      <a:pt x="340" y="7"/>
                    </a:lnTo>
                    <a:lnTo>
                      <a:pt x="366" y="7"/>
                    </a:lnTo>
                    <a:lnTo>
                      <a:pt x="391" y="7"/>
                    </a:lnTo>
                    <a:lnTo>
                      <a:pt x="417" y="7"/>
                    </a:lnTo>
                    <a:lnTo>
                      <a:pt x="451" y="7"/>
                    </a:lnTo>
                    <a:lnTo>
                      <a:pt x="476" y="7"/>
                    </a:lnTo>
                    <a:lnTo>
                      <a:pt x="502" y="7"/>
                    </a:lnTo>
                    <a:lnTo>
                      <a:pt x="536" y="7"/>
                    </a:lnTo>
                    <a:lnTo>
                      <a:pt x="561" y="7"/>
                    </a:lnTo>
                    <a:lnTo>
                      <a:pt x="587" y="7"/>
                    </a:lnTo>
                    <a:lnTo>
                      <a:pt x="612" y="7"/>
                    </a:lnTo>
                    <a:lnTo>
                      <a:pt x="646" y="7"/>
                    </a:lnTo>
                    <a:lnTo>
                      <a:pt x="672" y="7"/>
                    </a:lnTo>
                    <a:lnTo>
                      <a:pt x="698" y="15"/>
                    </a:lnTo>
                    <a:lnTo>
                      <a:pt x="732" y="15"/>
                    </a:lnTo>
                    <a:lnTo>
                      <a:pt x="757" y="15"/>
                    </a:lnTo>
                    <a:lnTo>
                      <a:pt x="783" y="15"/>
                    </a:lnTo>
                    <a:lnTo>
                      <a:pt x="808" y="15"/>
                    </a:lnTo>
                    <a:lnTo>
                      <a:pt x="842" y="15"/>
                    </a:lnTo>
                    <a:lnTo>
                      <a:pt x="868" y="15"/>
                    </a:lnTo>
                    <a:lnTo>
                      <a:pt x="893" y="15"/>
                    </a:lnTo>
                    <a:lnTo>
                      <a:pt x="927" y="15"/>
                    </a:lnTo>
                    <a:lnTo>
                      <a:pt x="953" y="15"/>
                    </a:lnTo>
                    <a:lnTo>
                      <a:pt x="978" y="15"/>
                    </a:lnTo>
                    <a:lnTo>
                      <a:pt x="1012" y="22"/>
                    </a:lnTo>
                    <a:lnTo>
                      <a:pt x="1038" y="22"/>
                    </a:lnTo>
                    <a:lnTo>
                      <a:pt x="1063" y="22"/>
                    </a:lnTo>
                    <a:lnTo>
                      <a:pt x="1089" y="22"/>
                    </a:lnTo>
                    <a:lnTo>
                      <a:pt x="1123" y="22"/>
                    </a:lnTo>
                    <a:lnTo>
                      <a:pt x="1149" y="22"/>
                    </a:lnTo>
                    <a:lnTo>
                      <a:pt x="1174" y="22"/>
                    </a:lnTo>
                    <a:lnTo>
                      <a:pt x="1208" y="30"/>
                    </a:lnTo>
                    <a:lnTo>
                      <a:pt x="1234" y="30"/>
                    </a:lnTo>
                    <a:lnTo>
                      <a:pt x="1259" y="30"/>
                    </a:lnTo>
                    <a:lnTo>
                      <a:pt x="1285" y="30"/>
                    </a:lnTo>
                    <a:lnTo>
                      <a:pt x="1319" y="30"/>
                    </a:lnTo>
                    <a:lnTo>
                      <a:pt x="1344" y="30"/>
                    </a:lnTo>
                    <a:lnTo>
                      <a:pt x="1370" y="37"/>
                    </a:lnTo>
                    <a:lnTo>
                      <a:pt x="1404" y="37"/>
                    </a:lnTo>
                    <a:lnTo>
                      <a:pt x="1429" y="37"/>
                    </a:lnTo>
                    <a:lnTo>
                      <a:pt x="1455" y="37"/>
                    </a:lnTo>
                    <a:lnTo>
                      <a:pt x="1480" y="37"/>
                    </a:lnTo>
                    <a:lnTo>
                      <a:pt x="1514" y="45"/>
                    </a:lnTo>
                    <a:lnTo>
                      <a:pt x="1540" y="45"/>
                    </a:lnTo>
                    <a:lnTo>
                      <a:pt x="1565" y="45"/>
                    </a:lnTo>
                    <a:lnTo>
                      <a:pt x="1600" y="45"/>
                    </a:lnTo>
                    <a:lnTo>
                      <a:pt x="1625" y="45"/>
                    </a:lnTo>
                    <a:lnTo>
                      <a:pt x="1651" y="52"/>
                    </a:lnTo>
                    <a:lnTo>
                      <a:pt x="1685" y="52"/>
                    </a:lnTo>
                    <a:lnTo>
                      <a:pt x="1710" y="52"/>
                    </a:lnTo>
                    <a:lnTo>
                      <a:pt x="1736" y="60"/>
                    </a:lnTo>
                    <a:lnTo>
                      <a:pt x="1761" y="60"/>
                    </a:lnTo>
                    <a:lnTo>
                      <a:pt x="1795" y="60"/>
                    </a:lnTo>
                    <a:lnTo>
                      <a:pt x="1821" y="67"/>
                    </a:lnTo>
                    <a:lnTo>
                      <a:pt x="1846" y="67"/>
                    </a:lnTo>
                    <a:lnTo>
                      <a:pt x="1880" y="67"/>
                    </a:lnTo>
                    <a:lnTo>
                      <a:pt x="1906" y="75"/>
                    </a:lnTo>
                    <a:lnTo>
                      <a:pt x="1931" y="75"/>
                    </a:lnTo>
                    <a:lnTo>
                      <a:pt x="1957" y="82"/>
                    </a:lnTo>
                    <a:lnTo>
                      <a:pt x="1991" y="82"/>
                    </a:lnTo>
                    <a:lnTo>
                      <a:pt x="2016" y="90"/>
                    </a:lnTo>
                    <a:lnTo>
                      <a:pt x="2042" y="90"/>
                    </a:lnTo>
                    <a:lnTo>
                      <a:pt x="2076" y="97"/>
                    </a:lnTo>
                    <a:lnTo>
                      <a:pt x="2102" y="105"/>
                    </a:lnTo>
                    <a:lnTo>
                      <a:pt x="2127" y="105"/>
                    </a:lnTo>
                    <a:lnTo>
                      <a:pt x="2153" y="112"/>
                    </a:lnTo>
                    <a:lnTo>
                      <a:pt x="2187" y="119"/>
                    </a:lnTo>
                    <a:lnTo>
                      <a:pt x="2212" y="127"/>
                    </a:lnTo>
                    <a:lnTo>
                      <a:pt x="2238" y="134"/>
                    </a:lnTo>
                    <a:lnTo>
                      <a:pt x="2272" y="142"/>
                    </a:lnTo>
                    <a:lnTo>
                      <a:pt x="2297" y="149"/>
                    </a:lnTo>
                    <a:lnTo>
                      <a:pt x="2323" y="164"/>
                    </a:lnTo>
                    <a:lnTo>
                      <a:pt x="2357" y="172"/>
                    </a:lnTo>
                    <a:lnTo>
                      <a:pt x="2382" y="187"/>
                    </a:lnTo>
                    <a:lnTo>
                      <a:pt x="2408" y="202"/>
                    </a:lnTo>
                    <a:lnTo>
                      <a:pt x="2433" y="217"/>
                    </a:lnTo>
                    <a:lnTo>
                      <a:pt x="2467" y="239"/>
                    </a:lnTo>
                    <a:lnTo>
                      <a:pt x="2493" y="261"/>
                    </a:lnTo>
                    <a:lnTo>
                      <a:pt x="2519" y="284"/>
                    </a:lnTo>
                    <a:lnTo>
                      <a:pt x="2553" y="321"/>
                    </a:lnTo>
                    <a:lnTo>
                      <a:pt x="2578" y="359"/>
                    </a:lnTo>
                    <a:lnTo>
                      <a:pt x="2604" y="411"/>
                    </a:lnTo>
                    <a:lnTo>
                      <a:pt x="2629" y="478"/>
                    </a:lnTo>
                    <a:lnTo>
                      <a:pt x="2663" y="568"/>
                    </a:lnTo>
                    <a:lnTo>
                      <a:pt x="2689" y="695"/>
                    </a:lnTo>
                    <a:lnTo>
                      <a:pt x="2714" y="874"/>
                    </a:lnTo>
                    <a:lnTo>
                      <a:pt x="2748" y="1165"/>
                    </a:lnTo>
                    <a:lnTo>
                      <a:pt x="2774" y="1606"/>
                    </a:lnTo>
                    <a:lnTo>
                      <a:pt x="2799" y="2226"/>
                    </a:lnTo>
                    <a:lnTo>
                      <a:pt x="2825" y="2839"/>
                    </a:lnTo>
                    <a:lnTo>
                      <a:pt x="2859" y="3280"/>
                    </a:lnTo>
                    <a:lnTo>
                      <a:pt x="2884" y="3571"/>
                    </a:lnTo>
                    <a:lnTo>
                      <a:pt x="2910" y="3750"/>
                    </a:lnTo>
                    <a:lnTo>
                      <a:pt x="2944" y="3877"/>
                    </a:lnTo>
                    <a:lnTo>
                      <a:pt x="2970" y="3967"/>
                    </a:lnTo>
                    <a:lnTo>
                      <a:pt x="2995" y="4034"/>
                    </a:lnTo>
                    <a:lnTo>
                      <a:pt x="3029" y="4086"/>
                    </a:lnTo>
                    <a:lnTo>
                      <a:pt x="3055" y="4124"/>
                    </a:lnTo>
                    <a:lnTo>
                      <a:pt x="3080" y="4161"/>
                    </a:lnTo>
                    <a:lnTo>
                      <a:pt x="3106" y="4184"/>
                    </a:lnTo>
                    <a:lnTo>
                      <a:pt x="3140" y="4206"/>
                    </a:lnTo>
                    <a:lnTo>
                      <a:pt x="3165" y="4228"/>
                    </a:lnTo>
                    <a:lnTo>
                      <a:pt x="3191" y="4243"/>
                    </a:lnTo>
                    <a:lnTo>
                      <a:pt x="3225" y="4258"/>
                    </a:lnTo>
                    <a:lnTo>
                      <a:pt x="3250" y="4273"/>
                    </a:lnTo>
                    <a:lnTo>
                      <a:pt x="3276" y="4281"/>
                    </a:lnTo>
                    <a:lnTo>
                      <a:pt x="3301" y="4296"/>
                    </a:lnTo>
                    <a:lnTo>
                      <a:pt x="3335" y="4303"/>
                    </a:lnTo>
                    <a:lnTo>
                      <a:pt x="3361" y="4311"/>
                    </a:lnTo>
                    <a:lnTo>
                      <a:pt x="3386" y="4318"/>
                    </a:lnTo>
                    <a:lnTo>
                      <a:pt x="3421" y="4326"/>
                    </a:lnTo>
                    <a:lnTo>
                      <a:pt x="3446" y="4333"/>
                    </a:lnTo>
                    <a:lnTo>
                      <a:pt x="3472" y="4340"/>
                    </a:lnTo>
                    <a:lnTo>
                      <a:pt x="3506" y="4340"/>
                    </a:lnTo>
                    <a:lnTo>
                      <a:pt x="3531" y="4348"/>
                    </a:lnTo>
                    <a:lnTo>
                      <a:pt x="3557" y="4355"/>
                    </a:lnTo>
                    <a:lnTo>
                      <a:pt x="3582" y="4355"/>
                    </a:lnTo>
                    <a:lnTo>
                      <a:pt x="3616" y="4363"/>
                    </a:lnTo>
                    <a:lnTo>
                      <a:pt x="3642" y="4363"/>
                    </a:lnTo>
                    <a:lnTo>
                      <a:pt x="3667" y="4370"/>
                    </a:lnTo>
                    <a:lnTo>
                      <a:pt x="3701" y="4370"/>
                    </a:lnTo>
                    <a:lnTo>
                      <a:pt x="3727" y="4378"/>
                    </a:lnTo>
                    <a:lnTo>
                      <a:pt x="3752" y="4378"/>
                    </a:lnTo>
                    <a:lnTo>
                      <a:pt x="3778" y="4378"/>
                    </a:lnTo>
                    <a:lnTo>
                      <a:pt x="3812" y="4385"/>
                    </a:lnTo>
                    <a:lnTo>
                      <a:pt x="3837" y="4385"/>
                    </a:lnTo>
                    <a:lnTo>
                      <a:pt x="3863" y="4385"/>
                    </a:lnTo>
                    <a:lnTo>
                      <a:pt x="3897" y="4393"/>
                    </a:lnTo>
                    <a:lnTo>
                      <a:pt x="3923" y="4393"/>
                    </a:lnTo>
                    <a:lnTo>
                      <a:pt x="3948" y="4393"/>
                    </a:lnTo>
                    <a:lnTo>
                      <a:pt x="3974" y="4400"/>
                    </a:lnTo>
                    <a:lnTo>
                      <a:pt x="4008" y="4400"/>
                    </a:lnTo>
                    <a:lnTo>
                      <a:pt x="4033" y="4400"/>
                    </a:lnTo>
                    <a:lnTo>
                      <a:pt x="4059" y="4400"/>
                    </a:lnTo>
                    <a:lnTo>
                      <a:pt x="4093" y="4400"/>
                    </a:lnTo>
                    <a:lnTo>
                      <a:pt x="4118" y="4408"/>
                    </a:lnTo>
                    <a:lnTo>
                      <a:pt x="4144" y="4408"/>
                    </a:lnTo>
                    <a:lnTo>
                      <a:pt x="4178" y="4408"/>
                    </a:lnTo>
                    <a:lnTo>
                      <a:pt x="4203" y="4408"/>
                    </a:lnTo>
                    <a:lnTo>
                      <a:pt x="4229" y="4408"/>
                    </a:lnTo>
                    <a:lnTo>
                      <a:pt x="4254" y="4415"/>
                    </a:lnTo>
                    <a:lnTo>
                      <a:pt x="4288" y="4415"/>
                    </a:lnTo>
                    <a:lnTo>
                      <a:pt x="4314" y="4415"/>
                    </a:lnTo>
                    <a:lnTo>
                      <a:pt x="4340" y="4415"/>
                    </a:lnTo>
                    <a:lnTo>
                      <a:pt x="4374" y="4415"/>
                    </a:lnTo>
                    <a:lnTo>
                      <a:pt x="4399" y="4415"/>
                    </a:lnTo>
                    <a:lnTo>
                      <a:pt x="4425" y="4423"/>
                    </a:lnTo>
                    <a:lnTo>
                      <a:pt x="4450" y="4423"/>
                    </a:lnTo>
                    <a:lnTo>
                      <a:pt x="4484" y="4423"/>
                    </a:lnTo>
                    <a:lnTo>
                      <a:pt x="4510" y="4423"/>
                    </a:lnTo>
                    <a:lnTo>
                      <a:pt x="4535" y="4423"/>
                    </a:lnTo>
                    <a:lnTo>
                      <a:pt x="4569" y="4423"/>
                    </a:lnTo>
                    <a:lnTo>
                      <a:pt x="4595" y="4423"/>
                    </a:lnTo>
                    <a:lnTo>
                      <a:pt x="4620" y="4430"/>
                    </a:lnTo>
                    <a:lnTo>
                      <a:pt x="4646" y="4430"/>
                    </a:lnTo>
                    <a:lnTo>
                      <a:pt x="4680" y="4430"/>
                    </a:lnTo>
                    <a:lnTo>
                      <a:pt x="4705" y="4430"/>
                    </a:lnTo>
                    <a:lnTo>
                      <a:pt x="4731" y="4430"/>
                    </a:lnTo>
                    <a:lnTo>
                      <a:pt x="4765" y="4430"/>
                    </a:lnTo>
                    <a:lnTo>
                      <a:pt x="4791" y="4430"/>
                    </a:lnTo>
                    <a:lnTo>
                      <a:pt x="4816" y="4430"/>
                    </a:lnTo>
                    <a:lnTo>
                      <a:pt x="4850" y="4430"/>
                    </a:lnTo>
                    <a:lnTo>
                      <a:pt x="4876" y="4430"/>
                    </a:lnTo>
                    <a:lnTo>
                      <a:pt x="4901" y="4430"/>
                    </a:lnTo>
                    <a:lnTo>
                      <a:pt x="4927" y="4438"/>
                    </a:lnTo>
                    <a:lnTo>
                      <a:pt x="4961" y="4438"/>
                    </a:lnTo>
                    <a:lnTo>
                      <a:pt x="4986" y="4438"/>
                    </a:lnTo>
                    <a:lnTo>
                      <a:pt x="5012" y="4438"/>
                    </a:lnTo>
                    <a:lnTo>
                      <a:pt x="5046" y="4438"/>
                    </a:lnTo>
                    <a:lnTo>
                      <a:pt x="5071" y="4438"/>
                    </a:lnTo>
                    <a:lnTo>
                      <a:pt x="5097" y="4438"/>
                    </a:lnTo>
                    <a:lnTo>
                      <a:pt x="5122" y="4438"/>
                    </a:lnTo>
                    <a:lnTo>
                      <a:pt x="5156" y="4438"/>
                    </a:lnTo>
                    <a:lnTo>
                      <a:pt x="5182" y="4438"/>
                    </a:lnTo>
                    <a:lnTo>
                      <a:pt x="5208" y="4438"/>
                    </a:lnTo>
                    <a:lnTo>
                      <a:pt x="5242" y="4438"/>
                    </a:lnTo>
                    <a:lnTo>
                      <a:pt x="5267" y="4438"/>
                    </a:lnTo>
                    <a:lnTo>
                      <a:pt x="5293" y="4445"/>
                    </a:lnTo>
                    <a:lnTo>
                      <a:pt x="5318" y="4445"/>
                    </a:lnTo>
                    <a:lnTo>
                      <a:pt x="5352" y="4445"/>
                    </a:lnTo>
                    <a:lnTo>
                      <a:pt x="5378" y="4445"/>
                    </a:lnTo>
                    <a:lnTo>
                      <a:pt x="5403" y="4445"/>
                    </a:lnTo>
                    <a:lnTo>
                      <a:pt x="5437" y="4445"/>
                    </a:lnTo>
                    <a:lnTo>
                      <a:pt x="5463" y="4445"/>
                    </a:lnTo>
                    <a:lnTo>
                      <a:pt x="5488" y="4445"/>
                    </a:lnTo>
                    <a:lnTo>
                      <a:pt x="5522" y="4445"/>
                    </a:lnTo>
                    <a:lnTo>
                      <a:pt x="5548" y="4445"/>
                    </a:lnTo>
                    <a:lnTo>
                      <a:pt x="5573" y="4445"/>
                    </a:lnTo>
                    <a:lnTo>
                      <a:pt x="5599" y="4445"/>
                    </a:lnTo>
                    <a:lnTo>
                      <a:pt x="5633" y="4445"/>
                    </a:lnTo>
                    <a:lnTo>
                      <a:pt x="5659" y="4445"/>
                    </a:lnTo>
                    <a:lnTo>
                      <a:pt x="5684" y="4445"/>
                    </a:lnTo>
                    <a:lnTo>
                      <a:pt x="5718" y="4445"/>
                    </a:lnTo>
                    <a:lnTo>
                      <a:pt x="5744" y="4445"/>
                    </a:lnTo>
                    <a:lnTo>
                      <a:pt x="5769" y="4445"/>
                    </a:lnTo>
                    <a:lnTo>
                      <a:pt x="5795" y="4445"/>
                    </a:lnTo>
                    <a:lnTo>
                      <a:pt x="5829" y="4445"/>
                    </a:lnTo>
                    <a:lnTo>
                      <a:pt x="5854" y="4445"/>
                    </a:lnTo>
                    <a:lnTo>
                      <a:pt x="5880" y="4445"/>
                    </a:lnTo>
                    <a:lnTo>
                      <a:pt x="5914" y="4453"/>
                    </a:lnTo>
                    <a:lnTo>
                      <a:pt x="5939" y="4453"/>
                    </a:lnTo>
                    <a:lnTo>
                      <a:pt x="5965" y="4453"/>
                    </a:lnTo>
                    <a:lnTo>
                      <a:pt x="5990" y="4453"/>
                    </a:lnTo>
                    <a:lnTo>
                      <a:pt x="6024" y="4453"/>
                    </a:lnTo>
                    <a:lnTo>
                      <a:pt x="6050" y="4453"/>
                    </a:lnTo>
                    <a:lnTo>
                      <a:pt x="6075" y="4453"/>
                    </a:lnTo>
                    <a:lnTo>
                      <a:pt x="6110" y="4453"/>
                    </a:lnTo>
                    <a:lnTo>
                      <a:pt x="6135" y="4453"/>
                    </a:lnTo>
                    <a:lnTo>
                      <a:pt x="6161" y="4453"/>
                    </a:lnTo>
                    <a:lnTo>
                      <a:pt x="6195" y="4453"/>
                    </a:lnTo>
                    <a:lnTo>
                      <a:pt x="6220" y="4453"/>
                    </a:lnTo>
                    <a:lnTo>
                      <a:pt x="6246" y="4453"/>
                    </a:lnTo>
                    <a:lnTo>
                      <a:pt x="6271" y="4453"/>
                    </a:lnTo>
                    <a:lnTo>
                      <a:pt x="6305" y="4453"/>
                    </a:lnTo>
                    <a:lnTo>
                      <a:pt x="6331" y="4453"/>
                    </a:lnTo>
                    <a:lnTo>
                      <a:pt x="6356" y="4453"/>
                    </a:lnTo>
                    <a:lnTo>
                      <a:pt x="6390" y="4453"/>
                    </a:lnTo>
                    <a:lnTo>
                      <a:pt x="6416" y="4453"/>
                    </a:lnTo>
                    <a:lnTo>
                      <a:pt x="6441" y="4453"/>
                    </a:lnTo>
                    <a:lnTo>
                      <a:pt x="6467" y="4453"/>
                    </a:lnTo>
                    <a:lnTo>
                      <a:pt x="6501" y="4453"/>
                    </a:lnTo>
                    <a:lnTo>
                      <a:pt x="6526" y="4453"/>
                    </a:lnTo>
                    <a:lnTo>
                      <a:pt x="6552" y="4453"/>
                    </a:lnTo>
                    <a:lnTo>
                      <a:pt x="6586" y="4453"/>
                    </a:lnTo>
                    <a:lnTo>
                      <a:pt x="6612" y="4453"/>
                    </a:lnTo>
                    <a:lnTo>
                      <a:pt x="6637" y="4453"/>
                    </a:lnTo>
                    <a:lnTo>
                      <a:pt x="6663" y="4453"/>
                    </a:lnTo>
                    <a:lnTo>
                      <a:pt x="6697" y="4453"/>
                    </a:lnTo>
                    <a:lnTo>
                      <a:pt x="6722" y="4453"/>
                    </a:lnTo>
                    <a:lnTo>
                      <a:pt x="6748" y="4453"/>
                    </a:lnTo>
                    <a:lnTo>
                      <a:pt x="6782" y="4453"/>
                    </a:lnTo>
                    <a:lnTo>
                      <a:pt x="6807" y="4453"/>
                    </a:lnTo>
                    <a:lnTo>
                      <a:pt x="6833" y="4453"/>
                    </a:lnTo>
                    <a:lnTo>
                      <a:pt x="6867" y="4453"/>
                    </a:lnTo>
                    <a:lnTo>
                      <a:pt x="6892" y="4453"/>
                    </a:lnTo>
                    <a:lnTo>
                      <a:pt x="6918" y="4453"/>
                    </a:lnTo>
                    <a:lnTo>
                      <a:pt x="6943" y="4453"/>
                    </a:lnTo>
                    <a:lnTo>
                      <a:pt x="6977" y="4453"/>
                    </a:lnTo>
                    <a:lnTo>
                      <a:pt x="7003" y="4453"/>
                    </a:lnTo>
                  </a:path>
                </a:pathLst>
              </a:custGeom>
              <a:noFill/>
              <a:ln w="9525" cmpd="sng">
                <a:solidFill>
                  <a:schemeClr val="accent1"/>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27727" name="Freeform 75"/>
              <p:cNvSpPr>
                <a:spLocks/>
              </p:cNvSpPr>
              <p:nvPr/>
            </p:nvSpPr>
            <p:spPr bwMode="auto">
              <a:xfrm>
                <a:off x="3127" y="3146"/>
                <a:ext cx="2077" cy="659"/>
              </a:xfrm>
              <a:custGeom>
                <a:avLst/>
                <a:gdLst>
                  <a:gd name="T0" fmla="*/ 25 w 7003"/>
                  <a:gd name="T1" fmla="*/ 0 h 4438"/>
                  <a:gd name="T2" fmla="*/ 58 w 7003"/>
                  <a:gd name="T3" fmla="*/ 1 h 4438"/>
                  <a:gd name="T4" fmla="*/ 91 w 7003"/>
                  <a:gd name="T5" fmla="*/ 1 h 4438"/>
                  <a:gd name="T6" fmla="*/ 124 w 7003"/>
                  <a:gd name="T7" fmla="*/ 1 h 4438"/>
                  <a:gd name="T8" fmla="*/ 159 w 7003"/>
                  <a:gd name="T9" fmla="*/ 2 h 4438"/>
                  <a:gd name="T10" fmla="*/ 192 w 7003"/>
                  <a:gd name="T11" fmla="*/ 3 h 4438"/>
                  <a:gd name="T12" fmla="*/ 225 w 7003"/>
                  <a:gd name="T13" fmla="*/ 3 h 4438"/>
                  <a:gd name="T14" fmla="*/ 257 w 7003"/>
                  <a:gd name="T15" fmla="*/ 4 h 4438"/>
                  <a:gd name="T16" fmla="*/ 290 w 7003"/>
                  <a:gd name="T17" fmla="*/ 5 h 4438"/>
                  <a:gd name="T18" fmla="*/ 323 w 7003"/>
                  <a:gd name="T19" fmla="*/ 7 h 4438"/>
                  <a:gd name="T20" fmla="*/ 358 w 7003"/>
                  <a:gd name="T21" fmla="*/ 8 h 4438"/>
                  <a:gd name="T22" fmla="*/ 391 w 7003"/>
                  <a:gd name="T23" fmla="*/ 9 h 4438"/>
                  <a:gd name="T24" fmla="*/ 424 w 7003"/>
                  <a:gd name="T25" fmla="*/ 11 h 4438"/>
                  <a:gd name="T26" fmla="*/ 457 w 7003"/>
                  <a:gd name="T27" fmla="*/ 12 h 4438"/>
                  <a:gd name="T28" fmla="*/ 490 w 7003"/>
                  <a:gd name="T29" fmla="*/ 14 h 4438"/>
                  <a:gd name="T30" fmla="*/ 522 w 7003"/>
                  <a:gd name="T31" fmla="*/ 18 h 4438"/>
                  <a:gd name="T32" fmla="*/ 558 w 7003"/>
                  <a:gd name="T33" fmla="*/ 21 h 4438"/>
                  <a:gd name="T34" fmla="*/ 591 w 7003"/>
                  <a:gd name="T35" fmla="*/ 24 h 4438"/>
                  <a:gd name="T36" fmla="*/ 623 w 7003"/>
                  <a:gd name="T37" fmla="*/ 30 h 4438"/>
                  <a:gd name="T38" fmla="*/ 656 w 7003"/>
                  <a:gd name="T39" fmla="*/ 37 h 4438"/>
                  <a:gd name="T40" fmla="*/ 689 w 7003"/>
                  <a:gd name="T41" fmla="*/ 48 h 4438"/>
                  <a:gd name="T42" fmla="*/ 722 w 7003"/>
                  <a:gd name="T43" fmla="*/ 63 h 4438"/>
                  <a:gd name="T44" fmla="*/ 757 w 7003"/>
                  <a:gd name="T45" fmla="*/ 90 h 4438"/>
                  <a:gd name="T46" fmla="*/ 790 w 7003"/>
                  <a:gd name="T47" fmla="*/ 146 h 4438"/>
                  <a:gd name="T48" fmla="*/ 823 w 7003"/>
                  <a:gd name="T49" fmla="*/ 280 h 4438"/>
                  <a:gd name="T50" fmla="*/ 855 w 7003"/>
                  <a:gd name="T51" fmla="*/ 456 h 4438"/>
                  <a:gd name="T52" fmla="*/ 888 w 7003"/>
                  <a:gd name="T53" fmla="*/ 542 h 4438"/>
                  <a:gd name="T54" fmla="*/ 921 w 7003"/>
                  <a:gd name="T55" fmla="*/ 581 h 4438"/>
                  <a:gd name="T56" fmla="*/ 956 w 7003"/>
                  <a:gd name="T57" fmla="*/ 601 h 4438"/>
                  <a:gd name="T58" fmla="*/ 989 w 7003"/>
                  <a:gd name="T59" fmla="*/ 613 h 4438"/>
                  <a:gd name="T60" fmla="*/ 1022 w 7003"/>
                  <a:gd name="T61" fmla="*/ 622 h 4438"/>
                  <a:gd name="T62" fmla="*/ 1055 w 7003"/>
                  <a:gd name="T63" fmla="*/ 628 h 4438"/>
                  <a:gd name="T64" fmla="*/ 1088 w 7003"/>
                  <a:gd name="T65" fmla="*/ 633 h 4438"/>
                  <a:gd name="T66" fmla="*/ 1121 w 7003"/>
                  <a:gd name="T67" fmla="*/ 637 h 4438"/>
                  <a:gd name="T68" fmla="*/ 1156 w 7003"/>
                  <a:gd name="T69" fmla="*/ 639 h 4438"/>
                  <a:gd name="T70" fmla="*/ 1189 w 7003"/>
                  <a:gd name="T71" fmla="*/ 642 h 4438"/>
                  <a:gd name="T72" fmla="*/ 1221 w 7003"/>
                  <a:gd name="T73" fmla="*/ 643 h 4438"/>
                  <a:gd name="T74" fmla="*/ 1254 w 7003"/>
                  <a:gd name="T75" fmla="*/ 646 h 4438"/>
                  <a:gd name="T76" fmla="*/ 1287 w 7003"/>
                  <a:gd name="T77" fmla="*/ 647 h 4438"/>
                  <a:gd name="T78" fmla="*/ 1320 w 7003"/>
                  <a:gd name="T79" fmla="*/ 649 h 4438"/>
                  <a:gd name="T80" fmla="*/ 1355 w 7003"/>
                  <a:gd name="T81" fmla="*/ 650 h 4438"/>
                  <a:gd name="T82" fmla="*/ 1388 w 7003"/>
                  <a:gd name="T83" fmla="*/ 650 h 4438"/>
                  <a:gd name="T84" fmla="*/ 1421 w 7003"/>
                  <a:gd name="T85" fmla="*/ 651 h 4438"/>
                  <a:gd name="T86" fmla="*/ 1454 w 7003"/>
                  <a:gd name="T87" fmla="*/ 652 h 4438"/>
                  <a:gd name="T88" fmla="*/ 1486 w 7003"/>
                  <a:gd name="T89" fmla="*/ 653 h 4438"/>
                  <a:gd name="T90" fmla="*/ 1519 w 7003"/>
                  <a:gd name="T91" fmla="*/ 653 h 4438"/>
                  <a:gd name="T92" fmla="*/ 1555 w 7003"/>
                  <a:gd name="T93" fmla="*/ 655 h 4438"/>
                  <a:gd name="T94" fmla="*/ 1587 w 7003"/>
                  <a:gd name="T95" fmla="*/ 655 h 4438"/>
                  <a:gd name="T96" fmla="*/ 1620 w 7003"/>
                  <a:gd name="T97" fmla="*/ 656 h 4438"/>
                  <a:gd name="T98" fmla="*/ 1653 w 7003"/>
                  <a:gd name="T99" fmla="*/ 656 h 4438"/>
                  <a:gd name="T100" fmla="*/ 1686 w 7003"/>
                  <a:gd name="T101" fmla="*/ 656 h 4438"/>
                  <a:gd name="T102" fmla="*/ 1719 w 7003"/>
                  <a:gd name="T103" fmla="*/ 657 h 4438"/>
                  <a:gd name="T104" fmla="*/ 1754 w 7003"/>
                  <a:gd name="T105" fmla="*/ 657 h 4438"/>
                  <a:gd name="T106" fmla="*/ 1787 w 7003"/>
                  <a:gd name="T107" fmla="*/ 657 h 4438"/>
                  <a:gd name="T108" fmla="*/ 1820 w 7003"/>
                  <a:gd name="T109" fmla="*/ 658 h 4438"/>
                  <a:gd name="T110" fmla="*/ 1852 w 7003"/>
                  <a:gd name="T111" fmla="*/ 658 h 4438"/>
                  <a:gd name="T112" fmla="*/ 1885 w 7003"/>
                  <a:gd name="T113" fmla="*/ 658 h 4438"/>
                  <a:gd name="T114" fmla="*/ 1918 w 7003"/>
                  <a:gd name="T115" fmla="*/ 658 h 4438"/>
                  <a:gd name="T116" fmla="*/ 1953 w 7003"/>
                  <a:gd name="T117" fmla="*/ 658 h 4438"/>
                  <a:gd name="T118" fmla="*/ 1986 w 7003"/>
                  <a:gd name="T119" fmla="*/ 658 h 4438"/>
                  <a:gd name="T120" fmla="*/ 2019 w 7003"/>
                  <a:gd name="T121" fmla="*/ 659 h 4438"/>
                  <a:gd name="T122" fmla="*/ 2052 w 7003"/>
                  <a:gd name="T123" fmla="*/ 659 h 443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7003" h="4438">
                    <a:moveTo>
                      <a:pt x="0" y="0"/>
                    </a:moveTo>
                    <a:lnTo>
                      <a:pt x="25" y="0"/>
                    </a:lnTo>
                    <a:lnTo>
                      <a:pt x="59" y="0"/>
                    </a:lnTo>
                    <a:lnTo>
                      <a:pt x="85" y="0"/>
                    </a:lnTo>
                    <a:lnTo>
                      <a:pt x="110" y="0"/>
                    </a:lnTo>
                    <a:lnTo>
                      <a:pt x="136" y="0"/>
                    </a:lnTo>
                    <a:lnTo>
                      <a:pt x="170" y="0"/>
                    </a:lnTo>
                    <a:lnTo>
                      <a:pt x="195" y="7"/>
                    </a:lnTo>
                    <a:lnTo>
                      <a:pt x="221" y="7"/>
                    </a:lnTo>
                    <a:lnTo>
                      <a:pt x="255" y="7"/>
                    </a:lnTo>
                    <a:lnTo>
                      <a:pt x="281" y="7"/>
                    </a:lnTo>
                    <a:lnTo>
                      <a:pt x="306" y="7"/>
                    </a:lnTo>
                    <a:lnTo>
                      <a:pt x="340" y="7"/>
                    </a:lnTo>
                    <a:lnTo>
                      <a:pt x="366" y="7"/>
                    </a:lnTo>
                    <a:lnTo>
                      <a:pt x="391" y="7"/>
                    </a:lnTo>
                    <a:lnTo>
                      <a:pt x="417" y="7"/>
                    </a:lnTo>
                    <a:lnTo>
                      <a:pt x="451" y="15"/>
                    </a:lnTo>
                    <a:lnTo>
                      <a:pt x="476" y="15"/>
                    </a:lnTo>
                    <a:lnTo>
                      <a:pt x="502" y="15"/>
                    </a:lnTo>
                    <a:lnTo>
                      <a:pt x="536" y="15"/>
                    </a:lnTo>
                    <a:lnTo>
                      <a:pt x="561" y="15"/>
                    </a:lnTo>
                    <a:lnTo>
                      <a:pt x="587" y="15"/>
                    </a:lnTo>
                    <a:lnTo>
                      <a:pt x="612" y="22"/>
                    </a:lnTo>
                    <a:lnTo>
                      <a:pt x="646" y="22"/>
                    </a:lnTo>
                    <a:lnTo>
                      <a:pt x="672" y="22"/>
                    </a:lnTo>
                    <a:lnTo>
                      <a:pt x="698" y="22"/>
                    </a:lnTo>
                    <a:lnTo>
                      <a:pt x="732" y="22"/>
                    </a:lnTo>
                    <a:lnTo>
                      <a:pt x="757" y="22"/>
                    </a:lnTo>
                    <a:lnTo>
                      <a:pt x="783" y="30"/>
                    </a:lnTo>
                    <a:lnTo>
                      <a:pt x="808" y="30"/>
                    </a:lnTo>
                    <a:lnTo>
                      <a:pt x="842" y="30"/>
                    </a:lnTo>
                    <a:lnTo>
                      <a:pt x="868" y="30"/>
                    </a:lnTo>
                    <a:lnTo>
                      <a:pt x="893" y="30"/>
                    </a:lnTo>
                    <a:lnTo>
                      <a:pt x="927" y="37"/>
                    </a:lnTo>
                    <a:lnTo>
                      <a:pt x="953" y="37"/>
                    </a:lnTo>
                    <a:lnTo>
                      <a:pt x="978" y="37"/>
                    </a:lnTo>
                    <a:lnTo>
                      <a:pt x="1012" y="37"/>
                    </a:lnTo>
                    <a:lnTo>
                      <a:pt x="1038" y="37"/>
                    </a:lnTo>
                    <a:lnTo>
                      <a:pt x="1063" y="45"/>
                    </a:lnTo>
                    <a:lnTo>
                      <a:pt x="1089" y="45"/>
                    </a:lnTo>
                    <a:lnTo>
                      <a:pt x="1123" y="45"/>
                    </a:lnTo>
                    <a:lnTo>
                      <a:pt x="1149" y="45"/>
                    </a:lnTo>
                    <a:lnTo>
                      <a:pt x="1174" y="52"/>
                    </a:lnTo>
                    <a:lnTo>
                      <a:pt x="1208" y="52"/>
                    </a:lnTo>
                    <a:lnTo>
                      <a:pt x="1234" y="52"/>
                    </a:lnTo>
                    <a:lnTo>
                      <a:pt x="1259" y="60"/>
                    </a:lnTo>
                    <a:lnTo>
                      <a:pt x="1285" y="60"/>
                    </a:lnTo>
                    <a:lnTo>
                      <a:pt x="1319" y="60"/>
                    </a:lnTo>
                    <a:lnTo>
                      <a:pt x="1344" y="67"/>
                    </a:lnTo>
                    <a:lnTo>
                      <a:pt x="1370" y="67"/>
                    </a:lnTo>
                    <a:lnTo>
                      <a:pt x="1404" y="67"/>
                    </a:lnTo>
                    <a:lnTo>
                      <a:pt x="1429" y="75"/>
                    </a:lnTo>
                    <a:lnTo>
                      <a:pt x="1455" y="75"/>
                    </a:lnTo>
                    <a:lnTo>
                      <a:pt x="1480" y="82"/>
                    </a:lnTo>
                    <a:lnTo>
                      <a:pt x="1514" y="82"/>
                    </a:lnTo>
                    <a:lnTo>
                      <a:pt x="1540" y="82"/>
                    </a:lnTo>
                    <a:lnTo>
                      <a:pt x="1565" y="90"/>
                    </a:lnTo>
                    <a:lnTo>
                      <a:pt x="1600" y="90"/>
                    </a:lnTo>
                    <a:lnTo>
                      <a:pt x="1625" y="97"/>
                    </a:lnTo>
                    <a:lnTo>
                      <a:pt x="1651" y="97"/>
                    </a:lnTo>
                    <a:lnTo>
                      <a:pt x="1685" y="104"/>
                    </a:lnTo>
                    <a:lnTo>
                      <a:pt x="1710" y="112"/>
                    </a:lnTo>
                    <a:lnTo>
                      <a:pt x="1736" y="112"/>
                    </a:lnTo>
                    <a:lnTo>
                      <a:pt x="1761" y="119"/>
                    </a:lnTo>
                    <a:lnTo>
                      <a:pt x="1795" y="119"/>
                    </a:lnTo>
                    <a:lnTo>
                      <a:pt x="1821" y="127"/>
                    </a:lnTo>
                    <a:lnTo>
                      <a:pt x="1846" y="134"/>
                    </a:lnTo>
                    <a:lnTo>
                      <a:pt x="1880" y="142"/>
                    </a:lnTo>
                    <a:lnTo>
                      <a:pt x="1906" y="149"/>
                    </a:lnTo>
                    <a:lnTo>
                      <a:pt x="1931" y="149"/>
                    </a:lnTo>
                    <a:lnTo>
                      <a:pt x="1957" y="157"/>
                    </a:lnTo>
                    <a:lnTo>
                      <a:pt x="1991" y="164"/>
                    </a:lnTo>
                    <a:lnTo>
                      <a:pt x="2016" y="172"/>
                    </a:lnTo>
                    <a:lnTo>
                      <a:pt x="2042" y="187"/>
                    </a:lnTo>
                    <a:lnTo>
                      <a:pt x="2076" y="194"/>
                    </a:lnTo>
                    <a:lnTo>
                      <a:pt x="2102" y="202"/>
                    </a:lnTo>
                    <a:lnTo>
                      <a:pt x="2127" y="209"/>
                    </a:lnTo>
                    <a:lnTo>
                      <a:pt x="2153" y="224"/>
                    </a:lnTo>
                    <a:lnTo>
                      <a:pt x="2187" y="239"/>
                    </a:lnTo>
                    <a:lnTo>
                      <a:pt x="2212" y="246"/>
                    </a:lnTo>
                    <a:lnTo>
                      <a:pt x="2238" y="261"/>
                    </a:lnTo>
                    <a:lnTo>
                      <a:pt x="2272" y="284"/>
                    </a:lnTo>
                    <a:lnTo>
                      <a:pt x="2297" y="299"/>
                    </a:lnTo>
                    <a:lnTo>
                      <a:pt x="2323" y="321"/>
                    </a:lnTo>
                    <a:lnTo>
                      <a:pt x="2357" y="336"/>
                    </a:lnTo>
                    <a:lnTo>
                      <a:pt x="2382" y="366"/>
                    </a:lnTo>
                    <a:lnTo>
                      <a:pt x="2408" y="388"/>
                    </a:lnTo>
                    <a:lnTo>
                      <a:pt x="2433" y="426"/>
                    </a:lnTo>
                    <a:lnTo>
                      <a:pt x="2467" y="456"/>
                    </a:lnTo>
                    <a:lnTo>
                      <a:pt x="2493" y="500"/>
                    </a:lnTo>
                    <a:lnTo>
                      <a:pt x="2519" y="553"/>
                    </a:lnTo>
                    <a:lnTo>
                      <a:pt x="2553" y="605"/>
                    </a:lnTo>
                    <a:lnTo>
                      <a:pt x="2578" y="672"/>
                    </a:lnTo>
                    <a:lnTo>
                      <a:pt x="2604" y="762"/>
                    </a:lnTo>
                    <a:lnTo>
                      <a:pt x="2629" y="859"/>
                    </a:lnTo>
                    <a:lnTo>
                      <a:pt x="2663" y="986"/>
                    </a:lnTo>
                    <a:lnTo>
                      <a:pt x="2689" y="1143"/>
                    </a:lnTo>
                    <a:lnTo>
                      <a:pt x="2714" y="1345"/>
                    </a:lnTo>
                    <a:lnTo>
                      <a:pt x="2748" y="1591"/>
                    </a:lnTo>
                    <a:lnTo>
                      <a:pt x="2774" y="1883"/>
                    </a:lnTo>
                    <a:lnTo>
                      <a:pt x="2799" y="2211"/>
                    </a:lnTo>
                    <a:lnTo>
                      <a:pt x="2825" y="2532"/>
                    </a:lnTo>
                    <a:lnTo>
                      <a:pt x="2859" y="2824"/>
                    </a:lnTo>
                    <a:lnTo>
                      <a:pt x="2884" y="3070"/>
                    </a:lnTo>
                    <a:lnTo>
                      <a:pt x="2910" y="3272"/>
                    </a:lnTo>
                    <a:lnTo>
                      <a:pt x="2944" y="3429"/>
                    </a:lnTo>
                    <a:lnTo>
                      <a:pt x="2970" y="3556"/>
                    </a:lnTo>
                    <a:lnTo>
                      <a:pt x="2995" y="3653"/>
                    </a:lnTo>
                    <a:lnTo>
                      <a:pt x="3029" y="3743"/>
                    </a:lnTo>
                    <a:lnTo>
                      <a:pt x="3055" y="3810"/>
                    </a:lnTo>
                    <a:lnTo>
                      <a:pt x="3080" y="3862"/>
                    </a:lnTo>
                    <a:lnTo>
                      <a:pt x="3106" y="3915"/>
                    </a:lnTo>
                    <a:lnTo>
                      <a:pt x="3140" y="3959"/>
                    </a:lnTo>
                    <a:lnTo>
                      <a:pt x="3165" y="3989"/>
                    </a:lnTo>
                    <a:lnTo>
                      <a:pt x="3191" y="4027"/>
                    </a:lnTo>
                    <a:lnTo>
                      <a:pt x="3225" y="4049"/>
                    </a:lnTo>
                    <a:lnTo>
                      <a:pt x="3250" y="4079"/>
                    </a:lnTo>
                    <a:lnTo>
                      <a:pt x="3276" y="4094"/>
                    </a:lnTo>
                    <a:lnTo>
                      <a:pt x="3301" y="4116"/>
                    </a:lnTo>
                    <a:lnTo>
                      <a:pt x="3335" y="4131"/>
                    </a:lnTo>
                    <a:lnTo>
                      <a:pt x="3361" y="4154"/>
                    </a:lnTo>
                    <a:lnTo>
                      <a:pt x="3386" y="4169"/>
                    </a:lnTo>
                    <a:lnTo>
                      <a:pt x="3421" y="4176"/>
                    </a:lnTo>
                    <a:lnTo>
                      <a:pt x="3446" y="4191"/>
                    </a:lnTo>
                    <a:lnTo>
                      <a:pt x="3472" y="4206"/>
                    </a:lnTo>
                    <a:lnTo>
                      <a:pt x="3506" y="4213"/>
                    </a:lnTo>
                    <a:lnTo>
                      <a:pt x="3531" y="4221"/>
                    </a:lnTo>
                    <a:lnTo>
                      <a:pt x="3557" y="4228"/>
                    </a:lnTo>
                    <a:lnTo>
                      <a:pt x="3582" y="4243"/>
                    </a:lnTo>
                    <a:lnTo>
                      <a:pt x="3616" y="4251"/>
                    </a:lnTo>
                    <a:lnTo>
                      <a:pt x="3642" y="4258"/>
                    </a:lnTo>
                    <a:lnTo>
                      <a:pt x="3667" y="4266"/>
                    </a:lnTo>
                    <a:lnTo>
                      <a:pt x="3701" y="4266"/>
                    </a:lnTo>
                    <a:lnTo>
                      <a:pt x="3727" y="4273"/>
                    </a:lnTo>
                    <a:lnTo>
                      <a:pt x="3752" y="4281"/>
                    </a:lnTo>
                    <a:lnTo>
                      <a:pt x="3778" y="4288"/>
                    </a:lnTo>
                    <a:lnTo>
                      <a:pt x="3812" y="4296"/>
                    </a:lnTo>
                    <a:lnTo>
                      <a:pt x="3837" y="4296"/>
                    </a:lnTo>
                    <a:lnTo>
                      <a:pt x="3863" y="4303"/>
                    </a:lnTo>
                    <a:lnTo>
                      <a:pt x="3897" y="4303"/>
                    </a:lnTo>
                    <a:lnTo>
                      <a:pt x="3923" y="4311"/>
                    </a:lnTo>
                    <a:lnTo>
                      <a:pt x="3948" y="4318"/>
                    </a:lnTo>
                    <a:lnTo>
                      <a:pt x="3974" y="4318"/>
                    </a:lnTo>
                    <a:lnTo>
                      <a:pt x="4008" y="4325"/>
                    </a:lnTo>
                    <a:lnTo>
                      <a:pt x="4033" y="4325"/>
                    </a:lnTo>
                    <a:lnTo>
                      <a:pt x="4059" y="4333"/>
                    </a:lnTo>
                    <a:lnTo>
                      <a:pt x="4093" y="4333"/>
                    </a:lnTo>
                    <a:lnTo>
                      <a:pt x="4118" y="4333"/>
                    </a:lnTo>
                    <a:lnTo>
                      <a:pt x="4144" y="4340"/>
                    </a:lnTo>
                    <a:lnTo>
                      <a:pt x="4178" y="4340"/>
                    </a:lnTo>
                    <a:lnTo>
                      <a:pt x="4203" y="4348"/>
                    </a:lnTo>
                    <a:lnTo>
                      <a:pt x="4229" y="4348"/>
                    </a:lnTo>
                    <a:lnTo>
                      <a:pt x="4254" y="4348"/>
                    </a:lnTo>
                    <a:lnTo>
                      <a:pt x="4288" y="4355"/>
                    </a:lnTo>
                    <a:lnTo>
                      <a:pt x="4314" y="4355"/>
                    </a:lnTo>
                    <a:lnTo>
                      <a:pt x="4340" y="4355"/>
                    </a:lnTo>
                    <a:lnTo>
                      <a:pt x="4374" y="4363"/>
                    </a:lnTo>
                    <a:lnTo>
                      <a:pt x="4399" y="4363"/>
                    </a:lnTo>
                    <a:lnTo>
                      <a:pt x="4425" y="4363"/>
                    </a:lnTo>
                    <a:lnTo>
                      <a:pt x="4450" y="4370"/>
                    </a:lnTo>
                    <a:lnTo>
                      <a:pt x="4484" y="4370"/>
                    </a:lnTo>
                    <a:lnTo>
                      <a:pt x="4510" y="4370"/>
                    </a:lnTo>
                    <a:lnTo>
                      <a:pt x="4535" y="4370"/>
                    </a:lnTo>
                    <a:lnTo>
                      <a:pt x="4569" y="4378"/>
                    </a:lnTo>
                    <a:lnTo>
                      <a:pt x="4595" y="4378"/>
                    </a:lnTo>
                    <a:lnTo>
                      <a:pt x="4620" y="4378"/>
                    </a:lnTo>
                    <a:lnTo>
                      <a:pt x="4646" y="4378"/>
                    </a:lnTo>
                    <a:lnTo>
                      <a:pt x="4680" y="4378"/>
                    </a:lnTo>
                    <a:lnTo>
                      <a:pt x="4705" y="4385"/>
                    </a:lnTo>
                    <a:lnTo>
                      <a:pt x="4731" y="4385"/>
                    </a:lnTo>
                    <a:lnTo>
                      <a:pt x="4765" y="4385"/>
                    </a:lnTo>
                    <a:lnTo>
                      <a:pt x="4791" y="4385"/>
                    </a:lnTo>
                    <a:lnTo>
                      <a:pt x="4816" y="4385"/>
                    </a:lnTo>
                    <a:lnTo>
                      <a:pt x="4850" y="4393"/>
                    </a:lnTo>
                    <a:lnTo>
                      <a:pt x="4876" y="4393"/>
                    </a:lnTo>
                    <a:lnTo>
                      <a:pt x="4901" y="4393"/>
                    </a:lnTo>
                    <a:lnTo>
                      <a:pt x="4927" y="4393"/>
                    </a:lnTo>
                    <a:lnTo>
                      <a:pt x="4961" y="4393"/>
                    </a:lnTo>
                    <a:lnTo>
                      <a:pt x="4986" y="4393"/>
                    </a:lnTo>
                    <a:lnTo>
                      <a:pt x="5012" y="4400"/>
                    </a:lnTo>
                    <a:lnTo>
                      <a:pt x="5046" y="4400"/>
                    </a:lnTo>
                    <a:lnTo>
                      <a:pt x="5071" y="4400"/>
                    </a:lnTo>
                    <a:lnTo>
                      <a:pt x="5097" y="4400"/>
                    </a:lnTo>
                    <a:lnTo>
                      <a:pt x="5122" y="4400"/>
                    </a:lnTo>
                    <a:lnTo>
                      <a:pt x="5156" y="4400"/>
                    </a:lnTo>
                    <a:lnTo>
                      <a:pt x="5182" y="4408"/>
                    </a:lnTo>
                    <a:lnTo>
                      <a:pt x="5208" y="4408"/>
                    </a:lnTo>
                    <a:lnTo>
                      <a:pt x="5242" y="4408"/>
                    </a:lnTo>
                    <a:lnTo>
                      <a:pt x="5267" y="4408"/>
                    </a:lnTo>
                    <a:lnTo>
                      <a:pt x="5293" y="4408"/>
                    </a:lnTo>
                    <a:lnTo>
                      <a:pt x="5318" y="4408"/>
                    </a:lnTo>
                    <a:lnTo>
                      <a:pt x="5352" y="4408"/>
                    </a:lnTo>
                    <a:lnTo>
                      <a:pt x="5378" y="4408"/>
                    </a:lnTo>
                    <a:lnTo>
                      <a:pt x="5403" y="4408"/>
                    </a:lnTo>
                    <a:lnTo>
                      <a:pt x="5437" y="4415"/>
                    </a:lnTo>
                    <a:lnTo>
                      <a:pt x="5463" y="4415"/>
                    </a:lnTo>
                    <a:lnTo>
                      <a:pt x="5488" y="4415"/>
                    </a:lnTo>
                    <a:lnTo>
                      <a:pt x="5522" y="4415"/>
                    </a:lnTo>
                    <a:lnTo>
                      <a:pt x="5548" y="4415"/>
                    </a:lnTo>
                    <a:lnTo>
                      <a:pt x="5573" y="4415"/>
                    </a:lnTo>
                    <a:lnTo>
                      <a:pt x="5599" y="4415"/>
                    </a:lnTo>
                    <a:lnTo>
                      <a:pt x="5633" y="4415"/>
                    </a:lnTo>
                    <a:lnTo>
                      <a:pt x="5659" y="4415"/>
                    </a:lnTo>
                    <a:lnTo>
                      <a:pt x="5684" y="4415"/>
                    </a:lnTo>
                    <a:lnTo>
                      <a:pt x="5718" y="4415"/>
                    </a:lnTo>
                    <a:lnTo>
                      <a:pt x="5744" y="4423"/>
                    </a:lnTo>
                    <a:lnTo>
                      <a:pt x="5769" y="4423"/>
                    </a:lnTo>
                    <a:lnTo>
                      <a:pt x="5795" y="4423"/>
                    </a:lnTo>
                    <a:lnTo>
                      <a:pt x="5829" y="4423"/>
                    </a:lnTo>
                    <a:lnTo>
                      <a:pt x="5854" y="4423"/>
                    </a:lnTo>
                    <a:lnTo>
                      <a:pt x="5880" y="4423"/>
                    </a:lnTo>
                    <a:lnTo>
                      <a:pt x="5914" y="4423"/>
                    </a:lnTo>
                    <a:lnTo>
                      <a:pt x="5939" y="4423"/>
                    </a:lnTo>
                    <a:lnTo>
                      <a:pt x="5965" y="4423"/>
                    </a:lnTo>
                    <a:lnTo>
                      <a:pt x="5990" y="4423"/>
                    </a:lnTo>
                    <a:lnTo>
                      <a:pt x="6024" y="4423"/>
                    </a:lnTo>
                    <a:lnTo>
                      <a:pt x="6050" y="4423"/>
                    </a:lnTo>
                    <a:lnTo>
                      <a:pt x="6075" y="4423"/>
                    </a:lnTo>
                    <a:lnTo>
                      <a:pt x="6110" y="4423"/>
                    </a:lnTo>
                    <a:lnTo>
                      <a:pt x="6135" y="4430"/>
                    </a:lnTo>
                    <a:lnTo>
                      <a:pt x="6161" y="4430"/>
                    </a:lnTo>
                    <a:lnTo>
                      <a:pt x="6195" y="4430"/>
                    </a:lnTo>
                    <a:lnTo>
                      <a:pt x="6220" y="4430"/>
                    </a:lnTo>
                    <a:lnTo>
                      <a:pt x="6246" y="4430"/>
                    </a:lnTo>
                    <a:lnTo>
                      <a:pt x="6271" y="4430"/>
                    </a:lnTo>
                    <a:lnTo>
                      <a:pt x="6305" y="4430"/>
                    </a:lnTo>
                    <a:lnTo>
                      <a:pt x="6331" y="4430"/>
                    </a:lnTo>
                    <a:lnTo>
                      <a:pt x="6356" y="4430"/>
                    </a:lnTo>
                    <a:lnTo>
                      <a:pt x="6390" y="4430"/>
                    </a:lnTo>
                    <a:lnTo>
                      <a:pt x="6416" y="4430"/>
                    </a:lnTo>
                    <a:lnTo>
                      <a:pt x="6441" y="4430"/>
                    </a:lnTo>
                    <a:lnTo>
                      <a:pt x="6467" y="4430"/>
                    </a:lnTo>
                    <a:lnTo>
                      <a:pt x="6501" y="4430"/>
                    </a:lnTo>
                    <a:lnTo>
                      <a:pt x="6526" y="4430"/>
                    </a:lnTo>
                    <a:lnTo>
                      <a:pt x="6552" y="4430"/>
                    </a:lnTo>
                    <a:lnTo>
                      <a:pt x="6586" y="4430"/>
                    </a:lnTo>
                    <a:lnTo>
                      <a:pt x="6612" y="4430"/>
                    </a:lnTo>
                    <a:lnTo>
                      <a:pt x="6637" y="4430"/>
                    </a:lnTo>
                    <a:lnTo>
                      <a:pt x="6663" y="4430"/>
                    </a:lnTo>
                    <a:lnTo>
                      <a:pt x="6697" y="4430"/>
                    </a:lnTo>
                    <a:lnTo>
                      <a:pt x="6722" y="4430"/>
                    </a:lnTo>
                    <a:lnTo>
                      <a:pt x="6748" y="4438"/>
                    </a:lnTo>
                    <a:lnTo>
                      <a:pt x="6782" y="4438"/>
                    </a:lnTo>
                    <a:lnTo>
                      <a:pt x="6807" y="4438"/>
                    </a:lnTo>
                    <a:lnTo>
                      <a:pt x="6833" y="4438"/>
                    </a:lnTo>
                    <a:lnTo>
                      <a:pt x="6867" y="4438"/>
                    </a:lnTo>
                    <a:lnTo>
                      <a:pt x="6892" y="4438"/>
                    </a:lnTo>
                    <a:lnTo>
                      <a:pt x="6918" y="4438"/>
                    </a:lnTo>
                    <a:lnTo>
                      <a:pt x="6943" y="4438"/>
                    </a:lnTo>
                    <a:lnTo>
                      <a:pt x="6977" y="4438"/>
                    </a:lnTo>
                    <a:lnTo>
                      <a:pt x="7003" y="4438"/>
                    </a:lnTo>
                  </a:path>
                </a:pathLst>
              </a:custGeom>
              <a:noFill/>
              <a:ln w="9525" cmpd="sng">
                <a:solidFill>
                  <a:schemeClr val="accent2"/>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27728" name="Freeform 76"/>
              <p:cNvSpPr>
                <a:spLocks/>
              </p:cNvSpPr>
              <p:nvPr/>
            </p:nvSpPr>
            <p:spPr bwMode="auto">
              <a:xfrm>
                <a:off x="3127" y="3148"/>
                <a:ext cx="2077" cy="655"/>
              </a:xfrm>
              <a:custGeom>
                <a:avLst/>
                <a:gdLst>
                  <a:gd name="T0" fmla="*/ 25 w 7003"/>
                  <a:gd name="T1" fmla="*/ 1 h 4415"/>
                  <a:gd name="T2" fmla="*/ 58 w 7003"/>
                  <a:gd name="T3" fmla="*/ 1 h 4415"/>
                  <a:gd name="T4" fmla="*/ 91 w 7003"/>
                  <a:gd name="T5" fmla="*/ 2 h 4415"/>
                  <a:gd name="T6" fmla="*/ 124 w 7003"/>
                  <a:gd name="T7" fmla="*/ 3 h 4415"/>
                  <a:gd name="T8" fmla="*/ 159 w 7003"/>
                  <a:gd name="T9" fmla="*/ 4 h 4415"/>
                  <a:gd name="T10" fmla="*/ 192 w 7003"/>
                  <a:gd name="T11" fmla="*/ 5 h 4415"/>
                  <a:gd name="T12" fmla="*/ 225 w 7003"/>
                  <a:gd name="T13" fmla="*/ 7 h 4415"/>
                  <a:gd name="T14" fmla="*/ 257 w 7003"/>
                  <a:gd name="T15" fmla="*/ 8 h 4415"/>
                  <a:gd name="T16" fmla="*/ 290 w 7003"/>
                  <a:gd name="T17" fmla="*/ 10 h 4415"/>
                  <a:gd name="T18" fmla="*/ 323 w 7003"/>
                  <a:gd name="T19" fmla="*/ 11 h 4415"/>
                  <a:gd name="T20" fmla="*/ 358 w 7003"/>
                  <a:gd name="T21" fmla="*/ 13 h 4415"/>
                  <a:gd name="T22" fmla="*/ 391 w 7003"/>
                  <a:gd name="T23" fmla="*/ 15 h 4415"/>
                  <a:gd name="T24" fmla="*/ 424 w 7003"/>
                  <a:gd name="T25" fmla="*/ 19 h 4415"/>
                  <a:gd name="T26" fmla="*/ 457 w 7003"/>
                  <a:gd name="T27" fmla="*/ 21 h 4415"/>
                  <a:gd name="T28" fmla="*/ 490 w 7003"/>
                  <a:gd name="T29" fmla="*/ 26 h 4415"/>
                  <a:gd name="T30" fmla="*/ 522 w 7003"/>
                  <a:gd name="T31" fmla="*/ 29 h 4415"/>
                  <a:gd name="T32" fmla="*/ 558 w 7003"/>
                  <a:gd name="T33" fmla="*/ 34 h 4415"/>
                  <a:gd name="T34" fmla="*/ 591 w 7003"/>
                  <a:gd name="T35" fmla="*/ 41 h 4415"/>
                  <a:gd name="T36" fmla="*/ 623 w 7003"/>
                  <a:gd name="T37" fmla="*/ 50 h 4415"/>
                  <a:gd name="T38" fmla="*/ 656 w 7003"/>
                  <a:gd name="T39" fmla="*/ 60 h 4415"/>
                  <a:gd name="T40" fmla="*/ 689 w 7003"/>
                  <a:gd name="T41" fmla="*/ 75 h 4415"/>
                  <a:gd name="T42" fmla="*/ 722 w 7003"/>
                  <a:gd name="T43" fmla="*/ 99 h 4415"/>
                  <a:gd name="T44" fmla="*/ 757 w 7003"/>
                  <a:gd name="T45" fmla="*/ 135 h 4415"/>
                  <a:gd name="T46" fmla="*/ 790 w 7003"/>
                  <a:gd name="T47" fmla="*/ 196 h 4415"/>
                  <a:gd name="T48" fmla="*/ 823 w 7003"/>
                  <a:gd name="T49" fmla="*/ 296 h 4415"/>
                  <a:gd name="T50" fmla="*/ 855 w 7003"/>
                  <a:gd name="T51" fmla="*/ 409 h 4415"/>
                  <a:gd name="T52" fmla="*/ 888 w 7003"/>
                  <a:gd name="T53" fmla="*/ 489 h 4415"/>
                  <a:gd name="T54" fmla="*/ 921 w 7003"/>
                  <a:gd name="T55" fmla="*/ 536 h 4415"/>
                  <a:gd name="T56" fmla="*/ 956 w 7003"/>
                  <a:gd name="T57" fmla="*/ 564 h 4415"/>
                  <a:gd name="T58" fmla="*/ 989 w 7003"/>
                  <a:gd name="T59" fmla="*/ 583 h 4415"/>
                  <a:gd name="T60" fmla="*/ 1022 w 7003"/>
                  <a:gd name="T61" fmla="*/ 596 h 4415"/>
                  <a:gd name="T62" fmla="*/ 1055 w 7003"/>
                  <a:gd name="T63" fmla="*/ 605 h 4415"/>
                  <a:gd name="T64" fmla="*/ 1088 w 7003"/>
                  <a:gd name="T65" fmla="*/ 613 h 4415"/>
                  <a:gd name="T66" fmla="*/ 1121 w 7003"/>
                  <a:gd name="T67" fmla="*/ 619 h 4415"/>
                  <a:gd name="T68" fmla="*/ 1156 w 7003"/>
                  <a:gd name="T69" fmla="*/ 624 h 4415"/>
                  <a:gd name="T70" fmla="*/ 1189 w 7003"/>
                  <a:gd name="T71" fmla="*/ 627 h 4415"/>
                  <a:gd name="T72" fmla="*/ 1221 w 7003"/>
                  <a:gd name="T73" fmla="*/ 631 h 4415"/>
                  <a:gd name="T74" fmla="*/ 1254 w 7003"/>
                  <a:gd name="T75" fmla="*/ 634 h 4415"/>
                  <a:gd name="T76" fmla="*/ 1287 w 7003"/>
                  <a:gd name="T77" fmla="*/ 636 h 4415"/>
                  <a:gd name="T78" fmla="*/ 1320 w 7003"/>
                  <a:gd name="T79" fmla="*/ 638 h 4415"/>
                  <a:gd name="T80" fmla="*/ 1355 w 7003"/>
                  <a:gd name="T81" fmla="*/ 639 h 4415"/>
                  <a:gd name="T82" fmla="*/ 1388 w 7003"/>
                  <a:gd name="T83" fmla="*/ 642 h 4415"/>
                  <a:gd name="T84" fmla="*/ 1421 w 7003"/>
                  <a:gd name="T85" fmla="*/ 643 h 4415"/>
                  <a:gd name="T86" fmla="*/ 1454 w 7003"/>
                  <a:gd name="T87" fmla="*/ 644 h 4415"/>
                  <a:gd name="T88" fmla="*/ 1486 w 7003"/>
                  <a:gd name="T89" fmla="*/ 646 h 4415"/>
                  <a:gd name="T90" fmla="*/ 1519 w 7003"/>
                  <a:gd name="T91" fmla="*/ 646 h 4415"/>
                  <a:gd name="T92" fmla="*/ 1555 w 7003"/>
                  <a:gd name="T93" fmla="*/ 647 h 4415"/>
                  <a:gd name="T94" fmla="*/ 1587 w 7003"/>
                  <a:gd name="T95" fmla="*/ 648 h 4415"/>
                  <a:gd name="T96" fmla="*/ 1620 w 7003"/>
                  <a:gd name="T97" fmla="*/ 650 h 4415"/>
                  <a:gd name="T98" fmla="*/ 1653 w 7003"/>
                  <a:gd name="T99" fmla="*/ 650 h 4415"/>
                  <a:gd name="T100" fmla="*/ 1686 w 7003"/>
                  <a:gd name="T101" fmla="*/ 651 h 4415"/>
                  <a:gd name="T102" fmla="*/ 1719 w 7003"/>
                  <a:gd name="T103" fmla="*/ 652 h 4415"/>
                  <a:gd name="T104" fmla="*/ 1754 w 7003"/>
                  <a:gd name="T105" fmla="*/ 652 h 4415"/>
                  <a:gd name="T106" fmla="*/ 1787 w 7003"/>
                  <a:gd name="T107" fmla="*/ 653 h 4415"/>
                  <a:gd name="T108" fmla="*/ 1820 w 7003"/>
                  <a:gd name="T109" fmla="*/ 653 h 4415"/>
                  <a:gd name="T110" fmla="*/ 1852 w 7003"/>
                  <a:gd name="T111" fmla="*/ 653 h 4415"/>
                  <a:gd name="T112" fmla="*/ 1885 w 7003"/>
                  <a:gd name="T113" fmla="*/ 654 h 4415"/>
                  <a:gd name="T114" fmla="*/ 1918 w 7003"/>
                  <a:gd name="T115" fmla="*/ 654 h 4415"/>
                  <a:gd name="T116" fmla="*/ 1953 w 7003"/>
                  <a:gd name="T117" fmla="*/ 654 h 4415"/>
                  <a:gd name="T118" fmla="*/ 1986 w 7003"/>
                  <a:gd name="T119" fmla="*/ 654 h 4415"/>
                  <a:gd name="T120" fmla="*/ 2019 w 7003"/>
                  <a:gd name="T121" fmla="*/ 655 h 4415"/>
                  <a:gd name="T122" fmla="*/ 2052 w 7003"/>
                  <a:gd name="T123" fmla="*/ 655 h 4415"/>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7003" h="4415">
                    <a:moveTo>
                      <a:pt x="0" y="0"/>
                    </a:moveTo>
                    <a:lnTo>
                      <a:pt x="25" y="7"/>
                    </a:lnTo>
                    <a:lnTo>
                      <a:pt x="59" y="7"/>
                    </a:lnTo>
                    <a:lnTo>
                      <a:pt x="85" y="7"/>
                    </a:lnTo>
                    <a:lnTo>
                      <a:pt x="110" y="7"/>
                    </a:lnTo>
                    <a:lnTo>
                      <a:pt x="136" y="7"/>
                    </a:lnTo>
                    <a:lnTo>
                      <a:pt x="170" y="7"/>
                    </a:lnTo>
                    <a:lnTo>
                      <a:pt x="195" y="7"/>
                    </a:lnTo>
                    <a:lnTo>
                      <a:pt x="221" y="15"/>
                    </a:lnTo>
                    <a:lnTo>
                      <a:pt x="255" y="15"/>
                    </a:lnTo>
                    <a:lnTo>
                      <a:pt x="281" y="15"/>
                    </a:lnTo>
                    <a:lnTo>
                      <a:pt x="306" y="15"/>
                    </a:lnTo>
                    <a:lnTo>
                      <a:pt x="340" y="15"/>
                    </a:lnTo>
                    <a:lnTo>
                      <a:pt x="366" y="22"/>
                    </a:lnTo>
                    <a:lnTo>
                      <a:pt x="391" y="22"/>
                    </a:lnTo>
                    <a:lnTo>
                      <a:pt x="417" y="22"/>
                    </a:lnTo>
                    <a:lnTo>
                      <a:pt x="451" y="22"/>
                    </a:lnTo>
                    <a:lnTo>
                      <a:pt x="476" y="30"/>
                    </a:lnTo>
                    <a:lnTo>
                      <a:pt x="502" y="30"/>
                    </a:lnTo>
                    <a:lnTo>
                      <a:pt x="536" y="30"/>
                    </a:lnTo>
                    <a:lnTo>
                      <a:pt x="561" y="30"/>
                    </a:lnTo>
                    <a:lnTo>
                      <a:pt x="587" y="30"/>
                    </a:lnTo>
                    <a:lnTo>
                      <a:pt x="612" y="37"/>
                    </a:lnTo>
                    <a:lnTo>
                      <a:pt x="646" y="37"/>
                    </a:lnTo>
                    <a:lnTo>
                      <a:pt x="672" y="37"/>
                    </a:lnTo>
                    <a:lnTo>
                      <a:pt x="698" y="45"/>
                    </a:lnTo>
                    <a:lnTo>
                      <a:pt x="732" y="45"/>
                    </a:lnTo>
                    <a:lnTo>
                      <a:pt x="757" y="45"/>
                    </a:lnTo>
                    <a:lnTo>
                      <a:pt x="783" y="45"/>
                    </a:lnTo>
                    <a:lnTo>
                      <a:pt x="808" y="52"/>
                    </a:lnTo>
                    <a:lnTo>
                      <a:pt x="842" y="52"/>
                    </a:lnTo>
                    <a:lnTo>
                      <a:pt x="868" y="52"/>
                    </a:lnTo>
                    <a:lnTo>
                      <a:pt x="893" y="60"/>
                    </a:lnTo>
                    <a:lnTo>
                      <a:pt x="927" y="60"/>
                    </a:lnTo>
                    <a:lnTo>
                      <a:pt x="953" y="60"/>
                    </a:lnTo>
                    <a:lnTo>
                      <a:pt x="978" y="67"/>
                    </a:lnTo>
                    <a:lnTo>
                      <a:pt x="1012" y="67"/>
                    </a:lnTo>
                    <a:lnTo>
                      <a:pt x="1038" y="75"/>
                    </a:lnTo>
                    <a:lnTo>
                      <a:pt x="1063" y="75"/>
                    </a:lnTo>
                    <a:lnTo>
                      <a:pt x="1089" y="75"/>
                    </a:lnTo>
                    <a:lnTo>
                      <a:pt x="1123" y="82"/>
                    </a:lnTo>
                    <a:lnTo>
                      <a:pt x="1149" y="82"/>
                    </a:lnTo>
                    <a:lnTo>
                      <a:pt x="1174" y="89"/>
                    </a:lnTo>
                    <a:lnTo>
                      <a:pt x="1208" y="89"/>
                    </a:lnTo>
                    <a:lnTo>
                      <a:pt x="1234" y="97"/>
                    </a:lnTo>
                    <a:lnTo>
                      <a:pt x="1259" y="97"/>
                    </a:lnTo>
                    <a:lnTo>
                      <a:pt x="1285" y="104"/>
                    </a:lnTo>
                    <a:lnTo>
                      <a:pt x="1319" y="104"/>
                    </a:lnTo>
                    <a:lnTo>
                      <a:pt x="1344" y="112"/>
                    </a:lnTo>
                    <a:lnTo>
                      <a:pt x="1370" y="112"/>
                    </a:lnTo>
                    <a:lnTo>
                      <a:pt x="1404" y="119"/>
                    </a:lnTo>
                    <a:lnTo>
                      <a:pt x="1429" y="127"/>
                    </a:lnTo>
                    <a:lnTo>
                      <a:pt x="1455" y="127"/>
                    </a:lnTo>
                    <a:lnTo>
                      <a:pt x="1480" y="134"/>
                    </a:lnTo>
                    <a:lnTo>
                      <a:pt x="1514" y="142"/>
                    </a:lnTo>
                    <a:lnTo>
                      <a:pt x="1540" y="142"/>
                    </a:lnTo>
                    <a:lnTo>
                      <a:pt x="1565" y="149"/>
                    </a:lnTo>
                    <a:lnTo>
                      <a:pt x="1600" y="157"/>
                    </a:lnTo>
                    <a:lnTo>
                      <a:pt x="1625" y="164"/>
                    </a:lnTo>
                    <a:lnTo>
                      <a:pt x="1651" y="172"/>
                    </a:lnTo>
                    <a:lnTo>
                      <a:pt x="1685" y="179"/>
                    </a:lnTo>
                    <a:lnTo>
                      <a:pt x="1710" y="179"/>
                    </a:lnTo>
                    <a:lnTo>
                      <a:pt x="1736" y="187"/>
                    </a:lnTo>
                    <a:lnTo>
                      <a:pt x="1761" y="194"/>
                    </a:lnTo>
                    <a:lnTo>
                      <a:pt x="1795" y="209"/>
                    </a:lnTo>
                    <a:lnTo>
                      <a:pt x="1821" y="216"/>
                    </a:lnTo>
                    <a:lnTo>
                      <a:pt x="1846" y="224"/>
                    </a:lnTo>
                    <a:lnTo>
                      <a:pt x="1880" y="231"/>
                    </a:lnTo>
                    <a:lnTo>
                      <a:pt x="1906" y="246"/>
                    </a:lnTo>
                    <a:lnTo>
                      <a:pt x="1931" y="254"/>
                    </a:lnTo>
                    <a:lnTo>
                      <a:pt x="1957" y="261"/>
                    </a:lnTo>
                    <a:lnTo>
                      <a:pt x="1991" y="276"/>
                    </a:lnTo>
                    <a:lnTo>
                      <a:pt x="2016" y="291"/>
                    </a:lnTo>
                    <a:lnTo>
                      <a:pt x="2042" y="306"/>
                    </a:lnTo>
                    <a:lnTo>
                      <a:pt x="2076" y="314"/>
                    </a:lnTo>
                    <a:lnTo>
                      <a:pt x="2102" y="336"/>
                    </a:lnTo>
                    <a:lnTo>
                      <a:pt x="2127" y="351"/>
                    </a:lnTo>
                    <a:lnTo>
                      <a:pt x="2153" y="366"/>
                    </a:lnTo>
                    <a:lnTo>
                      <a:pt x="2187" y="388"/>
                    </a:lnTo>
                    <a:lnTo>
                      <a:pt x="2212" y="403"/>
                    </a:lnTo>
                    <a:lnTo>
                      <a:pt x="2238" y="433"/>
                    </a:lnTo>
                    <a:lnTo>
                      <a:pt x="2272" y="456"/>
                    </a:lnTo>
                    <a:lnTo>
                      <a:pt x="2297" y="478"/>
                    </a:lnTo>
                    <a:lnTo>
                      <a:pt x="2323" y="508"/>
                    </a:lnTo>
                    <a:lnTo>
                      <a:pt x="2357" y="545"/>
                    </a:lnTo>
                    <a:lnTo>
                      <a:pt x="2382" y="583"/>
                    </a:lnTo>
                    <a:lnTo>
                      <a:pt x="2408" y="620"/>
                    </a:lnTo>
                    <a:lnTo>
                      <a:pt x="2433" y="665"/>
                    </a:lnTo>
                    <a:lnTo>
                      <a:pt x="2467" y="717"/>
                    </a:lnTo>
                    <a:lnTo>
                      <a:pt x="2493" y="769"/>
                    </a:lnTo>
                    <a:lnTo>
                      <a:pt x="2519" y="837"/>
                    </a:lnTo>
                    <a:lnTo>
                      <a:pt x="2553" y="911"/>
                    </a:lnTo>
                    <a:lnTo>
                      <a:pt x="2578" y="993"/>
                    </a:lnTo>
                    <a:lnTo>
                      <a:pt x="2604" y="1091"/>
                    </a:lnTo>
                    <a:lnTo>
                      <a:pt x="2629" y="1195"/>
                    </a:lnTo>
                    <a:lnTo>
                      <a:pt x="2663" y="1322"/>
                    </a:lnTo>
                    <a:lnTo>
                      <a:pt x="2689" y="1464"/>
                    </a:lnTo>
                    <a:lnTo>
                      <a:pt x="2714" y="1628"/>
                    </a:lnTo>
                    <a:lnTo>
                      <a:pt x="2748" y="1808"/>
                    </a:lnTo>
                    <a:lnTo>
                      <a:pt x="2774" y="1995"/>
                    </a:lnTo>
                    <a:lnTo>
                      <a:pt x="2799" y="2196"/>
                    </a:lnTo>
                    <a:lnTo>
                      <a:pt x="2825" y="2390"/>
                    </a:lnTo>
                    <a:lnTo>
                      <a:pt x="2859" y="2577"/>
                    </a:lnTo>
                    <a:lnTo>
                      <a:pt x="2884" y="2757"/>
                    </a:lnTo>
                    <a:lnTo>
                      <a:pt x="2910" y="2921"/>
                    </a:lnTo>
                    <a:lnTo>
                      <a:pt x="2944" y="3063"/>
                    </a:lnTo>
                    <a:lnTo>
                      <a:pt x="2970" y="3190"/>
                    </a:lnTo>
                    <a:lnTo>
                      <a:pt x="2995" y="3294"/>
                    </a:lnTo>
                    <a:lnTo>
                      <a:pt x="3029" y="3392"/>
                    </a:lnTo>
                    <a:lnTo>
                      <a:pt x="3055" y="3474"/>
                    </a:lnTo>
                    <a:lnTo>
                      <a:pt x="3080" y="3548"/>
                    </a:lnTo>
                    <a:lnTo>
                      <a:pt x="3106" y="3616"/>
                    </a:lnTo>
                    <a:lnTo>
                      <a:pt x="3140" y="3668"/>
                    </a:lnTo>
                    <a:lnTo>
                      <a:pt x="3165" y="3720"/>
                    </a:lnTo>
                    <a:lnTo>
                      <a:pt x="3191" y="3765"/>
                    </a:lnTo>
                    <a:lnTo>
                      <a:pt x="3225" y="3802"/>
                    </a:lnTo>
                    <a:lnTo>
                      <a:pt x="3250" y="3840"/>
                    </a:lnTo>
                    <a:lnTo>
                      <a:pt x="3276" y="3877"/>
                    </a:lnTo>
                    <a:lnTo>
                      <a:pt x="3301" y="3907"/>
                    </a:lnTo>
                    <a:lnTo>
                      <a:pt x="3335" y="3929"/>
                    </a:lnTo>
                    <a:lnTo>
                      <a:pt x="3361" y="3952"/>
                    </a:lnTo>
                    <a:lnTo>
                      <a:pt x="3386" y="3982"/>
                    </a:lnTo>
                    <a:lnTo>
                      <a:pt x="3421" y="3997"/>
                    </a:lnTo>
                    <a:lnTo>
                      <a:pt x="3446" y="4019"/>
                    </a:lnTo>
                    <a:lnTo>
                      <a:pt x="3472" y="4034"/>
                    </a:lnTo>
                    <a:lnTo>
                      <a:pt x="3506" y="4049"/>
                    </a:lnTo>
                    <a:lnTo>
                      <a:pt x="3531" y="4071"/>
                    </a:lnTo>
                    <a:lnTo>
                      <a:pt x="3557" y="4079"/>
                    </a:lnTo>
                    <a:lnTo>
                      <a:pt x="3582" y="4094"/>
                    </a:lnTo>
                    <a:lnTo>
                      <a:pt x="3616" y="4109"/>
                    </a:lnTo>
                    <a:lnTo>
                      <a:pt x="3642" y="4124"/>
                    </a:lnTo>
                    <a:lnTo>
                      <a:pt x="3667" y="4131"/>
                    </a:lnTo>
                    <a:lnTo>
                      <a:pt x="3701" y="4139"/>
                    </a:lnTo>
                    <a:lnTo>
                      <a:pt x="3727" y="4154"/>
                    </a:lnTo>
                    <a:lnTo>
                      <a:pt x="3752" y="4161"/>
                    </a:lnTo>
                    <a:lnTo>
                      <a:pt x="3778" y="4169"/>
                    </a:lnTo>
                    <a:lnTo>
                      <a:pt x="3812" y="4176"/>
                    </a:lnTo>
                    <a:lnTo>
                      <a:pt x="3837" y="4191"/>
                    </a:lnTo>
                    <a:lnTo>
                      <a:pt x="3863" y="4198"/>
                    </a:lnTo>
                    <a:lnTo>
                      <a:pt x="3897" y="4206"/>
                    </a:lnTo>
                    <a:lnTo>
                      <a:pt x="3923" y="4206"/>
                    </a:lnTo>
                    <a:lnTo>
                      <a:pt x="3948" y="4213"/>
                    </a:lnTo>
                    <a:lnTo>
                      <a:pt x="3974" y="4221"/>
                    </a:lnTo>
                    <a:lnTo>
                      <a:pt x="4008" y="4228"/>
                    </a:lnTo>
                    <a:lnTo>
                      <a:pt x="4033" y="4236"/>
                    </a:lnTo>
                    <a:lnTo>
                      <a:pt x="4059" y="4243"/>
                    </a:lnTo>
                    <a:lnTo>
                      <a:pt x="4093" y="4243"/>
                    </a:lnTo>
                    <a:lnTo>
                      <a:pt x="4118" y="4251"/>
                    </a:lnTo>
                    <a:lnTo>
                      <a:pt x="4144" y="4258"/>
                    </a:lnTo>
                    <a:lnTo>
                      <a:pt x="4178" y="4258"/>
                    </a:lnTo>
                    <a:lnTo>
                      <a:pt x="4203" y="4266"/>
                    </a:lnTo>
                    <a:lnTo>
                      <a:pt x="4229" y="4273"/>
                    </a:lnTo>
                    <a:lnTo>
                      <a:pt x="4254" y="4273"/>
                    </a:lnTo>
                    <a:lnTo>
                      <a:pt x="4288" y="4281"/>
                    </a:lnTo>
                    <a:lnTo>
                      <a:pt x="4314" y="4281"/>
                    </a:lnTo>
                    <a:lnTo>
                      <a:pt x="4340" y="4288"/>
                    </a:lnTo>
                    <a:lnTo>
                      <a:pt x="4374" y="4288"/>
                    </a:lnTo>
                    <a:lnTo>
                      <a:pt x="4399" y="4296"/>
                    </a:lnTo>
                    <a:lnTo>
                      <a:pt x="4425" y="4296"/>
                    </a:lnTo>
                    <a:lnTo>
                      <a:pt x="4450" y="4303"/>
                    </a:lnTo>
                    <a:lnTo>
                      <a:pt x="4484" y="4303"/>
                    </a:lnTo>
                    <a:lnTo>
                      <a:pt x="4510" y="4310"/>
                    </a:lnTo>
                    <a:lnTo>
                      <a:pt x="4535" y="4310"/>
                    </a:lnTo>
                    <a:lnTo>
                      <a:pt x="4569" y="4310"/>
                    </a:lnTo>
                    <a:lnTo>
                      <a:pt x="4595" y="4318"/>
                    </a:lnTo>
                    <a:lnTo>
                      <a:pt x="4620" y="4318"/>
                    </a:lnTo>
                    <a:lnTo>
                      <a:pt x="4646" y="4325"/>
                    </a:lnTo>
                    <a:lnTo>
                      <a:pt x="4680" y="4325"/>
                    </a:lnTo>
                    <a:lnTo>
                      <a:pt x="4705" y="4325"/>
                    </a:lnTo>
                    <a:lnTo>
                      <a:pt x="4731" y="4333"/>
                    </a:lnTo>
                    <a:lnTo>
                      <a:pt x="4765" y="4333"/>
                    </a:lnTo>
                    <a:lnTo>
                      <a:pt x="4791" y="4333"/>
                    </a:lnTo>
                    <a:lnTo>
                      <a:pt x="4816" y="4340"/>
                    </a:lnTo>
                    <a:lnTo>
                      <a:pt x="4850" y="4340"/>
                    </a:lnTo>
                    <a:lnTo>
                      <a:pt x="4876" y="4340"/>
                    </a:lnTo>
                    <a:lnTo>
                      <a:pt x="4901" y="4340"/>
                    </a:lnTo>
                    <a:lnTo>
                      <a:pt x="4927" y="4348"/>
                    </a:lnTo>
                    <a:lnTo>
                      <a:pt x="4961" y="4348"/>
                    </a:lnTo>
                    <a:lnTo>
                      <a:pt x="4986" y="4348"/>
                    </a:lnTo>
                    <a:lnTo>
                      <a:pt x="5012" y="4355"/>
                    </a:lnTo>
                    <a:lnTo>
                      <a:pt x="5046" y="4355"/>
                    </a:lnTo>
                    <a:lnTo>
                      <a:pt x="5071" y="4355"/>
                    </a:lnTo>
                    <a:lnTo>
                      <a:pt x="5097" y="4355"/>
                    </a:lnTo>
                    <a:lnTo>
                      <a:pt x="5122" y="4355"/>
                    </a:lnTo>
                    <a:lnTo>
                      <a:pt x="5156" y="4363"/>
                    </a:lnTo>
                    <a:lnTo>
                      <a:pt x="5182" y="4363"/>
                    </a:lnTo>
                    <a:lnTo>
                      <a:pt x="5208" y="4363"/>
                    </a:lnTo>
                    <a:lnTo>
                      <a:pt x="5242" y="4363"/>
                    </a:lnTo>
                    <a:lnTo>
                      <a:pt x="5267" y="4370"/>
                    </a:lnTo>
                    <a:lnTo>
                      <a:pt x="5293" y="4370"/>
                    </a:lnTo>
                    <a:lnTo>
                      <a:pt x="5318" y="4370"/>
                    </a:lnTo>
                    <a:lnTo>
                      <a:pt x="5352" y="4370"/>
                    </a:lnTo>
                    <a:lnTo>
                      <a:pt x="5378" y="4370"/>
                    </a:lnTo>
                    <a:lnTo>
                      <a:pt x="5403" y="4378"/>
                    </a:lnTo>
                    <a:lnTo>
                      <a:pt x="5437" y="4378"/>
                    </a:lnTo>
                    <a:lnTo>
                      <a:pt x="5463" y="4378"/>
                    </a:lnTo>
                    <a:lnTo>
                      <a:pt x="5488" y="4378"/>
                    </a:lnTo>
                    <a:lnTo>
                      <a:pt x="5522" y="4378"/>
                    </a:lnTo>
                    <a:lnTo>
                      <a:pt x="5548" y="4378"/>
                    </a:lnTo>
                    <a:lnTo>
                      <a:pt x="5573" y="4378"/>
                    </a:lnTo>
                    <a:lnTo>
                      <a:pt x="5599" y="4385"/>
                    </a:lnTo>
                    <a:lnTo>
                      <a:pt x="5633" y="4385"/>
                    </a:lnTo>
                    <a:lnTo>
                      <a:pt x="5659" y="4385"/>
                    </a:lnTo>
                    <a:lnTo>
                      <a:pt x="5684" y="4385"/>
                    </a:lnTo>
                    <a:lnTo>
                      <a:pt x="5718" y="4385"/>
                    </a:lnTo>
                    <a:lnTo>
                      <a:pt x="5744" y="4385"/>
                    </a:lnTo>
                    <a:lnTo>
                      <a:pt x="5769" y="4385"/>
                    </a:lnTo>
                    <a:lnTo>
                      <a:pt x="5795" y="4393"/>
                    </a:lnTo>
                    <a:lnTo>
                      <a:pt x="5829" y="4393"/>
                    </a:lnTo>
                    <a:lnTo>
                      <a:pt x="5854" y="4393"/>
                    </a:lnTo>
                    <a:lnTo>
                      <a:pt x="5880" y="4393"/>
                    </a:lnTo>
                    <a:lnTo>
                      <a:pt x="5914" y="4393"/>
                    </a:lnTo>
                    <a:lnTo>
                      <a:pt x="5939" y="4393"/>
                    </a:lnTo>
                    <a:lnTo>
                      <a:pt x="5965" y="4393"/>
                    </a:lnTo>
                    <a:lnTo>
                      <a:pt x="5990" y="4393"/>
                    </a:lnTo>
                    <a:lnTo>
                      <a:pt x="6024" y="4400"/>
                    </a:lnTo>
                    <a:lnTo>
                      <a:pt x="6050" y="4400"/>
                    </a:lnTo>
                    <a:lnTo>
                      <a:pt x="6075" y="4400"/>
                    </a:lnTo>
                    <a:lnTo>
                      <a:pt x="6110" y="4400"/>
                    </a:lnTo>
                    <a:lnTo>
                      <a:pt x="6135" y="4400"/>
                    </a:lnTo>
                    <a:lnTo>
                      <a:pt x="6161" y="4400"/>
                    </a:lnTo>
                    <a:lnTo>
                      <a:pt x="6195" y="4400"/>
                    </a:lnTo>
                    <a:lnTo>
                      <a:pt x="6220" y="4400"/>
                    </a:lnTo>
                    <a:lnTo>
                      <a:pt x="6246" y="4400"/>
                    </a:lnTo>
                    <a:lnTo>
                      <a:pt x="6271" y="4400"/>
                    </a:lnTo>
                    <a:lnTo>
                      <a:pt x="6305" y="4400"/>
                    </a:lnTo>
                    <a:lnTo>
                      <a:pt x="6331" y="4408"/>
                    </a:lnTo>
                    <a:lnTo>
                      <a:pt x="6356" y="4408"/>
                    </a:lnTo>
                    <a:lnTo>
                      <a:pt x="6390" y="4408"/>
                    </a:lnTo>
                    <a:lnTo>
                      <a:pt x="6416" y="4408"/>
                    </a:lnTo>
                    <a:lnTo>
                      <a:pt x="6441" y="4408"/>
                    </a:lnTo>
                    <a:lnTo>
                      <a:pt x="6467" y="4408"/>
                    </a:lnTo>
                    <a:lnTo>
                      <a:pt x="6501" y="4408"/>
                    </a:lnTo>
                    <a:lnTo>
                      <a:pt x="6526" y="4408"/>
                    </a:lnTo>
                    <a:lnTo>
                      <a:pt x="6552" y="4408"/>
                    </a:lnTo>
                    <a:lnTo>
                      <a:pt x="6586" y="4408"/>
                    </a:lnTo>
                    <a:lnTo>
                      <a:pt x="6612" y="4408"/>
                    </a:lnTo>
                    <a:lnTo>
                      <a:pt x="6637" y="4408"/>
                    </a:lnTo>
                    <a:lnTo>
                      <a:pt x="6663" y="4408"/>
                    </a:lnTo>
                    <a:lnTo>
                      <a:pt x="6697" y="4408"/>
                    </a:lnTo>
                    <a:lnTo>
                      <a:pt x="6722" y="4408"/>
                    </a:lnTo>
                    <a:lnTo>
                      <a:pt x="6748" y="4415"/>
                    </a:lnTo>
                    <a:lnTo>
                      <a:pt x="6782" y="4415"/>
                    </a:lnTo>
                    <a:lnTo>
                      <a:pt x="6807" y="4415"/>
                    </a:lnTo>
                    <a:lnTo>
                      <a:pt x="6833" y="4415"/>
                    </a:lnTo>
                    <a:lnTo>
                      <a:pt x="6867" y="4415"/>
                    </a:lnTo>
                    <a:lnTo>
                      <a:pt x="6892" y="4415"/>
                    </a:lnTo>
                    <a:lnTo>
                      <a:pt x="6918" y="4415"/>
                    </a:lnTo>
                    <a:lnTo>
                      <a:pt x="6943" y="4415"/>
                    </a:lnTo>
                    <a:lnTo>
                      <a:pt x="6977" y="4415"/>
                    </a:lnTo>
                    <a:lnTo>
                      <a:pt x="7003" y="4415"/>
                    </a:lnTo>
                  </a:path>
                </a:pathLst>
              </a:custGeom>
              <a:noFill/>
              <a:ln w="9525" cmpd="sng">
                <a:solidFill>
                  <a:srgbClr val="9900CC"/>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27729" name="Freeform 77"/>
              <p:cNvSpPr>
                <a:spLocks/>
              </p:cNvSpPr>
              <p:nvPr/>
            </p:nvSpPr>
            <p:spPr bwMode="auto">
              <a:xfrm>
                <a:off x="3127" y="3153"/>
                <a:ext cx="2077" cy="650"/>
              </a:xfrm>
              <a:custGeom>
                <a:avLst/>
                <a:gdLst>
                  <a:gd name="T0" fmla="*/ 25 w 7003"/>
                  <a:gd name="T1" fmla="*/ 0 h 4378"/>
                  <a:gd name="T2" fmla="*/ 58 w 7003"/>
                  <a:gd name="T3" fmla="*/ 1 h 4378"/>
                  <a:gd name="T4" fmla="*/ 91 w 7003"/>
                  <a:gd name="T5" fmla="*/ 2 h 4378"/>
                  <a:gd name="T6" fmla="*/ 124 w 7003"/>
                  <a:gd name="T7" fmla="*/ 4 h 4378"/>
                  <a:gd name="T8" fmla="*/ 159 w 7003"/>
                  <a:gd name="T9" fmla="*/ 5 h 4378"/>
                  <a:gd name="T10" fmla="*/ 192 w 7003"/>
                  <a:gd name="T11" fmla="*/ 8 h 4378"/>
                  <a:gd name="T12" fmla="*/ 225 w 7003"/>
                  <a:gd name="T13" fmla="*/ 9 h 4378"/>
                  <a:gd name="T14" fmla="*/ 257 w 7003"/>
                  <a:gd name="T15" fmla="*/ 11 h 4378"/>
                  <a:gd name="T16" fmla="*/ 290 w 7003"/>
                  <a:gd name="T17" fmla="*/ 13 h 4378"/>
                  <a:gd name="T18" fmla="*/ 323 w 7003"/>
                  <a:gd name="T19" fmla="*/ 17 h 4378"/>
                  <a:gd name="T20" fmla="*/ 358 w 7003"/>
                  <a:gd name="T21" fmla="*/ 19 h 4378"/>
                  <a:gd name="T22" fmla="*/ 391 w 7003"/>
                  <a:gd name="T23" fmla="*/ 23 h 4378"/>
                  <a:gd name="T24" fmla="*/ 424 w 7003"/>
                  <a:gd name="T25" fmla="*/ 27 h 4378"/>
                  <a:gd name="T26" fmla="*/ 457 w 7003"/>
                  <a:gd name="T27" fmla="*/ 31 h 4378"/>
                  <a:gd name="T28" fmla="*/ 490 w 7003"/>
                  <a:gd name="T29" fmla="*/ 37 h 4378"/>
                  <a:gd name="T30" fmla="*/ 522 w 7003"/>
                  <a:gd name="T31" fmla="*/ 43 h 4378"/>
                  <a:gd name="T32" fmla="*/ 558 w 7003"/>
                  <a:gd name="T33" fmla="*/ 50 h 4378"/>
                  <a:gd name="T34" fmla="*/ 591 w 7003"/>
                  <a:gd name="T35" fmla="*/ 60 h 4378"/>
                  <a:gd name="T36" fmla="*/ 623 w 7003"/>
                  <a:gd name="T37" fmla="*/ 71 h 4378"/>
                  <a:gd name="T38" fmla="*/ 656 w 7003"/>
                  <a:gd name="T39" fmla="*/ 86 h 4378"/>
                  <a:gd name="T40" fmla="*/ 689 w 7003"/>
                  <a:gd name="T41" fmla="*/ 106 h 4378"/>
                  <a:gd name="T42" fmla="*/ 722 w 7003"/>
                  <a:gd name="T43" fmla="*/ 134 h 4378"/>
                  <a:gd name="T44" fmla="*/ 757 w 7003"/>
                  <a:gd name="T45" fmla="*/ 174 h 4378"/>
                  <a:gd name="T46" fmla="*/ 790 w 7003"/>
                  <a:gd name="T47" fmla="*/ 230 h 4378"/>
                  <a:gd name="T48" fmla="*/ 823 w 7003"/>
                  <a:gd name="T49" fmla="*/ 302 h 4378"/>
                  <a:gd name="T50" fmla="*/ 855 w 7003"/>
                  <a:gd name="T51" fmla="*/ 378 h 4378"/>
                  <a:gd name="T52" fmla="*/ 888 w 7003"/>
                  <a:gd name="T53" fmla="*/ 443 h 4378"/>
                  <a:gd name="T54" fmla="*/ 921 w 7003"/>
                  <a:gd name="T55" fmla="*/ 490 h 4378"/>
                  <a:gd name="T56" fmla="*/ 956 w 7003"/>
                  <a:gd name="T57" fmla="*/ 522 h 4378"/>
                  <a:gd name="T58" fmla="*/ 989 w 7003"/>
                  <a:gd name="T59" fmla="*/ 547 h 4378"/>
                  <a:gd name="T60" fmla="*/ 1022 w 7003"/>
                  <a:gd name="T61" fmla="*/ 563 h 4378"/>
                  <a:gd name="T62" fmla="*/ 1055 w 7003"/>
                  <a:gd name="T63" fmla="*/ 577 h 4378"/>
                  <a:gd name="T64" fmla="*/ 1088 w 7003"/>
                  <a:gd name="T65" fmla="*/ 588 h 4378"/>
                  <a:gd name="T66" fmla="*/ 1121 w 7003"/>
                  <a:gd name="T67" fmla="*/ 596 h 4378"/>
                  <a:gd name="T68" fmla="*/ 1156 w 7003"/>
                  <a:gd name="T69" fmla="*/ 602 h 4378"/>
                  <a:gd name="T70" fmla="*/ 1189 w 7003"/>
                  <a:gd name="T71" fmla="*/ 609 h 4378"/>
                  <a:gd name="T72" fmla="*/ 1221 w 7003"/>
                  <a:gd name="T73" fmla="*/ 613 h 4378"/>
                  <a:gd name="T74" fmla="*/ 1254 w 7003"/>
                  <a:gd name="T75" fmla="*/ 618 h 4378"/>
                  <a:gd name="T76" fmla="*/ 1287 w 7003"/>
                  <a:gd name="T77" fmla="*/ 621 h 4378"/>
                  <a:gd name="T78" fmla="*/ 1320 w 7003"/>
                  <a:gd name="T79" fmla="*/ 624 h 4378"/>
                  <a:gd name="T80" fmla="*/ 1355 w 7003"/>
                  <a:gd name="T81" fmla="*/ 627 h 4378"/>
                  <a:gd name="T82" fmla="*/ 1388 w 7003"/>
                  <a:gd name="T83" fmla="*/ 630 h 4378"/>
                  <a:gd name="T84" fmla="*/ 1421 w 7003"/>
                  <a:gd name="T85" fmla="*/ 632 h 4378"/>
                  <a:gd name="T86" fmla="*/ 1454 w 7003"/>
                  <a:gd name="T87" fmla="*/ 634 h 4378"/>
                  <a:gd name="T88" fmla="*/ 1486 w 7003"/>
                  <a:gd name="T89" fmla="*/ 635 h 4378"/>
                  <a:gd name="T90" fmla="*/ 1519 w 7003"/>
                  <a:gd name="T91" fmla="*/ 638 h 4378"/>
                  <a:gd name="T92" fmla="*/ 1555 w 7003"/>
                  <a:gd name="T93" fmla="*/ 639 h 4378"/>
                  <a:gd name="T94" fmla="*/ 1587 w 7003"/>
                  <a:gd name="T95" fmla="*/ 640 h 4378"/>
                  <a:gd name="T96" fmla="*/ 1620 w 7003"/>
                  <a:gd name="T97" fmla="*/ 641 h 4378"/>
                  <a:gd name="T98" fmla="*/ 1653 w 7003"/>
                  <a:gd name="T99" fmla="*/ 642 h 4378"/>
                  <a:gd name="T100" fmla="*/ 1686 w 7003"/>
                  <a:gd name="T101" fmla="*/ 643 h 4378"/>
                  <a:gd name="T102" fmla="*/ 1719 w 7003"/>
                  <a:gd name="T103" fmla="*/ 644 h 4378"/>
                  <a:gd name="T104" fmla="*/ 1754 w 7003"/>
                  <a:gd name="T105" fmla="*/ 646 h 4378"/>
                  <a:gd name="T106" fmla="*/ 1787 w 7003"/>
                  <a:gd name="T107" fmla="*/ 646 h 4378"/>
                  <a:gd name="T108" fmla="*/ 1820 w 7003"/>
                  <a:gd name="T109" fmla="*/ 647 h 4378"/>
                  <a:gd name="T110" fmla="*/ 1852 w 7003"/>
                  <a:gd name="T111" fmla="*/ 647 h 4378"/>
                  <a:gd name="T112" fmla="*/ 1885 w 7003"/>
                  <a:gd name="T113" fmla="*/ 648 h 4378"/>
                  <a:gd name="T114" fmla="*/ 1918 w 7003"/>
                  <a:gd name="T115" fmla="*/ 648 h 4378"/>
                  <a:gd name="T116" fmla="*/ 1953 w 7003"/>
                  <a:gd name="T117" fmla="*/ 649 h 4378"/>
                  <a:gd name="T118" fmla="*/ 1986 w 7003"/>
                  <a:gd name="T119" fmla="*/ 649 h 4378"/>
                  <a:gd name="T120" fmla="*/ 2019 w 7003"/>
                  <a:gd name="T121" fmla="*/ 649 h 4378"/>
                  <a:gd name="T122" fmla="*/ 2052 w 7003"/>
                  <a:gd name="T123" fmla="*/ 650 h 437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7003" h="4378">
                    <a:moveTo>
                      <a:pt x="0" y="0"/>
                    </a:moveTo>
                    <a:lnTo>
                      <a:pt x="25" y="0"/>
                    </a:lnTo>
                    <a:lnTo>
                      <a:pt x="59" y="0"/>
                    </a:lnTo>
                    <a:lnTo>
                      <a:pt x="85" y="0"/>
                    </a:lnTo>
                    <a:lnTo>
                      <a:pt x="110" y="7"/>
                    </a:lnTo>
                    <a:lnTo>
                      <a:pt x="136" y="7"/>
                    </a:lnTo>
                    <a:lnTo>
                      <a:pt x="170" y="7"/>
                    </a:lnTo>
                    <a:lnTo>
                      <a:pt x="195" y="7"/>
                    </a:lnTo>
                    <a:lnTo>
                      <a:pt x="221" y="15"/>
                    </a:lnTo>
                    <a:lnTo>
                      <a:pt x="255" y="15"/>
                    </a:lnTo>
                    <a:lnTo>
                      <a:pt x="281" y="15"/>
                    </a:lnTo>
                    <a:lnTo>
                      <a:pt x="306" y="15"/>
                    </a:lnTo>
                    <a:lnTo>
                      <a:pt x="340" y="22"/>
                    </a:lnTo>
                    <a:lnTo>
                      <a:pt x="366" y="22"/>
                    </a:lnTo>
                    <a:lnTo>
                      <a:pt x="391" y="22"/>
                    </a:lnTo>
                    <a:lnTo>
                      <a:pt x="417" y="30"/>
                    </a:lnTo>
                    <a:lnTo>
                      <a:pt x="451" y="30"/>
                    </a:lnTo>
                    <a:lnTo>
                      <a:pt x="476" y="30"/>
                    </a:lnTo>
                    <a:lnTo>
                      <a:pt x="502" y="37"/>
                    </a:lnTo>
                    <a:lnTo>
                      <a:pt x="536" y="37"/>
                    </a:lnTo>
                    <a:lnTo>
                      <a:pt x="561" y="37"/>
                    </a:lnTo>
                    <a:lnTo>
                      <a:pt x="587" y="45"/>
                    </a:lnTo>
                    <a:lnTo>
                      <a:pt x="612" y="45"/>
                    </a:lnTo>
                    <a:lnTo>
                      <a:pt x="646" y="52"/>
                    </a:lnTo>
                    <a:lnTo>
                      <a:pt x="672" y="52"/>
                    </a:lnTo>
                    <a:lnTo>
                      <a:pt x="698" y="52"/>
                    </a:lnTo>
                    <a:lnTo>
                      <a:pt x="732" y="59"/>
                    </a:lnTo>
                    <a:lnTo>
                      <a:pt x="757" y="59"/>
                    </a:lnTo>
                    <a:lnTo>
                      <a:pt x="783" y="67"/>
                    </a:lnTo>
                    <a:lnTo>
                      <a:pt x="808" y="67"/>
                    </a:lnTo>
                    <a:lnTo>
                      <a:pt x="842" y="74"/>
                    </a:lnTo>
                    <a:lnTo>
                      <a:pt x="868" y="74"/>
                    </a:lnTo>
                    <a:lnTo>
                      <a:pt x="893" y="82"/>
                    </a:lnTo>
                    <a:lnTo>
                      <a:pt x="927" y="82"/>
                    </a:lnTo>
                    <a:lnTo>
                      <a:pt x="953" y="89"/>
                    </a:lnTo>
                    <a:lnTo>
                      <a:pt x="978" y="89"/>
                    </a:lnTo>
                    <a:lnTo>
                      <a:pt x="1012" y="97"/>
                    </a:lnTo>
                    <a:lnTo>
                      <a:pt x="1038" y="104"/>
                    </a:lnTo>
                    <a:lnTo>
                      <a:pt x="1063" y="104"/>
                    </a:lnTo>
                    <a:lnTo>
                      <a:pt x="1089" y="112"/>
                    </a:lnTo>
                    <a:lnTo>
                      <a:pt x="1123" y="112"/>
                    </a:lnTo>
                    <a:lnTo>
                      <a:pt x="1149" y="119"/>
                    </a:lnTo>
                    <a:lnTo>
                      <a:pt x="1174" y="127"/>
                    </a:lnTo>
                    <a:lnTo>
                      <a:pt x="1208" y="127"/>
                    </a:lnTo>
                    <a:lnTo>
                      <a:pt x="1234" y="134"/>
                    </a:lnTo>
                    <a:lnTo>
                      <a:pt x="1259" y="142"/>
                    </a:lnTo>
                    <a:lnTo>
                      <a:pt x="1285" y="149"/>
                    </a:lnTo>
                    <a:lnTo>
                      <a:pt x="1319" y="157"/>
                    </a:lnTo>
                    <a:lnTo>
                      <a:pt x="1344" y="157"/>
                    </a:lnTo>
                    <a:lnTo>
                      <a:pt x="1370" y="164"/>
                    </a:lnTo>
                    <a:lnTo>
                      <a:pt x="1404" y="172"/>
                    </a:lnTo>
                    <a:lnTo>
                      <a:pt x="1429" y="179"/>
                    </a:lnTo>
                    <a:lnTo>
                      <a:pt x="1455" y="186"/>
                    </a:lnTo>
                    <a:lnTo>
                      <a:pt x="1480" y="194"/>
                    </a:lnTo>
                    <a:lnTo>
                      <a:pt x="1514" y="201"/>
                    </a:lnTo>
                    <a:lnTo>
                      <a:pt x="1540" y="209"/>
                    </a:lnTo>
                    <a:lnTo>
                      <a:pt x="1565" y="216"/>
                    </a:lnTo>
                    <a:lnTo>
                      <a:pt x="1600" y="224"/>
                    </a:lnTo>
                    <a:lnTo>
                      <a:pt x="1625" y="239"/>
                    </a:lnTo>
                    <a:lnTo>
                      <a:pt x="1651" y="246"/>
                    </a:lnTo>
                    <a:lnTo>
                      <a:pt x="1685" y="254"/>
                    </a:lnTo>
                    <a:lnTo>
                      <a:pt x="1710" y="269"/>
                    </a:lnTo>
                    <a:lnTo>
                      <a:pt x="1736" y="276"/>
                    </a:lnTo>
                    <a:lnTo>
                      <a:pt x="1761" y="291"/>
                    </a:lnTo>
                    <a:lnTo>
                      <a:pt x="1795" y="299"/>
                    </a:lnTo>
                    <a:lnTo>
                      <a:pt x="1821" y="313"/>
                    </a:lnTo>
                    <a:lnTo>
                      <a:pt x="1846" y="328"/>
                    </a:lnTo>
                    <a:lnTo>
                      <a:pt x="1880" y="336"/>
                    </a:lnTo>
                    <a:lnTo>
                      <a:pt x="1906" y="351"/>
                    </a:lnTo>
                    <a:lnTo>
                      <a:pt x="1931" y="366"/>
                    </a:lnTo>
                    <a:lnTo>
                      <a:pt x="1957" y="388"/>
                    </a:lnTo>
                    <a:lnTo>
                      <a:pt x="1991" y="403"/>
                    </a:lnTo>
                    <a:lnTo>
                      <a:pt x="2016" y="418"/>
                    </a:lnTo>
                    <a:lnTo>
                      <a:pt x="2042" y="440"/>
                    </a:lnTo>
                    <a:lnTo>
                      <a:pt x="2076" y="463"/>
                    </a:lnTo>
                    <a:lnTo>
                      <a:pt x="2102" y="478"/>
                    </a:lnTo>
                    <a:lnTo>
                      <a:pt x="2127" y="500"/>
                    </a:lnTo>
                    <a:lnTo>
                      <a:pt x="2153" y="530"/>
                    </a:lnTo>
                    <a:lnTo>
                      <a:pt x="2187" y="553"/>
                    </a:lnTo>
                    <a:lnTo>
                      <a:pt x="2212" y="582"/>
                    </a:lnTo>
                    <a:lnTo>
                      <a:pt x="2238" y="612"/>
                    </a:lnTo>
                    <a:lnTo>
                      <a:pt x="2272" y="642"/>
                    </a:lnTo>
                    <a:lnTo>
                      <a:pt x="2297" y="680"/>
                    </a:lnTo>
                    <a:lnTo>
                      <a:pt x="2323" y="717"/>
                    </a:lnTo>
                    <a:lnTo>
                      <a:pt x="2357" y="762"/>
                    </a:lnTo>
                    <a:lnTo>
                      <a:pt x="2382" y="807"/>
                    </a:lnTo>
                    <a:lnTo>
                      <a:pt x="2408" y="851"/>
                    </a:lnTo>
                    <a:lnTo>
                      <a:pt x="2433" y="904"/>
                    </a:lnTo>
                    <a:lnTo>
                      <a:pt x="2467" y="963"/>
                    </a:lnTo>
                    <a:lnTo>
                      <a:pt x="2493" y="1023"/>
                    </a:lnTo>
                    <a:lnTo>
                      <a:pt x="2519" y="1098"/>
                    </a:lnTo>
                    <a:lnTo>
                      <a:pt x="2553" y="1173"/>
                    </a:lnTo>
                    <a:lnTo>
                      <a:pt x="2578" y="1255"/>
                    </a:lnTo>
                    <a:lnTo>
                      <a:pt x="2604" y="1344"/>
                    </a:lnTo>
                    <a:lnTo>
                      <a:pt x="2629" y="1442"/>
                    </a:lnTo>
                    <a:lnTo>
                      <a:pt x="2663" y="1546"/>
                    </a:lnTo>
                    <a:lnTo>
                      <a:pt x="2689" y="1658"/>
                    </a:lnTo>
                    <a:lnTo>
                      <a:pt x="2714" y="1778"/>
                    </a:lnTo>
                    <a:lnTo>
                      <a:pt x="2748" y="1905"/>
                    </a:lnTo>
                    <a:lnTo>
                      <a:pt x="2774" y="2032"/>
                    </a:lnTo>
                    <a:lnTo>
                      <a:pt x="2799" y="2166"/>
                    </a:lnTo>
                    <a:lnTo>
                      <a:pt x="2825" y="2293"/>
                    </a:lnTo>
                    <a:lnTo>
                      <a:pt x="2859" y="2420"/>
                    </a:lnTo>
                    <a:lnTo>
                      <a:pt x="2884" y="2547"/>
                    </a:lnTo>
                    <a:lnTo>
                      <a:pt x="2910" y="2667"/>
                    </a:lnTo>
                    <a:lnTo>
                      <a:pt x="2944" y="2779"/>
                    </a:lnTo>
                    <a:lnTo>
                      <a:pt x="2970" y="2883"/>
                    </a:lnTo>
                    <a:lnTo>
                      <a:pt x="2995" y="2981"/>
                    </a:lnTo>
                    <a:lnTo>
                      <a:pt x="3029" y="3070"/>
                    </a:lnTo>
                    <a:lnTo>
                      <a:pt x="3055" y="3152"/>
                    </a:lnTo>
                    <a:lnTo>
                      <a:pt x="3080" y="3227"/>
                    </a:lnTo>
                    <a:lnTo>
                      <a:pt x="3106" y="3302"/>
                    </a:lnTo>
                    <a:lnTo>
                      <a:pt x="3140" y="3362"/>
                    </a:lnTo>
                    <a:lnTo>
                      <a:pt x="3165" y="3421"/>
                    </a:lnTo>
                    <a:lnTo>
                      <a:pt x="3191" y="3474"/>
                    </a:lnTo>
                    <a:lnTo>
                      <a:pt x="3225" y="3518"/>
                    </a:lnTo>
                    <a:lnTo>
                      <a:pt x="3250" y="3563"/>
                    </a:lnTo>
                    <a:lnTo>
                      <a:pt x="3276" y="3608"/>
                    </a:lnTo>
                    <a:lnTo>
                      <a:pt x="3301" y="3645"/>
                    </a:lnTo>
                    <a:lnTo>
                      <a:pt x="3335" y="3683"/>
                    </a:lnTo>
                    <a:lnTo>
                      <a:pt x="3361" y="3713"/>
                    </a:lnTo>
                    <a:lnTo>
                      <a:pt x="3386" y="3743"/>
                    </a:lnTo>
                    <a:lnTo>
                      <a:pt x="3421" y="3772"/>
                    </a:lnTo>
                    <a:lnTo>
                      <a:pt x="3446" y="3795"/>
                    </a:lnTo>
                    <a:lnTo>
                      <a:pt x="3472" y="3825"/>
                    </a:lnTo>
                    <a:lnTo>
                      <a:pt x="3506" y="3847"/>
                    </a:lnTo>
                    <a:lnTo>
                      <a:pt x="3531" y="3862"/>
                    </a:lnTo>
                    <a:lnTo>
                      <a:pt x="3557" y="3885"/>
                    </a:lnTo>
                    <a:lnTo>
                      <a:pt x="3582" y="3907"/>
                    </a:lnTo>
                    <a:lnTo>
                      <a:pt x="3616" y="3922"/>
                    </a:lnTo>
                    <a:lnTo>
                      <a:pt x="3642" y="3937"/>
                    </a:lnTo>
                    <a:lnTo>
                      <a:pt x="3667" y="3959"/>
                    </a:lnTo>
                    <a:lnTo>
                      <a:pt x="3701" y="3974"/>
                    </a:lnTo>
                    <a:lnTo>
                      <a:pt x="3727" y="3989"/>
                    </a:lnTo>
                    <a:lnTo>
                      <a:pt x="3752" y="3997"/>
                    </a:lnTo>
                    <a:lnTo>
                      <a:pt x="3778" y="4012"/>
                    </a:lnTo>
                    <a:lnTo>
                      <a:pt x="3812" y="4026"/>
                    </a:lnTo>
                    <a:lnTo>
                      <a:pt x="3837" y="4034"/>
                    </a:lnTo>
                    <a:lnTo>
                      <a:pt x="3863" y="4049"/>
                    </a:lnTo>
                    <a:lnTo>
                      <a:pt x="3897" y="4056"/>
                    </a:lnTo>
                    <a:lnTo>
                      <a:pt x="3923" y="4071"/>
                    </a:lnTo>
                    <a:lnTo>
                      <a:pt x="3948" y="4079"/>
                    </a:lnTo>
                    <a:lnTo>
                      <a:pt x="3974" y="4086"/>
                    </a:lnTo>
                    <a:lnTo>
                      <a:pt x="4008" y="4101"/>
                    </a:lnTo>
                    <a:lnTo>
                      <a:pt x="4033" y="4109"/>
                    </a:lnTo>
                    <a:lnTo>
                      <a:pt x="4059" y="4116"/>
                    </a:lnTo>
                    <a:lnTo>
                      <a:pt x="4093" y="4124"/>
                    </a:lnTo>
                    <a:lnTo>
                      <a:pt x="4118" y="4131"/>
                    </a:lnTo>
                    <a:lnTo>
                      <a:pt x="4144" y="4139"/>
                    </a:lnTo>
                    <a:lnTo>
                      <a:pt x="4178" y="4146"/>
                    </a:lnTo>
                    <a:lnTo>
                      <a:pt x="4203" y="4153"/>
                    </a:lnTo>
                    <a:lnTo>
                      <a:pt x="4229" y="4161"/>
                    </a:lnTo>
                    <a:lnTo>
                      <a:pt x="4254" y="4168"/>
                    </a:lnTo>
                    <a:lnTo>
                      <a:pt x="4288" y="4168"/>
                    </a:lnTo>
                    <a:lnTo>
                      <a:pt x="4314" y="4176"/>
                    </a:lnTo>
                    <a:lnTo>
                      <a:pt x="4340" y="4183"/>
                    </a:lnTo>
                    <a:lnTo>
                      <a:pt x="4374" y="4191"/>
                    </a:lnTo>
                    <a:lnTo>
                      <a:pt x="4399" y="4198"/>
                    </a:lnTo>
                    <a:lnTo>
                      <a:pt x="4425" y="4198"/>
                    </a:lnTo>
                    <a:lnTo>
                      <a:pt x="4450" y="4206"/>
                    </a:lnTo>
                    <a:lnTo>
                      <a:pt x="4484" y="4213"/>
                    </a:lnTo>
                    <a:lnTo>
                      <a:pt x="4510" y="4213"/>
                    </a:lnTo>
                    <a:lnTo>
                      <a:pt x="4535" y="4221"/>
                    </a:lnTo>
                    <a:lnTo>
                      <a:pt x="4569" y="4221"/>
                    </a:lnTo>
                    <a:lnTo>
                      <a:pt x="4595" y="4228"/>
                    </a:lnTo>
                    <a:lnTo>
                      <a:pt x="4620" y="4236"/>
                    </a:lnTo>
                    <a:lnTo>
                      <a:pt x="4646" y="4236"/>
                    </a:lnTo>
                    <a:lnTo>
                      <a:pt x="4680" y="4243"/>
                    </a:lnTo>
                    <a:lnTo>
                      <a:pt x="4705" y="4243"/>
                    </a:lnTo>
                    <a:lnTo>
                      <a:pt x="4731" y="4251"/>
                    </a:lnTo>
                    <a:lnTo>
                      <a:pt x="4765" y="4251"/>
                    </a:lnTo>
                    <a:lnTo>
                      <a:pt x="4791" y="4258"/>
                    </a:lnTo>
                    <a:lnTo>
                      <a:pt x="4816" y="4258"/>
                    </a:lnTo>
                    <a:lnTo>
                      <a:pt x="4850" y="4266"/>
                    </a:lnTo>
                    <a:lnTo>
                      <a:pt x="4876" y="4266"/>
                    </a:lnTo>
                    <a:lnTo>
                      <a:pt x="4901" y="4273"/>
                    </a:lnTo>
                    <a:lnTo>
                      <a:pt x="4927" y="4273"/>
                    </a:lnTo>
                    <a:lnTo>
                      <a:pt x="4961" y="4273"/>
                    </a:lnTo>
                    <a:lnTo>
                      <a:pt x="4986" y="4280"/>
                    </a:lnTo>
                    <a:lnTo>
                      <a:pt x="5012" y="4280"/>
                    </a:lnTo>
                    <a:lnTo>
                      <a:pt x="5046" y="4288"/>
                    </a:lnTo>
                    <a:lnTo>
                      <a:pt x="5071" y="4288"/>
                    </a:lnTo>
                    <a:lnTo>
                      <a:pt x="5097" y="4288"/>
                    </a:lnTo>
                    <a:lnTo>
                      <a:pt x="5122" y="4295"/>
                    </a:lnTo>
                    <a:lnTo>
                      <a:pt x="5156" y="4295"/>
                    </a:lnTo>
                    <a:lnTo>
                      <a:pt x="5182" y="4295"/>
                    </a:lnTo>
                    <a:lnTo>
                      <a:pt x="5208" y="4303"/>
                    </a:lnTo>
                    <a:lnTo>
                      <a:pt x="5242" y="4303"/>
                    </a:lnTo>
                    <a:lnTo>
                      <a:pt x="5267" y="4303"/>
                    </a:lnTo>
                    <a:lnTo>
                      <a:pt x="5293" y="4310"/>
                    </a:lnTo>
                    <a:lnTo>
                      <a:pt x="5318" y="4310"/>
                    </a:lnTo>
                    <a:lnTo>
                      <a:pt x="5352" y="4310"/>
                    </a:lnTo>
                    <a:lnTo>
                      <a:pt x="5378" y="4310"/>
                    </a:lnTo>
                    <a:lnTo>
                      <a:pt x="5403" y="4318"/>
                    </a:lnTo>
                    <a:lnTo>
                      <a:pt x="5437" y="4318"/>
                    </a:lnTo>
                    <a:lnTo>
                      <a:pt x="5463" y="4318"/>
                    </a:lnTo>
                    <a:lnTo>
                      <a:pt x="5488" y="4318"/>
                    </a:lnTo>
                    <a:lnTo>
                      <a:pt x="5522" y="4325"/>
                    </a:lnTo>
                    <a:lnTo>
                      <a:pt x="5548" y="4325"/>
                    </a:lnTo>
                    <a:lnTo>
                      <a:pt x="5573" y="4325"/>
                    </a:lnTo>
                    <a:lnTo>
                      <a:pt x="5599" y="4325"/>
                    </a:lnTo>
                    <a:lnTo>
                      <a:pt x="5633" y="4333"/>
                    </a:lnTo>
                    <a:lnTo>
                      <a:pt x="5659" y="4333"/>
                    </a:lnTo>
                    <a:lnTo>
                      <a:pt x="5684" y="4333"/>
                    </a:lnTo>
                    <a:lnTo>
                      <a:pt x="5718" y="4333"/>
                    </a:lnTo>
                    <a:lnTo>
                      <a:pt x="5744" y="4333"/>
                    </a:lnTo>
                    <a:lnTo>
                      <a:pt x="5769" y="4340"/>
                    </a:lnTo>
                    <a:lnTo>
                      <a:pt x="5795" y="4340"/>
                    </a:lnTo>
                    <a:lnTo>
                      <a:pt x="5829" y="4340"/>
                    </a:lnTo>
                    <a:lnTo>
                      <a:pt x="5854" y="4340"/>
                    </a:lnTo>
                    <a:lnTo>
                      <a:pt x="5880" y="4340"/>
                    </a:lnTo>
                    <a:lnTo>
                      <a:pt x="5914" y="4348"/>
                    </a:lnTo>
                    <a:lnTo>
                      <a:pt x="5939" y="4348"/>
                    </a:lnTo>
                    <a:lnTo>
                      <a:pt x="5965" y="4348"/>
                    </a:lnTo>
                    <a:lnTo>
                      <a:pt x="5990" y="4348"/>
                    </a:lnTo>
                    <a:lnTo>
                      <a:pt x="6024" y="4348"/>
                    </a:lnTo>
                    <a:lnTo>
                      <a:pt x="6050" y="4348"/>
                    </a:lnTo>
                    <a:lnTo>
                      <a:pt x="6075" y="4355"/>
                    </a:lnTo>
                    <a:lnTo>
                      <a:pt x="6110" y="4355"/>
                    </a:lnTo>
                    <a:lnTo>
                      <a:pt x="6135" y="4355"/>
                    </a:lnTo>
                    <a:lnTo>
                      <a:pt x="6161" y="4355"/>
                    </a:lnTo>
                    <a:lnTo>
                      <a:pt x="6195" y="4355"/>
                    </a:lnTo>
                    <a:lnTo>
                      <a:pt x="6220" y="4355"/>
                    </a:lnTo>
                    <a:lnTo>
                      <a:pt x="6246" y="4355"/>
                    </a:lnTo>
                    <a:lnTo>
                      <a:pt x="6271" y="4355"/>
                    </a:lnTo>
                    <a:lnTo>
                      <a:pt x="6305" y="4363"/>
                    </a:lnTo>
                    <a:lnTo>
                      <a:pt x="6331" y="4363"/>
                    </a:lnTo>
                    <a:lnTo>
                      <a:pt x="6356" y="4363"/>
                    </a:lnTo>
                    <a:lnTo>
                      <a:pt x="6390" y="4363"/>
                    </a:lnTo>
                    <a:lnTo>
                      <a:pt x="6416" y="4363"/>
                    </a:lnTo>
                    <a:lnTo>
                      <a:pt x="6441" y="4363"/>
                    </a:lnTo>
                    <a:lnTo>
                      <a:pt x="6467" y="4363"/>
                    </a:lnTo>
                    <a:lnTo>
                      <a:pt x="6501" y="4363"/>
                    </a:lnTo>
                    <a:lnTo>
                      <a:pt x="6526" y="4370"/>
                    </a:lnTo>
                    <a:lnTo>
                      <a:pt x="6552" y="4370"/>
                    </a:lnTo>
                    <a:lnTo>
                      <a:pt x="6586" y="4370"/>
                    </a:lnTo>
                    <a:lnTo>
                      <a:pt x="6612" y="4370"/>
                    </a:lnTo>
                    <a:lnTo>
                      <a:pt x="6637" y="4370"/>
                    </a:lnTo>
                    <a:lnTo>
                      <a:pt x="6663" y="4370"/>
                    </a:lnTo>
                    <a:lnTo>
                      <a:pt x="6697" y="4370"/>
                    </a:lnTo>
                    <a:lnTo>
                      <a:pt x="6722" y="4370"/>
                    </a:lnTo>
                    <a:lnTo>
                      <a:pt x="6748" y="4370"/>
                    </a:lnTo>
                    <a:lnTo>
                      <a:pt x="6782" y="4370"/>
                    </a:lnTo>
                    <a:lnTo>
                      <a:pt x="6807" y="4370"/>
                    </a:lnTo>
                    <a:lnTo>
                      <a:pt x="6833" y="4378"/>
                    </a:lnTo>
                    <a:lnTo>
                      <a:pt x="6867" y="4378"/>
                    </a:lnTo>
                    <a:lnTo>
                      <a:pt x="6892" y="4378"/>
                    </a:lnTo>
                    <a:lnTo>
                      <a:pt x="6918" y="4378"/>
                    </a:lnTo>
                    <a:lnTo>
                      <a:pt x="6943" y="4378"/>
                    </a:lnTo>
                    <a:lnTo>
                      <a:pt x="6977" y="4378"/>
                    </a:lnTo>
                    <a:lnTo>
                      <a:pt x="7003" y="4378"/>
                    </a:lnTo>
                  </a:path>
                </a:pathLst>
              </a:custGeom>
              <a:noFill/>
              <a:ln w="9525" cmpd="sng">
                <a:solidFill>
                  <a:srgbClr val="FF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27730" name="Freeform 78"/>
              <p:cNvSpPr>
                <a:spLocks/>
              </p:cNvSpPr>
              <p:nvPr/>
            </p:nvSpPr>
            <p:spPr bwMode="auto">
              <a:xfrm>
                <a:off x="3127" y="3158"/>
                <a:ext cx="2077" cy="643"/>
              </a:xfrm>
              <a:custGeom>
                <a:avLst/>
                <a:gdLst>
                  <a:gd name="T0" fmla="*/ 25 w 7003"/>
                  <a:gd name="T1" fmla="*/ 1 h 4326"/>
                  <a:gd name="T2" fmla="*/ 58 w 7003"/>
                  <a:gd name="T3" fmla="*/ 3 h 4326"/>
                  <a:gd name="T4" fmla="*/ 91 w 7003"/>
                  <a:gd name="T5" fmla="*/ 5 h 4326"/>
                  <a:gd name="T6" fmla="*/ 124 w 7003"/>
                  <a:gd name="T7" fmla="*/ 8 h 4326"/>
                  <a:gd name="T8" fmla="*/ 159 w 7003"/>
                  <a:gd name="T9" fmla="*/ 10 h 4326"/>
                  <a:gd name="T10" fmla="*/ 192 w 7003"/>
                  <a:gd name="T11" fmla="*/ 13 h 4326"/>
                  <a:gd name="T12" fmla="*/ 225 w 7003"/>
                  <a:gd name="T13" fmla="*/ 16 h 4326"/>
                  <a:gd name="T14" fmla="*/ 257 w 7003"/>
                  <a:gd name="T15" fmla="*/ 19 h 4326"/>
                  <a:gd name="T16" fmla="*/ 290 w 7003"/>
                  <a:gd name="T17" fmla="*/ 23 h 4326"/>
                  <a:gd name="T18" fmla="*/ 323 w 7003"/>
                  <a:gd name="T19" fmla="*/ 27 h 4326"/>
                  <a:gd name="T20" fmla="*/ 358 w 7003"/>
                  <a:gd name="T21" fmla="*/ 31 h 4326"/>
                  <a:gd name="T22" fmla="*/ 391 w 7003"/>
                  <a:gd name="T23" fmla="*/ 37 h 4326"/>
                  <a:gd name="T24" fmla="*/ 424 w 7003"/>
                  <a:gd name="T25" fmla="*/ 43 h 4326"/>
                  <a:gd name="T26" fmla="*/ 457 w 7003"/>
                  <a:gd name="T27" fmla="*/ 50 h 4326"/>
                  <a:gd name="T28" fmla="*/ 490 w 7003"/>
                  <a:gd name="T29" fmla="*/ 58 h 4326"/>
                  <a:gd name="T30" fmla="*/ 522 w 7003"/>
                  <a:gd name="T31" fmla="*/ 67 h 4326"/>
                  <a:gd name="T32" fmla="*/ 558 w 7003"/>
                  <a:gd name="T33" fmla="*/ 78 h 4326"/>
                  <a:gd name="T34" fmla="*/ 591 w 7003"/>
                  <a:gd name="T35" fmla="*/ 91 h 4326"/>
                  <a:gd name="T36" fmla="*/ 623 w 7003"/>
                  <a:gd name="T37" fmla="*/ 107 h 4326"/>
                  <a:gd name="T38" fmla="*/ 656 w 7003"/>
                  <a:gd name="T39" fmla="*/ 125 h 4326"/>
                  <a:gd name="T40" fmla="*/ 689 w 7003"/>
                  <a:gd name="T41" fmla="*/ 149 h 4326"/>
                  <a:gd name="T42" fmla="*/ 722 w 7003"/>
                  <a:gd name="T43" fmla="*/ 179 h 4326"/>
                  <a:gd name="T44" fmla="*/ 757 w 7003"/>
                  <a:gd name="T45" fmla="*/ 214 h 4326"/>
                  <a:gd name="T46" fmla="*/ 790 w 7003"/>
                  <a:gd name="T47" fmla="*/ 257 h 4326"/>
                  <a:gd name="T48" fmla="*/ 823 w 7003"/>
                  <a:gd name="T49" fmla="*/ 304 h 4326"/>
                  <a:gd name="T50" fmla="*/ 855 w 7003"/>
                  <a:gd name="T51" fmla="*/ 352 h 4326"/>
                  <a:gd name="T52" fmla="*/ 888 w 7003"/>
                  <a:gd name="T53" fmla="*/ 398 h 4326"/>
                  <a:gd name="T54" fmla="*/ 921 w 7003"/>
                  <a:gd name="T55" fmla="*/ 436 h 4326"/>
                  <a:gd name="T56" fmla="*/ 956 w 7003"/>
                  <a:gd name="T57" fmla="*/ 469 h 4326"/>
                  <a:gd name="T58" fmla="*/ 989 w 7003"/>
                  <a:gd name="T59" fmla="*/ 495 h 4326"/>
                  <a:gd name="T60" fmla="*/ 1022 w 7003"/>
                  <a:gd name="T61" fmla="*/ 516 h 4326"/>
                  <a:gd name="T62" fmla="*/ 1055 w 7003"/>
                  <a:gd name="T63" fmla="*/ 533 h 4326"/>
                  <a:gd name="T64" fmla="*/ 1088 w 7003"/>
                  <a:gd name="T65" fmla="*/ 547 h 4326"/>
                  <a:gd name="T66" fmla="*/ 1121 w 7003"/>
                  <a:gd name="T67" fmla="*/ 560 h 4326"/>
                  <a:gd name="T68" fmla="*/ 1156 w 7003"/>
                  <a:gd name="T69" fmla="*/ 570 h 4326"/>
                  <a:gd name="T70" fmla="*/ 1189 w 7003"/>
                  <a:gd name="T71" fmla="*/ 578 h 4326"/>
                  <a:gd name="T72" fmla="*/ 1221 w 7003"/>
                  <a:gd name="T73" fmla="*/ 585 h 4326"/>
                  <a:gd name="T74" fmla="*/ 1254 w 7003"/>
                  <a:gd name="T75" fmla="*/ 592 h 4326"/>
                  <a:gd name="T76" fmla="*/ 1287 w 7003"/>
                  <a:gd name="T77" fmla="*/ 597 h 4326"/>
                  <a:gd name="T78" fmla="*/ 1320 w 7003"/>
                  <a:gd name="T79" fmla="*/ 603 h 4326"/>
                  <a:gd name="T80" fmla="*/ 1355 w 7003"/>
                  <a:gd name="T81" fmla="*/ 607 h 4326"/>
                  <a:gd name="T82" fmla="*/ 1388 w 7003"/>
                  <a:gd name="T83" fmla="*/ 611 h 4326"/>
                  <a:gd name="T84" fmla="*/ 1421 w 7003"/>
                  <a:gd name="T85" fmla="*/ 614 h 4326"/>
                  <a:gd name="T86" fmla="*/ 1454 w 7003"/>
                  <a:gd name="T87" fmla="*/ 617 h 4326"/>
                  <a:gd name="T88" fmla="*/ 1486 w 7003"/>
                  <a:gd name="T89" fmla="*/ 621 h 4326"/>
                  <a:gd name="T90" fmla="*/ 1519 w 7003"/>
                  <a:gd name="T91" fmla="*/ 623 h 4326"/>
                  <a:gd name="T92" fmla="*/ 1555 w 7003"/>
                  <a:gd name="T93" fmla="*/ 625 h 4326"/>
                  <a:gd name="T94" fmla="*/ 1587 w 7003"/>
                  <a:gd name="T95" fmla="*/ 627 h 4326"/>
                  <a:gd name="T96" fmla="*/ 1620 w 7003"/>
                  <a:gd name="T97" fmla="*/ 630 h 4326"/>
                  <a:gd name="T98" fmla="*/ 1653 w 7003"/>
                  <a:gd name="T99" fmla="*/ 631 h 4326"/>
                  <a:gd name="T100" fmla="*/ 1686 w 7003"/>
                  <a:gd name="T101" fmla="*/ 633 h 4326"/>
                  <a:gd name="T102" fmla="*/ 1719 w 7003"/>
                  <a:gd name="T103" fmla="*/ 634 h 4326"/>
                  <a:gd name="T104" fmla="*/ 1754 w 7003"/>
                  <a:gd name="T105" fmla="*/ 635 h 4326"/>
                  <a:gd name="T106" fmla="*/ 1787 w 7003"/>
                  <a:gd name="T107" fmla="*/ 636 h 4326"/>
                  <a:gd name="T108" fmla="*/ 1820 w 7003"/>
                  <a:gd name="T109" fmla="*/ 637 h 4326"/>
                  <a:gd name="T110" fmla="*/ 1852 w 7003"/>
                  <a:gd name="T111" fmla="*/ 639 h 4326"/>
                  <a:gd name="T112" fmla="*/ 1885 w 7003"/>
                  <a:gd name="T113" fmla="*/ 640 h 4326"/>
                  <a:gd name="T114" fmla="*/ 1918 w 7003"/>
                  <a:gd name="T115" fmla="*/ 641 h 4326"/>
                  <a:gd name="T116" fmla="*/ 1953 w 7003"/>
                  <a:gd name="T117" fmla="*/ 641 h 4326"/>
                  <a:gd name="T118" fmla="*/ 1986 w 7003"/>
                  <a:gd name="T119" fmla="*/ 642 h 4326"/>
                  <a:gd name="T120" fmla="*/ 2019 w 7003"/>
                  <a:gd name="T121" fmla="*/ 642 h 4326"/>
                  <a:gd name="T122" fmla="*/ 2052 w 7003"/>
                  <a:gd name="T123" fmla="*/ 643 h 432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7003" h="4326">
                    <a:moveTo>
                      <a:pt x="0" y="0"/>
                    </a:moveTo>
                    <a:lnTo>
                      <a:pt x="25" y="8"/>
                    </a:lnTo>
                    <a:lnTo>
                      <a:pt x="59" y="8"/>
                    </a:lnTo>
                    <a:lnTo>
                      <a:pt x="85" y="8"/>
                    </a:lnTo>
                    <a:lnTo>
                      <a:pt x="110" y="15"/>
                    </a:lnTo>
                    <a:lnTo>
                      <a:pt x="136" y="15"/>
                    </a:lnTo>
                    <a:lnTo>
                      <a:pt x="170" y="22"/>
                    </a:lnTo>
                    <a:lnTo>
                      <a:pt x="195" y="22"/>
                    </a:lnTo>
                    <a:lnTo>
                      <a:pt x="221" y="30"/>
                    </a:lnTo>
                    <a:lnTo>
                      <a:pt x="255" y="30"/>
                    </a:lnTo>
                    <a:lnTo>
                      <a:pt x="281" y="30"/>
                    </a:lnTo>
                    <a:lnTo>
                      <a:pt x="306" y="37"/>
                    </a:lnTo>
                    <a:lnTo>
                      <a:pt x="340" y="37"/>
                    </a:lnTo>
                    <a:lnTo>
                      <a:pt x="366" y="45"/>
                    </a:lnTo>
                    <a:lnTo>
                      <a:pt x="391" y="45"/>
                    </a:lnTo>
                    <a:lnTo>
                      <a:pt x="417" y="52"/>
                    </a:lnTo>
                    <a:lnTo>
                      <a:pt x="451" y="52"/>
                    </a:lnTo>
                    <a:lnTo>
                      <a:pt x="476" y="60"/>
                    </a:lnTo>
                    <a:lnTo>
                      <a:pt x="502" y="67"/>
                    </a:lnTo>
                    <a:lnTo>
                      <a:pt x="536" y="67"/>
                    </a:lnTo>
                    <a:lnTo>
                      <a:pt x="561" y="75"/>
                    </a:lnTo>
                    <a:lnTo>
                      <a:pt x="587" y="75"/>
                    </a:lnTo>
                    <a:lnTo>
                      <a:pt x="612" y="82"/>
                    </a:lnTo>
                    <a:lnTo>
                      <a:pt x="646" y="90"/>
                    </a:lnTo>
                    <a:lnTo>
                      <a:pt x="672" y="90"/>
                    </a:lnTo>
                    <a:lnTo>
                      <a:pt x="698" y="97"/>
                    </a:lnTo>
                    <a:lnTo>
                      <a:pt x="732" y="97"/>
                    </a:lnTo>
                    <a:lnTo>
                      <a:pt x="757" y="105"/>
                    </a:lnTo>
                    <a:lnTo>
                      <a:pt x="783" y="112"/>
                    </a:lnTo>
                    <a:lnTo>
                      <a:pt x="808" y="120"/>
                    </a:lnTo>
                    <a:lnTo>
                      <a:pt x="842" y="120"/>
                    </a:lnTo>
                    <a:lnTo>
                      <a:pt x="868" y="127"/>
                    </a:lnTo>
                    <a:lnTo>
                      <a:pt x="893" y="135"/>
                    </a:lnTo>
                    <a:lnTo>
                      <a:pt x="927" y="142"/>
                    </a:lnTo>
                    <a:lnTo>
                      <a:pt x="953" y="149"/>
                    </a:lnTo>
                    <a:lnTo>
                      <a:pt x="978" y="157"/>
                    </a:lnTo>
                    <a:lnTo>
                      <a:pt x="1012" y="157"/>
                    </a:lnTo>
                    <a:lnTo>
                      <a:pt x="1038" y="164"/>
                    </a:lnTo>
                    <a:lnTo>
                      <a:pt x="1063" y="172"/>
                    </a:lnTo>
                    <a:lnTo>
                      <a:pt x="1089" y="179"/>
                    </a:lnTo>
                    <a:lnTo>
                      <a:pt x="1123" y="187"/>
                    </a:lnTo>
                    <a:lnTo>
                      <a:pt x="1149" y="194"/>
                    </a:lnTo>
                    <a:lnTo>
                      <a:pt x="1174" y="202"/>
                    </a:lnTo>
                    <a:lnTo>
                      <a:pt x="1208" y="209"/>
                    </a:lnTo>
                    <a:lnTo>
                      <a:pt x="1234" y="224"/>
                    </a:lnTo>
                    <a:lnTo>
                      <a:pt x="1259" y="232"/>
                    </a:lnTo>
                    <a:lnTo>
                      <a:pt x="1285" y="239"/>
                    </a:lnTo>
                    <a:lnTo>
                      <a:pt x="1319" y="247"/>
                    </a:lnTo>
                    <a:lnTo>
                      <a:pt x="1344" y="262"/>
                    </a:lnTo>
                    <a:lnTo>
                      <a:pt x="1370" y="269"/>
                    </a:lnTo>
                    <a:lnTo>
                      <a:pt x="1404" y="276"/>
                    </a:lnTo>
                    <a:lnTo>
                      <a:pt x="1429" y="291"/>
                    </a:lnTo>
                    <a:lnTo>
                      <a:pt x="1455" y="299"/>
                    </a:lnTo>
                    <a:lnTo>
                      <a:pt x="1480" y="314"/>
                    </a:lnTo>
                    <a:lnTo>
                      <a:pt x="1514" y="321"/>
                    </a:lnTo>
                    <a:lnTo>
                      <a:pt x="1540" y="336"/>
                    </a:lnTo>
                    <a:lnTo>
                      <a:pt x="1565" y="351"/>
                    </a:lnTo>
                    <a:lnTo>
                      <a:pt x="1600" y="359"/>
                    </a:lnTo>
                    <a:lnTo>
                      <a:pt x="1625" y="374"/>
                    </a:lnTo>
                    <a:lnTo>
                      <a:pt x="1651" y="389"/>
                    </a:lnTo>
                    <a:lnTo>
                      <a:pt x="1685" y="403"/>
                    </a:lnTo>
                    <a:lnTo>
                      <a:pt x="1710" y="418"/>
                    </a:lnTo>
                    <a:lnTo>
                      <a:pt x="1736" y="433"/>
                    </a:lnTo>
                    <a:lnTo>
                      <a:pt x="1761" y="448"/>
                    </a:lnTo>
                    <a:lnTo>
                      <a:pt x="1795" y="471"/>
                    </a:lnTo>
                    <a:lnTo>
                      <a:pt x="1821" y="486"/>
                    </a:lnTo>
                    <a:lnTo>
                      <a:pt x="1846" y="508"/>
                    </a:lnTo>
                    <a:lnTo>
                      <a:pt x="1880" y="523"/>
                    </a:lnTo>
                    <a:lnTo>
                      <a:pt x="1906" y="545"/>
                    </a:lnTo>
                    <a:lnTo>
                      <a:pt x="1931" y="568"/>
                    </a:lnTo>
                    <a:lnTo>
                      <a:pt x="1957" y="590"/>
                    </a:lnTo>
                    <a:lnTo>
                      <a:pt x="1991" y="613"/>
                    </a:lnTo>
                    <a:lnTo>
                      <a:pt x="2016" y="635"/>
                    </a:lnTo>
                    <a:lnTo>
                      <a:pt x="2042" y="665"/>
                    </a:lnTo>
                    <a:lnTo>
                      <a:pt x="2076" y="687"/>
                    </a:lnTo>
                    <a:lnTo>
                      <a:pt x="2102" y="717"/>
                    </a:lnTo>
                    <a:lnTo>
                      <a:pt x="2127" y="747"/>
                    </a:lnTo>
                    <a:lnTo>
                      <a:pt x="2153" y="777"/>
                    </a:lnTo>
                    <a:lnTo>
                      <a:pt x="2187" y="814"/>
                    </a:lnTo>
                    <a:lnTo>
                      <a:pt x="2212" y="844"/>
                    </a:lnTo>
                    <a:lnTo>
                      <a:pt x="2238" y="882"/>
                    </a:lnTo>
                    <a:lnTo>
                      <a:pt x="2272" y="919"/>
                    </a:lnTo>
                    <a:lnTo>
                      <a:pt x="2297" y="964"/>
                    </a:lnTo>
                    <a:lnTo>
                      <a:pt x="2323" y="1001"/>
                    </a:lnTo>
                    <a:lnTo>
                      <a:pt x="2357" y="1046"/>
                    </a:lnTo>
                    <a:lnTo>
                      <a:pt x="2382" y="1098"/>
                    </a:lnTo>
                    <a:lnTo>
                      <a:pt x="2408" y="1151"/>
                    </a:lnTo>
                    <a:lnTo>
                      <a:pt x="2433" y="1203"/>
                    </a:lnTo>
                    <a:lnTo>
                      <a:pt x="2467" y="1255"/>
                    </a:lnTo>
                    <a:lnTo>
                      <a:pt x="2493" y="1315"/>
                    </a:lnTo>
                    <a:lnTo>
                      <a:pt x="2519" y="1375"/>
                    </a:lnTo>
                    <a:lnTo>
                      <a:pt x="2553" y="1442"/>
                    </a:lnTo>
                    <a:lnTo>
                      <a:pt x="2578" y="1509"/>
                    </a:lnTo>
                    <a:lnTo>
                      <a:pt x="2604" y="1576"/>
                    </a:lnTo>
                    <a:lnTo>
                      <a:pt x="2629" y="1651"/>
                    </a:lnTo>
                    <a:lnTo>
                      <a:pt x="2663" y="1726"/>
                    </a:lnTo>
                    <a:lnTo>
                      <a:pt x="2689" y="1801"/>
                    </a:lnTo>
                    <a:lnTo>
                      <a:pt x="2714" y="1883"/>
                    </a:lnTo>
                    <a:lnTo>
                      <a:pt x="2748" y="1965"/>
                    </a:lnTo>
                    <a:lnTo>
                      <a:pt x="2774" y="2047"/>
                    </a:lnTo>
                    <a:lnTo>
                      <a:pt x="2799" y="2129"/>
                    </a:lnTo>
                    <a:lnTo>
                      <a:pt x="2825" y="2204"/>
                    </a:lnTo>
                    <a:lnTo>
                      <a:pt x="2859" y="2286"/>
                    </a:lnTo>
                    <a:lnTo>
                      <a:pt x="2884" y="2368"/>
                    </a:lnTo>
                    <a:lnTo>
                      <a:pt x="2910" y="2450"/>
                    </a:lnTo>
                    <a:lnTo>
                      <a:pt x="2944" y="2525"/>
                    </a:lnTo>
                    <a:lnTo>
                      <a:pt x="2970" y="2600"/>
                    </a:lnTo>
                    <a:lnTo>
                      <a:pt x="2995" y="2675"/>
                    </a:lnTo>
                    <a:lnTo>
                      <a:pt x="3029" y="2742"/>
                    </a:lnTo>
                    <a:lnTo>
                      <a:pt x="3055" y="2809"/>
                    </a:lnTo>
                    <a:lnTo>
                      <a:pt x="3080" y="2876"/>
                    </a:lnTo>
                    <a:lnTo>
                      <a:pt x="3106" y="2936"/>
                    </a:lnTo>
                    <a:lnTo>
                      <a:pt x="3140" y="2996"/>
                    </a:lnTo>
                    <a:lnTo>
                      <a:pt x="3165" y="3048"/>
                    </a:lnTo>
                    <a:lnTo>
                      <a:pt x="3191" y="3100"/>
                    </a:lnTo>
                    <a:lnTo>
                      <a:pt x="3225" y="3153"/>
                    </a:lnTo>
                    <a:lnTo>
                      <a:pt x="3250" y="3205"/>
                    </a:lnTo>
                    <a:lnTo>
                      <a:pt x="3276" y="3250"/>
                    </a:lnTo>
                    <a:lnTo>
                      <a:pt x="3301" y="3287"/>
                    </a:lnTo>
                    <a:lnTo>
                      <a:pt x="3335" y="3332"/>
                    </a:lnTo>
                    <a:lnTo>
                      <a:pt x="3361" y="3369"/>
                    </a:lnTo>
                    <a:lnTo>
                      <a:pt x="3386" y="3407"/>
                    </a:lnTo>
                    <a:lnTo>
                      <a:pt x="3421" y="3437"/>
                    </a:lnTo>
                    <a:lnTo>
                      <a:pt x="3446" y="3474"/>
                    </a:lnTo>
                    <a:lnTo>
                      <a:pt x="3472" y="3504"/>
                    </a:lnTo>
                    <a:lnTo>
                      <a:pt x="3506" y="3534"/>
                    </a:lnTo>
                    <a:lnTo>
                      <a:pt x="3531" y="3564"/>
                    </a:lnTo>
                    <a:lnTo>
                      <a:pt x="3557" y="3586"/>
                    </a:lnTo>
                    <a:lnTo>
                      <a:pt x="3582" y="3616"/>
                    </a:lnTo>
                    <a:lnTo>
                      <a:pt x="3616" y="3638"/>
                    </a:lnTo>
                    <a:lnTo>
                      <a:pt x="3642" y="3661"/>
                    </a:lnTo>
                    <a:lnTo>
                      <a:pt x="3667" y="3683"/>
                    </a:lnTo>
                    <a:lnTo>
                      <a:pt x="3701" y="3706"/>
                    </a:lnTo>
                    <a:lnTo>
                      <a:pt x="3727" y="3728"/>
                    </a:lnTo>
                    <a:lnTo>
                      <a:pt x="3752" y="3743"/>
                    </a:lnTo>
                    <a:lnTo>
                      <a:pt x="3778" y="3765"/>
                    </a:lnTo>
                    <a:lnTo>
                      <a:pt x="3812" y="3780"/>
                    </a:lnTo>
                    <a:lnTo>
                      <a:pt x="3837" y="3803"/>
                    </a:lnTo>
                    <a:lnTo>
                      <a:pt x="3863" y="3818"/>
                    </a:lnTo>
                    <a:lnTo>
                      <a:pt x="3897" y="3833"/>
                    </a:lnTo>
                    <a:lnTo>
                      <a:pt x="3923" y="3848"/>
                    </a:lnTo>
                    <a:lnTo>
                      <a:pt x="3948" y="3862"/>
                    </a:lnTo>
                    <a:lnTo>
                      <a:pt x="3974" y="3877"/>
                    </a:lnTo>
                    <a:lnTo>
                      <a:pt x="4008" y="3892"/>
                    </a:lnTo>
                    <a:lnTo>
                      <a:pt x="4033" y="3900"/>
                    </a:lnTo>
                    <a:lnTo>
                      <a:pt x="4059" y="3915"/>
                    </a:lnTo>
                    <a:lnTo>
                      <a:pt x="4093" y="3930"/>
                    </a:lnTo>
                    <a:lnTo>
                      <a:pt x="4118" y="3937"/>
                    </a:lnTo>
                    <a:lnTo>
                      <a:pt x="4144" y="3952"/>
                    </a:lnTo>
                    <a:lnTo>
                      <a:pt x="4178" y="3960"/>
                    </a:lnTo>
                    <a:lnTo>
                      <a:pt x="4203" y="3975"/>
                    </a:lnTo>
                    <a:lnTo>
                      <a:pt x="4229" y="3982"/>
                    </a:lnTo>
                    <a:lnTo>
                      <a:pt x="4254" y="3989"/>
                    </a:lnTo>
                    <a:lnTo>
                      <a:pt x="4288" y="4004"/>
                    </a:lnTo>
                    <a:lnTo>
                      <a:pt x="4314" y="4012"/>
                    </a:lnTo>
                    <a:lnTo>
                      <a:pt x="4340" y="4019"/>
                    </a:lnTo>
                    <a:lnTo>
                      <a:pt x="4374" y="4027"/>
                    </a:lnTo>
                    <a:lnTo>
                      <a:pt x="4399" y="4042"/>
                    </a:lnTo>
                    <a:lnTo>
                      <a:pt x="4425" y="4049"/>
                    </a:lnTo>
                    <a:lnTo>
                      <a:pt x="4450" y="4057"/>
                    </a:lnTo>
                    <a:lnTo>
                      <a:pt x="4484" y="4064"/>
                    </a:lnTo>
                    <a:lnTo>
                      <a:pt x="4510" y="4072"/>
                    </a:lnTo>
                    <a:lnTo>
                      <a:pt x="4535" y="4079"/>
                    </a:lnTo>
                    <a:lnTo>
                      <a:pt x="4569" y="4087"/>
                    </a:lnTo>
                    <a:lnTo>
                      <a:pt x="4595" y="4094"/>
                    </a:lnTo>
                    <a:lnTo>
                      <a:pt x="4620" y="4094"/>
                    </a:lnTo>
                    <a:lnTo>
                      <a:pt x="4646" y="4102"/>
                    </a:lnTo>
                    <a:lnTo>
                      <a:pt x="4680" y="4109"/>
                    </a:lnTo>
                    <a:lnTo>
                      <a:pt x="4705" y="4116"/>
                    </a:lnTo>
                    <a:lnTo>
                      <a:pt x="4731" y="4124"/>
                    </a:lnTo>
                    <a:lnTo>
                      <a:pt x="4765" y="4131"/>
                    </a:lnTo>
                    <a:lnTo>
                      <a:pt x="4791" y="4131"/>
                    </a:lnTo>
                    <a:lnTo>
                      <a:pt x="4816" y="4139"/>
                    </a:lnTo>
                    <a:lnTo>
                      <a:pt x="4850" y="4146"/>
                    </a:lnTo>
                    <a:lnTo>
                      <a:pt x="4876" y="4154"/>
                    </a:lnTo>
                    <a:lnTo>
                      <a:pt x="4901" y="4154"/>
                    </a:lnTo>
                    <a:lnTo>
                      <a:pt x="4927" y="4161"/>
                    </a:lnTo>
                    <a:lnTo>
                      <a:pt x="4961" y="4161"/>
                    </a:lnTo>
                    <a:lnTo>
                      <a:pt x="4986" y="4169"/>
                    </a:lnTo>
                    <a:lnTo>
                      <a:pt x="5012" y="4176"/>
                    </a:lnTo>
                    <a:lnTo>
                      <a:pt x="5046" y="4176"/>
                    </a:lnTo>
                    <a:lnTo>
                      <a:pt x="5071" y="4184"/>
                    </a:lnTo>
                    <a:lnTo>
                      <a:pt x="5097" y="4184"/>
                    </a:lnTo>
                    <a:lnTo>
                      <a:pt x="5122" y="4191"/>
                    </a:lnTo>
                    <a:lnTo>
                      <a:pt x="5156" y="4199"/>
                    </a:lnTo>
                    <a:lnTo>
                      <a:pt x="5182" y="4199"/>
                    </a:lnTo>
                    <a:lnTo>
                      <a:pt x="5208" y="4206"/>
                    </a:lnTo>
                    <a:lnTo>
                      <a:pt x="5242" y="4206"/>
                    </a:lnTo>
                    <a:lnTo>
                      <a:pt x="5267" y="4214"/>
                    </a:lnTo>
                    <a:lnTo>
                      <a:pt x="5293" y="4214"/>
                    </a:lnTo>
                    <a:lnTo>
                      <a:pt x="5318" y="4221"/>
                    </a:lnTo>
                    <a:lnTo>
                      <a:pt x="5352" y="4221"/>
                    </a:lnTo>
                    <a:lnTo>
                      <a:pt x="5378" y="4221"/>
                    </a:lnTo>
                    <a:lnTo>
                      <a:pt x="5403" y="4229"/>
                    </a:lnTo>
                    <a:lnTo>
                      <a:pt x="5437" y="4229"/>
                    </a:lnTo>
                    <a:lnTo>
                      <a:pt x="5463" y="4236"/>
                    </a:lnTo>
                    <a:lnTo>
                      <a:pt x="5488" y="4236"/>
                    </a:lnTo>
                    <a:lnTo>
                      <a:pt x="5522" y="4243"/>
                    </a:lnTo>
                    <a:lnTo>
                      <a:pt x="5548" y="4243"/>
                    </a:lnTo>
                    <a:lnTo>
                      <a:pt x="5573" y="4243"/>
                    </a:lnTo>
                    <a:lnTo>
                      <a:pt x="5599" y="4251"/>
                    </a:lnTo>
                    <a:lnTo>
                      <a:pt x="5633" y="4251"/>
                    </a:lnTo>
                    <a:lnTo>
                      <a:pt x="5659" y="4251"/>
                    </a:lnTo>
                    <a:lnTo>
                      <a:pt x="5684" y="4258"/>
                    </a:lnTo>
                    <a:lnTo>
                      <a:pt x="5718" y="4258"/>
                    </a:lnTo>
                    <a:lnTo>
                      <a:pt x="5744" y="4258"/>
                    </a:lnTo>
                    <a:lnTo>
                      <a:pt x="5769" y="4266"/>
                    </a:lnTo>
                    <a:lnTo>
                      <a:pt x="5795" y="4266"/>
                    </a:lnTo>
                    <a:lnTo>
                      <a:pt x="5829" y="4266"/>
                    </a:lnTo>
                    <a:lnTo>
                      <a:pt x="5854" y="4273"/>
                    </a:lnTo>
                    <a:lnTo>
                      <a:pt x="5880" y="4273"/>
                    </a:lnTo>
                    <a:lnTo>
                      <a:pt x="5914" y="4273"/>
                    </a:lnTo>
                    <a:lnTo>
                      <a:pt x="5939" y="4273"/>
                    </a:lnTo>
                    <a:lnTo>
                      <a:pt x="5965" y="4281"/>
                    </a:lnTo>
                    <a:lnTo>
                      <a:pt x="5990" y="4281"/>
                    </a:lnTo>
                    <a:lnTo>
                      <a:pt x="6024" y="4281"/>
                    </a:lnTo>
                    <a:lnTo>
                      <a:pt x="6050" y="4281"/>
                    </a:lnTo>
                    <a:lnTo>
                      <a:pt x="6075" y="4288"/>
                    </a:lnTo>
                    <a:lnTo>
                      <a:pt x="6110" y="4288"/>
                    </a:lnTo>
                    <a:lnTo>
                      <a:pt x="6135" y="4288"/>
                    </a:lnTo>
                    <a:lnTo>
                      <a:pt x="6161" y="4288"/>
                    </a:lnTo>
                    <a:lnTo>
                      <a:pt x="6195" y="4296"/>
                    </a:lnTo>
                    <a:lnTo>
                      <a:pt x="6220" y="4296"/>
                    </a:lnTo>
                    <a:lnTo>
                      <a:pt x="6246" y="4296"/>
                    </a:lnTo>
                    <a:lnTo>
                      <a:pt x="6271" y="4296"/>
                    </a:lnTo>
                    <a:lnTo>
                      <a:pt x="6305" y="4296"/>
                    </a:lnTo>
                    <a:lnTo>
                      <a:pt x="6331" y="4303"/>
                    </a:lnTo>
                    <a:lnTo>
                      <a:pt x="6356" y="4303"/>
                    </a:lnTo>
                    <a:lnTo>
                      <a:pt x="6390" y="4303"/>
                    </a:lnTo>
                    <a:lnTo>
                      <a:pt x="6416" y="4303"/>
                    </a:lnTo>
                    <a:lnTo>
                      <a:pt x="6441" y="4303"/>
                    </a:lnTo>
                    <a:lnTo>
                      <a:pt x="6467" y="4311"/>
                    </a:lnTo>
                    <a:lnTo>
                      <a:pt x="6501" y="4311"/>
                    </a:lnTo>
                    <a:lnTo>
                      <a:pt x="6526" y="4311"/>
                    </a:lnTo>
                    <a:lnTo>
                      <a:pt x="6552" y="4311"/>
                    </a:lnTo>
                    <a:lnTo>
                      <a:pt x="6586" y="4311"/>
                    </a:lnTo>
                    <a:lnTo>
                      <a:pt x="6612" y="4311"/>
                    </a:lnTo>
                    <a:lnTo>
                      <a:pt x="6637" y="4311"/>
                    </a:lnTo>
                    <a:lnTo>
                      <a:pt x="6663" y="4318"/>
                    </a:lnTo>
                    <a:lnTo>
                      <a:pt x="6697" y="4318"/>
                    </a:lnTo>
                    <a:lnTo>
                      <a:pt x="6722" y="4318"/>
                    </a:lnTo>
                    <a:lnTo>
                      <a:pt x="6748" y="4318"/>
                    </a:lnTo>
                    <a:lnTo>
                      <a:pt x="6782" y="4318"/>
                    </a:lnTo>
                    <a:lnTo>
                      <a:pt x="6807" y="4318"/>
                    </a:lnTo>
                    <a:lnTo>
                      <a:pt x="6833" y="4318"/>
                    </a:lnTo>
                    <a:lnTo>
                      <a:pt x="6867" y="4326"/>
                    </a:lnTo>
                    <a:lnTo>
                      <a:pt x="6892" y="4326"/>
                    </a:lnTo>
                    <a:lnTo>
                      <a:pt x="6918" y="4326"/>
                    </a:lnTo>
                    <a:lnTo>
                      <a:pt x="6943" y="4326"/>
                    </a:lnTo>
                    <a:lnTo>
                      <a:pt x="6977" y="4326"/>
                    </a:lnTo>
                    <a:lnTo>
                      <a:pt x="7003" y="4326"/>
                    </a:lnTo>
                  </a:path>
                </a:pathLst>
              </a:custGeom>
              <a:noFill/>
              <a:ln w="9525" cmpd="sng">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27731" name="Freeform 79"/>
              <p:cNvSpPr>
                <a:spLocks/>
              </p:cNvSpPr>
              <p:nvPr/>
            </p:nvSpPr>
            <p:spPr bwMode="auto">
              <a:xfrm>
                <a:off x="3127" y="3168"/>
                <a:ext cx="2077" cy="629"/>
              </a:xfrm>
              <a:custGeom>
                <a:avLst/>
                <a:gdLst>
                  <a:gd name="T0" fmla="*/ 25 w 7003"/>
                  <a:gd name="T1" fmla="*/ 2 h 4236"/>
                  <a:gd name="T2" fmla="*/ 58 w 7003"/>
                  <a:gd name="T3" fmla="*/ 4 h 4236"/>
                  <a:gd name="T4" fmla="*/ 91 w 7003"/>
                  <a:gd name="T5" fmla="*/ 8 h 4236"/>
                  <a:gd name="T6" fmla="*/ 124 w 7003"/>
                  <a:gd name="T7" fmla="*/ 11 h 4236"/>
                  <a:gd name="T8" fmla="*/ 159 w 7003"/>
                  <a:gd name="T9" fmla="*/ 14 h 4236"/>
                  <a:gd name="T10" fmla="*/ 192 w 7003"/>
                  <a:gd name="T11" fmla="*/ 19 h 4236"/>
                  <a:gd name="T12" fmla="*/ 225 w 7003"/>
                  <a:gd name="T13" fmla="*/ 23 h 4236"/>
                  <a:gd name="T14" fmla="*/ 257 w 7003"/>
                  <a:gd name="T15" fmla="*/ 29 h 4236"/>
                  <a:gd name="T16" fmla="*/ 290 w 7003"/>
                  <a:gd name="T17" fmla="*/ 34 h 4236"/>
                  <a:gd name="T18" fmla="*/ 323 w 7003"/>
                  <a:gd name="T19" fmla="*/ 40 h 4236"/>
                  <a:gd name="T20" fmla="*/ 358 w 7003"/>
                  <a:gd name="T21" fmla="*/ 47 h 4236"/>
                  <a:gd name="T22" fmla="*/ 391 w 7003"/>
                  <a:gd name="T23" fmla="*/ 54 h 4236"/>
                  <a:gd name="T24" fmla="*/ 424 w 7003"/>
                  <a:gd name="T25" fmla="*/ 63 h 4236"/>
                  <a:gd name="T26" fmla="*/ 457 w 7003"/>
                  <a:gd name="T27" fmla="*/ 73 h 4236"/>
                  <a:gd name="T28" fmla="*/ 490 w 7003"/>
                  <a:gd name="T29" fmla="*/ 83 h 4236"/>
                  <a:gd name="T30" fmla="*/ 522 w 7003"/>
                  <a:gd name="T31" fmla="*/ 95 h 4236"/>
                  <a:gd name="T32" fmla="*/ 558 w 7003"/>
                  <a:gd name="T33" fmla="*/ 109 h 4236"/>
                  <a:gd name="T34" fmla="*/ 591 w 7003"/>
                  <a:gd name="T35" fmla="*/ 125 h 4236"/>
                  <a:gd name="T36" fmla="*/ 623 w 7003"/>
                  <a:gd name="T37" fmla="*/ 142 h 4236"/>
                  <a:gd name="T38" fmla="*/ 656 w 7003"/>
                  <a:gd name="T39" fmla="*/ 162 h 4236"/>
                  <a:gd name="T40" fmla="*/ 689 w 7003"/>
                  <a:gd name="T41" fmla="*/ 185 h 4236"/>
                  <a:gd name="T42" fmla="*/ 722 w 7003"/>
                  <a:gd name="T43" fmla="*/ 210 h 4236"/>
                  <a:gd name="T44" fmla="*/ 757 w 7003"/>
                  <a:gd name="T45" fmla="*/ 237 h 4236"/>
                  <a:gd name="T46" fmla="*/ 790 w 7003"/>
                  <a:gd name="T47" fmla="*/ 267 h 4236"/>
                  <a:gd name="T48" fmla="*/ 823 w 7003"/>
                  <a:gd name="T49" fmla="*/ 297 h 4236"/>
                  <a:gd name="T50" fmla="*/ 855 w 7003"/>
                  <a:gd name="T51" fmla="*/ 329 h 4236"/>
                  <a:gd name="T52" fmla="*/ 888 w 7003"/>
                  <a:gd name="T53" fmla="*/ 359 h 4236"/>
                  <a:gd name="T54" fmla="*/ 921 w 7003"/>
                  <a:gd name="T55" fmla="*/ 388 h 4236"/>
                  <a:gd name="T56" fmla="*/ 956 w 7003"/>
                  <a:gd name="T57" fmla="*/ 414 h 4236"/>
                  <a:gd name="T58" fmla="*/ 989 w 7003"/>
                  <a:gd name="T59" fmla="*/ 438 h 4236"/>
                  <a:gd name="T60" fmla="*/ 1022 w 7003"/>
                  <a:gd name="T61" fmla="*/ 459 h 4236"/>
                  <a:gd name="T62" fmla="*/ 1055 w 7003"/>
                  <a:gd name="T63" fmla="*/ 478 h 4236"/>
                  <a:gd name="T64" fmla="*/ 1088 w 7003"/>
                  <a:gd name="T65" fmla="*/ 495 h 4236"/>
                  <a:gd name="T66" fmla="*/ 1121 w 7003"/>
                  <a:gd name="T67" fmla="*/ 509 h 4236"/>
                  <a:gd name="T68" fmla="*/ 1156 w 7003"/>
                  <a:gd name="T69" fmla="*/ 521 h 4236"/>
                  <a:gd name="T70" fmla="*/ 1189 w 7003"/>
                  <a:gd name="T71" fmla="*/ 534 h 4236"/>
                  <a:gd name="T72" fmla="*/ 1221 w 7003"/>
                  <a:gd name="T73" fmla="*/ 544 h 4236"/>
                  <a:gd name="T74" fmla="*/ 1254 w 7003"/>
                  <a:gd name="T75" fmla="*/ 553 h 4236"/>
                  <a:gd name="T76" fmla="*/ 1287 w 7003"/>
                  <a:gd name="T77" fmla="*/ 560 h 4236"/>
                  <a:gd name="T78" fmla="*/ 1320 w 7003"/>
                  <a:gd name="T79" fmla="*/ 568 h 4236"/>
                  <a:gd name="T80" fmla="*/ 1355 w 7003"/>
                  <a:gd name="T81" fmla="*/ 575 h 4236"/>
                  <a:gd name="T82" fmla="*/ 1388 w 7003"/>
                  <a:gd name="T83" fmla="*/ 580 h 4236"/>
                  <a:gd name="T84" fmla="*/ 1421 w 7003"/>
                  <a:gd name="T85" fmla="*/ 586 h 4236"/>
                  <a:gd name="T86" fmla="*/ 1454 w 7003"/>
                  <a:gd name="T87" fmla="*/ 590 h 4236"/>
                  <a:gd name="T88" fmla="*/ 1486 w 7003"/>
                  <a:gd name="T89" fmla="*/ 595 h 4236"/>
                  <a:gd name="T90" fmla="*/ 1519 w 7003"/>
                  <a:gd name="T91" fmla="*/ 598 h 4236"/>
                  <a:gd name="T92" fmla="*/ 1555 w 7003"/>
                  <a:gd name="T93" fmla="*/ 602 h 4236"/>
                  <a:gd name="T94" fmla="*/ 1587 w 7003"/>
                  <a:gd name="T95" fmla="*/ 605 h 4236"/>
                  <a:gd name="T96" fmla="*/ 1620 w 7003"/>
                  <a:gd name="T97" fmla="*/ 608 h 4236"/>
                  <a:gd name="T98" fmla="*/ 1653 w 7003"/>
                  <a:gd name="T99" fmla="*/ 610 h 4236"/>
                  <a:gd name="T100" fmla="*/ 1686 w 7003"/>
                  <a:gd name="T101" fmla="*/ 614 h 4236"/>
                  <a:gd name="T102" fmla="*/ 1719 w 7003"/>
                  <a:gd name="T103" fmla="*/ 616 h 4236"/>
                  <a:gd name="T104" fmla="*/ 1754 w 7003"/>
                  <a:gd name="T105" fmla="*/ 617 h 4236"/>
                  <a:gd name="T106" fmla="*/ 1787 w 7003"/>
                  <a:gd name="T107" fmla="*/ 619 h 4236"/>
                  <a:gd name="T108" fmla="*/ 1820 w 7003"/>
                  <a:gd name="T109" fmla="*/ 621 h 4236"/>
                  <a:gd name="T110" fmla="*/ 1852 w 7003"/>
                  <a:gd name="T111" fmla="*/ 622 h 4236"/>
                  <a:gd name="T112" fmla="*/ 1885 w 7003"/>
                  <a:gd name="T113" fmla="*/ 624 h 4236"/>
                  <a:gd name="T114" fmla="*/ 1918 w 7003"/>
                  <a:gd name="T115" fmla="*/ 625 h 4236"/>
                  <a:gd name="T116" fmla="*/ 1953 w 7003"/>
                  <a:gd name="T117" fmla="*/ 626 h 4236"/>
                  <a:gd name="T118" fmla="*/ 1986 w 7003"/>
                  <a:gd name="T119" fmla="*/ 627 h 4236"/>
                  <a:gd name="T120" fmla="*/ 2019 w 7003"/>
                  <a:gd name="T121" fmla="*/ 628 h 4236"/>
                  <a:gd name="T122" fmla="*/ 2052 w 7003"/>
                  <a:gd name="T123" fmla="*/ 629 h 42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7003" h="4236">
                    <a:moveTo>
                      <a:pt x="0" y="0"/>
                    </a:moveTo>
                    <a:lnTo>
                      <a:pt x="25" y="8"/>
                    </a:lnTo>
                    <a:lnTo>
                      <a:pt x="59" y="8"/>
                    </a:lnTo>
                    <a:lnTo>
                      <a:pt x="85" y="15"/>
                    </a:lnTo>
                    <a:lnTo>
                      <a:pt x="110" y="15"/>
                    </a:lnTo>
                    <a:lnTo>
                      <a:pt x="136" y="23"/>
                    </a:lnTo>
                    <a:lnTo>
                      <a:pt x="170" y="30"/>
                    </a:lnTo>
                    <a:lnTo>
                      <a:pt x="195" y="30"/>
                    </a:lnTo>
                    <a:lnTo>
                      <a:pt x="221" y="38"/>
                    </a:lnTo>
                    <a:lnTo>
                      <a:pt x="255" y="45"/>
                    </a:lnTo>
                    <a:lnTo>
                      <a:pt x="281" y="45"/>
                    </a:lnTo>
                    <a:lnTo>
                      <a:pt x="306" y="53"/>
                    </a:lnTo>
                    <a:lnTo>
                      <a:pt x="340" y="60"/>
                    </a:lnTo>
                    <a:lnTo>
                      <a:pt x="366" y="60"/>
                    </a:lnTo>
                    <a:lnTo>
                      <a:pt x="391" y="68"/>
                    </a:lnTo>
                    <a:lnTo>
                      <a:pt x="417" y="75"/>
                    </a:lnTo>
                    <a:lnTo>
                      <a:pt x="451" y="82"/>
                    </a:lnTo>
                    <a:lnTo>
                      <a:pt x="476" y="90"/>
                    </a:lnTo>
                    <a:lnTo>
                      <a:pt x="502" y="90"/>
                    </a:lnTo>
                    <a:lnTo>
                      <a:pt x="536" y="97"/>
                    </a:lnTo>
                    <a:lnTo>
                      <a:pt x="561" y="105"/>
                    </a:lnTo>
                    <a:lnTo>
                      <a:pt x="587" y="112"/>
                    </a:lnTo>
                    <a:lnTo>
                      <a:pt x="612" y="120"/>
                    </a:lnTo>
                    <a:lnTo>
                      <a:pt x="646" y="127"/>
                    </a:lnTo>
                    <a:lnTo>
                      <a:pt x="672" y="135"/>
                    </a:lnTo>
                    <a:lnTo>
                      <a:pt x="698" y="142"/>
                    </a:lnTo>
                    <a:lnTo>
                      <a:pt x="732" y="150"/>
                    </a:lnTo>
                    <a:lnTo>
                      <a:pt x="757" y="157"/>
                    </a:lnTo>
                    <a:lnTo>
                      <a:pt x="783" y="165"/>
                    </a:lnTo>
                    <a:lnTo>
                      <a:pt x="808" y="172"/>
                    </a:lnTo>
                    <a:lnTo>
                      <a:pt x="842" y="180"/>
                    </a:lnTo>
                    <a:lnTo>
                      <a:pt x="868" y="195"/>
                    </a:lnTo>
                    <a:lnTo>
                      <a:pt x="893" y="202"/>
                    </a:lnTo>
                    <a:lnTo>
                      <a:pt x="927" y="209"/>
                    </a:lnTo>
                    <a:lnTo>
                      <a:pt x="953" y="217"/>
                    </a:lnTo>
                    <a:lnTo>
                      <a:pt x="978" y="232"/>
                    </a:lnTo>
                    <a:lnTo>
                      <a:pt x="1012" y="239"/>
                    </a:lnTo>
                    <a:lnTo>
                      <a:pt x="1038" y="247"/>
                    </a:lnTo>
                    <a:lnTo>
                      <a:pt x="1063" y="262"/>
                    </a:lnTo>
                    <a:lnTo>
                      <a:pt x="1089" y="269"/>
                    </a:lnTo>
                    <a:lnTo>
                      <a:pt x="1123" y="284"/>
                    </a:lnTo>
                    <a:lnTo>
                      <a:pt x="1149" y="292"/>
                    </a:lnTo>
                    <a:lnTo>
                      <a:pt x="1174" y="307"/>
                    </a:lnTo>
                    <a:lnTo>
                      <a:pt x="1208" y="314"/>
                    </a:lnTo>
                    <a:lnTo>
                      <a:pt x="1234" y="329"/>
                    </a:lnTo>
                    <a:lnTo>
                      <a:pt x="1259" y="344"/>
                    </a:lnTo>
                    <a:lnTo>
                      <a:pt x="1285" y="351"/>
                    </a:lnTo>
                    <a:lnTo>
                      <a:pt x="1319" y="366"/>
                    </a:lnTo>
                    <a:lnTo>
                      <a:pt x="1344" y="381"/>
                    </a:lnTo>
                    <a:lnTo>
                      <a:pt x="1370" y="396"/>
                    </a:lnTo>
                    <a:lnTo>
                      <a:pt x="1404" y="411"/>
                    </a:lnTo>
                    <a:lnTo>
                      <a:pt x="1429" y="426"/>
                    </a:lnTo>
                    <a:lnTo>
                      <a:pt x="1455" y="441"/>
                    </a:lnTo>
                    <a:lnTo>
                      <a:pt x="1480" y="456"/>
                    </a:lnTo>
                    <a:lnTo>
                      <a:pt x="1514" y="471"/>
                    </a:lnTo>
                    <a:lnTo>
                      <a:pt x="1540" y="493"/>
                    </a:lnTo>
                    <a:lnTo>
                      <a:pt x="1565" y="508"/>
                    </a:lnTo>
                    <a:lnTo>
                      <a:pt x="1600" y="523"/>
                    </a:lnTo>
                    <a:lnTo>
                      <a:pt x="1625" y="546"/>
                    </a:lnTo>
                    <a:lnTo>
                      <a:pt x="1651" y="561"/>
                    </a:lnTo>
                    <a:lnTo>
                      <a:pt x="1685" y="583"/>
                    </a:lnTo>
                    <a:lnTo>
                      <a:pt x="1710" y="605"/>
                    </a:lnTo>
                    <a:lnTo>
                      <a:pt x="1736" y="620"/>
                    </a:lnTo>
                    <a:lnTo>
                      <a:pt x="1761" y="643"/>
                    </a:lnTo>
                    <a:lnTo>
                      <a:pt x="1795" y="665"/>
                    </a:lnTo>
                    <a:lnTo>
                      <a:pt x="1821" y="688"/>
                    </a:lnTo>
                    <a:lnTo>
                      <a:pt x="1846" y="710"/>
                    </a:lnTo>
                    <a:lnTo>
                      <a:pt x="1880" y="732"/>
                    </a:lnTo>
                    <a:lnTo>
                      <a:pt x="1906" y="762"/>
                    </a:lnTo>
                    <a:lnTo>
                      <a:pt x="1931" y="785"/>
                    </a:lnTo>
                    <a:lnTo>
                      <a:pt x="1957" y="815"/>
                    </a:lnTo>
                    <a:lnTo>
                      <a:pt x="1991" y="845"/>
                    </a:lnTo>
                    <a:lnTo>
                      <a:pt x="2016" y="867"/>
                    </a:lnTo>
                    <a:lnTo>
                      <a:pt x="2042" y="897"/>
                    </a:lnTo>
                    <a:lnTo>
                      <a:pt x="2076" y="927"/>
                    </a:lnTo>
                    <a:lnTo>
                      <a:pt x="2102" y="957"/>
                    </a:lnTo>
                    <a:lnTo>
                      <a:pt x="2127" y="994"/>
                    </a:lnTo>
                    <a:lnTo>
                      <a:pt x="2153" y="1024"/>
                    </a:lnTo>
                    <a:lnTo>
                      <a:pt x="2187" y="1061"/>
                    </a:lnTo>
                    <a:lnTo>
                      <a:pt x="2212" y="1091"/>
                    </a:lnTo>
                    <a:lnTo>
                      <a:pt x="2238" y="1128"/>
                    </a:lnTo>
                    <a:lnTo>
                      <a:pt x="2272" y="1166"/>
                    </a:lnTo>
                    <a:lnTo>
                      <a:pt x="2297" y="1203"/>
                    </a:lnTo>
                    <a:lnTo>
                      <a:pt x="2323" y="1248"/>
                    </a:lnTo>
                    <a:lnTo>
                      <a:pt x="2357" y="1285"/>
                    </a:lnTo>
                    <a:lnTo>
                      <a:pt x="2382" y="1330"/>
                    </a:lnTo>
                    <a:lnTo>
                      <a:pt x="2408" y="1367"/>
                    </a:lnTo>
                    <a:lnTo>
                      <a:pt x="2433" y="1412"/>
                    </a:lnTo>
                    <a:lnTo>
                      <a:pt x="2467" y="1457"/>
                    </a:lnTo>
                    <a:lnTo>
                      <a:pt x="2493" y="1502"/>
                    </a:lnTo>
                    <a:lnTo>
                      <a:pt x="2519" y="1554"/>
                    </a:lnTo>
                    <a:lnTo>
                      <a:pt x="2553" y="1599"/>
                    </a:lnTo>
                    <a:lnTo>
                      <a:pt x="2578" y="1651"/>
                    </a:lnTo>
                    <a:lnTo>
                      <a:pt x="2604" y="1696"/>
                    </a:lnTo>
                    <a:lnTo>
                      <a:pt x="2629" y="1748"/>
                    </a:lnTo>
                    <a:lnTo>
                      <a:pt x="2663" y="1801"/>
                    </a:lnTo>
                    <a:lnTo>
                      <a:pt x="2689" y="1853"/>
                    </a:lnTo>
                    <a:lnTo>
                      <a:pt x="2714" y="1898"/>
                    </a:lnTo>
                    <a:lnTo>
                      <a:pt x="2748" y="1950"/>
                    </a:lnTo>
                    <a:lnTo>
                      <a:pt x="2774" y="2002"/>
                    </a:lnTo>
                    <a:lnTo>
                      <a:pt x="2799" y="2062"/>
                    </a:lnTo>
                    <a:lnTo>
                      <a:pt x="2825" y="2115"/>
                    </a:lnTo>
                    <a:lnTo>
                      <a:pt x="2859" y="2167"/>
                    </a:lnTo>
                    <a:lnTo>
                      <a:pt x="2884" y="2219"/>
                    </a:lnTo>
                    <a:lnTo>
                      <a:pt x="2910" y="2264"/>
                    </a:lnTo>
                    <a:lnTo>
                      <a:pt x="2944" y="2316"/>
                    </a:lnTo>
                    <a:lnTo>
                      <a:pt x="2970" y="2369"/>
                    </a:lnTo>
                    <a:lnTo>
                      <a:pt x="2995" y="2421"/>
                    </a:lnTo>
                    <a:lnTo>
                      <a:pt x="3029" y="2466"/>
                    </a:lnTo>
                    <a:lnTo>
                      <a:pt x="3055" y="2518"/>
                    </a:lnTo>
                    <a:lnTo>
                      <a:pt x="3080" y="2563"/>
                    </a:lnTo>
                    <a:lnTo>
                      <a:pt x="3106" y="2615"/>
                    </a:lnTo>
                    <a:lnTo>
                      <a:pt x="3140" y="2660"/>
                    </a:lnTo>
                    <a:lnTo>
                      <a:pt x="3165" y="2705"/>
                    </a:lnTo>
                    <a:lnTo>
                      <a:pt x="3191" y="2750"/>
                    </a:lnTo>
                    <a:lnTo>
                      <a:pt x="3225" y="2787"/>
                    </a:lnTo>
                    <a:lnTo>
                      <a:pt x="3250" y="2832"/>
                    </a:lnTo>
                    <a:lnTo>
                      <a:pt x="3276" y="2869"/>
                    </a:lnTo>
                    <a:lnTo>
                      <a:pt x="3301" y="2914"/>
                    </a:lnTo>
                    <a:lnTo>
                      <a:pt x="3335" y="2951"/>
                    </a:lnTo>
                    <a:lnTo>
                      <a:pt x="3361" y="2989"/>
                    </a:lnTo>
                    <a:lnTo>
                      <a:pt x="3386" y="3026"/>
                    </a:lnTo>
                    <a:lnTo>
                      <a:pt x="3421" y="3056"/>
                    </a:lnTo>
                    <a:lnTo>
                      <a:pt x="3446" y="3093"/>
                    </a:lnTo>
                    <a:lnTo>
                      <a:pt x="3472" y="3123"/>
                    </a:lnTo>
                    <a:lnTo>
                      <a:pt x="3506" y="3160"/>
                    </a:lnTo>
                    <a:lnTo>
                      <a:pt x="3531" y="3190"/>
                    </a:lnTo>
                    <a:lnTo>
                      <a:pt x="3557" y="3220"/>
                    </a:lnTo>
                    <a:lnTo>
                      <a:pt x="3582" y="3250"/>
                    </a:lnTo>
                    <a:lnTo>
                      <a:pt x="3616" y="3272"/>
                    </a:lnTo>
                    <a:lnTo>
                      <a:pt x="3642" y="3302"/>
                    </a:lnTo>
                    <a:lnTo>
                      <a:pt x="3667" y="3332"/>
                    </a:lnTo>
                    <a:lnTo>
                      <a:pt x="3701" y="3355"/>
                    </a:lnTo>
                    <a:lnTo>
                      <a:pt x="3727" y="3385"/>
                    </a:lnTo>
                    <a:lnTo>
                      <a:pt x="3752" y="3407"/>
                    </a:lnTo>
                    <a:lnTo>
                      <a:pt x="3778" y="3429"/>
                    </a:lnTo>
                    <a:lnTo>
                      <a:pt x="3812" y="3452"/>
                    </a:lnTo>
                    <a:lnTo>
                      <a:pt x="3837" y="3474"/>
                    </a:lnTo>
                    <a:lnTo>
                      <a:pt x="3863" y="3497"/>
                    </a:lnTo>
                    <a:lnTo>
                      <a:pt x="3897" y="3512"/>
                    </a:lnTo>
                    <a:lnTo>
                      <a:pt x="3923" y="3534"/>
                    </a:lnTo>
                    <a:lnTo>
                      <a:pt x="3948" y="3556"/>
                    </a:lnTo>
                    <a:lnTo>
                      <a:pt x="3974" y="3571"/>
                    </a:lnTo>
                    <a:lnTo>
                      <a:pt x="4008" y="3594"/>
                    </a:lnTo>
                    <a:lnTo>
                      <a:pt x="4033" y="3609"/>
                    </a:lnTo>
                    <a:lnTo>
                      <a:pt x="4059" y="3624"/>
                    </a:lnTo>
                    <a:lnTo>
                      <a:pt x="4093" y="3646"/>
                    </a:lnTo>
                    <a:lnTo>
                      <a:pt x="4118" y="3661"/>
                    </a:lnTo>
                    <a:lnTo>
                      <a:pt x="4144" y="3676"/>
                    </a:lnTo>
                    <a:lnTo>
                      <a:pt x="4178" y="3691"/>
                    </a:lnTo>
                    <a:lnTo>
                      <a:pt x="4203" y="3706"/>
                    </a:lnTo>
                    <a:lnTo>
                      <a:pt x="4229" y="3721"/>
                    </a:lnTo>
                    <a:lnTo>
                      <a:pt x="4254" y="3736"/>
                    </a:lnTo>
                    <a:lnTo>
                      <a:pt x="4288" y="3751"/>
                    </a:lnTo>
                    <a:lnTo>
                      <a:pt x="4314" y="3766"/>
                    </a:lnTo>
                    <a:lnTo>
                      <a:pt x="4340" y="3773"/>
                    </a:lnTo>
                    <a:lnTo>
                      <a:pt x="4374" y="3788"/>
                    </a:lnTo>
                    <a:lnTo>
                      <a:pt x="4399" y="3803"/>
                    </a:lnTo>
                    <a:lnTo>
                      <a:pt x="4425" y="3810"/>
                    </a:lnTo>
                    <a:lnTo>
                      <a:pt x="4450" y="3825"/>
                    </a:lnTo>
                    <a:lnTo>
                      <a:pt x="4484" y="3833"/>
                    </a:lnTo>
                    <a:lnTo>
                      <a:pt x="4510" y="3848"/>
                    </a:lnTo>
                    <a:lnTo>
                      <a:pt x="4535" y="3855"/>
                    </a:lnTo>
                    <a:lnTo>
                      <a:pt x="4569" y="3870"/>
                    </a:lnTo>
                    <a:lnTo>
                      <a:pt x="4595" y="3878"/>
                    </a:lnTo>
                    <a:lnTo>
                      <a:pt x="4620" y="3885"/>
                    </a:lnTo>
                    <a:lnTo>
                      <a:pt x="4646" y="3900"/>
                    </a:lnTo>
                    <a:lnTo>
                      <a:pt x="4680" y="3908"/>
                    </a:lnTo>
                    <a:lnTo>
                      <a:pt x="4705" y="3915"/>
                    </a:lnTo>
                    <a:lnTo>
                      <a:pt x="4731" y="3922"/>
                    </a:lnTo>
                    <a:lnTo>
                      <a:pt x="4765" y="3937"/>
                    </a:lnTo>
                    <a:lnTo>
                      <a:pt x="4791" y="3945"/>
                    </a:lnTo>
                    <a:lnTo>
                      <a:pt x="4816" y="3952"/>
                    </a:lnTo>
                    <a:lnTo>
                      <a:pt x="4850" y="3960"/>
                    </a:lnTo>
                    <a:lnTo>
                      <a:pt x="4876" y="3967"/>
                    </a:lnTo>
                    <a:lnTo>
                      <a:pt x="4901" y="3975"/>
                    </a:lnTo>
                    <a:lnTo>
                      <a:pt x="4927" y="3982"/>
                    </a:lnTo>
                    <a:lnTo>
                      <a:pt x="4961" y="3990"/>
                    </a:lnTo>
                    <a:lnTo>
                      <a:pt x="4986" y="3997"/>
                    </a:lnTo>
                    <a:lnTo>
                      <a:pt x="5012" y="4005"/>
                    </a:lnTo>
                    <a:lnTo>
                      <a:pt x="5046" y="4012"/>
                    </a:lnTo>
                    <a:lnTo>
                      <a:pt x="5071" y="4020"/>
                    </a:lnTo>
                    <a:lnTo>
                      <a:pt x="5097" y="4027"/>
                    </a:lnTo>
                    <a:lnTo>
                      <a:pt x="5122" y="4027"/>
                    </a:lnTo>
                    <a:lnTo>
                      <a:pt x="5156" y="4035"/>
                    </a:lnTo>
                    <a:lnTo>
                      <a:pt x="5182" y="4042"/>
                    </a:lnTo>
                    <a:lnTo>
                      <a:pt x="5208" y="4049"/>
                    </a:lnTo>
                    <a:lnTo>
                      <a:pt x="5242" y="4057"/>
                    </a:lnTo>
                    <a:lnTo>
                      <a:pt x="5267" y="4057"/>
                    </a:lnTo>
                    <a:lnTo>
                      <a:pt x="5293" y="4064"/>
                    </a:lnTo>
                    <a:lnTo>
                      <a:pt x="5318" y="4072"/>
                    </a:lnTo>
                    <a:lnTo>
                      <a:pt x="5352" y="4072"/>
                    </a:lnTo>
                    <a:lnTo>
                      <a:pt x="5378" y="4079"/>
                    </a:lnTo>
                    <a:lnTo>
                      <a:pt x="5403" y="4087"/>
                    </a:lnTo>
                    <a:lnTo>
                      <a:pt x="5437" y="4087"/>
                    </a:lnTo>
                    <a:lnTo>
                      <a:pt x="5463" y="4094"/>
                    </a:lnTo>
                    <a:lnTo>
                      <a:pt x="5488" y="4102"/>
                    </a:lnTo>
                    <a:lnTo>
                      <a:pt x="5522" y="4102"/>
                    </a:lnTo>
                    <a:lnTo>
                      <a:pt x="5548" y="4109"/>
                    </a:lnTo>
                    <a:lnTo>
                      <a:pt x="5573" y="4109"/>
                    </a:lnTo>
                    <a:lnTo>
                      <a:pt x="5599" y="4117"/>
                    </a:lnTo>
                    <a:lnTo>
                      <a:pt x="5633" y="4124"/>
                    </a:lnTo>
                    <a:lnTo>
                      <a:pt x="5659" y="4124"/>
                    </a:lnTo>
                    <a:lnTo>
                      <a:pt x="5684" y="4132"/>
                    </a:lnTo>
                    <a:lnTo>
                      <a:pt x="5718" y="4132"/>
                    </a:lnTo>
                    <a:lnTo>
                      <a:pt x="5744" y="4139"/>
                    </a:lnTo>
                    <a:lnTo>
                      <a:pt x="5769" y="4139"/>
                    </a:lnTo>
                    <a:lnTo>
                      <a:pt x="5795" y="4147"/>
                    </a:lnTo>
                    <a:lnTo>
                      <a:pt x="5829" y="4147"/>
                    </a:lnTo>
                    <a:lnTo>
                      <a:pt x="5854" y="4154"/>
                    </a:lnTo>
                    <a:lnTo>
                      <a:pt x="5880" y="4154"/>
                    </a:lnTo>
                    <a:lnTo>
                      <a:pt x="5914" y="4154"/>
                    </a:lnTo>
                    <a:lnTo>
                      <a:pt x="5939" y="4162"/>
                    </a:lnTo>
                    <a:lnTo>
                      <a:pt x="5965" y="4162"/>
                    </a:lnTo>
                    <a:lnTo>
                      <a:pt x="5990" y="4169"/>
                    </a:lnTo>
                    <a:lnTo>
                      <a:pt x="6024" y="4169"/>
                    </a:lnTo>
                    <a:lnTo>
                      <a:pt x="6050" y="4169"/>
                    </a:lnTo>
                    <a:lnTo>
                      <a:pt x="6075" y="4176"/>
                    </a:lnTo>
                    <a:lnTo>
                      <a:pt x="6110" y="4176"/>
                    </a:lnTo>
                    <a:lnTo>
                      <a:pt x="6135" y="4184"/>
                    </a:lnTo>
                    <a:lnTo>
                      <a:pt x="6161" y="4184"/>
                    </a:lnTo>
                    <a:lnTo>
                      <a:pt x="6195" y="4184"/>
                    </a:lnTo>
                    <a:lnTo>
                      <a:pt x="6220" y="4191"/>
                    </a:lnTo>
                    <a:lnTo>
                      <a:pt x="6246" y="4191"/>
                    </a:lnTo>
                    <a:lnTo>
                      <a:pt x="6271" y="4191"/>
                    </a:lnTo>
                    <a:lnTo>
                      <a:pt x="6305" y="4199"/>
                    </a:lnTo>
                    <a:lnTo>
                      <a:pt x="6331" y="4199"/>
                    </a:lnTo>
                    <a:lnTo>
                      <a:pt x="6356" y="4199"/>
                    </a:lnTo>
                    <a:lnTo>
                      <a:pt x="6390" y="4199"/>
                    </a:lnTo>
                    <a:lnTo>
                      <a:pt x="6416" y="4206"/>
                    </a:lnTo>
                    <a:lnTo>
                      <a:pt x="6441" y="4206"/>
                    </a:lnTo>
                    <a:lnTo>
                      <a:pt x="6467" y="4206"/>
                    </a:lnTo>
                    <a:lnTo>
                      <a:pt x="6501" y="4214"/>
                    </a:lnTo>
                    <a:lnTo>
                      <a:pt x="6526" y="4214"/>
                    </a:lnTo>
                    <a:lnTo>
                      <a:pt x="6552" y="4214"/>
                    </a:lnTo>
                    <a:lnTo>
                      <a:pt x="6586" y="4214"/>
                    </a:lnTo>
                    <a:lnTo>
                      <a:pt x="6612" y="4221"/>
                    </a:lnTo>
                    <a:lnTo>
                      <a:pt x="6637" y="4221"/>
                    </a:lnTo>
                    <a:lnTo>
                      <a:pt x="6663" y="4221"/>
                    </a:lnTo>
                    <a:lnTo>
                      <a:pt x="6697" y="4221"/>
                    </a:lnTo>
                    <a:lnTo>
                      <a:pt x="6722" y="4229"/>
                    </a:lnTo>
                    <a:lnTo>
                      <a:pt x="6748" y="4229"/>
                    </a:lnTo>
                    <a:lnTo>
                      <a:pt x="6782" y="4229"/>
                    </a:lnTo>
                    <a:lnTo>
                      <a:pt x="6807" y="4229"/>
                    </a:lnTo>
                    <a:lnTo>
                      <a:pt x="6833" y="4229"/>
                    </a:lnTo>
                    <a:lnTo>
                      <a:pt x="6867" y="4236"/>
                    </a:lnTo>
                    <a:lnTo>
                      <a:pt x="6892" y="4236"/>
                    </a:lnTo>
                    <a:lnTo>
                      <a:pt x="6918" y="4236"/>
                    </a:lnTo>
                    <a:lnTo>
                      <a:pt x="6943" y="4236"/>
                    </a:lnTo>
                    <a:lnTo>
                      <a:pt x="6977" y="4236"/>
                    </a:lnTo>
                    <a:lnTo>
                      <a:pt x="7003" y="4236"/>
                    </a:lnTo>
                  </a:path>
                </a:pathLst>
              </a:custGeom>
              <a:noFill/>
              <a:ln w="9525" cmpd="sng">
                <a:solidFill>
                  <a:srgbClr val="0066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27732" name="Freeform 80"/>
              <p:cNvSpPr>
                <a:spLocks/>
              </p:cNvSpPr>
              <p:nvPr/>
            </p:nvSpPr>
            <p:spPr bwMode="auto">
              <a:xfrm>
                <a:off x="3127" y="3178"/>
                <a:ext cx="2077" cy="617"/>
              </a:xfrm>
              <a:custGeom>
                <a:avLst/>
                <a:gdLst>
                  <a:gd name="T0" fmla="*/ 25 w 7003"/>
                  <a:gd name="T1" fmla="*/ 2 h 4161"/>
                  <a:gd name="T2" fmla="*/ 58 w 7003"/>
                  <a:gd name="T3" fmla="*/ 5 h 4161"/>
                  <a:gd name="T4" fmla="*/ 91 w 7003"/>
                  <a:gd name="T5" fmla="*/ 10 h 4161"/>
                  <a:gd name="T6" fmla="*/ 124 w 7003"/>
                  <a:gd name="T7" fmla="*/ 14 h 4161"/>
                  <a:gd name="T8" fmla="*/ 159 w 7003"/>
                  <a:gd name="T9" fmla="*/ 19 h 4161"/>
                  <a:gd name="T10" fmla="*/ 192 w 7003"/>
                  <a:gd name="T11" fmla="*/ 24 h 4161"/>
                  <a:gd name="T12" fmla="*/ 225 w 7003"/>
                  <a:gd name="T13" fmla="*/ 30 h 4161"/>
                  <a:gd name="T14" fmla="*/ 257 w 7003"/>
                  <a:gd name="T15" fmla="*/ 37 h 4161"/>
                  <a:gd name="T16" fmla="*/ 290 w 7003"/>
                  <a:gd name="T17" fmla="*/ 43 h 4161"/>
                  <a:gd name="T18" fmla="*/ 323 w 7003"/>
                  <a:gd name="T19" fmla="*/ 51 h 4161"/>
                  <a:gd name="T20" fmla="*/ 358 w 7003"/>
                  <a:gd name="T21" fmla="*/ 60 h 4161"/>
                  <a:gd name="T22" fmla="*/ 391 w 7003"/>
                  <a:gd name="T23" fmla="*/ 69 h 4161"/>
                  <a:gd name="T24" fmla="*/ 424 w 7003"/>
                  <a:gd name="T25" fmla="*/ 80 h 4161"/>
                  <a:gd name="T26" fmla="*/ 457 w 7003"/>
                  <a:gd name="T27" fmla="*/ 91 h 4161"/>
                  <a:gd name="T28" fmla="*/ 490 w 7003"/>
                  <a:gd name="T29" fmla="*/ 103 h 4161"/>
                  <a:gd name="T30" fmla="*/ 522 w 7003"/>
                  <a:gd name="T31" fmla="*/ 116 h 4161"/>
                  <a:gd name="T32" fmla="*/ 558 w 7003"/>
                  <a:gd name="T33" fmla="*/ 131 h 4161"/>
                  <a:gd name="T34" fmla="*/ 591 w 7003"/>
                  <a:gd name="T35" fmla="*/ 146 h 4161"/>
                  <a:gd name="T36" fmla="*/ 623 w 7003"/>
                  <a:gd name="T37" fmla="*/ 164 h 4161"/>
                  <a:gd name="T38" fmla="*/ 656 w 7003"/>
                  <a:gd name="T39" fmla="*/ 182 h 4161"/>
                  <a:gd name="T40" fmla="*/ 689 w 7003"/>
                  <a:gd name="T41" fmla="*/ 202 h 4161"/>
                  <a:gd name="T42" fmla="*/ 722 w 7003"/>
                  <a:gd name="T43" fmla="*/ 223 h 4161"/>
                  <a:gd name="T44" fmla="*/ 757 w 7003"/>
                  <a:gd name="T45" fmla="*/ 245 h 4161"/>
                  <a:gd name="T46" fmla="*/ 790 w 7003"/>
                  <a:gd name="T47" fmla="*/ 267 h 4161"/>
                  <a:gd name="T48" fmla="*/ 823 w 7003"/>
                  <a:gd name="T49" fmla="*/ 290 h 4161"/>
                  <a:gd name="T50" fmla="*/ 855 w 7003"/>
                  <a:gd name="T51" fmla="*/ 313 h 4161"/>
                  <a:gd name="T52" fmla="*/ 888 w 7003"/>
                  <a:gd name="T53" fmla="*/ 337 h 4161"/>
                  <a:gd name="T54" fmla="*/ 921 w 7003"/>
                  <a:gd name="T55" fmla="*/ 359 h 4161"/>
                  <a:gd name="T56" fmla="*/ 956 w 7003"/>
                  <a:gd name="T57" fmla="*/ 381 h 4161"/>
                  <a:gd name="T58" fmla="*/ 989 w 7003"/>
                  <a:gd name="T59" fmla="*/ 401 h 4161"/>
                  <a:gd name="T60" fmla="*/ 1022 w 7003"/>
                  <a:gd name="T61" fmla="*/ 420 h 4161"/>
                  <a:gd name="T62" fmla="*/ 1055 w 7003"/>
                  <a:gd name="T63" fmla="*/ 438 h 4161"/>
                  <a:gd name="T64" fmla="*/ 1088 w 7003"/>
                  <a:gd name="T65" fmla="*/ 454 h 4161"/>
                  <a:gd name="T66" fmla="*/ 1121 w 7003"/>
                  <a:gd name="T67" fmla="*/ 470 h 4161"/>
                  <a:gd name="T68" fmla="*/ 1156 w 7003"/>
                  <a:gd name="T69" fmla="*/ 484 h 4161"/>
                  <a:gd name="T70" fmla="*/ 1189 w 7003"/>
                  <a:gd name="T71" fmla="*/ 496 h 4161"/>
                  <a:gd name="T72" fmla="*/ 1221 w 7003"/>
                  <a:gd name="T73" fmla="*/ 508 h 4161"/>
                  <a:gd name="T74" fmla="*/ 1254 w 7003"/>
                  <a:gd name="T75" fmla="*/ 518 h 4161"/>
                  <a:gd name="T76" fmla="*/ 1287 w 7003"/>
                  <a:gd name="T77" fmla="*/ 528 h 4161"/>
                  <a:gd name="T78" fmla="*/ 1320 w 7003"/>
                  <a:gd name="T79" fmla="*/ 537 h 4161"/>
                  <a:gd name="T80" fmla="*/ 1355 w 7003"/>
                  <a:gd name="T81" fmla="*/ 545 h 4161"/>
                  <a:gd name="T82" fmla="*/ 1388 w 7003"/>
                  <a:gd name="T83" fmla="*/ 553 h 4161"/>
                  <a:gd name="T84" fmla="*/ 1421 w 7003"/>
                  <a:gd name="T85" fmla="*/ 559 h 4161"/>
                  <a:gd name="T86" fmla="*/ 1454 w 7003"/>
                  <a:gd name="T87" fmla="*/ 565 h 4161"/>
                  <a:gd name="T88" fmla="*/ 1486 w 7003"/>
                  <a:gd name="T89" fmla="*/ 571 h 4161"/>
                  <a:gd name="T90" fmla="*/ 1519 w 7003"/>
                  <a:gd name="T91" fmla="*/ 576 h 4161"/>
                  <a:gd name="T92" fmla="*/ 1555 w 7003"/>
                  <a:gd name="T93" fmla="*/ 581 h 4161"/>
                  <a:gd name="T94" fmla="*/ 1587 w 7003"/>
                  <a:gd name="T95" fmla="*/ 585 h 4161"/>
                  <a:gd name="T96" fmla="*/ 1620 w 7003"/>
                  <a:gd name="T97" fmla="*/ 588 h 4161"/>
                  <a:gd name="T98" fmla="*/ 1653 w 7003"/>
                  <a:gd name="T99" fmla="*/ 591 h 4161"/>
                  <a:gd name="T100" fmla="*/ 1686 w 7003"/>
                  <a:gd name="T101" fmla="*/ 595 h 4161"/>
                  <a:gd name="T102" fmla="*/ 1719 w 7003"/>
                  <a:gd name="T103" fmla="*/ 598 h 4161"/>
                  <a:gd name="T104" fmla="*/ 1754 w 7003"/>
                  <a:gd name="T105" fmla="*/ 600 h 4161"/>
                  <a:gd name="T106" fmla="*/ 1787 w 7003"/>
                  <a:gd name="T107" fmla="*/ 603 h 4161"/>
                  <a:gd name="T108" fmla="*/ 1820 w 7003"/>
                  <a:gd name="T109" fmla="*/ 605 h 4161"/>
                  <a:gd name="T110" fmla="*/ 1852 w 7003"/>
                  <a:gd name="T111" fmla="*/ 607 h 4161"/>
                  <a:gd name="T112" fmla="*/ 1885 w 7003"/>
                  <a:gd name="T113" fmla="*/ 609 h 4161"/>
                  <a:gd name="T114" fmla="*/ 1918 w 7003"/>
                  <a:gd name="T115" fmla="*/ 610 h 4161"/>
                  <a:gd name="T116" fmla="*/ 1953 w 7003"/>
                  <a:gd name="T117" fmla="*/ 613 h 4161"/>
                  <a:gd name="T118" fmla="*/ 1986 w 7003"/>
                  <a:gd name="T119" fmla="*/ 614 h 4161"/>
                  <a:gd name="T120" fmla="*/ 2019 w 7003"/>
                  <a:gd name="T121" fmla="*/ 615 h 4161"/>
                  <a:gd name="T122" fmla="*/ 2052 w 7003"/>
                  <a:gd name="T123" fmla="*/ 616 h 4161"/>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7003" h="4161">
                    <a:moveTo>
                      <a:pt x="0" y="0"/>
                    </a:moveTo>
                    <a:lnTo>
                      <a:pt x="25" y="8"/>
                    </a:lnTo>
                    <a:lnTo>
                      <a:pt x="59" y="8"/>
                    </a:lnTo>
                    <a:lnTo>
                      <a:pt x="85" y="15"/>
                    </a:lnTo>
                    <a:lnTo>
                      <a:pt x="110" y="22"/>
                    </a:lnTo>
                    <a:lnTo>
                      <a:pt x="136" y="30"/>
                    </a:lnTo>
                    <a:lnTo>
                      <a:pt x="170" y="37"/>
                    </a:lnTo>
                    <a:lnTo>
                      <a:pt x="195" y="37"/>
                    </a:lnTo>
                    <a:lnTo>
                      <a:pt x="221" y="45"/>
                    </a:lnTo>
                    <a:lnTo>
                      <a:pt x="255" y="52"/>
                    </a:lnTo>
                    <a:lnTo>
                      <a:pt x="281" y="60"/>
                    </a:lnTo>
                    <a:lnTo>
                      <a:pt x="306" y="67"/>
                    </a:lnTo>
                    <a:lnTo>
                      <a:pt x="340" y="75"/>
                    </a:lnTo>
                    <a:lnTo>
                      <a:pt x="366" y="82"/>
                    </a:lnTo>
                    <a:lnTo>
                      <a:pt x="391" y="90"/>
                    </a:lnTo>
                    <a:lnTo>
                      <a:pt x="417" y="97"/>
                    </a:lnTo>
                    <a:lnTo>
                      <a:pt x="451" y="105"/>
                    </a:lnTo>
                    <a:lnTo>
                      <a:pt x="476" y="112"/>
                    </a:lnTo>
                    <a:lnTo>
                      <a:pt x="502" y="120"/>
                    </a:lnTo>
                    <a:lnTo>
                      <a:pt x="536" y="127"/>
                    </a:lnTo>
                    <a:lnTo>
                      <a:pt x="561" y="142"/>
                    </a:lnTo>
                    <a:lnTo>
                      <a:pt x="587" y="149"/>
                    </a:lnTo>
                    <a:lnTo>
                      <a:pt x="612" y="157"/>
                    </a:lnTo>
                    <a:lnTo>
                      <a:pt x="646" y="164"/>
                    </a:lnTo>
                    <a:lnTo>
                      <a:pt x="672" y="172"/>
                    </a:lnTo>
                    <a:lnTo>
                      <a:pt x="698" y="187"/>
                    </a:lnTo>
                    <a:lnTo>
                      <a:pt x="732" y="194"/>
                    </a:lnTo>
                    <a:lnTo>
                      <a:pt x="757" y="202"/>
                    </a:lnTo>
                    <a:lnTo>
                      <a:pt x="783" y="217"/>
                    </a:lnTo>
                    <a:lnTo>
                      <a:pt x="808" y="224"/>
                    </a:lnTo>
                    <a:lnTo>
                      <a:pt x="842" y="239"/>
                    </a:lnTo>
                    <a:lnTo>
                      <a:pt x="868" y="247"/>
                    </a:lnTo>
                    <a:lnTo>
                      <a:pt x="893" y="262"/>
                    </a:lnTo>
                    <a:lnTo>
                      <a:pt x="927" y="269"/>
                    </a:lnTo>
                    <a:lnTo>
                      <a:pt x="953" y="284"/>
                    </a:lnTo>
                    <a:lnTo>
                      <a:pt x="978" y="291"/>
                    </a:lnTo>
                    <a:lnTo>
                      <a:pt x="1012" y="306"/>
                    </a:lnTo>
                    <a:lnTo>
                      <a:pt x="1038" y="321"/>
                    </a:lnTo>
                    <a:lnTo>
                      <a:pt x="1063" y="336"/>
                    </a:lnTo>
                    <a:lnTo>
                      <a:pt x="1089" y="344"/>
                    </a:lnTo>
                    <a:lnTo>
                      <a:pt x="1123" y="359"/>
                    </a:lnTo>
                    <a:lnTo>
                      <a:pt x="1149" y="374"/>
                    </a:lnTo>
                    <a:lnTo>
                      <a:pt x="1174" y="389"/>
                    </a:lnTo>
                    <a:lnTo>
                      <a:pt x="1208" y="403"/>
                    </a:lnTo>
                    <a:lnTo>
                      <a:pt x="1234" y="418"/>
                    </a:lnTo>
                    <a:lnTo>
                      <a:pt x="1259" y="433"/>
                    </a:lnTo>
                    <a:lnTo>
                      <a:pt x="1285" y="448"/>
                    </a:lnTo>
                    <a:lnTo>
                      <a:pt x="1319" y="463"/>
                    </a:lnTo>
                    <a:lnTo>
                      <a:pt x="1344" y="486"/>
                    </a:lnTo>
                    <a:lnTo>
                      <a:pt x="1370" y="501"/>
                    </a:lnTo>
                    <a:lnTo>
                      <a:pt x="1404" y="516"/>
                    </a:lnTo>
                    <a:lnTo>
                      <a:pt x="1429" y="538"/>
                    </a:lnTo>
                    <a:lnTo>
                      <a:pt x="1455" y="553"/>
                    </a:lnTo>
                    <a:lnTo>
                      <a:pt x="1480" y="568"/>
                    </a:lnTo>
                    <a:lnTo>
                      <a:pt x="1514" y="590"/>
                    </a:lnTo>
                    <a:lnTo>
                      <a:pt x="1540" y="613"/>
                    </a:lnTo>
                    <a:lnTo>
                      <a:pt x="1565" y="628"/>
                    </a:lnTo>
                    <a:lnTo>
                      <a:pt x="1600" y="650"/>
                    </a:lnTo>
                    <a:lnTo>
                      <a:pt x="1625" y="672"/>
                    </a:lnTo>
                    <a:lnTo>
                      <a:pt x="1651" y="695"/>
                    </a:lnTo>
                    <a:lnTo>
                      <a:pt x="1685" y="710"/>
                    </a:lnTo>
                    <a:lnTo>
                      <a:pt x="1710" y="732"/>
                    </a:lnTo>
                    <a:lnTo>
                      <a:pt x="1736" y="762"/>
                    </a:lnTo>
                    <a:lnTo>
                      <a:pt x="1761" y="785"/>
                    </a:lnTo>
                    <a:lnTo>
                      <a:pt x="1795" y="807"/>
                    </a:lnTo>
                    <a:lnTo>
                      <a:pt x="1821" y="829"/>
                    </a:lnTo>
                    <a:lnTo>
                      <a:pt x="1846" y="852"/>
                    </a:lnTo>
                    <a:lnTo>
                      <a:pt x="1880" y="882"/>
                    </a:lnTo>
                    <a:lnTo>
                      <a:pt x="1906" y="904"/>
                    </a:lnTo>
                    <a:lnTo>
                      <a:pt x="1931" y="934"/>
                    </a:lnTo>
                    <a:lnTo>
                      <a:pt x="1957" y="956"/>
                    </a:lnTo>
                    <a:lnTo>
                      <a:pt x="1991" y="986"/>
                    </a:lnTo>
                    <a:lnTo>
                      <a:pt x="2016" y="1016"/>
                    </a:lnTo>
                    <a:lnTo>
                      <a:pt x="2042" y="1046"/>
                    </a:lnTo>
                    <a:lnTo>
                      <a:pt x="2076" y="1076"/>
                    </a:lnTo>
                    <a:lnTo>
                      <a:pt x="2102" y="1106"/>
                    </a:lnTo>
                    <a:lnTo>
                      <a:pt x="2127" y="1136"/>
                    </a:lnTo>
                    <a:lnTo>
                      <a:pt x="2153" y="1166"/>
                    </a:lnTo>
                    <a:lnTo>
                      <a:pt x="2187" y="1195"/>
                    </a:lnTo>
                    <a:lnTo>
                      <a:pt x="2212" y="1225"/>
                    </a:lnTo>
                    <a:lnTo>
                      <a:pt x="2238" y="1263"/>
                    </a:lnTo>
                    <a:lnTo>
                      <a:pt x="2272" y="1293"/>
                    </a:lnTo>
                    <a:lnTo>
                      <a:pt x="2297" y="1322"/>
                    </a:lnTo>
                    <a:lnTo>
                      <a:pt x="2323" y="1360"/>
                    </a:lnTo>
                    <a:lnTo>
                      <a:pt x="2357" y="1397"/>
                    </a:lnTo>
                    <a:lnTo>
                      <a:pt x="2382" y="1427"/>
                    </a:lnTo>
                    <a:lnTo>
                      <a:pt x="2408" y="1464"/>
                    </a:lnTo>
                    <a:lnTo>
                      <a:pt x="2433" y="1502"/>
                    </a:lnTo>
                    <a:lnTo>
                      <a:pt x="2467" y="1539"/>
                    </a:lnTo>
                    <a:lnTo>
                      <a:pt x="2493" y="1576"/>
                    </a:lnTo>
                    <a:lnTo>
                      <a:pt x="2519" y="1614"/>
                    </a:lnTo>
                    <a:lnTo>
                      <a:pt x="2553" y="1651"/>
                    </a:lnTo>
                    <a:lnTo>
                      <a:pt x="2578" y="1688"/>
                    </a:lnTo>
                    <a:lnTo>
                      <a:pt x="2604" y="1726"/>
                    </a:lnTo>
                    <a:lnTo>
                      <a:pt x="2629" y="1763"/>
                    </a:lnTo>
                    <a:lnTo>
                      <a:pt x="2663" y="1801"/>
                    </a:lnTo>
                    <a:lnTo>
                      <a:pt x="2689" y="1845"/>
                    </a:lnTo>
                    <a:lnTo>
                      <a:pt x="2714" y="1883"/>
                    </a:lnTo>
                    <a:lnTo>
                      <a:pt x="2748" y="1920"/>
                    </a:lnTo>
                    <a:lnTo>
                      <a:pt x="2774" y="1957"/>
                    </a:lnTo>
                    <a:lnTo>
                      <a:pt x="2799" y="2002"/>
                    </a:lnTo>
                    <a:lnTo>
                      <a:pt x="2825" y="2040"/>
                    </a:lnTo>
                    <a:lnTo>
                      <a:pt x="2859" y="2077"/>
                    </a:lnTo>
                    <a:lnTo>
                      <a:pt x="2884" y="2114"/>
                    </a:lnTo>
                    <a:lnTo>
                      <a:pt x="2910" y="2152"/>
                    </a:lnTo>
                    <a:lnTo>
                      <a:pt x="2944" y="2196"/>
                    </a:lnTo>
                    <a:lnTo>
                      <a:pt x="2970" y="2234"/>
                    </a:lnTo>
                    <a:lnTo>
                      <a:pt x="2995" y="2271"/>
                    </a:lnTo>
                    <a:lnTo>
                      <a:pt x="3029" y="2309"/>
                    </a:lnTo>
                    <a:lnTo>
                      <a:pt x="3055" y="2346"/>
                    </a:lnTo>
                    <a:lnTo>
                      <a:pt x="3080" y="2383"/>
                    </a:lnTo>
                    <a:lnTo>
                      <a:pt x="3106" y="2421"/>
                    </a:lnTo>
                    <a:lnTo>
                      <a:pt x="3140" y="2458"/>
                    </a:lnTo>
                    <a:lnTo>
                      <a:pt x="3165" y="2495"/>
                    </a:lnTo>
                    <a:lnTo>
                      <a:pt x="3191" y="2533"/>
                    </a:lnTo>
                    <a:lnTo>
                      <a:pt x="3225" y="2570"/>
                    </a:lnTo>
                    <a:lnTo>
                      <a:pt x="3250" y="2600"/>
                    </a:lnTo>
                    <a:lnTo>
                      <a:pt x="3276" y="2637"/>
                    </a:lnTo>
                    <a:lnTo>
                      <a:pt x="3301" y="2675"/>
                    </a:lnTo>
                    <a:lnTo>
                      <a:pt x="3335" y="2704"/>
                    </a:lnTo>
                    <a:lnTo>
                      <a:pt x="3361" y="2734"/>
                    </a:lnTo>
                    <a:lnTo>
                      <a:pt x="3386" y="2772"/>
                    </a:lnTo>
                    <a:lnTo>
                      <a:pt x="3421" y="2802"/>
                    </a:lnTo>
                    <a:lnTo>
                      <a:pt x="3446" y="2831"/>
                    </a:lnTo>
                    <a:lnTo>
                      <a:pt x="3472" y="2861"/>
                    </a:lnTo>
                    <a:lnTo>
                      <a:pt x="3506" y="2891"/>
                    </a:lnTo>
                    <a:lnTo>
                      <a:pt x="3531" y="2921"/>
                    </a:lnTo>
                    <a:lnTo>
                      <a:pt x="3557" y="2951"/>
                    </a:lnTo>
                    <a:lnTo>
                      <a:pt x="3582" y="2981"/>
                    </a:lnTo>
                    <a:lnTo>
                      <a:pt x="3616" y="3011"/>
                    </a:lnTo>
                    <a:lnTo>
                      <a:pt x="3642" y="3041"/>
                    </a:lnTo>
                    <a:lnTo>
                      <a:pt x="3667" y="3063"/>
                    </a:lnTo>
                    <a:lnTo>
                      <a:pt x="3701" y="3093"/>
                    </a:lnTo>
                    <a:lnTo>
                      <a:pt x="3727" y="3115"/>
                    </a:lnTo>
                    <a:lnTo>
                      <a:pt x="3752" y="3145"/>
                    </a:lnTo>
                    <a:lnTo>
                      <a:pt x="3778" y="3168"/>
                    </a:lnTo>
                    <a:lnTo>
                      <a:pt x="3812" y="3190"/>
                    </a:lnTo>
                    <a:lnTo>
                      <a:pt x="3837" y="3212"/>
                    </a:lnTo>
                    <a:lnTo>
                      <a:pt x="3863" y="3235"/>
                    </a:lnTo>
                    <a:lnTo>
                      <a:pt x="3897" y="3265"/>
                    </a:lnTo>
                    <a:lnTo>
                      <a:pt x="3923" y="3287"/>
                    </a:lnTo>
                    <a:lnTo>
                      <a:pt x="3948" y="3302"/>
                    </a:lnTo>
                    <a:lnTo>
                      <a:pt x="3974" y="3325"/>
                    </a:lnTo>
                    <a:lnTo>
                      <a:pt x="4008" y="3347"/>
                    </a:lnTo>
                    <a:lnTo>
                      <a:pt x="4033" y="3369"/>
                    </a:lnTo>
                    <a:lnTo>
                      <a:pt x="4059" y="3384"/>
                    </a:lnTo>
                    <a:lnTo>
                      <a:pt x="4093" y="3407"/>
                    </a:lnTo>
                    <a:lnTo>
                      <a:pt x="4118" y="3429"/>
                    </a:lnTo>
                    <a:lnTo>
                      <a:pt x="4144" y="3444"/>
                    </a:lnTo>
                    <a:lnTo>
                      <a:pt x="4178" y="3459"/>
                    </a:lnTo>
                    <a:lnTo>
                      <a:pt x="4203" y="3481"/>
                    </a:lnTo>
                    <a:lnTo>
                      <a:pt x="4229" y="3496"/>
                    </a:lnTo>
                    <a:lnTo>
                      <a:pt x="4254" y="3511"/>
                    </a:lnTo>
                    <a:lnTo>
                      <a:pt x="4288" y="3534"/>
                    </a:lnTo>
                    <a:lnTo>
                      <a:pt x="4314" y="3549"/>
                    </a:lnTo>
                    <a:lnTo>
                      <a:pt x="4340" y="3564"/>
                    </a:lnTo>
                    <a:lnTo>
                      <a:pt x="4374" y="3579"/>
                    </a:lnTo>
                    <a:lnTo>
                      <a:pt x="4399" y="3594"/>
                    </a:lnTo>
                    <a:lnTo>
                      <a:pt x="4425" y="3608"/>
                    </a:lnTo>
                    <a:lnTo>
                      <a:pt x="4450" y="3623"/>
                    </a:lnTo>
                    <a:lnTo>
                      <a:pt x="4484" y="3638"/>
                    </a:lnTo>
                    <a:lnTo>
                      <a:pt x="4510" y="3653"/>
                    </a:lnTo>
                    <a:lnTo>
                      <a:pt x="4535" y="3661"/>
                    </a:lnTo>
                    <a:lnTo>
                      <a:pt x="4569" y="3676"/>
                    </a:lnTo>
                    <a:lnTo>
                      <a:pt x="4595" y="3691"/>
                    </a:lnTo>
                    <a:lnTo>
                      <a:pt x="4620" y="3706"/>
                    </a:lnTo>
                    <a:lnTo>
                      <a:pt x="4646" y="3713"/>
                    </a:lnTo>
                    <a:lnTo>
                      <a:pt x="4680" y="3728"/>
                    </a:lnTo>
                    <a:lnTo>
                      <a:pt x="4705" y="3735"/>
                    </a:lnTo>
                    <a:lnTo>
                      <a:pt x="4731" y="3750"/>
                    </a:lnTo>
                    <a:lnTo>
                      <a:pt x="4765" y="3758"/>
                    </a:lnTo>
                    <a:lnTo>
                      <a:pt x="4791" y="3773"/>
                    </a:lnTo>
                    <a:lnTo>
                      <a:pt x="4816" y="3780"/>
                    </a:lnTo>
                    <a:lnTo>
                      <a:pt x="4850" y="3795"/>
                    </a:lnTo>
                    <a:lnTo>
                      <a:pt x="4876" y="3803"/>
                    </a:lnTo>
                    <a:lnTo>
                      <a:pt x="4901" y="3810"/>
                    </a:lnTo>
                    <a:lnTo>
                      <a:pt x="4927" y="3825"/>
                    </a:lnTo>
                    <a:lnTo>
                      <a:pt x="4961" y="3833"/>
                    </a:lnTo>
                    <a:lnTo>
                      <a:pt x="4986" y="3840"/>
                    </a:lnTo>
                    <a:lnTo>
                      <a:pt x="5012" y="3848"/>
                    </a:lnTo>
                    <a:lnTo>
                      <a:pt x="5046" y="3855"/>
                    </a:lnTo>
                    <a:lnTo>
                      <a:pt x="5071" y="3870"/>
                    </a:lnTo>
                    <a:lnTo>
                      <a:pt x="5097" y="3877"/>
                    </a:lnTo>
                    <a:lnTo>
                      <a:pt x="5122" y="3885"/>
                    </a:lnTo>
                    <a:lnTo>
                      <a:pt x="5156" y="3892"/>
                    </a:lnTo>
                    <a:lnTo>
                      <a:pt x="5182" y="3900"/>
                    </a:lnTo>
                    <a:lnTo>
                      <a:pt x="5208" y="3907"/>
                    </a:lnTo>
                    <a:lnTo>
                      <a:pt x="5242" y="3915"/>
                    </a:lnTo>
                    <a:lnTo>
                      <a:pt x="5267" y="3922"/>
                    </a:lnTo>
                    <a:lnTo>
                      <a:pt x="5293" y="3930"/>
                    </a:lnTo>
                    <a:lnTo>
                      <a:pt x="5318" y="3937"/>
                    </a:lnTo>
                    <a:lnTo>
                      <a:pt x="5352" y="3945"/>
                    </a:lnTo>
                    <a:lnTo>
                      <a:pt x="5378" y="3952"/>
                    </a:lnTo>
                    <a:lnTo>
                      <a:pt x="5403" y="3960"/>
                    </a:lnTo>
                    <a:lnTo>
                      <a:pt x="5437" y="3960"/>
                    </a:lnTo>
                    <a:lnTo>
                      <a:pt x="5463" y="3967"/>
                    </a:lnTo>
                    <a:lnTo>
                      <a:pt x="5488" y="3975"/>
                    </a:lnTo>
                    <a:lnTo>
                      <a:pt x="5522" y="3982"/>
                    </a:lnTo>
                    <a:lnTo>
                      <a:pt x="5548" y="3989"/>
                    </a:lnTo>
                    <a:lnTo>
                      <a:pt x="5573" y="3989"/>
                    </a:lnTo>
                    <a:lnTo>
                      <a:pt x="5599" y="3997"/>
                    </a:lnTo>
                    <a:lnTo>
                      <a:pt x="5633" y="4004"/>
                    </a:lnTo>
                    <a:lnTo>
                      <a:pt x="5659" y="4012"/>
                    </a:lnTo>
                    <a:lnTo>
                      <a:pt x="5684" y="4012"/>
                    </a:lnTo>
                    <a:lnTo>
                      <a:pt x="5718" y="4019"/>
                    </a:lnTo>
                    <a:lnTo>
                      <a:pt x="5744" y="4027"/>
                    </a:lnTo>
                    <a:lnTo>
                      <a:pt x="5769" y="4027"/>
                    </a:lnTo>
                    <a:lnTo>
                      <a:pt x="5795" y="4034"/>
                    </a:lnTo>
                    <a:lnTo>
                      <a:pt x="5829" y="4042"/>
                    </a:lnTo>
                    <a:lnTo>
                      <a:pt x="5854" y="4042"/>
                    </a:lnTo>
                    <a:lnTo>
                      <a:pt x="5880" y="4049"/>
                    </a:lnTo>
                    <a:lnTo>
                      <a:pt x="5914" y="4049"/>
                    </a:lnTo>
                    <a:lnTo>
                      <a:pt x="5939" y="4057"/>
                    </a:lnTo>
                    <a:lnTo>
                      <a:pt x="5965" y="4057"/>
                    </a:lnTo>
                    <a:lnTo>
                      <a:pt x="5990" y="4064"/>
                    </a:lnTo>
                    <a:lnTo>
                      <a:pt x="6024" y="4064"/>
                    </a:lnTo>
                    <a:lnTo>
                      <a:pt x="6050" y="4072"/>
                    </a:lnTo>
                    <a:lnTo>
                      <a:pt x="6075" y="4072"/>
                    </a:lnTo>
                    <a:lnTo>
                      <a:pt x="6110" y="4079"/>
                    </a:lnTo>
                    <a:lnTo>
                      <a:pt x="6135" y="4079"/>
                    </a:lnTo>
                    <a:lnTo>
                      <a:pt x="6161" y="4087"/>
                    </a:lnTo>
                    <a:lnTo>
                      <a:pt x="6195" y="4087"/>
                    </a:lnTo>
                    <a:lnTo>
                      <a:pt x="6220" y="4094"/>
                    </a:lnTo>
                    <a:lnTo>
                      <a:pt x="6246" y="4094"/>
                    </a:lnTo>
                    <a:lnTo>
                      <a:pt x="6271" y="4102"/>
                    </a:lnTo>
                    <a:lnTo>
                      <a:pt x="6305" y="4102"/>
                    </a:lnTo>
                    <a:lnTo>
                      <a:pt x="6331" y="4102"/>
                    </a:lnTo>
                    <a:lnTo>
                      <a:pt x="6356" y="4109"/>
                    </a:lnTo>
                    <a:lnTo>
                      <a:pt x="6390" y="4109"/>
                    </a:lnTo>
                    <a:lnTo>
                      <a:pt x="6416" y="4116"/>
                    </a:lnTo>
                    <a:lnTo>
                      <a:pt x="6441" y="4116"/>
                    </a:lnTo>
                    <a:lnTo>
                      <a:pt x="6467" y="4116"/>
                    </a:lnTo>
                    <a:lnTo>
                      <a:pt x="6501" y="4124"/>
                    </a:lnTo>
                    <a:lnTo>
                      <a:pt x="6526" y="4124"/>
                    </a:lnTo>
                    <a:lnTo>
                      <a:pt x="6552" y="4124"/>
                    </a:lnTo>
                    <a:lnTo>
                      <a:pt x="6586" y="4131"/>
                    </a:lnTo>
                    <a:lnTo>
                      <a:pt x="6612" y="4131"/>
                    </a:lnTo>
                    <a:lnTo>
                      <a:pt x="6637" y="4131"/>
                    </a:lnTo>
                    <a:lnTo>
                      <a:pt x="6663" y="4139"/>
                    </a:lnTo>
                    <a:lnTo>
                      <a:pt x="6697" y="4139"/>
                    </a:lnTo>
                    <a:lnTo>
                      <a:pt x="6722" y="4139"/>
                    </a:lnTo>
                    <a:lnTo>
                      <a:pt x="6748" y="4146"/>
                    </a:lnTo>
                    <a:lnTo>
                      <a:pt x="6782" y="4146"/>
                    </a:lnTo>
                    <a:lnTo>
                      <a:pt x="6807" y="4146"/>
                    </a:lnTo>
                    <a:lnTo>
                      <a:pt x="6833" y="4146"/>
                    </a:lnTo>
                    <a:lnTo>
                      <a:pt x="6867" y="4154"/>
                    </a:lnTo>
                    <a:lnTo>
                      <a:pt x="6892" y="4154"/>
                    </a:lnTo>
                    <a:lnTo>
                      <a:pt x="6918" y="4154"/>
                    </a:lnTo>
                    <a:lnTo>
                      <a:pt x="6943" y="4154"/>
                    </a:lnTo>
                    <a:lnTo>
                      <a:pt x="6977" y="4161"/>
                    </a:lnTo>
                    <a:lnTo>
                      <a:pt x="7003" y="4161"/>
                    </a:lnTo>
                  </a:path>
                </a:pathLst>
              </a:custGeom>
              <a:noFill/>
              <a:ln w="9525" cmpd="sng">
                <a:solidFill>
                  <a:srgbClr val="66CC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27733" name="Freeform 81"/>
              <p:cNvSpPr>
                <a:spLocks/>
              </p:cNvSpPr>
              <p:nvPr/>
            </p:nvSpPr>
            <p:spPr bwMode="auto">
              <a:xfrm>
                <a:off x="3127" y="3194"/>
                <a:ext cx="2077" cy="595"/>
              </a:xfrm>
              <a:custGeom>
                <a:avLst/>
                <a:gdLst>
                  <a:gd name="T0" fmla="*/ 25 w 7003"/>
                  <a:gd name="T1" fmla="*/ 3 h 4012"/>
                  <a:gd name="T2" fmla="*/ 58 w 7003"/>
                  <a:gd name="T3" fmla="*/ 9 h 4012"/>
                  <a:gd name="T4" fmla="*/ 91 w 7003"/>
                  <a:gd name="T5" fmla="*/ 14 h 4012"/>
                  <a:gd name="T6" fmla="*/ 124 w 7003"/>
                  <a:gd name="T7" fmla="*/ 21 h 4012"/>
                  <a:gd name="T8" fmla="*/ 159 w 7003"/>
                  <a:gd name="T9" fmla="*/ 28 h 4012"/>
                  <a:gd name="T10" fmla="*/ 192 w 7003"/>
                  <a:gd name="T11" fmla="*/ 35 h 4012"/>
                  <a:gd name="T12" fmla="*/ 225 w 7003"/>
                  <a:gd name="T13" fmla="*/ 43 h 4012"/>
                  <a:gd name="T14" fmla="*/ 257 w 7003"/>
                  <a:gd name="T15" fmla="*/ 51 h 4012"/>
                  <a:gd name="T16" fmla="*/ 290 w 7003"/>
                  <a:gd name="T17" fmla="*/ 61 h 4012"/>
                  <a:gd name="T18" fmla="*/ 323 w 7003"/>
                  <a:gd name="T19" fmla="*/ 70 h 4012"/>
                  <a:gd name="T20" fmla="*/ 358 w 7003"/>
                  <a:gd name="T21" fmla="*/ 81 h 4012"/>
                  <a:gd name="T22" fmla="*/ 391 w 7003"/>
                  <a:gd name="T23" fmla="*/ 92 h 4012"/>
                  <a:gd name="T24" fmla="*/ 424 w 7003"/>
                  <a:gd name="T25" fmla="*/ 103 h 4012"/>
                  <a:gd name="T26" fmla="*/ 457 w 7003"/>
                  <a:gd name="T27" fmla="*/ 115 h 4012"/>
                  <a:gd name="T28" fmla="*/ 490 w 7003"/>
                  <a:gd name="T29" fmla="*/ 129 h 4012"/>
                  <a:gd name="T30" fmla="*/ 522 w 7003"/>
                  <a:gd name="T31" fmla="*/ 142 h 4012"/>
                  <a:gd name="T32" fmla="*/ 558 w 7003"/>
                  <a:gd name="T33" fmla="*/ 155 h 4012"/>
                  <a:gd name="T34" fmla="*/ 591 w 7003"/>
                  <a:gd name="T35" fmla="*/ 170 h 4012"/>
                  <a:gd name="T36" fmla="*/ 623 w 7003"/>
                  <a:gd name="T37" fmla="*/ 184 h 4012"/>
                  <a:gd name="T38" fmla="*/ 656 w 7003"/>
                  <a:gd name="T39" fmla="*/ 199 h 4012"/>
                  <a:gd name="T40" fmla="*/ 689 w 7003"/>
                  <a:gd name="T41" fmla="*/ 214 h 4012"/>
                  <a:gd name="T42" fmla="*/ 722 w 7003"/>
                  <a:gd name="T43" fmla="*/ 229 h 4012"/>
                  <a:gd name="T44" fmla="*/ 757 w 7003"/>
                  <a:gd name="T45" fmla="*/ 245 h 4012"/>
                  <a:gd name="T46" fmla="*/ 790 w 7003"/>
                  <a:gd name="T47" fmla="*/ 260 h 4012"/>
                  <a:gd name="T48" fmla="*/ 823 w 7003"/>
                  <a:gd name="T49" fmla="*/ 276 h 4012"/>
                  <a:gd name="T50" fmla="*/ 855 w 7003"/>
                  <a:gd name="T51" fmla="*/ 291 h 4012"/>
                  <a:gd name="T52" fmla="*/ 888 w 7003"/>
                  <a:gd name="T53" fmla="*/ 307 h 4012"/>
                  <a:gd name="T54" fmla="*/ 921 w 7003"/>
                  <a:gd name="T55" fmla="*/ 322 h 4012"/>
                  <a:gd name="T56" fmla="*/ 956 w 7003"/>
                  <a:gd name="T57" fmla="*/ 338 h 4012"/>
                  <a:gd name="T58" fmla="*/ 989 w 7003"/>
                  <a:gd name="T59" fmla="*/ 353 h 4012"/>
                  <a:gd name="T60" fmla="*/ 1022 w 7003"/>
                  <a:gd name="T61" fmla="*/ 368 h 4012"/>
                  <a:gd name="T62" fmla="*/ 1055 w 7003"/>
                  <a:gd name="T63" fmla="*/ 382 h 4012"/>
                  <a:gd name="T64" fmla="*/ 1088 w 7003"/>
                  <a:gd name="T65" fmla="*/ 397 h 4012"/>
                  <a:gd name="T66" fmla="*/ 1121 w 7003"/>
                  <a:gd name="T67" fmla="*/ 411 h 4012"/>
                  <a:gd name="T68" fmla="*/ 1156 w 7003"/>
                  <a:gd name="T69" fmla="*/ 424 h 4012"/>
                  <a:gd name="T70" fmla="*/ 1189 w 7003"/>
                  <a:gd name="T71" fmla="*/ 438 h 4012"/>
                  <a:gd name="T72" fmla="*/ 1221 w 7003"/>
                  <a:gd name="T73" fmla="*/ 450 h 4012"/>
                  <a:gd name="T74" fmla="*/ 1254 w 7003"/>
                  <a:gd name="T75" fmla="*/ 462 h 4012"/>
                  <a:gd name="T76" fmla="*/ 1287 w 7003"/>
                  <a:gd name="T77" fmla="*/ 473 h 4012"/>
                  <a:gd name="T78" fmla="*/ 1320 w 7003"/>
                  <a:gd name="T79" fmla="*/ 484 h 4012"/>
                  <a:gd name="T80" fmla="*/ 1355 w 7003"/>
                  <a:gd name="T81" fmla="*/ 494 h 4012"/>
                  <a:gd name="T82" fmla="*/ 1388 w 7003"/>
                  <a:gd name="T83" fmla="*/ 504 h 4012"/>
                  <a:gd name="T84" fmla="*/ 1421 w 7003"/>
                  <a:gd name="T85" fmla="*/ 513 h 4012"/>
                  <a:gd name="T86" fmla="*/ 1454 w 7003"/>
                  <a:gd name="T87" fmla="*/ 521 h 4012"/>
                  <a:gd name="T88" fmla="*/ 1486 w 7003"/>
                  <a:gd name="T89" fmla="*/ 529 h 4012"/>
                  <a:gd name="T90" fmla="*/ 1519 w 7003"/>
                  <a:gd name="T91" fmla="*/ 535 h 4012"/>
                  <a:gd name="T92" fmla="*/ 1555 w 7003"/>
                  <a:gd name="T93" fmla="*/ 542 h 4012"/>
                  <a:gd name="T94" fmla="*/ 1587 w 7003"/>
                  <a:gd name="T95" fmla="*/ 547 h 4012"/>
                  <a:gd name="T96" fmla="*/ 1620 w 7003"/>
                  <a:gd name="T97" fmla="*/ 553 h 4012"/>
                  <a:gd name="T98" fmla="*/ 1653 w 7003"/>
                  <a:gd name="T99" fmla="*/ 558 h 4012"/>
                  <a:gd name="T100" fmla="*/ 1686 w 7003"/>
                  <a:gd name="T101" fmla="*/ 563 h 4012"/>
                  <a:gd name="T102" fmla="*/ 1719 w 7003"/>
                  <a:gd name="T103" fmla="*/ 567 h 4012"/>
                  <a:gd name="T104" fmla="*/ 1754 w 7003"/>
                  <a:gd name="T105" fmla="*/ 571 h 4012"/>
                  <a:gd name="T106" fmla="*/ 1787 w 7003"/>
                  <a:gd name="T107" fmla="*/ 574 h 4012"/>
                  <a:gd name="T108" fmla="*/ 1820 w 7003"/>
                  <a:gd name="T109" fmla="*/ 577 h 4012"/>
                  <a:gd name="T110" fmla="*/ 1852 w 7003"/>
                  <a:gd name="T111" fmla="*/ 581 h 4012"/>
                  <a:gd name="T112" fmla="*/ 1885 w 7003"/>
                  <a:gd name="T113" fmla="*/ 583 h 4012"/>
                  <a:gd name="T114" fmla="*/ 1918 w 7003"/>
                  <a:gd name="T115" fmla="*/ 586 h 4012"/>
                  <a:gd name="T116" fmla="*/ 1953 w 7003"/>
                  <a:gd name="T117" fmla="*/ 588 h 4012"/>
                  <a:gd name="T118" fmla="*/ 1986 w 7003"/>
                  <a:gd name="T119" fmla="*/ 591 h 4012"/>
                  <a:gd name="T120" fmla="*/ 2019 w 7003"/>
                  <a:gd name="T121" fmla="*/ 592 h 4012"/>
                  <a:gd name="T122" fmla="*/ 2052 w 7003"/>
                  <a:gd name="T123" fmla="*/ 594 h 4012"/>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7003" h="4012">
                    <a:moveTo>
                      <a:pt x="0" y="0"/>
                    </a:moveTo>
                    <a:lnTo>
                      <a:pt x="25" y="8"/>
                    </a:lnTo>
                    <a:lnTo>
                      <a:pt x="59" y="15"/>
                    </a:lnTo>
                    <a:lnTo>
                      <a:pt x="85" y="23"/>
                    </a:lnTo>
                    <a:lnTo>
                      <a:pt x="110" y="37"/>
                    </a:lnTo>
                    <a:lnTo>
                      <a:pt x="136" y="45"/>
                    </a:lnTo>
                    <a:lnTo>
                      <a:pt x="170" y="52"/>
                    </a:lnTo>
                    <a:lnTo>
                      <a:pt x="195" y="60"/>
                    </a:lnTo>
                    <a:lnTo>
                      <a:pt x="221" y="67"/>
                    </a:lnTo>
                    <a:lnTo>
                      <a:pt x="255" y="82"/>
                    </a:lnTo>
                    <a:lnTo>
                      <a:pt x="281" y="90"/>
                    </a:lnTo>
                    <a:lnTo>
                      <a:pt x="306" y="97"/>
                    </a:lnTo>
                    <a:lnTo>
                      <a:pt x="340" y="112"/>
                    </a:lnTo>
                    <a:lnTo>
                      <a:pt x="366" y="120"/>
                    </a:lnTo>
                    <a:lnTo>
                      <a:pt x="391" y="127"/>
                    </a:lnTo>
                    <a:lnTo>
                      <a:pt x="417" y="142"/>
                    </a:lnTo>
                    <a:lnTo>
                      <a:pt x="451" y="150"/>
                    </a:lnTo>
                    <a:lnTo>
                      <a:pt x="476" y="164"/>
                    </a:lnTo>
                    <a:lnTo>
                      <a:pt x="502" y="172"/>
                    </a:lnTo>
                    <a:lnTo>
                      <a:pt x="536" y="187"/>
                    </a:lnTo>
                    <a:lnTo>
                      <a:pt x="561" y="202"/>
                    </a:lnTo>
                    <a:lnTo>
                      <a:pt x="587" y="209"/>
                    </a:lnTo>
                    <a:lnTo>
                      <a:pt x="612" y="224"/>
                    </a:lnTo>
                    <a:lnTo>
                      <a:pt x="646" y="239"/>
                    </a:lnTo>
                    <a:lnTo>
                      <a:pt x="672" y="247"/>
                    </a:lnTo>
                    <a:lnTo>
                      <a:pt x="698" y="262"/>
                    </a:lnTo>
                    <a:lnTo>
                      <a:pt x="732" y="277"/>
                    </a:lnTo>
                    <a:lnTo>
                      <a:pt x="757" y="291"/>
                    </a:lnTo>
                    <a:lnTo>
                      <a:pt x="783" y="306"/>
                    </a:lnTo>
                    <a:lnTo>
                      <a:pt x="808" y="314"/>
                    </a:lnTo>
                    <a:lnTo>
                      <a:pt x="842" y="329"/>
                    </a:lnTo>
                    <a:lnTo>
                      <a:pt x="868" y="344"/>
                    </a:lnTo>
                    <a:lnTo>
                      <a:pt x="893" y="359"/>
                    </a:lnTo>
                    <a:lnTo>
                      <a:pt x="927" y="374"/>
                    </a:lnTo>
                    <a:lnTo>
                      <a:pt x="953" y="389"/>
                    </a:lnTo>
                    <a:lnTo>
                      <a:pt x="978" y="411"/>
                    </a:lnTo>
                    <a:lnTo>
                      <a:pt x="1012" y="426"/>
                    </a:lnTo>
                    <a:lnTo>
                      <a:pt x="1038" y="441"/>
                    </a:lnTo>
                    <a:lnTo>
                      <a:pt x="1063" y="456"/>
                    </a:lnTo>
                    <a:lnTo>
                      <a:pt x="1089" y="471"/>
                    </a:lnTo>
                    <a:lnTo>
                      <a:pt x="1123" y="493"/>
                    </a:lnTo>
                    <a:lnTo>
                      <a:pt x="1149" y="508"/>
                    </a:lnTo>
                    <a:lnTo>
                      <a:pt x="1174" y="523"/>
                    </a:lnTo>
                    <a:lnTo>
                      <a:pt x="1208" y="546"/>
                    </a:lnTo>
                    <a:lnTo>
                      <a:pt x="1234" y="560"/>
                    </a:lnTo>
                    <a:lnTo>
                      <a:pt x="1259" y="583"/>
                    </a:lnTo>
                    <a:lnTo>
                      <a:pt x="1285" y="598"/>
                    </a:lnTo>
                    <a:lnTo>
                      <a:pt x="1319" y="620"/>
                    </a:lnTo>
                    <a:lnTo>
                      <a:pt x="1344" y="635"/>
                    </a:lnTo>
                    <a:lnTo>
                      <a:pt x="1370" y="658"/>
                    </a:lnTo>
                    <a:lnTo>
                      <a:pt x="1404" y="673"/>
                    </a:lnTo>
                    <a:lnTo>
                      <a:pt x="1429" y="695"/>
                    </a:lnTo>
                    <a:lnTo>
                      <a:pt x="1455" y="717"/>
                    </a:lnTo>
                    <a:lnTo>
                      <a:pt x="1480" y="740"/>
                    </a:lnTo>
                    <a:lnTo>
                      <a:pt x="1514" y="755"/>
                    </a:lnTo>
                    <a:lnTo>
                      <a:pt x="1540" y="777"/>
                    </a:lnTo>
                    <a:lnTo>
                      <a:pt x="1565" y="800"/>
                    </a:lnTo>
                    <a:lnTo>
                      <a:pt x="1600" y="822"/>
                    </a:lnTo>
                    <a:lnTo>
                      <a:pt x="1625" y="844"/>
                    </a:lnTo>
                    <a:lnTo>
                      <a:pt x="1651" y="867"/>
                    </a:lnTo>
                    <a:lnTo>
                      <a:pt x="1685" y="889"/>
                    </a:lnTo>
                    <a:lnTo>
                      <a:pt x="1710" y="912"/>
                    </a:lnTo>
                    <a:lnTo>
                      <a:pt x="1736" y="934"/>
                    </a:lnTo>
                    <a:lnTo>
                      <a:pt x="1761" y="956"/>
                    </a:lnTo>
                    <a:lnTo>
                      <a:pt x="1795" y="979"/>
                    </a:lnTo>
                    <a:lnTo>
                      <a:pt x="1821" y="1001"/>
                    </a:lnTo>
                    <a:lnTo>
                      <a:pt x="1846" y="1024"/>
                    </a:lnTo>
                    <a:lnTo>
                      <a:pt x="1880" y="1046"/>
                    </a:lnTo>
                    <a:lnTo>
                      <a:pt x="1906" y="1068"/>
                    </a:lnTo>
                    <a:lnTo>
                      <a:pt x="1931" y="1098"/>
                    </a:lnTo>
                    <a:lnTo>
                      <a:pt x="1957" y="1121"/>
                    </a:lnTo>
                    <a:lnTo>
                      <a:pt x="1991" y="1143"/>
                    </a:lnTo>
                    <a:lnTo>
                      <a:pt x="2016" y="1166"/>
                    </a:lnTo>
                    <a:lnTo>
                      <a:pt x="2042" y="1195"/>
                    </a:lnTo>
                    <a:lnTo>
                      <a:pt x="2076" y="1218"/>
                    </a:lnTo>
                    <a:lnTo>
                      <a:pt x="2102" y="1240"/>
                    </a:lnTo>
                    <a:lnTo>
                      <a:pt x="2127" y="1270"/>
                    </a:lnTo>
                    <a:lnTo>
                      <a:pt x="2153" y="1293"/>
                    </a:lnTo>
                    <a:lnTo>
                      <a:pt x="2187" y="1315"/>
                    </a:lnTo>
                    <a:lnTo>
                      <a:pt x="2212" y="1345"/>
                    </a:lnTo>
                    <a:lnTo>
                      <a:pt x="2238" y="1367"/>
                    </a:lnTo>
                    <a:lnTo>
                      <a:pt x="2272" y="1390"/>
                    </a:lnTo>
                    <a:lnTo>
                      <a:pt x="2297" y="1420"/>
                    </a:lnTo>
                    <a:lnTo>
                      <a:pt x="2323" y="1442"/>
                    </a:lnTo>
                    <a:lnTo>
                      <a:pt x="2357" y="1472"/>
                    </a:lnTo>
                    <a:lnTo>
                      <a:pt x="2382" y="1494"/>
                    </a:lnTo>
                    <a:lnTo>
                      <a:pt x="2408" y="1524"/>
                    </a:lnTo>
                    <a:lnTo>
                      <a:pt x="2433" y="1547"/>
                    </a:lnTo>
                    <a:lnTo>
                      <a:pt x="2467" y="1576"/>
                    </a:lnTo>
                    <a:lnTo>
                      <a:pt x="2493" y="1599"/>
                    </a:lnTo>
                    <a:lnTo>
                      <a:pt x="2519" y="1621"/>
                    </a:lnTo>
                    <a:lnTo>
                      <a:pt x="2553" y="1651"/>
                    </a:lnTo>
                    <a:lnTo>
                      <a:pt x="2578" y="1674"/>
                    </a:lnTo>
                    <a:lnTo>
                      <a:pt x="2604" y="1703"/>
                    </a:lnTo>
                    <a:lnTo>
                      <a:pt x="2629" y="1726"/>
                    </a:lnTo>
                    <a:lnTo>
                      <a:pt x="2663" y="1756"/>
                    </a:lnTo>
                    <a:lnTo>
                      <a:pt x="2689" y="1778"/>
                    </a:lnTo>
                    <a:lnTo>
                      <a:pt x="2714" y="1808"/>
                    </a:lnTo>
                    <a:lnTo>
                      <a:pt x="2748" y="1830"/>
                    </a:lnTo>
                    <a:lnTo>
                      <a:pt x="2774" y="1860"/>
                    </a:lnTo>
                    <a:lnTo>
                      <a:pt x="2799" y="1890"/>
                    </a:lnTo>
                    <a:lnTo>
                      <a:pt x="2825" y="1913"/>
                    </a:lnTo>
                    <a:lnTo>
                      <a:pt x="2859" y="1943"/>
                    </a:lnTo>
                    <a:lnTo>
                      <a:pt x="2884" y="1965"/>
                    </a:lnTo>
                    <a:lnTo>
                      <a:pt x="2910" y="1995"/>
                    </a:lnTo>
                    <a:lnTo>
                      <a:pt x="2944" y="2017"/>
                    </a:lnTo>
                    <a:lnTo>
                      <a:pt x="2970" y="2047"/>
                    </a:lnTo>
                    <a:lnTo>
                      <a:pt x="2995" y="2070"/>
                    </a:lnTo>
                    <a:lnTo>
                      <a:pt x="3029" y="2099"/>
                    </a:lnTo>
                    <a:lnTo>
                      <a:pt x="3055" y="2122"/>
                    </a:lnTo>
                    <a:lnTo>
                      <a:pt x="3080" y="2152"/>
                    </a:lnTo>
                    <a:lnTo>
                      <a:pt x="3106" y="2174"/>
                    </a:lnTo>
                    <a:lnTo>
                      <a:pt x="3140" y="2197"/>
                    </a:lnTo>
                    <a:lnTo>
                      <a:pt x="3165" y="2226"/>
                    </a:lnTo>
                    <a:lnTo>
                      <a:pt x="3191" y="2249"/>
                    </a:lnTo>
                    <a:lnTo>
                      <a:pt x="3225" y="2279"/>
                    </a:lnTo>
                    <a:lnTo>
                      <a:pt x="3250" y="2301"/>
                    </a:lnTo>
                    <a:lnTo>
                      <a:pt x="3276" y="2331"/>
                    </a:lnTo>
                    <a:lnTo>
                      <a:pt x="3301" y="2353"/>
                    </a:lnTo>
                    <a:lnTo>
                      <a:pt x="3335" y="2383"/>
                    </a:lnTo>
                    <a:lnTo>
                      <a:pt x="3361" y="2406"/>
                    </a:lnTo>
                    <a:lnTo>
                      <a:pt x="3386" y="2428"/>
                    </a:lnTo>
                    <a:lnTo>
                      <a:pt x="3421" y="2458"/>
                    </a:lnTo>
                    <a:lnTo>
                      <a:pt x="3446" y="2480"/>
                    </a:lnTo>
                    <a:lnTo>
                      <a:pt x="3472" y="2503"/>
                    </a:lnTo>
                    <a:lnTo>
                      <a:pt x="3506" y="2533"/>
                    </a:lnTo>
                    <a:lnTo>
                      <a:pt x="3531" y="2555"/>
                    </a:lnTo>
                    <a:lnTo>
                      <a:pt x="3557" y="2578"/>
                    </a:lnTo>
                    <a:lnTo>
                      <a:pt x="3582" y="2607"/>
                    </a:lnTo>
                    <a:lnTo>
                      <a:pt x="3616" y="2630"/>
                    </a:lnTo>
                    <a:lnTo>
                      <a:pt x="3642" y="2652"/>
                    </a:lnTo>
                    <a:lnTo>
                      <a:pt x="3667" y="2675"/>
                    </a:lnTo>
                    <a:lnTo>
                      <a:pt x="3701" y="2705"/>
                    </a:lnTo>
                    <a:lnTo>
                      <a:pt x="3727" y="2727"/>
                    </a:lnTo>
                    <a:lnTo>
                      <a:pt x="3752" y="2749"/>
                    </a:lnTo>
                    <a:lnTo>
                      <a:pt x="3778" y="2772"/>
                    </a:lnTo>
                    <a:lnTo>
                      <a:pt x="3812" y="2794"/>
                    </a:lnTo>
                    <a:lnTo>
                      <a:pt x="3837" y="2817"/>
                    </a:lnTo>
                    <a:lnTo>
                      <a:pt x="3863" y="2839"/>
                    </a:lnTo>
                    <a:lnTo>
                      <a:pt x="3897" y="2861"/>
                    </a:lnTo>
                    <a:lnTo>
                      <a:pt x="3923" y="2884"/>
                    </a:lnTo>
                    <a:lnTo>
                      <a:pt x="3948" y="2906"/>
                    </a:lnTo>
                    <a:lnTo>
                      <a:pt x="3974" y="2929"/>
                    </a:lnTo>
                    <a:lnTo>
                      <a:pt x="4008" y="2951"/>
                    </a:lnTo>
                    <a:lnTo>
                      <a:pt x="4033" y="2973"/>
                    </a:lnTo>
                    <a:lnTo>
                      <a:pt x="4059" y="2996"/>
                    </a:lnTo>
                    <a:lnTo>
                      <a:pt x="4093" y="3018"/>
                    </a:lnTo>
                    <a:lnTo>
                      <a:pt x="4118" y="3033"/>
                    </a:lnTo>
                    <a:lnTo>
                      <a:pt x="4144" y="3056"/>
                    </a:lnTo>
                    <a:lnTo>
                      <a:pt x="4178" y="3078"/>
                    </a:lnTo>
                    <a:lnTo>
                      <a:pt x="4203" y="3100"/>
                    </a:lnTo>
                    <a:lnTo>
                      <a:pt x="4229" y="3115"/>
                    </a:lnTo>
                    <a:lnTo>
                      <a:pt x="4254" y="3138"/>
                    </a:lnTo>
                    <a:lnTo>
                      <a:pt x="4288" y="3153"/>
                    </a:lnTo>
                    <a:lnTo>
                      <a:pt x="4314" y="3175"/>
                    </a:lnTo>
                    <a:lnTo>
                      <a:pt x="4340" y="3190"/>
                    </a:lnTo>
                    <a:lnTo>
                      <a:pt x="4374" y="3213"/>
                    </a:lnTo>
                    <a:lnTo>
                      <a:pt x="4399" y="3227"/>
                    </a:lnTo>
                    <a:lnTo>
                      <a:pt x="4425" y="3250"/>
                    </a:lnTo>
                    <a:lnTo>
                      <a:pt x="4450" y="3265"/>
                    </a:lnTo>
                    <a:lnTo>
                      <a:pt x="4484" y="3280"/>
                    </a:lnTo>
                    <a:lnTo>
                      <a:pt x="4510" y="3302"/>
                    </a:lnTo>
                    <a:lnTo>
                      <a:pt x="4535" y="3317"/>
                    </a:lnTo>
                    <a:lnTo>
                      <a:pt x="4569" y="3332"/>
                    </a:lnTo>
                    <a:lnTo>
                      <a:pt x="4595" y="3347"/>
                    </a:lnTo>
                    <a:lnTo>
                      <a:pt x="4620" y="3362"/>
                    </a:lnTo>
                    <a:lnTo>
                      <a:pt x="4646" y="3384"/>
                    </a:lnTo>
                    <a:lnTo>
                      <a:pt x="4680" y="3399"/>
                    </a:lnTo>
                    <a:lnTo>
                      <a:pt x="4705" y="3414"/>
                    </a:lnTo>
                    <a:lnTo>
                      <a:pt x="4731" y="3429"/>
                    </a:lnTo>
                    <a:lnTo>
                      <a:pt x="4765" y="3444"/>
                    </a:lnTo>
                    <a:lnTo>
                      <a:pt x="4791" y="3459"/>
                    </a:lnTo>
                    <a:lnTo>
                      <a:pt x="4816" y="3467"/>
                    </a:lnTo>
                    <a:lnTo>
                      <a:pt x="4850" y="3482"/>
                    </a:lnTo>
                    <a:lnTo>
                      <a:pt x="4876" y="3496"/>
                    </a:lnTo>
                    <a:lnTo>
                      <a:pt x="4901" y="3511"/>
                    </a:lnTo>
                    <a:lnTo>
                      <a:pt x="4927" y="3526"/>
                    </a:lnTo>
                    <a:lnTo>
                      <a:pt x="4961" y="3534"/>
                    </a:lnTo>
                    <a:lnTo>
                      <a:pt x="4986" y="3549"/>
                    </a:lnTo>
                    <a:lnTo>
                      <a:pt x="5012" y="3564"/>
                    </a:lnTo>
                    <a:lnTo>
                      <a:pt x="5046" y="3571"/>
                    </a:lnTo>
                    <a:lnTo>
                      <a:pt x="5071" y="3586"/>
                    </a:lnTo>
                    <a:lnTo>
                      <a:pt x="5097" y="3601"/>
                    </a:lnTo>
                    <a:lnTo>
                      <a:pt x="5122" y="3609"/>
                    </a:lnTo>
                    <a:lnTo>
                      <a:pt x="5156" y="3623"/>
                    </a:lnTo>
                    <a:lnTo>
                      <a:pt x="5182" y="3631"/>
                    </a:lnTo>
                    <a:lnTo>
                      <a:pt x="5208" y="3646"/>
                    </a:lnTo>
                    <a:lnTo>
                      <a:pt x="5242" y="3653"/>
                    </a:lnTo>
                    <a:lnTo>
                      <a:pt x="5267" y="3661"/>
                    </a:lnTo>
                    <a:lnTo>
                      <a:pt x="5293" y="3676"/>
                    </a:lnTo>
                    <a:lnTo>
                      <a:pt x="5318" y="3683"/>
                    </a:lnTo>
                    <a:lnTo>
                      <a:pt x="5352" y="3691"/>
                    </a:lnTo>
                    <a:lnTo>
                      <a:pt x="5378" y="3706"/>
                    </a:lnTo>
                    <a:lnTo>
                      <a:pt x="5403" y="3713"/>
                    </a:lnTo>
                    <a:lnTo>
                      <a:pt x="5437" y="3721"/>
                    </a:lnTo>
                    <a:lnTo>
                      <a:pt x="5463" y="3728"/>
                    </a:lnTo>
                    <a:lnTo>
                      <a:pt x="5488" y="3736"/>
                    </a:lnTo>
                    <a:lnTo>
                      <a:pt x="5522" y="3750"/>
                    </a:lnTo>
                    <a:lnTo>
                      <a:pt x="5548" y="3758"/>
                    </a:lnTo>
                    <a:lnTo>
                      <a:pt x="5573" y="3765"/>
                    </a:lnTo>
                    <a:lnTo>
                      <a:pt x="5599" y="3773"/>
                    </a:lnTo>
                    <a:lnTo>
                      <a:pt x="5633" y="3780"/>
                    </a:lnTo>
                    <a:lnTo>
                      <a:pt x="5659" y="3788"/>
                    </a:lnTo>
                    <a:lnTo>
                      <a:pt x="5684" y="3795"/>
                    </a:lnTo>
                    <a:lnTo>
                      <a:pt x="5718" y="3803"/>
                    </a:lnTo>
                    <a:lnTo>
                      <a:pt x="5744" y="3810"/>
                    </a:lnTo>
                    <a:lnTo>
                      <a:pt x="5769" y="3818"/>
                    </a:lnTo>
                    <a:lnTo>
                      <a:pt x="5795" y="3825"/>
                    </a:lnTo>
                    <a:lnTo>
                      <a:pt x="5829" y="3833"/>
                    </a:lnTo>
                    <a:lnTo>
                      <a:pt x="5854" y="3840"/>
                    </a:lnTo>
                    <a:lnTo>
                      <a:pt x="5880" y="3840"/>
                    </a:lnTo>
                    <a:lnTo>
                      <a:pt x="5914" y="3848"/>
                    </a:lnTo>
                    <a:lnTo>
                      <a:pt x="5939" y="3855"/>
                    </a:lnTo>
                    <a:lnTo>
                      <a:pt x="5965" y="3863"/>
                    </a:lnTo>
                    <a:lnTo>
                      <a:pt x="5990" y="3870"/>
                    </a:lnTo>
                    <a:lnTo>
                      <a:pt x="6024" y="3870"/>
                    </a:lnTo>
                    <a:lnTo>
                      <a:pt x="6050" y="3877"/>
                    </a:lnTo>
                    <a:lnTo>
                      <a:pt x="6075" y="3885"/>
                    </a:lnTo>
                    <a:lnTo>
                      <a:pt x="6110" y="3892"/>
                    </a:lnTo>
                    <a:lnTo>
                      <a:pt x="6135" y="3892"/>
                    </a:lnTo>
                    <a:lnTo>
                      <a:pt x="6161" y="3900"/>
                    </a:lnTo>
                    <a:lnTo>
                      <a:pt x="6195" y="3907"/>
                    </a:lnTo>
                    <a:lnTo>
                      <a:pt x="6220" y="3907"/>
                    </a:lnTo>
                    <a:lnTo>
                      <a:pt x="6246" y="3915"/>
                    </a:lnTo>
                    <a:lnTo>
                      <a:pt x="6271" y="3922"/>
                    </a:lnTo>
                    <a:lnTo>
                      <a:pt x="6305" y="3922"/>
                    </a:lnTo>
                    <a:lnTo>
                      <a:pt x="6331" y="3930"/>
                    </a:lnTo>
                    <a:lnTo>
                      <a:pt x="6356" y="3930"/>
                    </a:lnTo>
                    <a:lnTo>
                      <a:pt x="6390" y="3937"/>
                    </a:lnTo>
                    <a:lnTo>
                      <a:pt x="6416" y="3945"/>
                    </a:lnTo>
                    <a:lnTo>
                      <a:pt x="6441" y="3945"/>
                    </a:lnTo>
                    <a:lnTo>
                      <a:pt x="6467" y="3952"/>
                    </a:lnTo>
                    <a:lnTo>
                      <a:pt x="6501" y="3952"/>
                    </a:lnTo>
                    <a:lnTo>
                      <a:pt x="6526" y="3960"/>
                    </a:lnTo>
                    <a:lnTo>
                      <a:pt x="6552" y="3960"/>
                    </a:lnTo>
                    <a:lnTo>
                      <a:pt x="6586" y="3967"/>
                    </a:lnTo>
                    <a:lnTo>
                      <a:pt x="6612" y="3967"/>
                    </a:lnTo>
                    <a:lnTo>
                      <a:pt x="6637" y="3975"/>
                    </a:lnTo>
                    <a:lnTo>
                      <a:pt x="6663" y="3975"/>
                    </a:lnTo>
                    <a:lnTo>
                      <a:pt x="6697" y="3982"/>
                    </a:lnTo>
                    <a:lnTo>
                      <a:pt x="6722" y="3982"/>
                    </a:lnTo>
                    <a:lnTo>
                      <a:pt x="6748" y="3982"/>
                    </a:lnTo>
                    <a:lnTo>
                      <a:pt x="6782" y="3990"/>
                    </a:lnTo>
                    <a:lnTo>
                      <a:pt x="6807" y="3990"/>
                    </a:lnTo>
                    <a:lnTo>
                      <a:pt x="6833" y="3997"/>
                    </a:lnTo>
                    <a:lnTo>
                      <a:pt x="6867" y="3997"/>
                    </a:lnTo>
                    <a:lnTo>
                      <a:pt x="6892" y="3997"/>
                    </a:lnTo>
                    <a:lnTo>
                      <a:pt x="6918" y="4004"/>
                    </a:lnTo>
                    <a:lnTo>
                      <a:pt x="6943" y="4004"/>
                    </a:lnTo>
                    <a:lnTo>
                      <a:pt x="6977" y="4012"/>
                    </a:lnTo>
                    <a:lnTo>
                      <a:pt x="7003" y="4012"/>
                    </a:lnTo>
                  </a:path>
                </a:pathLst>
              </a:custGeom>
              <a:noFill/>
              <a:ln w="9525" cmpd="sng">
                <a:solidFill>
                  <a:srgbClr val="FFCC66"/>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27734" name="Text Box 82"/>
              <p:cNvSpPr txBox="1">
                <a:spLocks noChangeArrowheads="1"/>
              </p:cNvSpPr>
              <p:nvPr/>
            </p:nvSpPr>
            <p:spPr bwMode="auto">
              <a:xfrm>
                <a:off x="2981" y="3268"/>
                <a:ext cx="477" cy="1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a:r>
                  <a:rPr lang="en-US" altLang="zh-CN" sz="1400">
                    <a:latin typeface="Times New Roman" panose="02020603050405020304" pitchFamily="18" charset="0"/>
                  </a:rPr>
                  <a:t>α=2.5</a:t>
                </a:r>
              </a:p>
            </p:txBody>
          </p:sp>
          <p:sp>
            <p:nvSpPr>
              <p:cNvPr id="27735" name="Text Box 83"/>
              <p:cNvSpPr txBox="1">
                <a:spLocks noChangeArrowheads="1"/>
              </p:cNvSpPr>
              <p:nvPr/>
            </p:nvSpPr>
            <p:spPr bwMode="auto">
              <a:xfrm>
                <a:off x="3077" y="3402"/>
                <a:ext cx="503" cy="1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a:r>
                  <a:rPr lang="en-US" altLang="zh-CN" sz="1400">
                    <a:latin typeface="Times New Roman" panose="02020603050405020304" pitchFamily="18" charset="0"/>
                  </a:rPr>
                  <a:t>α=1.67</a:t>
                </a:r>
              </a:p>
            </p:txBody>
          </p:sp>
          <p:sp>
            <p:nvSpPr>
              <p:cNvPr id="27736" name="Text Box 84"/>
              <p:cNvSpPr txBox="1">
                <a:spLocks noChangeArrowheads="1"/>
              </p:cNvSpPr>
              <p:nvPr/>
            </p:nvSpPr>
            <p:spPr bwMode="auto">
              <a:xfrm>
                <a:off x="3221" y="3522"/>
                <a:ext cx="527" cy="1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a:r>
                  <a:rPr lang="en-US" altLang="zh-CN" sz="1400">
                    <a:latin typeface="Times New Roman" panose="02020603050405020304" pitchFamily="18" charset="0"/>
                  </a:rPr>
                  <a:t>α=1.25</a:t>
                </a:r>
              </a:p>
            </p:txBody>
          </p:sp>
          <p:sp>
            <p:nvSpPr>
              <p:cNvPr id="27737" name="Line 85"/>
              <p:cNvSpPr>
                <a:spLocks noChangeShapeType="1"/>
              </p:cNvSpPr>
              <p:nvPr/>
            </p:nvSpPr>
            <p:spPr bwMode="auto">
              <a:xfrm flipV="1">
                <a:off x="3281" y="3225"/>
                <a:ext cx="20" cy="79"/>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7738" name="Line 86"/>
              <p:cNvSpPr>
                <a:spLocks noChangeShapeType="1"/>
              </p:cNvSpPr>
              <p:nvPr/>
            </p:nvSpPr>
            <p:spPr bwMode="auto">
              <a:xfrm flipV="1">
                <a:off x="3358" y="3244"/>
                <a:ext cx="148" cy="174"/>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7739" name="Line 87"/>
              <p:cNvSpPr>
                <a:spLocks noChangeShapeType="1"/>
              </p:cNvSpPr>
              <p:nvPr/>
            </p:nvSpPr>
            <p:spPr bwMode="auto">
              <a:xfrm flipV="1">
                <a:off x="3529" y="3250"/>
                <a:ext cx="78" cy="319"/>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7740" name="Text Box 88"/>
              <p:cNvSpPr txBox="1">
                <a:spLocks noChangeArrowheads="1"/>
              </p:cNvSpPr>
              <p:nvPr/>
            </p:nvSpPr>
            <p:spPr bwMode="auto">
              <a:xfrm>
                <a:off x="3592" y="3506"/>
                <a:ext cx="517" cy="1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a:r>
                  <a:rPr lang="en-US" altLang="zh-CN" sz="1400">
                    <a:latin typeface="Times New Roman" panose="02020603050405020304" pitchFamily="18" charset="0"/>
                  </a:rPr>
                  <a:t>α=0.8</a:t>
                </a:r>
              </a:p>
            </p:txBody>
          </p:sp>
          <p:sp>
            <p:nvSpPr>
              <p:cNvPr id="27741" name="Line 89"/>
              <p:cNvSpPr>
                <a:spLocks noChangeShapeType="1"/>
              </p:cNvSpPr>
              <p:nvPr/>
            </p:nvSpPr>
            <p:spPr bwMode="auto">
              <a:xfrm>
                <a:off x="3748" y="3264"/>
                <a:ext cx="66" cy="274"/>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7742" name="Line 90"/>
              <p:cNvSpPr>
                <a:spLocks noChangeShapeType="1"/>
              </p:cNvSpPr>
              <p:nvPr/>
            </p:nvSpPr>
            <p:spPr bwMode="auto">
              <a:xfrm>
                <a:off x="3844" y="3283"/>
                <a:ext cx="286" cy="159"/>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7743" name="Line 91"/>
              <p:cNvSpPr>
                <a:spLocks noChangeShapeType="1"/>
              </p:cNvSpPr>
              <p:nvPr/>
            </p:nvSpPr>
            <p:spPr bwMode="auto">
              <a:xfrm>
                <a:off x="3868" y="3264"/>
                <a:ext cx="269" cy="55"/>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7744" name="Line 92"/>
              <p:cNvSpPr>
                <a:spLocks noChangeShapeType="1"/>
              </p:cNvSpPr>
              <p:nvPr/>
            </p:nvSpPr>
            <p:spPr bwMode="auto">
              <a:xfrm flipV="1">
                <a:off x="3881" y="3214"/>
                <a:ext cx="238" cy="20"/>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7745" name="Text Box 93"/>
              <p:cNvSpPr txBox="1">
                <a:spLocks noChangeArrowheads="1"/>
              </p:cNvSpPr>
              <p:nvPr/>
            </p:nvSpPr>
            <p:spPr bwMode="auto">
              <a:xfrm>
                <a:off x="4079" y="3382"/>
                <a:ext cx="534" cy="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a:r>
                  <a:rPr lang="en-US" altLang="zh-CN" sz="1400">
                    <a:latin typeface="Times New Roman" panose="02020603050405020304" pitchFamily="18" charset="0"/>
                  </a:rPr>
                  <a:t>α=0.5</a:t>
                </a:r>
              </a:p>
            </p:txBody>
          </p:sp>
          <p:sp>
            <p:nvSpPr>
              <p:cNvPr id="27746" name="Text Box 94"/>
              <p:cNvSpPr txBox="1">
                <a:spLocks noChangeArrowheads="1"/>
              </p:cNvSpPr>
              <p:nvPr/>
            </p:nvSpPr>
            <p:spPr bwMode="auto">
              <a:xfrm>
                <a:off x="4069" y="3247"/>
                <a:ext cx="544" cy="1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a:r>
                  <a:rPr lang="en-US" altLang="zh-CN" sz="1400">
                    <a:latin typeface="Times New Roman" panose="02020603050405020304" pitchFamily="18" charset="0"/>
                  </a:rPr>
                  <a:t>α=0.33</a:t>
                </a:r>
              </a:p>
            </p:txBody>
          </p:sp>
          <p:sp>
            <p:nvSpPr>
              <p:cNvPr id="27747" name="Line 95"/>
              <p:cNvSpPr>
                <a:spLocks noChangeShapeType="1"/>
              </p:cNvSpPr>
              <p:nvPr/>
            </p:nvSpPr>
            <p:spPr bwMode="auto">
              <a:xfrm flipV="1">
                <a:off x="3888" y="3073"/>
                <a:ext cx="241" cy="122"/>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7748" name="Line 96"/>
              <p:cNvSpPr>
                <a:spLocks noChangeShapeType="1"/>
              </p:cNvSpPr>
              <p:nvPr/>
            </p:nvSpPr>
            <p:spPr bwMode="auto">
              <a:xfrm rot="10800000" flipV="1">
                <a:off x="3126" y="3142"/>
                <a:ext cx="2268" cy="0"/>
              </a:xfrm>
              <a:prstGeom prst="line">
                <a:avLst/>
              </a:prstGeom>
              <a:noFill/>
              <a:ln w="6350">
                <a:solidFill>
                  <a:srgbClr val="000000"/>
                </a:solidFill>
                <a:round/>
                <a:headEnd type="stealth" w="sm" len="lg"/>
                <a:tailEnd/>
              </a:ln>
              <a:extLst>
                <a:ext uri="{909E8E84-426E-40DD-AFC4-6F175D3DCCD1}">
                  <a14:hiddenFill xmlns:a14="http://schemas.microsoft.com/office/drawing/2010/main">
                    <a:noFill/>
                  </a14:hiddenFill>
                </a:ext>
              </a:extLst>
            </p:spPr>
            <p:txBody>
              <a:bodyPr/>
              <a:lstStyle/>
              <a:p>
                <a:endParaRPr lang="zh-CN" altLang="en-US"/>
              </a:p>
            </p:txBody>
          </p:sp>
          <p:sp>
            <p:nvSpPr>
              <p:cNvPr id="27749" name="Text Box 97"/>
              <p:cNvSpPr txBox="1">
                <a:spLocks noChangeArrowheads="1"/>
              </p:cNvSpPr>
              <p:nvPr/>
            </p:nvSpPr>
            <p:spPr bwMode="auto">
              <a:xfrm>
                <a:off x="4938" y="2957"/>
                <a:ext cx="587" cy="1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a:r>
                  <a:rPr lang="en-US" altLang="zh-CN" sz="1400">
                    <a:latin typeface="Times New Roman" panose="02020603050405020304" pitchFamily="18" charset="0"/>
                  </a:rPr>
                  <a:t>lg(</a:t>
                </a:r>
                <a:r>
                  <a:rPr lang="en-US" altLang="zh-CN" sz="1400" i="1">
                    <a:latin typeface="Times New Roman" panose="02020603050405020304" pitchFamily="18" charset="0"/>
                  </a:rPr>
                  <a:t>ω/ω</a:t>
                </a:r>
                <a:r>
                  <a:rPr lang="en-US" altLang="zh-CN" sz="1400" baseline="-25000">
                    <a:latin typeface="Times New Roman" panose="02020603050405020304" pitchFamily="18" charset="0"/>
                  </a:rPr>
                  <a:t>0</a:t>
                </a:r>
                <a:r>
                  <a:rPr lang="en-US" altLang="zh-CN" sz="1400">
                    <a:latin typeface="Times New Roman" panose="02020603050405020304" pitchFamily="18" charset="0"/>
                  </a:rPr>
                  <a:t>)</a:t>
                </a:r>
              </a:p>
            </p:txBody>
          </p:sp>
          <p:sp>
            <p:nvSpPr>
              <p:cNvPr id="27750" name="Line 98"/>
              <p:cNvSpPr>
                <a:spLocks noChangeShapeType="1"/>
              </p:cNvSpPr>
              <p:nvPr/>
            </p:nvSpPr>
            <p:spPr bwMode="auto">
              <a:xfrm flipH="1" flipV="1">
                <a:off x="3542" y="3142"/>
                <a:ext cx="0" cy="32"/>
              </a:xfrm>
              <a:prstGeom prst="line">
                <a:avLst/>
              </a:prstGeom>
              <a:noFill/>
              <a:ln w="635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7751" name="Line 99"/>
              <p:cNvSpPr>
                <a:spLocks noChangeShapeType="1"/>
              </p:cNvSpPr>
              <p:nvPr/>
            </p:nvSpPr>
            <p:spPr bwMode="auto">
              <a:xfrm flipV="1">
                <a:off x="3958" y="3142"/>
                <a:ext cx="1" cy="55"/>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7752" name="Line 100"/>
              <p:cNvSpPr>
                <a:spLocks noChangeShapeType="1"/>
              </p:cNvSpPr>
              <p:nvPr/>
            </p:nvSpPr>
            <p:spPr bwMode="auto">
              <a:xfrm flipV="1">
                <a:off x="4787" y="3142"/>
                <a:ext cx="0" cy="55"/>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7753" name="Text Box 101"/>
              <p:cNvSpPr txBox="1">
                <a:spLocks noChangeArrowheads="1"/>
              </p:cNvSpPr>
              <p:nvPr/>
            </p:nvSpPr>
            <p:spPr bwMode="auto">
              <a:xfrm>
                <a:off x="2693" y="2896"/>
                <a:ext cx="471" cy="2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a:r>
                  <a:rPr lang="en-US" altLang="zh-CN" sz="1400">
                    <a:latin typeface="Times New Roman" panose="02020603050405020304" pitchFamily="18" charset="0"/>
                    <a:sym typeface="Symbol" panose="05050102010706020507" pitchFamily="18" charset="2"/>
                  </a:rPr>
                  <a:t>/</a:t>
                </a:r>
                <a:r>
                  <a:rPr lang="en-US" altLang="zh-CN" sz="1400">
                    <a:latin typeface="Times New Roman" panose="02020603050405020304" pitchFamily="18" charset="0"/>
                  </a:rPr>
                  <a:t>(°)</a:t>
                </a:r>
              </a:p>
            </p:txBody>
          </p:sp>
          <p:sp>
            <p:nvSpPr>
              <p:cNvPr id="27754" name="Rectangle 102"/>
              <p:cNvSpPr>
                <a:spLocks noChangeArrowheads="1"/>
              </p:cNvSpPr>
              <p:nvPr/>
            </p:nvSpPr>
            <p:spPr bwMode="auto">
              <a:xfrm>
                <a:off x="3004" y="3103"/>
                <a:ext cx="170" cy="1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a:r>
                  <a:rPr lang="en-US" altLang="zh-CN" sz="1400">
                    <a:solidFill>
                      <a:srgbClr val="000000"/>
                    </a:solidFill>
                    <a:latin typeface="Times New Roman" panose="02020603050405020304" pitchFamily="18" charset="0"/>
                  </a:rPr>
                  <a:t>0°</a:t>
                </a:r>
                <a:endParaRPr lang="en-US" altLang="zh-CN" sz="1400">
                  <a:latin typeface="Times New Roman" panose="02020603050405020304" pitchFamily="18" charset="0"/>
                </a:endParaRPr>
              </a:p>
            </p:txBody>
          </p:sp>
        </p:grpSp>
        <p:sp>
          <p:nvSpPr>
            <p:cNvPr id="27709" name="Text Box 103"/>
            <p:cNvSpPr txBox="1">
              <a:spLocks noChangeArrowheads="1"/>
            </p:cNvSpPr>
            <p:nvPr/>
          </p:nvSpPr>
          <p:spPr bwMode="auto">
            <a:xfrm>
              <a:off x="3787" y="3748"/>
              <a:ext cx="912" cy="23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a:spcBef>
                  <a:spcPct val="50000"/>
                </a:spcBef>
              </a:pPr>
              <a:r>
                <a:rPr lang="en-US" altLang="zh-CN">
                  <a:latin typeface="Times New Roman" panose="02020603050405020304" pitchFamily="18" charset="0"/>
                </a:rPr>
                <a:t>b) </a:t>
              </a:r>
              <a:r>
                <a:rPr lang="zh-CN" altLang="en-US">
                  <a:latin typeface="Times New Roman" panose="02020603050405020304" pitchFamily="18" charset="0"/>
                </a:rPr>
                <a:t>相频特性</a:t>
              </a:r>
            </a:p>
          </p:txBody>
        </p:sp>
        <p:graphicFrame>
          <p:nvGraphicFramePr>
            <p:cNvPr id="27710" name="Object 157"/>
            <p:cNvGraphicFramePr>
              <a:graphicFrameLocks noChangeAspect="1"/>
            </p:cNvGraphicFramePr>
            <p:nvPr/>
          </p:nvGraphicFramePr>
          <p:xfrm>
            <a:off x="4377" y="572"/>
            <a:ext cx="1202" cy="230"/>
          </p:xfrm>
          <a:graphic>
            <a:graphicData uri="http://schemas.openxmlformats.org/presentationml/2006/ole">
              <mc:AlternateContent xmlns:mc="http://schemas.openxmlformats.org/markup-compatibility/2006">
                <mc:Choice xmlns:v="urn:schemas-microsoft-com:vml" Requires="v">
                  <p:oleObj spid="_x0000_s32802" name="Equation" r:id="rId6" imgW="1219200" imgH="228600" progId="Equation.DSMT4">
                    <p:embed/>
                  </p:oleObj>
                </mc:Choice>
                <mc:Fallback>
                  <p:oleObj name="Equation" r:id="rId6" imgW="1219200" imgH="228600" progId="Equation.DSMT4">
                    <p:embed/>
                    <p:pic>
                      <p:nvPicPr>
                        <p:cNvPr id="27710" name="Object 157"/>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377" y="572"/>
                          <a:ext cx="1202" cy="230"/>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pSp>
      <p:sp>
        <p:nvSpPr>
          <p:cNvPr id="104" name="Rectangle 2"/>
          <p:cNvSpPr>
            <a:spLocks noGrp="1" noChangeArrowheads="1"/>
          </p:cNvSpPr>
          <p:nvPr>
            <p:ph type="title"/>
          </p:nvPr>
        </p:nvSpPr>
        <p:spPr>
          <a:xfrm>
            <a:off x="838200" y="482481"/>
            <a:ext cx="10515600" cy="590429"/>
          </a:xfrm>
        </p:spPr>
        <p:txBody>
          <a:bodyPr/>
          <a:lstStyle/>
          <a:p>
            <a:pPr eaLnBrk="1" hangingPunct="1"/>
            <a:r>
              <a:rPr lang="en-US" altLang="zh-CN" dirty="0">
                <a:latin typeface="微软雅黑" panose="020B0503020204020204" pitchFamily="34" charset="-122"/>
                <a:ea typeface="微软雅黑" panose="020B0503020204020204" pitchFamily="34" charset="-122"/>
              </a:rPr>
              <a:t>5.1.3  </a:t>
            </a:r>
            <a:r>
              <a:rPr lang="zh-CN" altLang="en-US" dirty="0">
                <a:latin typeface="微软雅黑" panose="020B0503020204020204" pitchFamily="34" charset="-122"/>
                <a:ea typeface="微软雅黑" panose="020B0503020204020204" pitchFamily="34" charset="-122"/>
              </a:rPr>
              <a:t>基本滤波器</a:t>
            </a:r>
          </a:p>
        </p:txBody>
      </p:sp>
      <p:graphicFrame>
        <p:nvGraphicFramePr>
          <p:cNvPr id="105" name="Object 9"/>
          <p:cNvGraphicFramePr>
            <a:graphicFrameLocks noChangeAspect="1"/>
          </p:cNvGraphicFramePr>
          <p:nvPr/>
        </p:nvGraphicFramePr>
        <p:xfrm>
          <a:off x="2359720" y="3503613"/>
          <a:ext cx="4182075" cy="879698"/>
        </p:xfrm>
        <a:graphic>
          <a:graphicData uri="http://schemas.openxmlformats.org/presentationml/2006/ole">
            <mc:AlternateContent xmlns:mc="http://schemas.openxmlformats.org/markup-compatibility/2006">
              <mc:Choice xmlns:v="urn:schemas-microsoft-com:vml" Requires="v">
                <p:oleObj spid="_x0000_s32803" name="Equation" r:id="rId8" imgW="2578100" imgH="508000" progId="Equation.DSMT4">
                  <p:embed/>
                </p:oleObj>
              </mc:Choice>
              <mc:Fallback>
                <p:oleObj name="Equation" r:id="rId8" imgW="2578100" imgH="508000" progId="Equation.DSMT4">
                  <p:embed/>
                  <p:pic>
                    <p:nvPicPr>
                      <p:cNvPr id="105" name="Object 9"/>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2359720" y="3503613"/>
                        <a:ext cx="4182075" cy="879698"/>
                      </a:xfrm>
                      <a:prstGeom prst="rect">
                        <a:avLst/>
                      </a:prstGeom>
                      <a:noFill/>
                      <a:ln>
                        <a:noFill/>
                      </a:ln>
                      <a:effectLst/>
                    </p:spPr>
                  </p:pic>
                </p:oleObj>
              </mc:Fallback>
            </mc:AlternateContent>
          </a:graphicData>
        </a:graphic>
      </p:graphicFrame>
      <p:graphicFrame>
        <p:nvGraphicFramePr>
          <p:cNvPr id="106" name="Object 104"/>
          <p:cNvGraphicFramePr>
            <a:graphicFrameLocks noChangeAspect="1"/>
          </p:cNvGraphicFramePr>
          <p:nvPr/>
        </p:nvGraphicFramePr>
        <p:xfrm>
          <a:off x="1567377" y="4704035"/>
          <a:ext cx="5385282" cy="1493837"/>
        </p:xfrm>
        <a:graphic>
          <a:graphicData uri="http://schemas.openxmlformats.org/presentationml/2006/ole">
            <mc:AlternateContent xmlns:mc="http://schemas.openxmlformats.org/markup-compatibility/2006">
              <mc:Choice xmlns:v="urn:schemas-microsoft-com:vml" Requires="v">
                <p:oleObj spid="_x0000_s32804" name="Equation" r:id="rId10" imgW="3302000" imgH="914400" progId="Equation.DSMT4">
                  <p:embed/>
                </p:oleObj>
              </mc:Choice>
              <mc:Fallback>
                <p:oleObj name="Equation" r:id="rId10" imgW="3302000" imgH="914400" progId="Equation.DSMT4">
                  <p:embed/>
                  <p:pic>
                    <p:nvPicPr>
                      <p:cNvPr id="106" name="Object 104"/>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1567377" y="4704035"/>
                        <a:ext cx="5385282" cy="1493837"/>
                      </a:xfrm>
                      <a:prstGeom prst="rect">
                        <a:avLst/>
                      </a:prstGeom>
                      <a:noFill/>
                      <a:ln>
                        <a:noFill/>
                      </a:ln>
                    </p:spPr>
                  </p:pic>
                </p:oleObj>
              </mc:Fallback>
            </mc:AlternateContent>
          </a:graphicData>
        </a:graphic>
      </p:graphicFrame>
    </p:spTree>
    <p:extLst>
      <p:ext uri="{BB962C8B-B14F-4D97-AF65-F5344CB8AC3E}">
        <p14:creationId xmlns:p14="http://schemas.microsoft.com/office/powerpoint/2010/main" val="75502869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a:extLst>
              <a:ext uri="{FF2B5EF4-FFF2-40B4-BE49-F238E27FC236}">
                <a16:creationId xmlns:a16="http://schemas.microsoft.com/office/drawing/2014/main" id="{48C67948-145B-4D18-A09D-DC47FF49C7F5}"/>
              </a:ext>
            </a:extLst>
          </p:cNvPr>
          <p:cNvSpPr>
            <a:spLocks noGrp="1"/>
          </p:cNvSpPr>
          <p:nvPr>
            <p:ph type="title"/>
          </p:nvPr>
        </p:nvSpPr>
        <p:spPr/>
        <p:txBody>
          <a:bodyPr>
            <a:normAutofit/>
          </a:bodyPr>
          <a:lstStyle/>
          <a:p>
            <a:r>
              <a:rPr lang="zh-CN" altLang="en-US" sz="4000" b="1" dirty="0">
                <a:latin typeface="微软雅黑" panose="020B0503020204020204" pitchFamily="34" charset="-122"/>
                <a:ea typeface="微软雅黑" panose="020B0503020204020204" pitchFamily="34" charset="-122"/>
              </a:rPr>
              <a:t>本章知识点</a:t>
            </a:r>
          </a:p>
        </p:txBody>
      </p:sp>
      <p:sp>
        <p:nvSpPr>
          <p:cNvPr id="5" name="内容占位符 4">
            <a:extLst>
              <a:ext uri="{FF2B5EF4-FFF2-40B4-BE49-F238E27FC236}">
                <a16:creationId xmlns:a16="http://schemas.microsoft.com/office/drawing/2014/main" id="{DE79C027-6F38-4B61-B58C-061D5AA8BD1A}"/>
              </a:ext>
            </a:extLst>
          </p:cNvPr>
          <p:cNvSpPr>
            <a:spLocks noGrp="1"/>
          </p:cNvSpPr>
          <p:nvPr>
            <p:ph idx="1"/>
          </p:nvPr>
        </p:nvSpPr>
        <p:spPr>
          <a:xfrm>
            <a:off x="4723060" y="2531616"/>
            <a:ext cx="5792540" cy="3168178"/>
          </a:xfrm>
        </p:spPr>
        <p:txBody>
          <a:bodyPr>
            <a:normAutofit lnSpcReduction="10000"/>
          </a:bodyPr>
          <a:lstStyle/>
          <a:p>
            <a:pPr marL="457200" indent="-457200">
              <a:buFont typeface="+mj-lt"/>
              <a:buAutoNum type="arabicPeriod"/>
            </a:pPr>
            <a:r>
              <a:rPr lang="zh-CN" altLang="en-US" sz="2800" b="1" dirty="0">
                <a:solidFill>
                  <a:schemeClr val="tx1">
                    <a:lumMod val="95000"/>
                    <a:lumOff val="5000"/>
                  </a:schemeClr>
                </a:solidFill>
                <a:latin typeface="微软雅黑" panose="020B0503020204020204" pitchFamily="34" charset="-122"/>
                <a:ea typeface="微软雅黑" panose="020B0503020204020204" pitchFamily="34" charset="-122"/>
              </a:rPr>
              <a:t>滤波器基本理论与基础知识</a:t>
            </a:r>
          </a:p>
          <a:p>
            <a:pPr marL="457200" indent="-457200">
              <a:buFont typeface="+mj-lt"/>
              <a:buAutoNum type="arabicPeriod"/>
            </a:pPr>
            <a:r>
              <a:rPr lang="zh-CN" altLang="en-US" sz="2800" b="1" dirty="0">
                <a:solidFill>
                  <a:schemeClr val="tx1">
                    <a:lumMod val="95000"/>
                    <a:lumOff val="5000"/>
                  </a:schemeClr>
                </a:solidFill>
                <a:latin typeface="微软雅黑" panose="020B0503020204020204" pitchFamily="34" charset="-122"/>
                <a:ea typeface="微软雅黑" panose="020B0503020204020204" pitchFamily="34" charset="-122"/>
              </a:rPr>
              <a:t>常用无源与有源滤波电路结构组成与特性分析</a:t>
            </a:r>
          </a:p>
          <a:p>
            <a:pPr marL="457200" indent="-457200">
              <a:buFont typeface="+mj-lt"/>
              <a:buAutoNum type="arabicPeriod"/>
            </a:pPr>
            <a:r>
              <a:rPr lang="zh-CN" altLang="en-US" sz="2800" b="1" dirty="0">
                <a:solidFill>
                  <a:schemeClr val="tx1">
                    <a:lumMod val="95000"/>
                    <a:lumOff val="5000"/>
                  </a:schemeClr>
                </a:solidFill>
                <a:latin typeface="微软雅黑" panose="020B0503020204020204" pitchFamily="34" charset="-122"/>
                <a:ea typeface="微软雅黑" panose="020B0503020204020204" pitchFamily="34" charset="-122"/>
              </a:rPr>
              <a:t>有源滤波器设计</a:t>
            </a:r>
          </a:p>
          <a:p>
            <a:pPr marL="457200" indent="-457200">
              <a:buFont typeface="+mj-lt"/>
              <a:buAutoNum type="arabicPeriod"/>
            </a:pPr>
            <a:r>
              <a:rPr lang="zh-CN" altLang="en-US" sz="2800" b="1" dirty="0">
                <a:solidFill>
                  <a:schemeClr val="tx1">
                    <a:lumMod val="95000"/>
                    <a:lumOff val="5000"/>
                  </a:schemeClr>
                </a:solidFill>
                <a:latin typeface="微软雅黑" panose="020B0503020204020204" pitchFamily="34" charset="-122"/>
                <a:ea typeface="微软雅黑" panose="020B0503020204020204" pitchFamily="34" charset="-122"/>
              </a:rPr>
              <a:t>数字滤波电路简介</a:t>
            </a:r>
          </a:p>
          <a:p>
            <a:pPr marL="457200" indent="-457200">
              <a:buFont typeface="+mj-lt"/>
              <a:buAutoNum type="arabicPeriod"/>
            </a:pPr>
            <a:endParaRPr lang="zh-CN" altLang="en-US" sz="2800" b="1" dirty="0">
              <a:solidFill>
                <a:schemeClr val="tx1">
                  <a:lumMod val="95000"/>
                  <a:lumOff val="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54223843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82" name="Rectangle 120"/>
          <p:cNvSpPr>
            <a:spLocks noGrp="1" noChangeArrowheads="1"/>
          </p:cNvSpPr>
          <p:nvPr>
            <p:ph idx="4294967295"/>
          </p:nvPr>
        </p:nvSpPr>
        <p:spPr>
          <a:xfrm>
            <a:off x="838200" y="1290759"/>
            <a:ext cx="10515600" cy="4886205"/>
          </a:xfrm>
          <a:noFill/>
        </p:spPr>
        <p:txBody>
          <a:bodyPr/>
          <a:lstStyle/>
          <a:p>
            <a:r>
              <a:rPr lang="zh-CN" altLang="en-US" dirty="0">
                <a:latin typeface="微软雅黑" panose="020B0503020204020204" pitchFamily="34" charset="-122"/>
                <a:ea typeface="微软雅黑" panose="020B0503020204020204" pitchFamily="34" charset="-122"/>
              </a:rPr>
              <a:t>二阶</a:t>
            </a:r>
            <a:r>
              <a:rPr lang="zh-CN" altLang="en-US" dirty="0">
                <a:solidFill>
                  <a:srgbClr val="FF0000"/>
                </a:solidFill>
                <a:latin typeface="微软雅黑" panose="020B0503020204020204" pitchFamily="34" charset="-122"/>
                <a:ea typeface="微软雅黑" panose="020B0503020204020204" pitchFamily="34" charset="-122"/>
              </a:rPr>
              <a:t>高通</a:t>
            </a:r>
            <a:r>
              <a:rPr lang="zh-CN" altLang="en-US" dirty="0">
                <a:latin typeface="微软雅黑" panose="020B0503020204020204" pitchFamily="34" charset="-122"/>
                <a:ea typeface="微软雅黑" panose="020B0503020204020204" pitchFamily="34" charset="-122"/>
              </a:rPr>
              <a:t>滤波器</a:t>
            </a:r>
            <a:endParaRPr lang="en-US" altLang="zh-CN" dirty="0">
              <a:latin typeface="微软雅黑" panose="020B0503020204020204" pitchFamily="34" charset="-122"/>
              <a:ea typeface="微软雅黑" panose="020B0503020204020204" pitchFamily="34" charset="-122"/>
            </a:endParaRPr>
          </a:p>
          <a:p>
            <a:pPr lvl="1"/>
            <a:r>
              <a:rPr lang="zh-CN" altLang="en-US" dirty="0">
                <a:latin typeface="微软雅黑" panose="020B0503020204020204" pitchFamily="34" charset="-122"/>
                <a:ea typeface="微软雅黑" panose="020B0503020204020204" pitchFamily="34" charset="-122"/>
              </a:rPr>
              <a:t>传递函数</a:t>
            </a:r>
          </a:p>
          <a:p>
            <a:pPr marL="457200" lvl="1" indent="0">
              <a:buNone/>
            </a:pPr>
            <a:endParaRPr lang="zh-CN" altLang="en-US" dirty="0">
              <a:latin typeface="微软雅黑" panose="020B0503020204020204" pitchFamily="34" charset="-122"/>
              <a:ea typeface="微软雅黑" panose="020B0503020204020204" pitchFamily="34" charset="-122"/>
            </a:endParaRPr>
          </a:p>
          <a:p>
            <a:pPr lvl="1"/>
            <a:r>
              <a:rPr lang="zh-CN" altLang="en-US" dirty="0">
                <a:latin typeface="微软雅黑" panose="020B0503020204020204" pitchFamily="34" charset="-122"/>
                <a:ea typeface="微软雅黑" panose="020B0503020204020204" pitchFamily="34" charset="-122"/>
              </a:rPr>
              <a:t>幅频特性</a:t>
            </a:r>
          </a:p>
          <a:p>
            <a:pPr lvl="1"/>
            <a:endParaRPr lang="zh-CN" altLang="en-US" dirty="0">
              <a:latin typeface="微软雅黑" panose="020B0503020204020204" pitchFamily="34" charset="-122"/>
              <a:ea typeface="微软雅黑" panose="020B0503020204020204" pitchFamily="34" charset="-122"/>
            </a:endParaRPr>
          </a:p>
          <a:p>
            <a:pPr lvl="1"/>
            <a:endParaRPr lang="zh-CN" altLang="en-US" dirty="0">
              <a:latin typeface="微软雅黑" panose="020B0503020204020204" pitchFamily="34" charset="-122"/>
              <a:ea typeface="微软雅黑" panose="020B0503020204020204" pitchFamily="34" charset="-122"/>
            </a:endParaRPr>
          </a:p>
          <a:p>
            <a:pPr lvl="1"/>
            <a:r>
              <a:rPr lang="zh-CN" altLang="en-US" dirty="0">
                <a:latin typeface="微软雅黑" panose="020B0503020204020204" pitchFamily="34" charset="-122"/>
                <a:ea typeface="微软雅黑" panose="020B0503020204020204" pitchFamily="34" charset="-122"/>
              </a:rPr>
              <a:t>相频特性</a:t>
            </a:r>
          </a:p>
          <a:p>
            <a:pPr lvl="1"/>
            <a:endParaRPr lang="zh-CN" altLang="en-US" dirty="0">
              <a:latin typeface="微软雅黑" panose="020B0503020204020204" pitchFamily="34" charset="-122"/>
              <a:ea typeface="微软雅黑" panose="020B0503020204020204" pitchFamily="34" charset="-122"/>
            </a:endParaRPr>
          </a:p>
        </p:txBody>
      </p:sp>
      <p:graphicFrame>
        <p:nvGraphicFramePr>
          <p:cNvPr id="608259" name="Object 6"/>
          <p:cNvGraphicFramePr>
            <a:graphicFrameLocks noChangeAspect="1"/>
          </p:cNvGraphicFramePr>
          <p:nvPr/>
        </p:nvGraphicFramePr>
        <p:xfrm>
          <a:off x="2901240" y="2097077"/>
          <a:ext cx="2382838" cy="792162"/>
        </p:xfrm>
        <a:graphic>
          <a:graphicData uri="http://schemas.openxmlformats.org/presentationml/2006/ole">
            <mc:AlternateContent xmlns:mc="http://schemas.openxmlformats.org/markup-compatibility/2006">
              <mc:Choice xmlns:v="urn:schemas-microsoft-com:vml" Requires="v">
                <p:oleObj spid="_x0000_s31769" name="Equation" r:id="rId3" imgW="1409700" imgH="469900" progId="Equation.DSMT4">
                  <p:embed/>
                </p:oleObj>
              </mc:Choice>
              <mc:Fallback>
                <p:oleObj name="Equation" r:id="rId3" imgW="1409700" imgH="469900" progId="Equation.DSMT4">
                  <p:embed/>
                  <p:pic>
                    <p:nvPicPr>
                      <p:cNvPr id="608259" name="Object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901240" y="2097077"/>
                        <a:ext cx="2382838" cy="792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pSp>
        <p:nvGrpSpPr>
          <p:cNvPr id="608265" name="Group 9"/>
          <p:cNvGrpSpPr>
            <a:grpSpLocks/>
          </p:cNvGrpSpPr>
          <p:nvPr/>
        </p:nvGrpSpPr>
        <p:grpSpPr bwMode="auto">
          <a:xfrm>
            <a:off x="6899496" y="1595439"/>
            <a:ext cx="4552950" cy="4581525"/>
            <a:chOff x="2892" y="1434"/>
            <a:chExt cx="2868" cy="2886"/>
          </a:xfrm>
        </p:grpSpPr>
        <p:sp>
          <p:nvSpPr>
            <p:cNvPr id="28683" name="Text Box 10"/>
            <p:cNvSpPr txBox="1">
              <a:spLocks noChangeArrowheads="1"/>
            </p:cNvSpPr>
            <p:nvPr/>
          </p:nvSpPr>
          <p:spPr bwMode="auto">
            <a:xfrm>
              <a:off x="4105" y="2659"/>
              <a:ext cx="912" cy="23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a:spcBef>
                  <a:spcPct val="50000"/>
                </a:spcBef>
              </a:pPr>
              <a:r>
                <a:rPr lang="en-US" altLang="zh-CN">
                  <a:latin typeface="Times New Roman" panose="02020603050405020304" pitchFamily="18" charset="0"/>
                </a:rPr>
                <a:t>a) </a:t>
              </a:r>
              <a:r>
                <a:rPr lang="zh-CN" altLang="en-US">
                  <a:latin typeface="Times New Roman" panose="02020603050405020304" pitchFamily="18" charset="0"/>
                </a:rPr>
                <a:t>幅频特性</a:t>
              </a:r>
            </a:p>
          </p:txBody>
        </p:sp>
        <p:sp>
          <p:nvSpPr>
            <p:cNvPr id="28684" name="Text Box 11"/>
            <p:cNvSpPr txBox="1">
              <a:spLocks noChangeArrowheads="1"/>
            </p:cNvSpPr>
            <p:nvPr/>
          </p:nvSpPr>
          <p:spPr bwMode="auto">
            <a:xfrm>
              <a:off x="4174" y="3879"/>
              <a:ext cx="259"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a:r>
                <a:rPr lang="en-US" altLang="zh-CN" sz="1400">
                  <a:latin typeface="Times New Roman" panose="02020603050405020304" pitchFamily="18" charset="0"/>
                </a:rPr>
                <a:t>b)</a:t>
              </a:r>
            </a:p>
          </p:txBody>
        </p:sp>
        <p:grpSp>
          <p:nvGrpSpPr>
            <p:cNvPr id="28685" name="Group 12"/>
            <p:cNvGrpSpPr>
              <a:grpSpLocks/>
            </p:cNvGrpSpPr>
            <p:nvPr/>
          </p:nvGrpSpPr>
          <p:grpSpPr bwMode="auto">
            <a:xfrm>
              <a:off x="2892" y="1434"/>
              <a:ext cx="2868" cy="2683"/>
              <a:chOff x="2638" y="981"/>
              <a:chExt cx="2868" cy="2683"/>
            </a:xfrm>
          </p:grpSpPr>
          <p:grpSp>
            <p:nvGrpSpPr>
              <p:cNvPr id="28687" name="Group 13"/>
              <p:cNvGrpSpPr>
                <a:grpSpLocks/>
              </p:cNvGrpSpPr>
              <p:nvPr/>
            </p:nvGrpSpPr>
            <p:grpSpPr bwMode="auto">
              <a:xfrm>
                <a:off x="2722" y="981"/>
                <a:ext cx="2784" cy="1386"/>
                <a:chOff x="1440" y="1013"/>
                <a:chExt cx="2784" cy="1386"/>
              </a:xfrm>
            </p:grpSpPr>
            <p:sp>
              <p:nvSpPr>
                <p:cNvPr id="28736" name="Text Box 14"/>
                <p:cNvSpPr txBox="1">
                  <a:spLocks noChangeArrowheads="1"/>
                </p:cNvSpPr>
                <p:nvPr/>
              </p:nvSpPr>
              <p:spPr bwMode="auto">
                <a:xfrm rot="-5400000">
                  <a:off x="1234" y="1262"/>
                  <a:ext cx="756" cy="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a:r>
                    <a:rPr lang="en-US" altLang="zh-CN" sz="1400">
                      <a:latin typeface="Times New Roman" panose="02020603050405020304" pitchFamily="18" charset="0"/>
                    </a:rPr>
                    <a:t>20lgA/dB)</a:t>
                  </a:r>
                </a:p>
              </p:txBody>
            </p:sp>
            <p:sp>
              <p:nvSpPr>
                <p:cNvPr id="28737" name="Text Box 15"/>
                <p:cNvSpPr txBox="1">
                  <a:spLocks noChangeArrowheads="1"/>
                </p:cNvSpPr>
                <p:nvPr/>
              </p:nvSpPr>
              <p:spPr bwMode="auto">
                <a:xfrm>
                  <a:off x="3618" y="1344"/>
                  <a:ext cx="606" cy="2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a:r>
                    <a:rPr lang="en-US" altLang="zh-CN" sz="1400">
                      <a:latin typeface="Times New Roman" panose="02020603050405020304" pitchFamily="18" charset="0"/>
                    </a:rPr>
                    <a:t>lg(</a:t>
                  </a:r>
                  <a:r>
                    <a:rPr lang="en-US" altLang="zh-CN" sz="1400" i="1">
                      <a:latin typeface="Times New Roman" panose="02020603050405020304" pitchFamily="18" charset="0"/>
                    </a:rPr>
                    <a:t>ω/ω</a:t>
                  </a:r>
                  <a:r>
                    <a:rPr lang="en-US" altLang="zh-CN" sz="1400" baseline="-25000">
                      <a:latin typeface="Times New Roman" panose="02020603050405020304" pitchFamily="18" charset="0"/>
                    </a:rPr>
                    <a:t>0</a:t>
                  </a:r>
                  <a:r>
                    <a:rPr lang="en-US" altLang="zh-CN" sz="1400">
                      <a:latin typeface="Times New Roman" panose="02020603050405020304" pitchFamily="18" charset="0"/>
                    </a:rPr>
                    <a:t>)</a:t>
                  </a:r>
                </a:p>
              </p:txBody>
            </p:sp>
            <p:sp>
              <p:nvSpPr>
                <p:cNvPr id="28738" name="Rectangle 16"/>
                <p:cNvSpPr>
                  <a:spLocks noChangeArrowheads="1"/>
                </p:cNvSpPr>
                <p:nvPr/>
              </p:nvSpPr>
              <p:spPr bwMode="auto">
                <a:xfrm>
                  <a:off x="1582" y="1877"/>
                  <a:ext cx="150" cy="1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a:r>
                    <a:rPr lang="en-US" altLang="zh-CN" sz="1400">
                      <a:solidFill>
                        <a:srgbClr val="000000"/>
                      </a:solidFill>
                      <a:latin typeface="Times New Roman" panose="02020603050405020304" pitchFamily="18" charset="0"/>
                    </a:rPr>
                    <a:t>-20</a:t>
                  </a:r>
                  <a:endParaRPr lang="en-US" altLang="zh-CN" sz="1400">
                    <a:latin typeface="Times New Roman" panose="02020603050405020304" pitchFamily="18" charset="0"/>
                  </a:endParaRPr>
                </a:p>
              </p:txBody>
            </p:sp>
            <p:sp>
              <p:nvSpPr>
                <p:cNvPr id="28739" name="Rectangle 17"/>
                <p:cNvSpPr>
                  <a:spLocks noChangeArrowheads="1"/>
                </p:cNvSpPr>
                <p:nvPr/>
              </p:nvSpPr>
              <p:spPr bwMode="auto">
                <a:xfrm>
                  <a:off x="1656" y="1513"/>
                  <a:ext cx="57" cy="1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a:r>
                    <a:rPr lang="en-US" altLang="zh-CN" sz="1400">
                      <a:solidFill>
                        <a:srgbClr val="000000"/>
                      </a:solidFill>
                      <a:latin typeface="Times New Roman" panose="02020603050405020304" pitchFamily="18" charset="0"/>
                    </a:rPr>
                    <a:t>0</a:t>
                  </a:r>
                  <a:endParaRPr lang="en-US" altLang="zh-CN" sz="1400">
                    <a:latin typeface="Times New Roman" panose="02020603050405020304" pitchFamily="18" charset="0"/>
                  </a:endParaRPr>
                </a:p>
              </p:txBody>
            </p:sp>
            <p:sp>
              <p:nvSpPr>
                <p:cNvPr id="28740" name="Rectangle 18"/>
                <p:cNvSpPr>
                  <a:spLocks noChangeArrowheads="1"/>
                </p:cNvSpPr>
                <p:nvPr/>
              </p:nvSpPr>
              <p:spPr bwMode="auto">
                <a:xfrm>
                  <a:off x="1604" y="1130"/>
                  <a:ext cx="113" cy="1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a:r>
                    <a:rPr lang="en-US" altLang="zh-CN" sz="1400">
                      <a:solidFill>
                        <a:srgbClr val="000000"/>
                      </a:solidFill>
                      <a:latin typeface="Times New Roman" panose="02020603050405020304" pitchFamily="18" charset="0"/>
                    </a:rPr>
                    <a:t>20</a:t>
                  </a:r>
                  <a:endParaRPr lang="en-US" altLang="zh-CN" sz="1400">
                    <a:latin typeface="Times New Roman" panose="02020603050405020304" pitchFamily="18" charset="0"/>
                  </a:endParaRPr>
                </a:p>
              </p:txBody>
            </p:sp>
            <p:sp>
              <p:nvSpPr>
                <p:cNvPr id="28741" name="Line 19"/>
                <p:cNvSpPr>
                  <a:spLocks noChangeShapeType="1"/>
                </p:cNvSpPr>
                <p:nvPr/>
              </p:nvSpPr>
              <p:spPr bwMode="auto">
                <a:xfrm>
                  <a:off x="1751" y="2118"/>
                  <a:ext cx="15" cy="0"/>
                </a:xfrm>
                <a:prstGeom prst="line">
                  <a:avLst/>
                </a:prstGeom>
                <a:noFill/>
                <a:ln w="635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8742" name="Line 20"/>
                <p:cNvSpPr>
                  <a:spLocks noChangeShapeType="1"/>
                </p:cNvSpPr>
                <p:nvPr/>
              </p:nvSpPr>
              <p:spPr bwMode="auto">
                <a:xfrm>
                  <a:off x="1751" y="1928"/>
                  <a:ext cx="27"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8743" name="Line 21"/>
                <p:cNvSpPr>
                  <a:spLocks noChangeShapeType="1"/>
                </p:cNvSpPr>
                <p:nvPr/>
              </p:nvSpPr>
              <p:spPr bwMode="auto">
                <a:xfrm>
                  <a:off x="1751" y="1741"/>
                  <a:ext cx="15" cy="0"/>
                </a:xfrm>
                <a:prstGeom prst="line">
                  <a:avLst/>
                </a:prstGeom>
                <a:noFill/>
                <a:ln w="635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8744" name="Line 22"/>
                <p:cNvSpPr>
                  <a:spLocks noChangeShapeType="1"/>
                </p:cNvSpPr>
                <p:nvPr/>
              </p:nvSpPr>
              <p:spPr bwMode="auto">
                <a:xfrm>
                  <a:off x="1751" y="1362"/>
                  <a:ext cx="15" cy="0"/>
                </a:xfrm>
                <a:prstGeom prst="line">
                  <a:avLst/>
                </a:prstGeom>
                <a:noFill/>
                <a:ln w="635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8745" name="Line 23"/>
                <p:cNvSpPr>
                  <a:spLocks noChangeShapeType="1"/>
                </p:cNvSpPr>
                <p:nvPr/>
              </p:nvSpPr>
              <p:spPr bwMode="auto">
                <a:xfrm>
                  <a:off x="1751" y="1173"/>
                  <a:ext cx="27"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8746" name="Freeform 24"/>
                <p:cNvSpPr>
                  <a:spLocks/>
                </p:cNvSpPr>
                <p:nvPr/>
              </p:nvSpPr>
              <p:spPr bwMode="auto">
                <a:xfrm>
                  <a:off x="1751" y="1173"/>
                  <a:ext cx="2073" cy="1132"/>
                </a:xfrm>
                <a:custGeom>
                  <a:avLst/>
                  <a:gdLst>
                    <a:gd name="T0" fmla="*/ 25 w 7003"/>
                    <a:gd name="T1" fmla="*/ 1109 h 4393"/>
                    <a:gd name="T2" fmla="*/ 58 w 7003"/>
                    <a:gd name="T3" fmla="*/ 1079 h 4393"/>
                    <a:gd name="T4" fmla="*/ 91 w 7003"/>
                    <a:gd name="T5" fmla="*/ 1049 h 4393"/>
                    <a:gd name="T6" fmla="*/ 123 w 7003"/>
                    <a:gd name="T7" fmla="*/ 1017 h 4393"/>
                    <a:gd name="T8" fmla="*/ 159 w 7003"/>
                    <a:gd name="T9" fmla="*/ 986 h 4393"/>
                    <a:gd name="T10" fmla="*/ 191 w 7003"/>
                    <a:gd name="T11" fmla="*/ 956 h 4393"/>
                    <a:gd name="T12" fmla="*/ 224 w 7003"/>
                    <a:gd name="T13" fmla="*/ 924 h 4393"/>
                    <a:gd name="T14" fmla="*/ 257 w 7003"/>
                    <a:gd name="T15" fmla="*/ 893 h 4393"/>
                    <a:gd name="T16" fmla="*/ 290 w 7003"/>
                    <a:gd name="T17" fmla="*/ 861 h 4393"/>
                    <a:gd name="T18" fmla="*/ 322 w 7003"/>
                    <a:gd name="T19" fmla="*/ 829 h 4393"/>
                    <a:gd name="T20" fmla="*/ 358 w 7003"/>
                    <a:gd name="T21" fmla="*/ 797 h 4393"/>
                    <a:gd name="T22" fmla="*/ 390 w 7003"/>
                    <a:gd name="T23" fmla="*/ 763 h 4393"/>
                    <a:gd name="T24" fmla="*/ 423 w 7003"/>
                    <a:gd name="T25" fmla="*/ 731 h 4393"/>
                    <a:gd name="T26" fmla="*/ 456 w 7003"/>
                    <a:gd name="T27" fmla="*/ 697 h 4393"/>
                    <a:gd name="T28" fmla="*/ 488 w 7003"/>
                    <a:gd name="T29" fmla="*/ 661 h 4393"/>
                    <a:gd name="T30" fmla="*/ 521 w 7003"/>
                    <a:gd name="T31" fmla="*/ 625 h 4393"/>
                    <a:gd name="T32" fmla="*/ 557 w 7003"/>
                    <a:gd name="T33" fmla="*/ 587 h 4393"/>
                    <a:gd name="T34" fmla="*/ 589 w 7003"/>
                    <a:gd name="T35" fmla="*/ 547 h 4393"/>
                    <a:gd name="T36" fmla="*/ 622 w 7003"/>
                    <a:gd name="T37" fmla="*/ 505 h 4393"/>
                    <a:gd name="T38" fmla="*/ 655 w 7003"/>
                    <a:gd name="T39" fmla="*/ 458 h 4393"/>
                    <a:gd name="T40" fmla="*/ 688 w 7003"/>
                    <a:gd name="T41" fmla="*/ 407 h 4393"/>
                    <a:gd name="T42" fmla="*/ 720 w 7003"/>
                    <a:gd name="T43" fmla="*/ 348 h 4393"/>
                    <a:gd name="T44" fmla="*/ 755 w 7003"/>
                    <a:gd name="T45" fmla="*/ 273 h 4393"/>
                    <a:gd name="T46" fmla="*/ 788 w 7003"/>
                    <a:gd name="T47" fmla="*/ 170 h 4393"/>
                    <a:gd name="T48" fmla="*/ 821 w 7003"/>
                    <a:gd name="T49" fmla="*/ 19 h 4393"/>
                    <a:gd name="T50" fmla="*/ 854 w 7003"/>
                    <a:gd name="T51" fmla="*/ 76 h 4393"/>
                    <a:gd name="T52" fmla="*/ 887 w 7003"/>
                    <a:gd name="T53" fmla="*/ 174 h 4393"/>
                    <a:gd name="T54" fmla="*/ 919 w 7003"/>
                    <a:gd name="T55" fmla="*/ 229 h 4393"/>
                    <a:gd name="T56" fmla="*/ 955 w 7003"/>
                    <a:gd name="T57" fmla="*/ 265 h 4393"/>
                    <a:gd name="T58" fmla="*/ 987 w 7003"/>
                    <a:gd name="T59" fmla="*/ 290 h 4393"/>
                    <a:gd name="T60" fmla="*/ 1020 w 7003"/>
                    <a:gd name="T61" fmla="*/ 308 h 4393"/>
                    <a:gd name="T62" fmla="*/ 1053 w 7003"/>
                    <a:gd name="T63" fmla="*/ 322 h 4393"/>
                    <a:gd name="T64" fmla="*/ 1085 w 7003"/>
                    <a:gd name="T65" fmla="*/ 333 h 4393"/>
                    <a:gd name="T66" fmla="*/ 1118 w 7003"/>
                    <a:gd name="T67" fmla="*/ 342 h 4393"/>
                    <a:gd name="T68" fmla="*/ 1154 w 7003"/>
                    <a:gd name="T69" fmla="*/ 348 h 4393"/>
                    <a:gd name="T70" fmla="*/ 1186 w 7003"/>
                    <a:gd name="T71" fmla="*/ 354 h 4393"/>
                    <a:gd name="T72" fmla="*/ 1219 w 7003"/>
                    <a:gd name="T73" fmla="*/ 358 h 4393"/>
                    <a:gd name="T74" fmla="*/ 1252 w 7003"/>
                    <a:gd name="T75" fmla="*/ 362 h 4393"/>
                    <a:gd name="T76" fmla="*/ 1284 w 7003"/>
                    <a:gd name="T77" fmla="*/ 365 h 4393"/>
                    <a:gd name="T78" fmla="*/ 1317 w 7003"/>
                    <a:gd name="T79" fmla="*/ 367 h 4393"/>
                    <a:gd name="T80" fmla="*/ 1352 w 7003"/>
                    <a:gd name="T81" fmla="*/ 369 h 4393"/>
                    <a:gd name="T82" fmla="*/ 1385 w 7003"/>
                    <a:gd name="T83" fmla="*/ 371 h 4393"/>
                    <a:gd name="T84" fmla="*/ 1418 w 7003"/>
                    <a:gd name="T85" fmla="*/ 371 h 4393"/>
                    <a:gd name="T86" fmla="*/ 1451 w 7003"/>
                    <a:gd name="T87" fmla="*/ 373 h 4393"/>
                    <a:gd name="T88" fmla="*/ 1484 w 7003"/>
                    <a:gd name="T89" fmla="*/ 373 h 4393"/>
                    <a:gd name="T90" fmla="*/ 1516 w 7003"/>
                    <a:gd name="T91" fmla="*/ 375 h 4393"/>
                    <a:gd name="T92" fmla="*/ 1552 w 7003"/>
                    <a:gd name="T93" fmla="*/ 375 h 4393"/>
                    <a:gd name="T94" fmla="*/ 1584 w 7003"/>
                    <a:gd name="T95" fmla="*/ 375 h 4393"/>
                    <a:gd name="T96" fmla="*/ 1617 w 7003"/>
                    <a:gd name="T97" fmla="*/ 377 h 4393"/>
                    <a:gd name="T98" fmla="*/ 1650 w 7003"/>
                    <a:gd name="T99" fmla="*/ 377 h 4393"/>
                    <a:gd name="T100" fmla="*/ 1683 w 7003"/>
                    <a:gd name="T101" fmla="*/ 377 h 4393"/>
                    <a:gd name="T102" fmla="*/ 1715 w 7003"/>
                    <a:gd name="T103" fmla="*/ 377 h 4393"/>
                    <a:gd name="T104" fmla="*/ 1751 w 7003"/>
                    <a:gd name="T105" fmla="*/ 377 h 4393"/>
                    <a:gd name="T106" fmla="*/ 1783 w 7003"/>
                    <a:gd name="T107" fmla="*/ 377 h 4393"/>
                    <a:gd name="T108" fmla="*/ 1816 w 7003"/>
                    <a:gd name="T109" fmla="*/ 377 h 4393"/>
                    <a:gd name="T110" fmla="*/ 1849 w 7003"/>
                    <a:gd name="T111" fmla="*/ 377 h 4393"/>
                    <a:gd name="T112" fmla="*/ 1881 w 7003"/>
                    <a:gd name="T113" fmla="*/ 377 h 4393"/>
                    <a:gd name="T114" fmla="*/ 1914 w 7003"/>
                    <a:gd name="T115" fmla="*/ 377 h 4393"/>
                    <a:gd name="T116" fmla="*/ 1950 w 7003"/>
                    <a:gd name="T117" fmla="*/ 377 h 4393"/>
                    <a:gd name="T118" fmla="*/ 1982 w 7003"/>
                    <a:gd name="T119" fmla="*/ 379 h 4393"/>
                    <a:gd name="T120" fmla="*/ 2015 w 7003"/>
                    <a:gd name="T121" fmla="*/ 379 h 4393"/>
                    <a:gd name="T122" fmla="*/ 2048 w 7003"/>
                    <a:gd name="T123" fmla="*/ 379 h 439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7003" h="4393">
                      <a:moveTo>
                        <a:pt x="0" y="4393"/>
                      </a:moveTo>
                      <a:lnTo>
                        <a:pt x="25" y="4364"/>
                      </a:lnTo>
                      <a:lnTo>
                        <a:pt x="59" y="4334"/>
                      </a:lnTo>
                      <a:lnTo>
                        <a:pt x="85" y="4305"/>
                      </a:lnTo>
                      <a:lnTo>
                        <a:pt x="110" y="4276"/>
                      </a:lnTo>
                      <a:lnTo>
                        <a:pt x="136" y="4246"/>
                      </a:lnTo>
                      <a:lnTo>
                        <a:pt x="170" y="4217"/>
                      </a:lnTo>
                      <a:lnTo>
                        <a:pt x="195" y="4187"/>
                      </a:lnTo>
                      <a:lnTo>
                        <a:pt x="221" y="4158"/>
                      </a:lnTo>
                      <a:lnTo>
                        <a:pt x="255" y="4129"/>
                      </a:lnTo>
                      <a:lnTo>
                        <a:pt x="280" y="4099"/>
                      </a:lnTo>
                      <a:lnTo>
                        <a:pt x="306" y="4070"/>
                      </a:lnTo>
                      <a:lnTo>
                        <a:pt x="340" y="4041"/>
                      </a:lnTo>
                      <a:lnTo>
                        <a:pt x="365" y="4011"/>
                      </a:lnTo>
                      <a:lnTo>
                        <a:pt x="391" y="3974"/>
                      </a:lnTo>
                      <a:lnTo>
                        <a:pt x="417" y="3945"/>
                      </a:lnTo>
                      <a:lnTo>
                        <a:pt x="451" y="3916"/>
                      </a:lnTo>
                      <a:lnTo>
                        <a:pt x="476" y="3886"/>
                      </a:lnTo>
                      <a:lnTo>
                        <a:pt x="502" y="3857"/>
                      </a:lnTo>
                      <a:lnTo>
                        <a:pt x="536" y="3827"/>
                      </a:lnTo>
                      <a:lnTo>
                        <a:pt x="561" y="3798"/>
                      </a:lnTo>
                      <a:lnTo>
                        <a:pt x="587" y="3769"/>
                      </a:lnTo>
                      <a:lnTo>
                        <a:pt x="612" y="3739"/>
                      </a:lnTo>
                      <a:lnTo>
                        <a:pt x="646" y="3710"/>
                      </a:lnTo>
                      <a:lnTo>
                        <a:pt x="672" y="3681"/>
                      </a:lnTo>
                      <a:lnTo>
                        <a:pt x="697" y="3644"/>
                      </a:lnTo>
                      <a:lnTo>
                        <a:pt x="731" y="3614"/>
                      </a:lnTo>
                      <a:lnTo>
                        <a:pt x="757" y="3585"/>
                      </a:lnTo>
                      <a:lnTo>
                        <a:pt x="782" y="3556"/>
                      </a:lnTo>
                      <a:lnTo>
                        <a:pt x="808" y="3526"/>
                      </a:lnTo>
                      <a:lnTo>
                        <a:pt x="842" y="3497"/>
                      </a:lnTo>
                      <a:lnTo>
                        <a:pt x="868" y="3467"/>
                      </a:lnTo>
                      <a:lnTo>
                        <a:pt x="893" y="3431"/>
                      </a:lnTo>
                      <a:lnTo>
                        <a:pt x="927" y="3401"/>
                      </a:lnTo>
                      <a:lnTo>
                        <a:pt x="953" y="3372"/>
                      </a:lnTo>
                      <a:lnTo>
                        <a:pt x="978" y="3343"/>
                      </a:lnTo>
                      <a:lnTo>
                        <a:pt x="1012" y="3313"/>
                      </a:lnTo>
                      <a:lnTo>
                        <a:pt x="1038" y="3276"/>
                      </a:lnTo>
                      <a:lnTo>
                        <a:pt x="1063" y="3247"/>
                      </a:lnTo>
                      <a:lnTo>
                        <a:pt x="1089" y="3218"/>
                      </a:lnTo>
                      <a:lnTo>
                        <a:pt x="1123" y="3188"/>
                      </a:lnTo>
                      <a:lnTo>
                        <a:pt x="1148" y="3152"/>
                      </a:lnTo>
                      <a:lnTo>
                        <a:pt x="1174" y="3122"/>
                      </a:lnTo>
                      <a:lnTo>
                        <a:pt x="1208" y="3093"/>
                      </a:lnTo>
                      <a:lnTo>
                        <a:pt x="1233" y="3056"/>
                      </a:lnTo>
                      <a:lnTo>
                        <a:pt x="1259" y="3027"/>
                      </a:lnTo>
                      <a:lnTo>
                        <a:pt x="1285" y="2997"/>
                      </a:lnTo>
                      <a:lnTo>
                        <a:pt x="1319" y="2961"/>
                      </a:lnTo>
                      <a:lnTo>
                        <a:pt x="1344" y="2931"/>
                      </a:lnTo>
                      <a:lnTo>
                        <a:pt x="1370" y="2902"/>
                      </a:lnTo>
                      <a:lnTo>
                        <a:pt x="1404" y="2865"/>
                      </a:lnTo>
                      <a:lnTo>
                        <a:pt x="1429" y="2836"/>
                      </a:lnTo>
                      <a:lnTo>
                        <a:pt x="1455" y="2799"/>
                      </a:lnTo>
                      <a:lnTo>
                        <a:pt x="1480" y="2769"/>
                      </a:lnTo>
                      <a:lnTo>
                        <a:pt x="1514" y="2733"/>
                      </a:lnTo>
                      <a:lnTo>
                        <a:pt x="1540" y="2703"/>
                      </a:lnTo>
                      <a:lnTo>
                        <a:pt x="1565" y="2667"/>
                      </a:lnTo>
                      <a:lnTo>
                        <a:pt x="1599" y="2637"/>
                      </a:lnTo>
                      <a:lnTo>
                        <a:pt x="1625" y="2600"/>
                      </a:lnTo>
                      <a:lnTo>
                        <a:pt x="1650" y="2564"/>
                      </a:lnTo>
                      <a:lnTo>
                        <a:pt x="1684" y="2534"/>
                      </a:lnTo>
                      <a:lnTo>
                        <a:pt x="1710" y="2498"/>
                      </a:lnTo>
                      <a:lnTo>
                        <a:pt x="1736" y="2461"/>
                      </a:lnTo>
                      <a:lnTo>
                        <a:pt x="1761" y="2424"/>
                      </a:lnTo>
                      <a:lnTo>
                        <a:pt x="1795" y="2387"/>
                      </a:lnTo>
                      <a:lnTo>
                        <a:pt x="1821" y="2351"/>
                      </a:lnTo>
                      <a:lnTo>
                        <a:pt x="1846" y="2314"/>
                      </a:lnTo>
                      <a:lnTo>
                        <a:pt x="1880" y="2277"/>
                      </a:lnTo>
                      <a:lnTo>
                        <a:pt x="1906" y="2240"/>
                      </a:lnTo>
                      <a:lnTo>
                        <a:pt x="1931" y="2204"/>
                      </a:lnTo>
                      <a:lnTo>
                        <a:pt x="1957" y="2167"/>
                      </a:lnTo>
                      <a:lnTo>
                        <a:pt x="1991" y="2123"/>
                      </a:lnTo>
                      <a:lnTo>
                        <a:pt x="2016" y="2086"/>
                      </a:lnTo>
                      <a:lnTo>
                        <a:pt x="2042" y="2042"/>
                      </a:lnTo>
                      <a:lnTo>
                        <a:pt x="2076" y="2005"/>
                      </a:lnTo>
                      <a:lnTo>
                        <a:pt x="2101" y="1961"/>
                      </a:lnTo>
                      <a:lnTo>
                        <a:pt x="2127" y="1917"/>
                      </a:lnTo>
                      <a:lnTo>
                        <a:pt x="2153" y="1873"/>
                      </a:lnTo>
                      <a:lnTo>
                        <a:pt x="2187" y="1829"/>
                      </a:lnTo>
                      <a:lnTo>
                        <a:pt x="2212" y="1778"/>
                      </a:lnTo>
                      <a:lnTo>
                        <a:pt x="2238" y="1734"/>
                      </a:lnTo>
                      <a:lnTo>
                        <a:pt x="2272" y="1682"/>
                      </a:lnTo>
                      <a:lnTo>
                        <a:pt x="2297" y="1631"/>
                      </a:lnTo>
                      <a:lnTo>
                        <a:pt x="2323" y="1579"/>
                      </a:lnTo>
                      <a:lnTo>
                        <a:pt x="2357" y="1528"/>
                      </a:lnTo>
                      <a:lnTo>
                        <a:pt x="2382" y="1469"/>
                      </a:lnTo>
                      <a:lnTo>
                        <a:pt x="2408" y="1410"/>
                      </a:lnTo>
                      <a:lnTo>
                        <a:pt x="2433" y="1351"/>
                      </a:lnTo>
                      <a:lnTo>
                        <a:pt x="2467" y="1285"/>
                      </a:lnTo>
                      <a:lnTo>
                        <a:pt x="2493" y="1212"/>
                      </a:lnTo>
                      <a:lnTo>
                        <a:pt x="2518" y="1138"/>
                      </a:lnTo>
                      <a:lnTo>
                        <a:pt x="2552" y="1058"/>
                      </a:lnTo>
                      <a:lnTo>
                        <a:pt x="2578" y="977"/>
                      </a:lnTo>
                      <a:lnTo>
                        <a:pt x="2604" y="881"/>
                      </a:lnTo>
                      <a:lnTo>
                        <a:pt x="2629" y="778"/>
                      </a:lnTo>
                      <a:lnTo>
                        <a:pt x="2663" y="661"/>
                      </a:lnTo>
                      <a:lnTo>
                        <a:pt x="2689" y="529"/>
                      </a:lnTo>
                      <a:lnTo>
                        <a:pt x="2714" y="382"/>
                      </a:lnTo>
                      <a:lnTo>
                        <a:pt x="2748" y="227"/>
                      </a:lnTo>
                      <a:lnTo>
                        <a:pt x="2774" y="73"/>
                      </a:lnTo>
                      <a:lnTo>
                        <a:pt x="2799" y="0"/>
                      </a:lnTo>
                      <a:lnTo>
                        <a:pt x="2825" y="44"/>
                      </a:lnTo>
                      <a:lnTo>
                        <a:pt x="2859" y="169"/>
                      </a:lnTo>
                      <a:lnTo>
                        <a:pt x="2884" y="293"/>
                      </a:lnTo>
                      <a:lnTo>
                        <a:pt x="2910" y="411"/>
                      </a:lnTo>
                      <a:lnTo>
                        <a:pt x="2944" y="514"/>
                      </a:lnTo>
                      <a:lnTo>
                        <a:pt x="2969" y="602"/>
                      </a:lnTo>
                      <a:lnTo>
                        <a:pt x="2995" y="676"/>
                      </a:lnTo>
                      <a:lnTo>
                        <a:pt x="3029" y="742"/>
                      </a:lnTo>
                      <a:lnTo>
                        <a:pt x="3055" y="793"/>
                      </a:lnTo>
                      <a:lnTo>
                        <a:pt x="3080" y="845"/>
                      </a:lnTo>
                      <a:lnTo>
                        <a:pt x="3106" y="889"/>
                      </a:lnTo>
                      <a:lnTo>
                        <a:pt x="3140" y="933"/>
                      </a:lnTo>
                      <a:lnTo>
                        <a:pt x="3165" y="969"/>
                      </a:lnTo>
                      <a:lnTo>
                        <a:pt x="3191" y="999"/>
                      </a:lnTo>
                      <a:lnTo>
                        <a:pt x="3225" y="1028"/>
                      </a:lnTo>
                      <a:lnTo>
                        <a:pt x="3250" y="1058"/>
                      </a:lnTo>
                      <a:lnTo>
                        <a:pt x="3276" y="1080"/>
                      </a:lnTo>
                      <a:lnTo>
                        <a:pt x="3301" y="1109"/>
                      </a:lnTo>
                      <a:lnTo>
                        <a:pt x="3335" y="1124"/>
                      </a:lnTo>
                      <a:lnTo>
                        <a:pt x="3361" y="1146"/>
                      </a:lnTo>
                      <a:lnTo>
                        <a:pt x="3386" y="1168"/>
                      </a:lnTo>
                      <a:lnTo>
                        <a:pt x="3420" y="1182"/>
                      </a:lnTo>
                      <a:lnTo>
                        <a:pt x="3446" y="1197"/>
                      </a:lnTo>
                      <a:lnTo>
                        <a:pt x="3472" y="1212"/>
                      </a:lnTo>
                      <a:lnTo>
                        <a:pt x="3506" y="1227"/>
                      </a:lnTo>
                      <a:lnTo>
                        <a:pt x="3531" y="1241"/>
                      </a:lnTo>
                      <a:lnTo>
                        <a:pt x="3557" y="1249"/>
                      </a:lnTo>
                      <a:lnTo>
                        <a:pt x="3582" y="1263"/>
                      </a:lnTo>
                      <a:lnTo>
                        <a:pt x="3616" y="1271"/>
                      </a:lnTo>
                      <a:lnTo>
                        <a:pt x="3642" y="1285"/>
                      </a:lnTo>
                      <a:lnTo>
                        <a:pt x="3667" y="1293"/>
                      </a:lnTo>
                      <a:lnTo>
                        <a:pt x="3701" y="1300"/>
                      </a:lnTo>
                      <a:lnTo>
                        <a:pt x="3727" y="1307"/>
                      </a:lnTo>
                      <a:lnTo>
                        <a:pt x="3752" y="1315"/>
                      </a:lnTo>
                      <a:lnTo>
                        <a:pt x="3778" y="1329"/>
                      </a:lnTo>
                      <a:lnTo>
                        <a:pt x="3812" y="1329"/>
                      </a:lnTo>
                      <a:lnTo>
                        <a:pt x="3837" y="1337"/>
                      </a:lnTo>
                      <a:lnTo>
                        <a:pt x="3863" y="1344"/>
                      </a:lnTo>
                      <a:lnTo>
                        <a:pt x="3897" y="1351"/>
                      </a:lnTo>
                      <a:lnTo>
                        <a:pt x="3923" y="1359"/>
                      </a:lnTo>
                      <a:lnTo>
                        <a:pt x="3948" y="1366"/>
                      </a:lnTo>
                      <a:lnTo>
                        <a:pt x="3974" y="1366"/>
                      </a:lnTo>
                      <a:lnTo>
                        <a:pt x="4008" y="1374"/>
                      </a:lnTo>
                      <a:lnTo>
                        <a:pt x="4033" y="1374"/>
                      </a:lnTo>
                      <a:lnTo>
                        <a:pt x="4059" y="1381"/>
                      </a:lnTo>
                      <a:lnTo>
                        <a:pt x="4093" y="1388"/>
                      </a:lnTo>
                      <a:lnTo>
                        <a:pt x="4118" y="1388"/>
                      </a:lnTo>
                      <a:lnTo>
                        <a:pt x="4144" y="1396"/>
                      </a:lnTo>
                      <a:lnTo>
                        <a:pt x="4178" y="1396"/>
                      </a:lnTo>
                      <a:lnTo>
                        <a:pt x="4203" y="1403"/>
                      </a:lnTo>
                      <a:lnTo>
                        <a:pt x="4229" y="1403"/>
                      </a:lnTo>
                      <a:lnTo>
                        <a:pt x="4254" y="1403"/>
                      </a:lnTo>
                      <a:lnTo>
                        <a:pt x="4288" y="1410"/>
                      </a:lnTo>
                      <a:lnTo>
                        <a:pt x="4314" y="1410"/>
                      </a:lnTo>
                      <a:lnTo>
                        <a:pt x="4339" y="1418"/>
                      </a:lnTo>
                      <a:lnTo>
                        <a:pt x="4374" y="1418"/>
                      </a:lnTo>
                      <a:lnTo>
                        <a:pt x="4399" y="1418"/>
                      </a:lnTo>
                      <a:lnTo>
                        <a:pt x="4425" y="1418"/>
                      </a:lnTo>
                      <a:lnTo>
                        <a:pt x="4450" y="1425"/>
                      </a:lnTo>
                      <a:lnTo>
                        <a:pt x="4484" y="1425"/>
                      </a:lnTo>
                      <a:lnTo>
                        <a:pt x="4510" y="1425"/>
                      </a:lnTo>
                      <a:lnTo>
                        <a:pt x="4535" y="1432"/>
                      </a:lnTo>
                      <a:lnTo>
                        <a:pt x="4569" y="1432"/>
                      </a:lnTo>
                      <a:lnTo>
                        <a:pt x="4595" y="1432"/>
                      </a:lnTo>
                      <a:lnTo>
                        <a:pt x="4620" y="1432"/>
                      </a:lnTo>
                      <a:lnTo>
                        <a:pt x="4646" y="1432"/>
                      </a:lnTo>
                      <a:lnTo>
                        <a:pt x="4680" y="1440"/>
                      </a:lnTo>
                      <a:lnTo>
                        <a:pt x="4705" y="1440"/>
                      </a:lnTo>
                      <a:lnTo>
                        <a:pt x="4731" y="1440"/>
                      </a:lnTo>
                      <a:lnTo>
                        <a:pt x="4765" y="1440"/>
                      </a:lnTo>
                      <a:lnTo>
                        <a:pt x="4790" y="1440"/>
                      </a:lnTo>
                      <a:lnTo>
                        <a:pt x="4816" y="1440"/>
                      </a:lnTo>
                      <a:lnTo>
                        <a:pt x="4850" y="1447"/>
                      </a:lnTo>
                      <a:lnTo>
                        <a:pt x="4876" y="1447"/>
                      </a:lnTo>
                      <a:lnTo>
                        <a:pt x="4901" y="1447"/>
                      </a:lnTo>
                      <a:lnTo>
                        <a:pt x="4927" y="1447"/>
                      </a:lnTo>
                      <a:lnTo>
                        <a:pt x="4961" y="1447"/>
                      </a:lnTo>
                      <a:lnTo>
                        <a:pt x="4986" y="1447"/>
                      </a:lnTo>
                      <a:lnTo>
                        <a:pt x="5012" y="1447"/>
                      </a:lnTo>
                      <a:lnTo>
                        <a:pt x="5046" y="1447"/>
                      </a:lnTo>
                      <a:lnTo>
                        <a:pt x="5071" y="1454"/>
                      </a:lnTo>
                      <a:lnTo>
                        <a:pt x="5097" y="1454"/>
                      </a:lnTo>
                      <a:lnTo>
                        <a:pt x="5122" y="1454"/>
                      </a:lnTo>
                      <a:lnTo>
                        <a:pt x="5156" y="1454"/>
                      </a:lnTo>
                      <a:lnTo>
                        <a:pt x="5182" y="1454"/>
                      </a:lnTo>
                      <a:lnTo>
                        <a:pt x="5207" y="1454"/>
                      </a:lnTo>
                      <a:lnTo>
                        <a:pt x="5242" y="1454"/>
                      </a:lnTo>
                      <a:lnTo>
                        <a:pt x="5267" y="1454"/>
                      </a:lnTo>
                      <a:lnTo>
                        <a:pt x="5293" y="1454"/>
                      </a:lnTo>
                      <a:lnTo>
                        <a:pt x="5318" y="1454"/>
                      </a:lnTo>
                      <a:lnTo>
                        <a:pt x="5352" y="1454"/>
                      </a:lnTo>
                      <a:lnTo>
                        <a:pt x="5378" y="1454"/>
                      </a:lnTo>
                      <a:lnTo>
                        <a:pt x="5403" y="1454"/>
                      </a:lnTo>
                      <a:lnTo>
                        <a:pt x="5437" y="1462"/>
                      </a:lnTo>
                      <a:lnTo>
                        <a:pt x="5463" y="1462"/>
                      </a:lnTo>
                      <a:lnTo>
                        <a:pt x="5488" y="1462"/>
                      </a:lnTo>
                      <a:lnTo>
                        <a:pt x="5522" y="1462"/>
                      </a:lnTo>
                      <a:lnTo>
                        <a:pt x="5548" y="1462"/>
                      </a:lnTo>
                      <a:lnTo>
                        <a:pt x="5573" y="1462"/>
                      </a:lnTo>
                      <a:lnTo>
                        <a:pt x="5599" y="1462"/>
                      </a:lnTo>
                      <a:lnTo>
                        <a:pt x="5633" y="1462"/>
                      </a:lnTo>
                      <a:lnTo>
                        <a:pt x="5658" y="1462"/>
                      </a:lnTo>
                      <a:lnTo>
                        <a:pt x="5684" y="1462"/>
                      </a:lnTo>
                      <a:lnTo>
                        <a:pt x="5718" y="1462"/>
                      </a:lnTo>
                      <a:lnTo>
                        <a:pt x="5744" y="1462"/>
                      </a:lnTo>
                      <a:lnTo>
                        <a:pt x="5769" y="1462"/>
                      </a:lnTo>
                      <a:lnTo>
                        <a:pt x="5795" y="1462"/>
                      </a:lnTo>
                      <a:lnTo>
                        <a:pt x="5829" y="1462"/>
                      </a:lnTo>
                      <a:lnTo>
                        <a:pt x="5854" y="1462"/>
                      </a:lnTo>
                      <a:lnTo>
                        <a:pt x="5880" y="1462"/>
                      </a:lnTo>
                      <a:lnTo>
                        <a:pt x="5914" y="1462"/>
                      </a:lnTo>
                      <a:lnTo>
                        <a:pt x="5939" y="1462"/>
                      </a:lnTo>
                      <a:lnTo>
                        <a:pt x="5965" y="1462"/>
                      </a:lnTo>
                      <a:lnTo>
                        <a:pt x="5990" y="1462"/>
                      </a:lnTo>
                      <a:lnTo>
                        <a:pt x="6024" y="1462"/>
                      </a:lnTo>
                      <a:lnTo>
                        <a:pt x="6050" y="1462"/>
                      </a:lnTo>
                      <a:lnTo>
                        <a:pt x="6075" y="1462"/>
                      </a:lnTo>
                      <a:lnTo>
                        <a:pt x="6109" y="1462"/>
                      </a:lnTo>
                      <a:lnTo>
                        <a:pt x="6135" y="1462"/>
                      </a:lnTo>
                      <a:lnTo>
                        <a:pt x="6161" y="1462"/>
                      </a:lnTo>
                      <a:lnTo>
                        <a:pt x="6195" y="1462"/>
                      </a:lnTo>
                      <a:lnTo>
                        <a:pt x="6220" y="1462"/>
                      </a:lnTo>
                      <a:lnTo>
                        <a:pt x="6246" y="1462"/>
                      </a:lnTo>
                      <a:lnTo>
                        <a:pt x="6271" y="1462"/>
                      </a:lnTo>
                      <a:lnTo>
                        <a:pt x="6305" y="1462"/>
                      </a:lnTo>
                      <a:lnTo>
                        <a:pt x="6331" y="1462"/>
                      </a:lnTo>
                      <a:lnTo>
                        <a:pt x="6356" y="1462"/>
                      </a:lnTo>
                      <a:lnTo>
                        <a:pt x="6390" y="1462"/>
                      </a:lnTo>
                      <a:lnTo>
                        <a:pt x="6416" y="1462"/>
                      </a:lnTo>
                      <a:lnTo>
                        <a:pt x="6441" y="1462"/>
                      </a:lnTo>
                      <a:lnTo>
                        <a:pt x="6467" y="1462"/>
                      </a:lnTo>
                      <a:lnTo>
                        <a:pt x="6501" y="1462"/>
                      </a:lnTo>
                      <a:lnTo>
                        <a:pt x="6526" y="1462"/>
                      </a:lnTo>
                      <a:lnTo>
                        <a:pt x="6552" y="1462"/>
                      </a:lnTo>
                      <a:lnTo>
                        <a:pt x="6586" y="1462"/>
                      </a:lnTo>
                      <a:lnTo>
                        <a:pt x="6612" y="1469"/>
                      </a:lnTo>
                      <a:lnTo>
                        <a:pt x="6637" y="1469"/>
                      </a:lnTo>
                      <a:lnTo>
                        <a:pt x="6663" y="1469"/>
                      </a:lnTo>
                      <a:lnTo>
                        <a:pt x="6697" y="1469"/>
                      </a:lnTo>
                      <a:lnTo>
                        <a:pt x="6722" y="1469"/>
                      </a:lnTo>
                      <a:lnTo>
                        <a:pt x="6748" y="1469"/>
                      </a:lnTo>
                      <a:lnTo>
                        <a:pt x="6782" y="1469"/>
                      </a:lnTo>
                      <a:lnTo>
                        <a:pt x="6807" y="1469"/>
                      </a:lnTo>
                      <a:lnTo>
                        <a:pt x="6833" y="1469"/>
                      </a:lnTo>
                      <a:lnTo>
                        <a:pt x="6867" y="1469"/>
                      </a:lnTo>
                      <a:lnTo>
                        <a:pt x="6892" y="1469"/>
                      </a:lnTo>
                      <a:lnTo>
                        <a:pt x="6918" y="1469"/>
                      </a:lnTo>
                      <a:lnTo>
                        <a:pt x="6943" y="1469"/>
                      </a:lnTo>
                      <a:lnTo>
                        <a:pt x="6977" y="1469"/>
                      </a:lnTo>
                      <a:lnTo>
                        <a:pt x="7003" y="1469"/>
                      </a:lnTo>
                    </a:path>
                  </a:pathLst>
                </a:custGeom>
                <a:noFill/>
                <a:ln w="9525" cmpd="sng">
                  <a:solidFill>
                    <a:schemeClr val="accent1"/>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28747" name="Freeform 25"/>
                <p:cNvSpPr>
                  <a:spLocks/>
                </p:cNvSpPr>
                <p:nvPr/>
              </p:nvSpPr>
              <p:spPr bwMode="auto">
                <a:xfrm>
                  <a:off x="1751" y="1286"/>
                  <a:ext cx="2073" cy="1019"/>
                </a:xfrm>
                <a:custGeom>
                  <a:avLst/>
                  <a:gdLst>
                    <a:gd name="T0" fmla="*/ 25 w 7003"/>
                    <a:gd name="T1" fmla="*/ 996 h 3953"/>
                    <a:gd name="T2" fmla="*/ 58 w 7003"/>
                    <a:gd name="T3" fmla="*/ 966 h 3953"/>
                    <a:gd name="T4" fmla="*/ 91 w 7003"/>
                    <a:gd name="T5" fmla="*/ 936 h 3953"/>
                    <a:gd name="T6" fmla="*/ 123 w 7003"/>
                    <a:gd name="T7" fmla="*/ 904 h 3953"/>
                    <a:gd name="T8" fmla="*/ 159 w 7003"/>
                    <a:gd name="T9" fmla="*/ 873 h 3953"/>
                    <a:gd name="T10" fmla="*/ 191 w 7003"/>
                    <a:gd name="T11" fmla="*/ 843 h 3953"/>
                    <a:gd name="T12" fmla="*/ 224 w 7003"/>
                    <a:gd name="T13" fmla="*/ 811 h 3953"/>
                    <a:gd name="T14" fmla="*/ 257 w 7003"/>
                    <a:gd name="T15" fmla="*/ 780 h 3953"/>
                    <a:gd name="T16" fmla="*/ 290 w 7003"/>
                    <a:gd name="T17" fmla="*/ 748 h 3953"/>
                    <a:gd name="T18" fmla="*/ 322 w 7003"/>
                    <a:gd name="T19" fmla="*/ 716 h 3953"/>
                    <a:gd name="T20" fmla="*/ 358 w 7003"/>
                    <a:gd name="T21" fmla="*/ 684 h 3953"/>
                    <a:gd name="T22" fmla="*/ 390 w 7003"/>
                    <a:gd name="T23" fmla="*/ 652 h 3953"/>
                    <a:gd name="T24" fmla="*/ 423 w 7003"/>
                    <a:gd name="T25" fmla="*/ 618 h 3953"/>
                    <a:gd name="T26" fmla="*/ 456 w 7003"/>
                    <a:gd name="T27" fmla="*/ 583 h 3953"/>
                    <a:gd name="T28" fmla="*/ 488 w 7003"/>
                    <a:gd name="T29" fmla="*/ 549 h 3953"/>
                    <a:gd name="T30" fmla="*/ 521 w 7003"/>
                    <a:gd name="T31" fmla="*/ 511 h 3953"/>
                    <a:gd name="T32" fmla="*/ 557 w 7003"/>
                    <a:gd name="T33" fmla="*/ 476 h 3953"/>
                    <a:gd name="T34" fmla="*/ 589 w 7003"/>
                    <a:gd name="T35" fmla="*/ 436 h 3953"/>
                    <a:gd name="T36" fmla="*/ 622 w 7003"/>
                    <a:gd name="T37" fmla="*/ 394 h 3953"/>
                    <a:gd name="T38" fmla="*/ 655 w 7003"/>
                    <a:gd name="T39" fmla="*/ 349 h 3953"/>
                    <a:gd name="T40" fmla="*/ 688 w 7003"/>
                    <a:gd name="T41" fmla="*/ 297 h 3953"/>
                    <a:gd name="T42" fmla="*/ 720 w 7003"/>
                    <a:gd name="T43" fmla="*/ 241 h 3953"/>
                    <a:gd name="T44" fmla="*/ 755 w 7003"/>
                    <a:gd name="T45" fmla="*/ 172 h 3953"/>
                    <a:gd name="T46" fmla="*/ 788 w 7003"/>
                    <a:gd name="T47" fmla="*/ 89 h 3953"/>
                    <a:gd name="T48" fmla="*/ 821 w 7003"/>
                    <a:gd name="T49" fmla="*/ 8 h 3953"/>
                    <a:gd name="T50" fmla="*/ 854 w 7003"/>
                    <a:gd name="T51" fmla="*/ 21 h 3953"/>
                    <a:gd name="T52" fmla="*/ 887 w 7003"/>
                    <a:gd name="T53" fmla="*/ 80 h 3953"/>
                    <a:gd name="T54" fmla="*/ 919 w 7003"/>
                    <a:gd name="T55" fmla="*/ 125 h 3953"/>
                    <a:gd name="T56" fmla="*/ 955 w 7003"/>
                    <a:gd name="T57" fmla="*/ 157 h 3953"/>
                    <a:gd name="T58" fmla="*/ 987 w 7003"/>
                    <a:gd name="T59" fmla="*/ 180 h 3953"/>
                    <a:gd name="T60" fmla="*/ 1020 w 7003"/>
                    <a:gd name="T61" fmla="*/ 197 h 3953"/>
                    <a:gd name="T62" fmla="*/ 1053 w 7003"/>
                    <a:gd name="T63" fmla="*/ 210 h 3953"/>
                    <a:gd name="T64" fmla="*/ 1085 w 7003"/>
                    <a:gd name="T65" fmla="*/ 222 h 3953"/>
                    <a:gd name="T66" fmla="*/ 1118 w 7003"/>
                    <a:gd name="T67" fmla="*/ 229 h 3953"/>
                    <a:gd name="T68" fmla="*/ 1154 w 7003"/>
                    <a:gd name="T69" fmla="*/ 235 h 3953"/>
                    <a:gd name="T70" fmla="*/ 1186 w 7003"/>
                    <a:gd name="T71" fmla="*/ 241 h 3953"/>
                    <a:gd name="T72" fmla="*/ 1219 w 7003"/>
                    <a:gd name="T73" fmla="*/ 244 h 3953"/>
                    <a:gd name="T74" fmla="*/ 1252 w 7003"/>
                    <a:gd name="T75" fmla="*/ 248 h 3953"/>
                    <a:gd name="T76" fmla="*/ 1284 w 7003"/>
                    <a:gd name="T77" fmla="*/ 252 h 3953"/>
                    <a:gd name="T78" fmla="*/ 1317 w 7003"/>
                    <a:gd name="T79" fmla="*/ 254 h 3953"/>
                    <a:gd name="T80" fmla="*/ 1352 w 7003"/>
                    <a:gd name="T81" fmla="*/ 256 h 3953"/>
                    <a:gd name="T82" fmla="*/ 1385 w 7003"/>
                    <a:gd name="T83" fmla="*/ 258 h 3953"/>
                    <a:gd name="T84" fmla="*/ 1418 w 7003"/>
                    <a:gd name="T85" fmla="*/ 258 h 3953"/>
                    <a:gd name="T86" fmla="*/ 1451 w 7003"/>
                    <a:gd name="T87" fmla="*/ 260 h 3953"/>
                    <a:gd name="T88" fmla="*/ 1484 w 7003"/>
                    <a:gd name="T89" fmla="*/ 260 h 3953"/>
                    <a:gd name="T90" fmla="*/ 1516 w 7003"/>
                    <a:gd name="T91" fmla="*/ 261 h 3953"/>
                    <a:gd name="T92" fmla="*/ 1552 w 7003"/>
                    <a:gd name="T93" fmla="*/ 261 h 3953"/>
                    <a:gd name="T94" fmla="*/ 1584 w 7003"/>
                    <a:gd name="T95" fmla="*/ 261 h 3953"/>
                    <a:gd name="T96" fmla="*/ 1617 w 7003"/>
                    <a:gd name="T97" fmla="*/ 263 h 3953"/>
                    <a:gd name="T98" fmla="*/ 1650 w 7003"/>
                    <a:gd name="T99" fmla="*/ 263 h 3953"/>
                    <a:gd name="T100" fmla="*/ 1683 w 7003"/>
                    <a:gd name="T101" fmla="*/ 263 h 3953"/>
                    <a:gd name="T102" fmla="*/ 1715 w 7003"/>
                    <a:gd name="T103" fmla="*/ 263 h 3953"/>
                    <a:gd name="T104" fmla="*/ 1751 w 7003"/>
                    <a:gd name="T105" fmla="*/ 263 h 3953"/>
                    <a:gd name="T106" fmla="*/ 1783 w 7003"/>
                    <a:gd name="T107" fmla="*/ 263 h 3953"/>
                    <a:gd name="T108" fmla="*/ 1816 w 7003"/>
                    <a:gd name="T109" fmla="*/ 263 h 3953"/>
                    <a:gd name="T110" fmla="*/ 1849 w 7003"/>
                    <a:gd name="T111" fmla="*/ 263 h 3953"/>
                    <a:gd name="T112" fmla="*/ 1881 w 7003"/>
                    <a:gd name="T113" fmla="*/ 263 h 3953"/>
                    <a:gd name="T114" fmla="*/ 1914 w 7003"/>
                    <a:gd name="T115" fmla="*/ 263 h 3953"/>
                    <a:gd name="T116" fmla="*/ 1950 w 7003"/>
                    <a:gd name="T117" fmla="*/ 263 h 3953"/>
                    <a:gd name="T118" fmla="*/ 1982 w 7003"/>
                    <a:gd name="T119" fmla="*/ 265 h 3953"/>
                    <a:gd name="T120" fmla="*/ 2015 w 7003"/>
                    <a:gd name="T121" fmla="*/ 265 h 3953"/>
                    <a:gd name="T122" fmla="*/ 2048 w 7003"/>
                    <a:gd name="T123" fmla="*/ 265 h 395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7003" h="3953">
                      <a:moveTo>
                        <a:pt x="0" y="3953"/>
                      </a:moveTo>
                      <a:lnTo>
                        <a:pt x="25" y="3924"/>
                      </a:lnTo>
                      <a:lnTo>
                        <a:pt x="59" y="3894"/>
                      </a:lnTo>
                      <a:lnTo>
                        <a:pt x="85" y="3865"/>
                      </a:lnTo>
                      <a:lnTo>
                        <a:pt x="110" y="3836"/>
                      </a:lnTo>
                      <a:lnTo>
                        <a:pt x="136" y="3806"/>
                      </a:lnTo>
                      <a:lnTo>
                        <a:pt x="170" y="3777"/>
                      </a:lnTo>
                      <a:lnTo>
                        <a:pt x="195" y="3747"/>
                      </a:lnTo>
                      <a:lnTo>
                        <a:pt x="221" y="3718"/>
                      </a:lnTo>
                      <a:lnTo>
                        <a:pt x="255" y="3689"/>
                      </a:lnTo>
                      <a:lnTo>
                        <a:pt x="280" y="3659"/>
                      </a:lnTo>
                      <a:lnTo>
                        <a:pt x="306" y="3630"/>
                      </a:lnTo>
                      <a:lnTo>
                        <a:pt x="340" y="3601"/>
                      </a:lnTo>
                      <a:lnTo>
                        <a:pt x="365" y="3571"/>
                      </a:lnTo>
                      <a:lnTo>
                        <a:pt x="391" y="3534"/>
                      </a:lnTo>
                      <a:lnTo>
                        <a:pt x="417" y="3505"/>
                      </a:lnTo>
                      <a:lnTo>
                        <a:pt x="451" y="3476"/>
                      </a:lnTo>
                      <a:lnTo>
                        <a:pt x="476" y="3446"/>
                      </a:lnTo>
                      <a:lnTo>
                        <a:pt x="502" y="3417"/>
                      </a:lnTo>
                      <a:lnTo>
                        <a:pt x="536" y="3387"/>
                      </a:lnTo>
                      <a:lnTo>
                        <a:pt x="561" y="3358"/>
                      </a:lnTo>
                      <a:lnTo>
                        <a:pt x="587" y="3329"/>
                      </a:lnTo>
                      <a:lnTo>
                        <a:pt x="612" y="3299"/>
                      </a:lnTo>
                      <a:lnTo>
                        <a:pt x="646" y="3270"/>
                      </a:lnTo>
                      <a:lnTo>
                        <a:pt x="672" y="3241"/>
                      </a:lnTo>
                      <a:lnTo>
                        <a:pt x="697" y="3204"/>
                      </a:lnTo>
                      <a:lnTo>
                        <a:pt x="731" y="3174"/>
                      </a:lnTo>
                      <a:lnTo>
                        <a:pt x="757" y="3145"/>
                      </a:lnTo>
                      <a:lnTo>
                        <a:pt x="782" y="3116"/>
                      </a:lnTo>
                      <a:lnTo>
                        <a:pt x="808" y="3086"/>
                      </a:lnTo>
                      <a:lnTo>
                        <a:pt x="842" y="3057"/>
                      </a:lnTo>
                      <a:lnTo>
                        <a:pt x="868" y="3027"/>
                      </a:lnTo>
                      <a:lnTo>
                        <a:pt x="893" y="2991"/>
                      </a:lnTo>
                      <a:lnTo>
                        <a:pt x="927" y="2961"/>
                      </a:lnTo>
                      <a:lnTo>
                        <a:pt x="953" y="2932"/>
                      </a:lnTo>
                      <a:lnTo>
                        <a:pt x="978" y="2903"/>
                      </a:lnTo>
                      <a:lnTo>
                        <a:pt x="1012" y="2873"/>
                      </a:lnTo>
                      <a:lnTo>
                        <a:pt x="1038" y="2836"/>
                      </a:lnTo>
                      <a:lnTo>
                        <a:pt x="1063" y="2807"/>
                      </a:lnTo>
                      <a:lnTo>
                        <a:pt x="1089" y="2778"/>
                      </a:lnTo>
                      <a:lnTo>
                        <a:pt x="1123" y="2748"/>
                      </a:lnTo>
                      <a:lnTo>
                        <a:pt x="1148" y="2712"/>
                      </a:lnTo>
                      <a:lnTo>
                        <a:pt x="1174" y="2682"/>
                      </a:lnTo>
                      <a:lnTo>
                        <a:pt x="1208" y="2653"/>
                      </a:lnTo>
                      <a:lnTo>
                        <a:pt x="1233" y="2623"/>
                      </a:lnTo>
                      <a:lnTo>
                        <a:pt x="1259" y="2587"/>
                      </a:lnTo>
                      <a:lnTo>
                        <a:pt x="1285" y="2557"/>
                      </a:lnTo>
                      <a:lnTo>
                        <a:pt x="1319" y="2528"/>
                      </a:lnTo>
                      <a:lnTo>
                        <a:pt x="1344" y="2491"/>
                      </a:lnTo>
                      <a:lnTo>
                        <a:pt x="1370" y="2462"/>
                      </a:lnTo>
                      <a:lnTo>
                        <a:pt x="1404" y="2425"/>
                      </a:lnTo>
                      <a:lnTo>
                        <a:pt x="1429" y="2396"/>
                      </a:lnTo>
                      <a:lnTo>
                        <a:pt x="1455" y="2366"/>
                      </a:lnTo>
                      <a:lnTo>
                        <a:pt x="1480" y="2329"/>
                      </a:lnTo>
                      <a:lnTo>
                        <a:pt x="1514" y="2300"/>
                      </a:lnTo>
                      <a:lnTo>
                        <a:pt x="1540" y="2263"/>
                      </a:lnTo>
                      <a:lnTo>
                        <a:pt x="1565" y="2227"/>
                      </a:lnTo>
                      <a:lnTo>
                        <a:pt x="1599" y="2197"/>
                      </a:lnTo>
                      <a:lnTo>
                        <a:pt x="1625" y="2160"/>
                      </a:lnTo>
                      <a:lnTo>
                        <a:pt x="1650" y="2131"/>
                      </a:lnTo>
                      <a:lnTo>
                        <a:pt x="1684" y="2094"/>
                      </a:lnTo>
                      <a:lnTo>
                        <a:pt x="1710" y="2058"/>
                      </a:lnTo>
                      <a:lnTo>
                        <a:pt x="1736" y="2021"/>
                      </a:lnTo>
                      <a:lnTo>
                        <a:pt x="1761" y="1984"/>
                      </a:lnTo>
                      <a:lnTo>
                        <a:pt x="1795" y="1955"/>
                      </a:lnTo>
                      <a:lnTo>
                        <a:pt x="1821" y="1918"/>
                      </a:lnTo>
                      <a:lnTo>
                        <a:pt x="1846" y="1881"/>
                      </a:lnTo>
                      <a:lnTo>
                        <a:pt x="1880" y="1845"/>
                      </a:lnTo>
                      <a:lnTo>
                        <a:pt x="1906" y="1808"/>
                      </a:lnTo>
                      <a:lnTo>
                        <a:pt x="1931" y="1764"/>
                      </a:lnTo>
                      <a:lnTo>
                        <a:pt x="1957" y="1727"/>
                      </a:lnTo>
                      <a:lnTo>
                        <a:pt x="1991" y="1690"/>
                      </a:lnTo>
                      <a:lnTo>
                        <a:pt x="2016" y="1646"/>
                      </a:lnTo>
                      <a:lnTo>
                        <a:pt x="2042" y="1609"/>
                      </a:lnTo>
                      <a:lnTo>
                        <a:pt x="2076" y="1565"/>
                      </a:lnTo>
                      <a:lnTo>
                        <a:pt x="2101" y="1529"/>
                      </a:lnTo>
                      <a:lnTo>
                        <a:pt x="2127" y="1485"/>
                      </a:lnTo>
                      <a:lnTo>
                        <a:pt x="2153" y="1440"/>
                      </a:lnTo>
                      <a:lnTo>
                        <a:pt x="2187" y="1396"/>
                      </a:lnTo>
                      <a:lnTo>
                        <a:pt x="2212" y="1352"/>
                      </a:lnTo>
                      <a:lnTo>
                        <a:pt x="2238" y="1301"/>
                      </a:lnTo>
                      <a:lnTo>
                        <a:pt x="2272" y="1257"/>
                      </a:lnTo>
                      <a:lnTo>
                        <a:pt x="2297" y="1205"/>
                      </a:lnTo>
                      <a:lnTo>
                        <a:pt x="2323" y="1154"/>
                      </a:lnTo>
                      <a:lnTo>
                        <a:pt x="2357" y="1103"/>
                      </a:lnTo>
                      <a:lnTo>
                        <a:pt x="2382" y="1051"/>
                      </a:lnTo>
                      <a:lnTo>
                        <a:pt x="2408" y="992"/>
                      </a:lnTo>
                      <a:lnTo>
                        <a:pt x="2433" y="934"/>
                      </a:lnTo>
                      <a:lnTo>
                        <a:pt x="2467" y="875"/>
                      </a:lnTo>
                      <a:lnTo>
                        <a:pt x="2493" y="809"/>
                      </a:lnTo>
                      <a:lnTo>
                        <a:pt x="2518" y="742"/>
                      </a:lnTo>
                      <a:lnTo>
                        <a:pt x="2552" y="669"/>
                      </a:lnTo>
                      <a:lnTo>
                        <a:pt x="2578" y="596"/>
                      </a:lnTo>
                      <a:lnTo>
                        <a:pt x="2604" y="515"/>
                      </a:lnTo>
                      <a:lnTo>
                        <a:pt x="2629" y="434"/>
                      </a:lnTo>
                      <a:lnTo>
                        <a:pt x="2663" y="346"/>
                      </a:lnTo>
                      <a:lnTo>
                        <a:pt x="2689" y="258"/>
                      </a:lnTo>
                      <a:lnTo>
                        <a:pt x="2714" y="169"/>
                      </a:lnTo>
                      <a:lnTo>
                        <a:pt x="2748" y="89"/>
                      </a:lnTo>
                      <a:lnTo>
                        <a:pt x="2774" y="30"/>
                      </a:lnTo>
                      <a:lnTo>
                        <a:pt x="2799" y="0"/>
                      </a:lnTo>
                      <a:lnTo>
                        <a:pt x="2825" y="0"/>
                      </a:lnTo>
                      <a:lnTo>
                        <a:pt x="2859" y="30"/>
                      </a:lnTo>
                      <a:lnTo>
                        <a:pt x="2884" y="81"/>
                      </a:lnTo>
                      <a:lnTo>
                        <a:pt x="2910" y="140"/>
                      </a:lnTo>
                      <a:lnTo>
                        <a:pt x="2944" y="199"/>
                      </a:lnTo>
                      <a:lnTo>
                        <a:pt x="2969" y="258"/>
                      </a:lnTo>
                      <a:lnTo>
                        <a:pt x="2995" y="309"/>
                      </a:lnTo>
                      <a:lnTo>
                        <a:pt x="3029" y="360"/>
                      </a:lnTo>
                      <a:lnTo>
                        <a:pt x="3055" y="405"/>
                      </a:lnTo>
                      <a:lnTo>
                        <a:pt x="3080" y="449"/>
                      </a:lnTo>
                      <a:lnTo>
                        <a:pt x="3106" y="485"/>
                      </a:lnTo>
                      <a:lnTo>
                        <a:pt x="3140" y="522"/>
                      </a:lnTo>
                      <a:lnTo>
                        <a:pt x="3165" y="551"/>
                      </a:lnTo>
                      <a:lnTo>
                        <a:pt x="3191" y="581"/>
                      </a:lnTo>
                      <a:lnTo>
                        <a:pt x="3225" y="610"/>
                      </a:lnTo>
                      <a:lnTo>
                        <a:pt x="3250" y="632"/>
                      </a:lnTo>
                      <a:lnTo>
                        <a:pt x="3276" y="654"/>
                      </a:lnTo>
                      <a:lnTo>
                        <a:pt x="3301" y="676"/>
                      </a:lnTo>
                      <a:lnTo>
                        <a:pt x="3335" y="698"/>
                      </a:lnTo>
                      <a:lnTo>
                        <a:pt x="3361" y="720"/>
                      </a:lnTo>
                      <a:lnTo>
                        <a:pt x="3386" y="735"/>
                      </a:lnTo>
                      <a:lnTo>
                        <a:pt x="3420" y="750"/>
                      </a:lnTo>
                      <a:lnTo>
                        <a:pt x="3446" y="765"/>
                      </a:lnTo>
                      <a:lnTo>
                        <a:pt x="3472" y="779"/>
                      </a:lnTo>
                      <a:lnTo>
                        <a:pt x="3506" y="794"/>
                      </a:lnTo>
                      <a:lnTo>
                        <a:pt x="3531" y="809"/>
                      </a:lnTo>
                      <a:lnTo>
                        <a:pt x="3557" y="816"/>
                      </a:lnTo>
                      <a:lnTo>
                        <a:pt x="3582" y="831"/>
                      </a:lnTo>
                      <a:lnTo>
                        <a:pt x="3616" y="838"/>
                      </a:lnTo>
                      <a:lnTo>
                        <a:pt x="3642" y="845"/>
                      </a:lnTo>
                      <a:lnTo>
                        <a:pt x="3667" y="860"/>
                      </a:lnTo>
                      <a:lnTo>
                        <a:pt x="3701" y="867"/>
                      </a:lnTo>
                      <a:lnTo>
                        <a:pt x="3727" y="875"/>
                      </a:lnTo>
                      <a:lnTo>
                        <a:pt x="3752" y="882"/>
                      </a:lnTo>
                      <a:lnTo>
                        <a:pt x="3778" y="889"/>
                      </a:lnTo>
                      <a:lnTo>
                        <a:pt x="3812" y="897"/>
                      </a:lnTo>
                      <a:lnTo>
                        <a:pt x="3837" y="904"/>
                      </a:lnTo>
                      <a:lnTo>
                        <a:pt x="3863" y="911"/>
                      </a:lnTo>
                      <a:lnTo>
                        <a:pt x="3897" y="911"/>
                      </a:lnTo>
                      <a:lnTo>
                        <a:pt x="3923" y="919"/>
                      </a:lnTo>
                      <a:lnTo>
                        <a:pt x="3948" y="926"/>
                      </a:lnTo>
                      <a:lnTo>
                        <a:pt x="3974" y="926"/>
                      </a:lnTo>
                      <a:lnTo>
                        <a:pt x="4008" y="934"/>
                      </a:lnTo>
                      <a:lnTo>
                        <a:pt x="4033" y="941"/>
                      </a:lnTo>
                      <a:lnTo>
                        <a:pt x="4059" y="941"/>
                      </a:lnTo>
                      <a:lnTo>
                        <a:pt x="4093" y="948"/>
                      </a:lnTo>
                      <a:lnTo>
                        <a:pt x="4118" y="948"/>
                      </a:lnTo>
                      <a:lnTo>
                        <a:pt x="4144" y="956"/>
                      </a:lnTo>
                      <a:lnTo>
                        <a:pt x="4178" y="956"/>
                      </a:lnTo>
                      <a:lnTo>
                        <a:pt x="4203" y="963"/>
                      </a:lnTo>
                      <a:lnTo>
                        <a:pt x="4229" y="963"/>
                      </a:lnTo>
                      <a:lnTo>
                        <a:pt x="4254" y="970"/>
                      </a:lnTo>
                      <a:lnTo>
                        <a:pt x="4288" y="970"/>
                      </a:lnTo>
                      <a:lnTo>
                        <a:pt x="4314" y="970"/>
                      </a:lnTo>
                      <a:lnTo>
                        <a:pt x="4339" y="978"/>
                      </a:lnTo>
                      <a:lnTo>
                        <a:pt x="4374" y="978"/>
                      </a:lnTo>
                      <a:lnTo>
                        <a:pt x="4399" y="978"/>
                      </a:lnTo>
                      <a:lnTo>
                        <a:pt x="4425" y="985"/>
                      </a:lnTo>
                      <a:lnTo>
                        <a:pt x="4450" y="985"/>
                      </a:lnTo>
                      <a:lnTo>
                        <a:pt x="4484" y="985"/>
                      </a:lnTo>
                      <a:lnTo>
                        <a:pt x="4510" y="985"/>
                      </a:lnTo>
                      <a:lnTo>
                        <a:pt x="4535" y="992"/>
                      </a:lnTo>
                      <a:lnTo>
                        <a:pt x="4569" y="992"/>
                      </a:lnTo>
                      <a:lnTo>
                        <a:pt x="4595" y="992"/>
                      </a:lnTo>
                      <a:lnTo>
                        <a:pt x="4620" y="992"/>
                      </a:lnTo>
                      <a:lnTo>
                        <a:pt x="4646" y="1000"/>
                      </a:lnTo>
                      <a:lnTo>
                        <a:pt x="4680" y="1000"/>
                      </a:lnTo>
                      <a:lnTo>
                        <a:pt x="4705" y="1000"/>
                      </a:lnTo>
                      <a:lnTo>
                        <a:pt x="4731" y="1000"/>
                      </a:lnTo>
                      <a:lnTo>
                        <a:pt x="4765" y="1000"/>
                      </a:lnTo>
                      <a:lnTo>
                        <a:pt x="4790" y="1000"/>
                      </a:lnTo>
                      <a:lnTo>
                        <a:pt x="4816" y="1007"/>
                      </a:lnTo>
                      <a:lnTo>
                        <a:pt x="4850" y="1007"/>
                      </a:lnTo>
                      <a:lnTo>
                        <a:pt x="4876" y="1007"/>
                      </a:lnTo>
                      <a:lnTo>
                        <a:pt x="4901" y="1007"/>
                      </a:lnTo>
                      <a:lnTo>
                        <a:pt x="4927" y="1007"/>
                      </a:lnTo>
                      <a:lnTo>
                        <a:pt x="4961" y="1007"/>
                      </a:lnTo>
                      <a:lnTo>
                        <a:pt x="4986" y="1007"/>
                      </a:lnTo>
                      <a:lnTo>
                        <a:pt x="5012" y="1007"/>
                      </a:lnTo>
                      <a:lnTo>
                        <a:pt x="5046" y="1014"/>
                      </a:lnTo>
                      <a:lnTo>
                        <a:pt x="5071" y="1014"/>
                      </a:lnTo>
                      <a:lnTo>
                        <a:pt x="5097" y="1014"/>
                      </a:lnTo>
                      <a:lnTo>
                        <a:pt x="5122" y="1014"/>
                      </a:lnTo>
                      <a:lnTo>
                        <a:pt x="5156" y="1014"/>
                      </a:lnTo>
                      <a:lnTo>
                        <a:pt x="5182" y="1014"/>
                      </a:lnTo>
                      <a:lnTo>
                        <a:pt x="5207" y="1014"/>
                      </a:lnTo>
                      <a:lnTo>
                        <a:pt x="5242" y="1014"/>
                      </a:lnTo>
                      <a:lnTo>
                        <a:pt x="5267" y="1014"/>
                      </a:lnTo>
                      <a:lnTo>
                        <a:pt x="5293" y="1014"/>
                      </a:lnTo>
                      <a:lnTo>
                        <a:pt x="5318" y="1014"/>
                      </a:lnTo>
                      <a:lnTo>
                        <a:pt x="5352" y="1014"/>
                      </a:lnTo>
                      <a:lnTo>
                        <a:pt x="5378" y="1014"/>
                      </a:lnTo>
                      <a:lnTo>
                        <a:pt x="5403" y="1014"/>
                      </a:lnTo>
                      <a:lnTo>
                        <a:pt x="5437" y="1022"/>
                      </a:lnTo>
                      <a:lnTo>
                        <a:pt x="5463" y="1022"/>
                      </a:lnTo>
                      <a:lnTo>
                        <a:pt x="5488" y="1022"/>
                      </a:lnTo>
                      <a:lnTo>
                        <a:pt x="5522" y="1022"/>
                      </a:lnTo>
                      <a:lnTo>
                        <a:pt x="5548" y="1022"/>
                      </a:lnTo>
                      <a:lnTo>
                        <a:pt x="5573" y="1022"/>
                      </a:lnTo>
                      <a:lnTo>
                        <a:pt x="5599" y="1022"/>
                      </a:lnTo>
                      <a:lnTo>
                        <a:pt x="5633" y="1022"/>
                      </a:lnTo>
                      <a:lnTo>
                        <a:pt x="5658" y="1022"/>
                      </a:lnTo>
                      <a:lnTo>
                        <a:pt x="5684" y="1022"/>
                      </a:lnTo>
                      <a:lnTo>
                        <a:pt x="5718" y="1022"/>
                      </a:lnTo>
                      <a:lnTo>
                        <a:pt x="5744" y="1022"/>
                      </a:lnTo>
                      <a:lnTo>
                        <a:pt x="5769" y="1022"/>
                      </a:lnTo>
                      <a:lnTo>
                        <a:pt x="5795" y="1022"/>
                      </a:lnTo>
                      <a:lnTo>
                        <a:pt x="5829" y="1022"/>
                      </a:lnTo>
                      <a:lnTo>
                        <a:pt x="5854" y="1022"/>
                      </a:lnTo>
                      <a:lnTo>
                        <a:pt x="5880" y="1022"/>
                      </a:lnTo>
                      <a:lnTo>
                        <a:pt x="5914" y="1022"/>
                      </a:lnTo>
                      <a:lnTo>
                        <a:pt x="5939" y="1022"/>
                      </a:lnTo>
                      <a:lnTo>
                        <a:pt x="5965" y="1022"/>
                      </a:lnTo>
                      <a:lnTo>
                        <a:pt x="5990" y="1022"/>
                      </a:lnTo>
                      <a:lnTo>
                        <a:pt x="6024" y="1022"/>
                      </a:lnTo>
                      <a:lnTo>
                        <a:pt x="6050" y="1022"/>
                      </a:lnTo>
                      <a:lnTo>
                        <a:pt x="6075" y="1022"/>
                      </a:lnTo>
                      <a:lnTo>
                        <a:pt x="6109" y="1022"/>
                      </a:lnTo>
                      <a:lnTo>
                        <a:pt x="6135" y="1022"/>
                      </a:lnTo>
                      <a:lnTo>
                        <a:pt x="6161" y="1022"/>
                      </a:lnTo>
                      <a:lnTo>
                        <a:pt x="6195" y="1022"/>
                      </a:lnTo>
                      <a:lnTo>
                        <a:pt x="6220" y="1022"/>
                      </a:lnTo>
                      <a:lnTo>
                        <a:pt x="6246" y="1022"/>
                      </a:lnTo>
                      <a:lnTo>
                        <a:pt x="6271" y="1022"/>
                      </a:lnTo>
                      <a:lnTo>
                        <a:pt x="6305" y="1022"/>
                      </a:lnTo>
                      <a:lnTo>
                        <a:pt x="6331" y="1022"/>
                      </a:lnTo>
                      <a:lnTo>
                        <a:pt x="6356" y="1022"/>
                      </a:lnTo>
                      <a:lnTo>
                        <a:pt x="6390" y="1022"/>
                      </a:lnTo>
                      <a:lnTo>
                        <a:pt x="6416" y="1022"/>
                      </a:lnTo>
                      <a:lnTo>
                        <a:pt x="6441" y="1022"/>
                      </a:lnTo>
                      <a:lnTo>
                        <a:pt x="6467" y="1022"/>
                      </a:lnTo>
                      <a:lnTo>
                        <a:pt x="6501" y="1022"/>
                      </a:lnTo>
                      <a:lnTo>
                        <a:pt x="6526" y="1022"/>
                      </a:lnTo>
                      <a:lnTo>
                        <a:pt x="6552" y="1022"/>
                      </a:lnTo>
                      <a:lnTo>
                        <a:pt x="6586" y="1022"/>
                      </a:lnTo>
                      <a:lnTo>
                        <a:pt x="6612" y="1029"/>
                      </a:lnTo>
                      <a:lnTo>
                        <a:pt x="6637" y="1029"/>
                      </a:lnTo>
                      <a:lnTo>
                        <a:pt x="6663" y="1029"/>
                      </a:lnTo>
                      <a:lnTo>
                        <a:pt x="6697" y="1029"/>
                      </a:lnTo>
                      <a:lnTo>
                        <a:pt x="6722" y="1029"/>
                      </a:lnTo>
                      <a:lnTo>
                        <a:pt x="6748" y="1029"/>
                      </a:lnTo>
                      <a:lnTo>
                        <a:pt x="6782" y="1029"/>
                      </a:lnTo>
                      <a:lnTo>
                        <a:pt x="6807" y="1029"/>
                      </a:lnTo>
                      <a:lnTo>
                        <a:pt x="6833" y="1029"/>
                      </a:lnTo>
                      <a:lnTo>
                        <a:pt x="6867" y="1029"/>
                      </a:lnTo>
                      <a:lnTo>
                        <a:pt x="6892" y="1029"/>
                      </a:lnTo>
                      <a:lnTo>
                        <a:pt x="6918" y="1029"/>
                      </a:lnTo>
                      <a:lnTo>
                        <a:pt x="6943" y="1029"/>
                      </a:lnTo>
                      <a:lnTo>
                        <a:pt x="6977" y="1029"/>
                      </a:lnTo>
                      <a:lnTo>
                        <a:pt x="7003" y="1029"/>
                      </a:lnTo>
                    </a:path>
                  </a:pathLst>
                </a:custGeom>
                <a:noFill/>
                <a:ln w="9525" cmpd="sng">
                  <a:solidFill>
                    <a:schemeClr val="accent2"/>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28748" name="Freeform 26"/>
                <p:cNvSpPr>
                  <a:spLocks/>
                </p:cNvSpPr>
                <p:nvPr/>
              </p:nvSpPr>
              <p:spPr bwMode="auto">
                <a:xfrm>
                  <a:off x="1751" y="1368"/>
                  <a:ext cx="2073" cy="937"/>
                </a:xfrm>
                <a:custGeom>
                  <a:avLst/>
                  <a:gdLst>
                    <a:gd name="T0" fmla="*/ 25 w 7003"/>
                    <a:gd name="T1" fmla="*/ 914 h 3637"/>
                    <a:gd name="T2" fmla="*/ 58 w 7003"/>
                    <a:gd name="T3" fmla="*/ 884 h 3637"/>
                    <a:gd name="T4" fmla="*/ 91 w 7003"/>
                    <a:gd name="T5" fmla="*/ 854 h 3637"/>
                    <a:gd name="T6" fmla="*/ 123 w 7003"/>
                    <a:gd name="T7" fmla="*/ 822 h 3637"/>
                    <a:gd name="T8" fmla="*/ 159 w 7003"/>
                    <a:gd name="T9" fmla="*/ 791 h 3637"/>
                    <a:gd name="T10" fmla="*/ 191 w 7003"/>
                    <a:gd name="T11" fmla="*/ 761 h 3637"/>
                    <a:gd name="T12" fmla="*/ 224 w 7003"/>
                    <a:gd name="T13" fmla="*/ 729 h 3637"/>
                    <a:gd name="T14" fmla="*/ 257 w 7003"/>
                    <a:gd name="T15" fmla="*/ 698 h 3637"/>
                    <a:gd name="T16" fmla="*/ 290 w 7003"/>
                    <a:gd name="T17" fmla="*/ 666 h 3637"/>
                    <a:gd name="T18" fmla="*/ 322 w 7003"/>
                    <a:gd name="T19" fmla="*/ 634 h 3637"/>
                    <a:gd name="T20" fmla="*/ 358 w 7003"/>
                    <a:gd name="T21" fmla="*/ 602 h 3637"/>
                    <a:gd name="T22" fmla="*/ 390 w 7003"/>
                    <a:gd name="T23" fmla="*/ 570 h 3637"/>
                    <a:gd name="T24" fmla="*/ 423 w 7003"/>
                    <a:gd name="T25" fmla="*/ 536 h 3637"/>
                    <a:gd name="T26" fmla="*/ 456 w 7003"/>
                    <a:gd name="T27" fmla="*/ 502 h 3637"/>
                    <a:gd name="T28" fmla="*/ 488 w 7003"/>
                    <a:gd name="T29" fmla="*/ 468 h 3637"/>
                    <a:gd name="T30" fmla="*/ 521 w 7003"/>
                    <a:gd name="T31" fmla="*/ 432 h 3637"/>
                    <a:gd name="T32" fmla="*/ 557 w 7003"/>
                    <a:gd name="T33" fmla="*/ 396 h 3637"/>
                    <a:gd name="T34" fmla="*/ 589 w 7003"/>
                    <a:gd name="T35" fmla="*/ 356 h 3637"/>
                    <a:gd name="T36" fmla="*/ 622 w 7003"/>
                    <a:gd name="T37" fmla="*/ 316 h 3637"/>
                    <a:gd name="T38" fmla="*/ 655 w 7003"/>
                    <a:gd name="T39" fmla="*/ 273 h 3637"/>
                    <a:gd name="T40" fmla="*/ 688 w 7003"/>
                    <a:gd name="T41" fmla="*/ 223 h 3637"/>
                    <a:gd name="T42" fmla="*/ 720 w 7003"/>
                    <a:gd name="T43" fmla="*/ 172 h 3637"/>
                    <a:gd name="T44" fmla="*/ 755 w 7003"/>
                    <a:gd name="T45" fmla="*/ 114 h 3637"/>
                    <a:gd name="T46" fmla="*/ 788 w 7003"/>
                    <a:gd name="T47" fmla="*/ 53 h 3637"/>
                    <a:gd name="T48" fmla="*/ 821 w 7003"/>
                    <a:gd name="T49" fmla="*/ 8 h 3637"/>
                    <a:gd name="T50" fmla="*/ 854 w 7003"/>
                    <a:gd name="T51" fmla="*/ 4 h 3637"/>
                    <a:gd name="T52" fmla="*/ 887 w 7003"/>
                    <a:gd name="T53" fmla="*/ 30 h 3637"/>
                    <a:gd name="T54" fmla="*/ 919 w 7003"/>
                    <a:gd name="T55" fmla="*/ 61 h 3637"/>
                    <a:gd name="T56" fmla="*/ 955 w 7003"/>
                    <a:gd name="T57" fmla="*/ 85 h 3637"/>
                    <a:gd name="T58" fmla="*/ 987 w 7003"/>
                    <a:gd name="T59" fmla="*/ 104 h 3637"/>
                    <a:gd name="T60" fmla="*/ 1020 w 7003"/>
                    <a:gd name="T61" fmla="*/ 119 h 3637"/>
                    <a:gd name="T62" fmla="*/ 1053 w 7003"/>
                    <a:gd name="T63" fmla="*/ 133 h 3637"/>
                    <a:gd name="T64" fmla="*/ 1085 w 7003"/>
                    <a:gd name="T65" fmla="*/ 142 h 3637"/>
                    <a:gd name="T66" fmla="*/ 1118 w 7003"/>
                    <a:gd name="T67" fmla="*/ 150 h 3637"/>
                    <a:gd name="T68" fmla="*/ 1154 w 7003"/>
                    <a:gd name="T69" fmla="*/ 155 h 3637"/>
                    <a:gd name="T70" fmla="*/ 1186 w 7003"/>
                    <a:gd name="T71" fmla="*/ 161 h 3637"/>
                    <a:gd name="T72" fmla="*/ 1219 w 7003"/>
                    <a:gd name="T73" fmla="*/ 165 h 3637"/>
                    <a:gd name="T74" fmla="*/ 1252 w 7003"/>
                    <a:gd name="T75" fmla="*/ 168 h 3637"/>
                    <a:gd name="T76" fmla="*/ 1284 w 7003"/>
                    <a:gd name="T77" fmla="*/ 171 h 3637"/>
                    <a:gd name="T78" fmla="*/ 1317 w 7003"/>
                    <a:gd name="T79" fmla="*/ 172 h 3637"/>
                    <a:gd name="T80" fmla="*/ 1352 w 7003"/>
                    <a:gd name="T81" fmla="*/ 174 h 3637"/>
                    <a:gd name="T82" fmla="*/ 1385 w 7003"/>
                    <a:gd name="T83" fmla="*/ 176 h 3637"/>
                    <a:gd name="T84" fmla="*/ 1418 w 7003"/>
                    <a:gd name="T85" fmla="*/ 178 h 3637"/>
                    <a:gd name="T86" fmla="*/ 1451 w 7003"/>
                    <a:gd name="T87" fmla="*/ 178 h 3637"/>
                    <a:gd name="T88" fmla="*/ 1484 w 7003"/>
                    <a:gd name="T89" fmla="*/ 178 h 3637"/>
                    <a:gd name="T90" fmla="*/ 1516 w 7003"/>
                    <a:gd name="T91" fmla="*/ 180 h 3637"/>
                    <a:gd name="T92" fmla="*/ 1552 w 7003"/>
                    <a:gd name="T93" fmla="*/ 180 h 3637"/>
                    <a:gd name="T94" fmla="*/ 1584 w 7003"/>
                    <a:gd name="T95" fmla="*/ 180 h 3637"/>
                    <a:gd name="T96" fmla="*/ 1617 w 7003"/>
                    <a:gd name="T97" fmla="*/ 182 h 3637"/>
                    <a:gd name="T98" fmla="*/ 1650 w 7003"/>
                    <a:gd name="T99" fmla="*/ 182 h 3637"/>
                    <a:gd name="T100" fmla="*/ 1683 w 7003"/>
                    <a:gd name="T101" fmla="*/ 182 h 3637"/>
                    <a:gd name="T102" fmla="*/ 1715 w 7003"/>
                    <a:gd name="T103" fmla="*/ 182 h 3637"/>
                    <a:gd name="T104" fmla="*/ 1751 w 7003"/>
                    <a:gd name="T105" fmla="*/ 182 h 3637"/>
                    <a:gd name="T106" fmla="*/ 1783 w 7003"/>
                    <a:gd name="T107" fmla="*/ 182 h 3637"/>
                    <a:gd name="T108" fmla="*/ 1816 w 7003"/>
                    <a:gd name="T109" fmla="*/ 182 h 3637"/>
                    <a:gd name="T110" fmla="*/ 1849 w 7003"/>
                    <a:gd name="T111" fmla="*/ 182 h 3637"/>
                    <a:gd name="T112" fmla="*/ 1881 w 7003"/>
                    <a:gd name="T113" fmla="*/ 182 h 3637"/>
                    <a:gd name="T114" fmla="*/ 1914 w 7003"/>
                    <a:gd name="T115" fmla="*/ 182 h 3637"/>
                    <a:gd name="T116" fmla="*/ 1950 w 7003"/>
                    <a:gd name="T117" fmla="*/ 184 h 3637"/>
                    <a:gd name="T118" fmla="*/ 1982 w 7003"/>
                    <a:gd name="T119" fmla="*/ 184 h 3637"/>
                    <a:gd name="T120" fmla="*/ 2015 w 7003"/>
                    <a:gd name="T121" fmla="*/ 184 h 3637"/>
                    <a:gd name="T122" fmla="*/ 2048 w 7003"/>
                    <a:gd name="T123" fmla="*/ 184 h 3637"/>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7003" h="3637">
                      <a:moveTo>
                        <a:pt x="0" y="3637"/>
                      </a:moveTo>
                      <a:lnTo>
                        <a:pt x="25" y="3608"/>
                      </a:lnTo>
                      <a:lnTo>
                        <a:pt x="59" y="3578"/>
                      </a:lnTo>
                      <a:lnTo>
                        <a:pt x="85" y="3549"/>
                      </a:lnTo>
                      <a:lnTo>
                        <a:pt x="110" y="3520"/>
                      </a:lnTo>
                      <a:lnTo>
                        <a:pt x="136" y="3490"/>
                      </a:lnTo>
                      <a:lnTo>
                        <a:pt x="170" y="3461"/>
                      </a:lnTo>
                      <a:lnTo>
                        <a:pt x="195" y="3431"/>
                      </a:lnTo>
                      <a:lnTo>
                        <a:pt x="221" y="3402"/>
                      </a:lnTo>
                      <a:lnTo>
                        <a:pt x="255" y="3373"/>
                      </a:lnTo>
                      <a:lnTo>
                        <a:pt x="280" y="3343"/>
                      </a:lnTo>
                      <a:lnTo>
                        <a:pt x="306" y="3314"/>
                      </a:lnTo>
                      <a:lnTo>
                        <a:pt x="340" y="3285"/>
                      </a:lnTo>
                      <a:lnTo>
                        <a:pt x="365" y="3255"/>
                      </a:lnTo>
                      <a:lnTo>
                        <a:pt x="391" y="3226"/>
                      </a:lnTo>
                      <a:lnTo>
                        <a:pt x="417" y="3189"/>
                      </a:lnTo>
                      <a:lnTo>
                        <a:pt x="451" y="3160"/>
                      </a:lnTo>
                      <a:lnTo>
                        <a:pt x="476" y="3130"/>
                      </a:lnTo>
                      <a:lnTo>
                        <a:pt x="502" y="3101"/>
                      </a:lnTo>
                      <a:lnTo>
                        <a:pt x="536" y="3071"/>
                      </a:lnTo>
                      <a:lnTo>
                        <a:pt x="561" y="3042"/>
                      </a:lnTo>
                      <a:lnTo>
                        <a:pt x="587" y="3013"/>
                      </a:lnTo>
                      <a:lnTo>
                        <a:pt x="612" y="2983"/>
                      </a:lnTo>
                      <a:lnTo>
                        <a:pt x="646" y="2954"/>
                      </a:lnTo>
                      <a:lnTo>
                        <a:pt x="672" y="2925"/>
                      </a:lnTo>
                      <a:lnTo>
                        <a:pt x="697" y="2895"/>
                      </a:lnTo>
                      <a:lnTo>
                        <a:pt x="731" y="2858"/>
                      </a:lnTo>
                      <a:lnTo>
                        <a:pt x="757" y="2829"/>
                      </a:lnTo>
                      <a:lnTo>
                        <a:pt x="782" y="2800"/>
                      </a:lnTo>
                      <a:lnTo>
                        <a:pt x="808" y="2770"/>
                      </a:lnTo>
                      <a:lnTo>
                        <a:pt x="842" y="2741"/>
                      </a:lnTo>
                      <a:lnTo>
                        <a:pt x="868" y="2711"/>
                      </a:lnTo>
                      <a:lnTo>
                        <a:pt x="893" y="2682"/>
                      </a:lnTo>
                      <a:lnTo>
                        <a:pt x="927" y="2645"/>
                      </a:lnTo>
                      <a:lnTo>
                        <a:pt x="953" y="2616"/>
                      </a:lnTo>
                      <a:lnTo>
                        <a:pt x="978" y="2587"/>
                      </a:lnTo>
                      <a:lnTo>
                        <a:pt x="1012" y="2557"/>
                      </a:lnTo>
                      <a:lnTo>
                        <a:pt x="1038" y="2528"/>
                      </a:lnTo>
                      <a:lnTo>
                        <a:pt x="1063" y="2491"/>
                      </a:lnTo>
                      <a:lnTo>
                        <a:pt x="1089" y="2462"/>
                      </a:lnTo>
                      <a:lnTo>
                        <a:pt x="1123" y="2432"/>
                      </a:lnTo>
                      <a:lnTo>
                        <a:pt x="1148" y="2403"/>
                      </a:lnTo>
                      <a:lnTo>
                        <a:pt x="1174" y="2366"/>
                      </a:lnTo>
                      <a:lnTo>
                        <a:pt x="1208" y="2337"/>
                      </a:lnTo>
                      <a:lnTo>
                        <a:pt x="1233" y="2307"/>
                      </a:lnTo>
                      <a:lnTo>
                        <a:pt x="1259" y="2278"/>
                      </a:lnTo>
                      <a:lnTo>
                        <a:pt x="1285" y="2241"/>
                      </a:lnTo>
                      <a:lnTo>
                        <a:pt x="1319" y="2212"/>
                      </a:lnTo>
                      <a:lnTo>
                        <a:pt x="1344" y="2182"/>
                      </a:lnTo>
                      <a:lnTo>
                        <a:pt x="1370" y="2146"/>
                      </a:lnTo>
                      <a:lnTo>
                        <a:pt x="1404" y="2116"/>
                      </a:lnTo>
                      <a:lnTo>
                        <a:pt x="1429" y="2080"/>
                      </a:lnTo>
                      <a:lnTo>
                        <a:pt x="1455" y="2050"/>
                      </a:lnTo>
                      <a:lnTo>
                        <a:pt x="1480" y="2013"/>
                      </a:lnTo>
                      <a:lnTo>
                        <a:pt x="1514" y="1984"/>
                      </a:lnTo>
                      <a:lnTo>
                        <a:pt x="1540" y="1947"/>
                      </a:lnTo>
                      <a:lnTo>
                        <a:pt x="1565" y="1918"/>
                      </a:lnTo>
                      <a:lnTo>
                        <a:pt x="1599" y="1881"/>
                      </a:lnTo>
                      <a:lnTo>
                        <a:pt x="1625" y="1852"/>
                      </a:lnTo>
                      <a:lnTo>
                        <a:pt x="1650" y="1815"/>
                      </a:lnTo>
                      <a:lnTo>
                        <a:pt x="1684" y="1778"/>
                      </a:lnTo>
                      <a:lnTo>
                        <a:pt x="1710" y="1749"/>
                      </a:lnTo>
                      <a:lnTo>
                        <a:pt x="1736" y="1712"/>
                      </a:lnTo>
                      <a:lnTo>
                        <a:pt x="1761" y="1676"/>
                      </a:lnTo>
                      <a:lnTo>
                        <a:pt x="1795" y="1639"/>
                      </a:lnTo>
                      <a:lnTo>
                        <a:pt x="1821" y="1609"/>
                      </a:lnTo>
                      <a:lnTo>
                        <a:pt x="1846" y="1573"/>
                      </a:lnTo>
                      <a:lnTo>
                        <a:pt x="1880" y="1536"/>
                      </a:lnTo>
                      <a:lnTo>
                        <a:pt x="1906" y="1499"/>
                      </a:lnTo>
                      <a:lnTo>
                        <a:pt x="1931" y="1462"/>
                      </a:lnTo>
                      <a:lnTo>
                        <a:pt x="1957" y="1418"/>
                      </a:lnTo>
                      <a:lnTo>
                        <a:pt x="1991" y="1382"/>
                      </a:lnTo>
                      <a:lnTo>
                        <a:pt x="2016" y="1345"/>
                      </a:lnTo>
                      <a:lnTo>
                        <a:pt x="2042" y="1308"/>
                      </a:lnTo>
                      <a:lnTo>
                        <a:pt x="2076" y="1264"/>
                      </a:lnTo>
                      <a:lnTo>
                        <a:pt x="2101" y="1227"/>
                      </a:lnTo>
                      <a:lnTo>
                        <a:pt x="2127" y="1183"/>
                      </a:lnTo>
                      <a:lnTo>
                        <a:pt x="2153" y="1139"/>
                      </a:lnTo>
                      <a:lnTo>
                        <a:pt x="2187" y="1095"/>
                      </a:lnTo>
                      <a:lnTo>
                        <a:pt x="2212" y="1058"/>
                      </a:lnTo>
                      <a:lnTo>
                        <a:pt x="2238" y="1007"/>
                      </a:lnTo>
                      <a:lnTo>
                        <a:pt x="2272" y="963"/>
                      </a:lnTo>
                      <a:lnTo>
                        <a:pt x="2297" y="919"/>
                      </a:lnTo>
                      <a:lnTo>
                        <a:pt x="2323" y="867"/>
                      </a:lnTo>
                      <a:lnTo>
                        <a:pt x="2357" y="823"/>
                      </a:lnTo>
                      <a:lnTo>
                        <a:pt x="2382" y="772"/>
                      </a:lnTo>
                      <a:lnTo>
                        <a:pt x="2408" y="720"/>
                      </a:lnTo>
                      <a:lnTo>
                        <a:pt x="2433" y="669"/>
                      </a:lnTo>
                      <a:lnTo>
                        <a:pt x="2467" y="610"/>
                      </a:lnTo>
                      <a:lnTo>
                        <a:pt x="2493" y="559"/>
                      </a:lnTo>
                      <a:lnTo>
                        <a:pt x="2518" y="500"/>
                      </a:lnTo>
                      <a:lnTo>
                        <a:pt x="2552" y="441"/>
                      </a:lnTo>
                      <a:lnTo>
                        <a:pt x="2578" y="382"/>
                      </a:lnTo>
                      <a:lnTo>
                        <a:pt x="2604" y="324"/>
                      </a:lnTo>
                      <a:lnTo>
                        <a:pt x="2629" y="265"/>
                      </a:lnTo>
                      <a:lnTo>
                        <a:pt x="2663" y="206"/>
                      </a:lnTo>
                      <a:lnTo>
                        <a:pt x="2689" y="155"/>
                      </a:lnTo>
                      <a:lnTo>
                        <a:pt x="2714" y="103"/>
                      </a:lnTo>
                      <a:lnTo>
                        <a:pt x="2748" y="59"/>
                      </a:lnTo>
                      <a:lnTo>
                        <a:pt x="2774" y="30"/>
                      </a:lnTo>
                      <a:lnTo>
                        <a:pt x="2799" y="8"/>
                      </a:lnTo>
                      <a:lnTo>
                        <a:pt x="2825" y="0"/>
                      </a:lnTo>
                      <a:lnTo>
                        <a:pt x="2859" y="0"/>
                      </a:lnTo>
                      <a:lnTo>
                        <a:pt x="2884" y="15"/>
                      </a:lnTo>
                      <a:lnTo>
                        <a:pt x="2910" y="37"/>
                      </a:lnTo>
                      <a:lnTo>
                        <a:pt x="2944" y="59"/>
                      </a:lnTo>
                      <a:lnTo>
                        <a:pt x="2969" y="89"/>
                      </a:lnTo>
                      <a:lnTo>
                        <a:pt x="2995" y="118"/>
                      </a:lnTo>
                      <a:lnTo>
                        <a:pt x="3029" y="147"/>
                      </a:lnTo>
                      <a:lnTo>
                        <a:pt x="3055" y="177"/>
                      </a:lnTo>
                      <a:lnTo>
                        <a:pt x="3080" y="206"/>
                      </a:lnTo>
                      <a:lnTo>
                        <a:pt x="3106" y="235"/>
                      </a:lnTo>
                      <a:lnTo>
                        <a:pt x="3140" y="258"/>
                      </a:lnTo>
                      <a:lnTo>
                        <a:pt x="3165" y="287"/>
                      </a:lnTo>
                      <a:lnTo>
                        <a:pt x="3191" y="309"/>
                      </a:lnTo>
                      <a:lnTo>
                        <a:pt x="3225" y="331"/>
                      </a:lnTo>
                      <a:lnTo>
                        <a:pt x="3250" y="353"/>
                      </a:lnTo>
                      <a:lnTo>
                        <a:pt x="3276" y="375"/>
                      </a:lnTo>
                      <a:lnTo>
                        <a:pt x="3301" y="390"/>
                      </a:lnTo>
                      <a:lnTo>
                        <a:pt x="3335" y="404"/>
                      </a:lnTo>
                      <a:lnTo>
                        <a:pt x="3361" y="426"/>
                      </a:lnTo>
                      <a:lnTo>
                        <a:pt x="3386" y="441"/>
                      </a:lnTo>
                      <a:lnTo>
                        <a:pt x="3420" y="456"/>
                      </a:lnTo>
                      <a:lnTo>
                        <a:pt x="3446" y="463"/>
                      </a:lnTo>
                      <a:lnTo>
                        <a:pt x="3472" y="478"/>
                      </a:lnTo>
                      <a:lnTo>
                        <a:pt x="3506" y="493"/>
                      </a:lnTo>
                      <a:lnTo>
                        <a:pt x="3531" y="500"/>
                      </a:lnTo>
                      <a:lnTo>
                        <a:pt x="3557" y="515"/>
                      </a:lnTo>
                      <a:lnTo>
                        <a:pt x="3582" y="522"/>
                      </a:lnTo>
                      <a:lnTo>
                        <a:pt x="3616" y="529"/>
                      </a:lnTo>
                      <a:lnTo>
                        <a:pt x="3642" y="544"/>
                      </a:lnTo>
                      <a:lnTo>
                        <a:pt x="3667" y="551"/>
                      </a:lnTo>
                      <a:lnTo>
                        <a:pt x="3701" y="559"/>
                      </a:lnTo>
                      <a:lnTo>
                        <a:pt x="3727" y="566"/>
                      </a:lnTo>
                      <a:lnTo>
                        <a:pt x="3752" y="573"/>
                      </a:lnTo>
                      <a:lnTo>
                        <a:pt x="3778" y="581"/>
                      </a:lnTo>
                      <a:lnTo>
                        <a:pt x="3812" y="588"/>
                      </a:lnTo>
                      <a:lnTo>
                        <a:pt x="3837" y="595"/>
                      </a:lnTo>
                      <a:lnTo>
                        <a:pt x="3863" y="595"/>
                      </a:lnTo>
                      <a:lnTo>
                        <a:pt x="3897" y="603"/>
                      </a:lnTo>
                      <a:lnTo>
                        <a:pt x="3923" y="610"/>
                      </a:lnTo>
                      <a:lnTo>
                        <a:pt x="3948" y="610"/>
                      </a:lnTo>
                      <a:lnTo>
                        <a:pt x="3974" y="618"/>
                      </a:lnTo>
                      <a:lnTo>
                        <a:pt x="4008" y="625"/>
                      </a:lnTo>
                      <a:lnTo>
                        <a:pt x="4033" y="625"/>
                      </a:lnTo>
                      <a:lnTo>
                        <a:pt x="4059" y="632"/>
                      </a:lnTo>
                      <a:lnTo>
                        <a:pt x="4093" y="632"/>
                      </a:lnTo>
                      <a:lnTo>
                        <a:pt x="4118" y="640"/>
                      </a:lnTo>
                      <a:lnTo>
                        <a:pt x="4144" y="640"/>
                      </a:lnTo>
                      <a:lnTo>
                        <a:pt x="4178" y="647"/>
                      </a:lnTo>
                      <a:lnTo>
                        <a:pt x="4203" y="647"/>
                      </a:lnTo>
                      <a:lnTo>
                        <a:pt x="4229" y="654"/>
                      </a:lnTo>
                      <a:lnTo>
                        <a:pt x="4254" y="654"/>
                      </a:lnTo>
                      <a:lnTo>
                        <a:pt x="4288" y="654"/>
                      </a:lnTo>
                      <a:lnTo>
                        <a:pt x="4314" y="662"/>
                      </a:lnTo>
                      <a:lnTo>
                        <a:pt x="4339" y="662"/>
                      </a:lnTo>
                      <a:lnTo>
                        <a:pt x="4374" y="662"/>
                      </a:lnTo>
                      <a:lnTo>
                        <a:pt x="4399" y="669"/>
                      </a:lnTo>
                      <a:lnTo>
                        <a:pt x="4425" y="669"/>
                      </a:lnTo>
                      <a:lnTo>
                        <a:pt x="4450" y="669"/>
                      </a:lnTo>
                      <a:lnTo>
                        <a:pt x="4484" y="669"/>
                      </a:lnTo>
                      <a:lnTo>
                        <a:pt x="4510" y="676"/>
                      </a:lnTo>
                      <a:lnTo>
                        <a:pt x="4535" y="676"/>
                      </a:lnTo>
                      <a:lnTo>
                        <a:pt x="4569" y="676"/>
                      </a:lnTo>
                      <a:lnTo>
                        <a:pt x="4595" y="676"/>
                      </a:lnTo>
                      <a:lnTo>
                        <a:pt x="4620" y="676"/>
                      </a:lnTo>
                      <a:lnTo>
                        <a:pt x="4646" y="684"/>
                      </a:lnTo>
                      <a:lnTo>
                        <a:pt x="4680" y="684"/>
                      </a:lnTo>
                      <a:lnTo>
                        <a:pt x="4705" y="684"/>
                      </a:lnTo>
                      <a:lnTo>
                        <a:pt x="4731" y="684"/>
                      </a:lnTo>
                      <a:lnTo>
                        <a:pt x="4765" y="684"/>
                      </a:lnTo>
                      <a:lnTo>
                        <a:pt x="4790" y="691"/>
                      </a:lnTo>
                      <a:lnTo>
                        <a:pt x="4816" y="691"/>
                      </a:lnTo>
                      <a:lnTo>
                        <a:pt x="4850" y="691"/>
                      </a:lnTo>
                      <a:lnTo>
                        <a:pt x="4876" y="691"/>
                      </a:lnTo>
                      <a:lnTo>
                        <a:pt x="4901" y="691"/>
                      </a:lnTo>
                      <a:lnTo>
                        <a:pt x="4927" y="691"/>
                      </a:lnTo>
                      <a:lnTo>
                        <a:pt x="4961" y="691"/>
                      </a:lnTo>
                      <a:lnTo>
                        <a:pt x="4986" y="691"/>
                      </a:lnTo>
                      <a:lnTo>
                        <a:pt x="5012" y="691"/>
                      </a:lnTo>
                      <a:lnTo>
                        <a:pt x="5046" y="698"/>
                      </a:lnTo>
                      <a:lnTo>
                        <a:pt x="5071" y="698"/>
                      </a:lnTo>
                      <a:lnTo>
                        <a:pt x="5097" y="698"/>
                      </a:lnTo>
                      <a:lnTo>
                        <a:pt x="5122" y="698"/>
                      </a:lnTo>
                      <a:lnTo>
                        <a:pt x="5156" y="698"/>
                      </a:lnTo>
                      <a:lnTo>
                        <a:pt x="5182" y="698"/>
                      </a:lnTo>
                      <a:lnTo>
                        <a:pt x="5207" y="698"/>
                      </a:lnTo>
                      <a:lnTo>
                        <a:pt x="5242" y="698"/>
                      </a:lnTo>
                      <a:lnTo>
                        <a:pt x="5267" y="698"/>
                      </a:lnTo>
                      <a:lnTo>
                        <a:pt x="5293" y="698"/>
                      </a:lnTo>
                      <a:lnTo>
                        <a:pt x="5318" y="698"/>
                      </a:lnTo>
                      <a:lnTo>
                        <a:pt x="5352" y="698"/>
                      </a:lnTo>
                      <a:lnTo>
                        <a:pt x="5378" y="698"/>
                      </a:lnTo>
                      <a:lnTo>
                        <a:pt x="5403" y="706"/>
                      </a:lnTo>
                      <a:lnTo>
                        <a:pt x="5437" y="706"/>
                      </a:lnTo>
                      <a:lnTo>
                        <a:pt x="5463" y="706"/>
                      </a:lnTo>
                      <a:lnTo>
                        <a:pt x="5488" y="706"/>
                      </a:lnTo>
                      <a:lnTo>
                        <a:pt x="5522" y="706"/>
                      </a:lnTo>
                      <a:lnTo>
                        <a:pt x="5548" y="706"/>
                      </a:lnTo>
                      <a:lnTo>
                        <a:pt x="5573" y="706"/>
                      </a:lnTo>
                      <a:lnTo>
                        <a:pt x="5599" y="706"/>
                      </a:lnTo>
                      <a:lnTo>
                        <a:pt x="5633" y="706"/>
                      </a:lnTo>
                      <a:lnTo>
                        <a:pt x="5658" y="706"/>
                      </a:lnTo>
                      <a:lnTo>
                        <a:pt x="5684" y="706"/>
                      </a:lnTo>
                      <a:lnTo>
                        <a:pt x="5718" y="706"/>
                      </a:lnTo>
                      <a:lnTo>
                        <a:pt x="5744" y="706"/>
                      </a:lnTo>
                      <a:lnTo>
                        <a:pt x="5769" y="706"/>
                      </a:lnTo>
                      <a:lnTo>
                        <a:pt x="5795" y="706"/>
                      </a:lnTo>
                      <a:lnTo>
                        <a:pt x="5829" y="706"/>
                      </a:lnTo>
                      <a:lnTo>
                        <a:pt x="5854" y="706"/>
                      </a:lnTo>
                      <a:lnTo>
                        <a:pt x="5880" y="706"/>
                      </a:lnTo>
                      <a:lnTo>
                        <a:pt x="5914" y="706"/>
                      </a:lnTo>
                      <a:lnTo>
                        <a:pt x="5939" y="706"/>
                      </a:lnTo>
                      <a:lnTo>
                        <a:pt x="5965" y="706"/>
                      </a:lnTo>
                      <a:lnTo>
                        <a:pt x="5990" y="706"/>
                      </a:lnTo>
                      <a:lnTo>
                        <a:pt x="6024" y="706"/>
                      </a:lnTo>
                      <a:lnTo>
                        <a:pt x="6050" y="706"/>
                      </a:lnTo>
                      <a:lnTo>
                        <a:pt x="6075" y="706"/>
                      </a:lnTo>
                      <a:lnTo>
                        <a:pt x="6109" y="706"/>
                      </a:lnTo>
                      <a:lnTo>
                        <a:pt x="6135" y="706"/>
                      </a:lnTo>
                      <a:lnTo>
                        <a:pt x="6161" y="706"/>
                      </a:lnTo>
                      <a:lnTo>
                        <a:pt x="6195" y="706"/>
                      </a:lnTo>
                      <a:lnTo>
                        <a:pt x="6220" y="706"/>
                      </a:lnTo>
                      <a:lnTo>
                        <a:pt x="6246" y="706"/>
                      </a:lnTo>
                      <a:lnTo>
                        <a:pt x="6271" y="706"/>
                      </a:lnTo>
                      <a:lnTo>
                        <a:pt x="6305" y="706"/>
                      </a:lnTo>
                      <a:lnTo>
                        <a:pt x="6331" y="706"/>
                      </a:lnTo>
                      <a:lnTo>
                        <a:pt x="6356" y="706"/>
                      </a:lnTo>
                      <a:lnTo>
                        <a:pt x="6390" y="706"/>
                      </a:lnTo>
                      <a:lnTo>
                        <a:pt x="6416" y="706"/>
                      </a:lnTo>
                      <a:lnTo>
                        <a:pt x="6441" y="706"/>
                      </a:lnTo>
                      <a:lnTo>
                        <a:pt x="6467" y="706"/>
                      </a:lnTo>
                      <a:lnTo>
                        <a:pt x="6501" y="706"/>
                      </a:lnTo>
                      <a:lnTo>
                        <a:pt x="6526" y="706"/>
                      </a:lnTo>
                      <a:lnTo>
                        <a:pt x="6552" y="706"/>
                      </a:lnTo>
                      <a:lnTo>
                        <a:pt x="6586" y="713"/>
                      </a:lnTo>
                      <a:lnTo>
                        <a:pt x="6612" y="713"/>
                      </a:lnTo>
                      <a:lnTo>
                        <a:pt x="6637" y="713"/>
                      </a:lnTo>
                      <a:lnTo>
                        <a:pt x="6663" y="713"/>
                      </a:lnTo>
                      <a:lnTo>
                        <a:pt x="6697" y="713"/>
                      </a:lnTo>
                      <a:lnTo>
                        <a:pt x="6722" y="713"/>
                      </a:lnTo>
                      <a:lnTo>
                        <a:pt x="6748" y="713"/>
                      </a:lnTo>
                      <a:lnTo>
                        <a:pt x="6782" y="713"/>
                      </a:lnTo>
                      <a:lnTo>
                        <a:pt x="6807" y="713"/>
                      </a:lnTo>
                      <a:lnTo>
                        <a:pt x="6833" y="713"/>
                      </a:lnTo>
                      <a:lnTo>
                        <a:pt x="6867" y="713"/>
                      </a:lnTo>
                      <a:lnTo>
                        <a:pt x="6892" y="713"/>
                      </a:lnTo>
                      <a:lnTo>
                        <a:pt x="6918" y="713"/>
                      </a:lnTo>
                      <a:lnTo>
                        <a:pt x="6943" y="713"/>
                      </a:lnTo>
                      <a:lnTo>
                        <a:pt x="6977" y="713"/>
                      </a:lnTo>
                      <a:lnTo>
                        <a:pt x="7003" y="713"/>
                      </a:lnTo>
                    </a:path>
                  </a:pathLst>
                </a:custGeom>
                <a:noFill/>
                <a:ln w="9525" cmpd="sng">
                  <a:solidFill>
                    <a:srgbClr val="9900CC"/>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28749" name="Freeform 27"/>
                <p:cNvSpPr>
                  <a:spLocks/>
                </p:cNvSpPr>
                <p:nvPr/>
              </p:nvSpPr>
              <p:spPr bwMode="auto">
                <a:xfrm>
                  <a:off x="1751" y="1432"/>
                  <a:ext cx="2073" cy="873"/>
                </a:xfrm>
                <a:custGeom>
                  <a:avLst/>
                  <a:gdLst>
                    <a:gd name="T0" fmla="*/ 25 w 7003"/>
                    <a:gd name="T1" fmla="*/ 850 h 3387"/>
                    <a:gd name="T2" fmla="*/ 58 w 7003"/>
                    <a:gd name="T3" fmla="*/ 820 h 3387"/>
                    <a:gd name="T4" fmla="*/ 91 w 7003"/>
                    <a:gd name="T5" fmla="*/ 790 h 3387"/>
                    <a:gd name="T6" fmla="*/ 123 w 7003"/>
                    <a:gd name="T7" fmla="*/ 759 h 3387"/>
                    <a:gd name="T8" fmla="*/ 159 w 7003"/>
                    <a:gd name="T9" fmla="*/ 727 h 3387"/>
                    <a:gd name="T10" fmla="*/ 191 w 7003"/>
                    <a:gd name="T11" fmla="*/ 697 h 3387"/>
                    <a:gd name="T12" fmla="*/ 224 w 7003"/>
                    <a:gd name="T13" fmla="*/ 667 h 3387"/>
                    <a:gd name="T14" fmla="*/ 257 w 7003"/>
                    <a:gd name="T15" fmla="*/ 634 h 3387"/>
                    <a:gd name="T16" fmla="*/ 290 w 7003"/>
                    <a:gd name="T17" fmla="*/ 602 h 3387"/>
                    <a:gd name="T18" fmla="*/ 322 w 7003"/>
                    <a:gd name="T19" fmla="*/ 572 h 3387"/>
                    <a:gd name="T20" fmla="*/ 358 w 7003"/>
                    <a:gd name="T21" fmla="*/ 540 h 3387"/>
                    <a:gd name="T22" fmla="*/ 390 w 7003"/>
                    <a:gd name="T23" fmla="*/ 508 h 3387"/>
                    <a:gd name="T24" fmla="*/ 423 w 7003"/>
                    <a:gd name="T25" fmla="*/ 473 h 3387"/>
                    <a:gd name="T26" fmla="*/ 456 w 7003"/>
                    <a:gd name="T27" fmla="*/ 439 h 3387"/>
                    <a:gd name="T28" fmla="*/ 488 w 7003"/>
                    <a:gd name="T29" fmla="*/ 405 h 3387"/>
                    <a:gd name="T30" fmla="*/ 521 w 7003"/>
                    <a:gd name="T31" fmla="*/ 371 h 3387"/>
                    <a:gd name="T32" fmla="*/ 557 w 7003"/>
                    <a:gd name="T33" fmla="*/ 335 h 3387"/>
                    <a:gd name="T34" fmla="*/ 589 w 7003"/>
                    <a:gd name="T35" fmla="*/ 297 h 3387"/>
                    <a:gd name="T36" fmla="*/ 622 w 7003"/>
                    <a:gd name="T37" fmla="*/ 257 h 3387"/>
                    <a:gd name="T38" fmla="*/ 655 w 7003"/>
                    <a:gd name="T39" fmla="*/ 218 h 3387"/>
                    <a:gd name="T40" fmla="*/ 688 w 7003"/>
                    <a:gd name="T41" fmla="*/ 174 h 3387"/>
                    <a:gd name="T42" fmla="*/ 720 w 7003"/>
                    <a:gd name="T43" fmla="*/ 129 h 3387"/>
                    <a:gd name="T44" fmla="*/ 755 w 7003"/>
                    <a:gd name="T45" fmla="*/ 81 h 3387"/>
                    <a:gd name="T46" fmla="*/ 788 w 7003"/>
                    <a:gd name="T47" fmla="*/ 40 h 3387"/>
                    <a:gd name="T48" fmla="*/ 821 w 7003"/>
                    <a:gd name="T49" fmla="*/ 10 h 3387"/>
                    <a:gd name="T50" fmla="*/ 854 w 7003"/>
                    <a:gd name="T51" fmla="*/ 0 h 3387"/>
                    <a:gd name="T52" fmla="*/ 887 w 7003"/>
                    <a:gd name="T53" fmla="*/ 8 h 3387"/>
                    <a:gd name="T54" fmla="*/ 919 w 7003"/>
                    <a:gd name="T55" fmla="*/ 23 h 3387"/>
                    <a:gd name="T56" fmla="*/ 955 w 7003"/>
                    <a:gd name="T57" fmla="*/ 38 h 3387"/>
                    <a:gd name="T58" fmla="*/ 987 w 7003"/>
                    <a:gd name="T59" fmla="*/ 51 h 3387"/>
                    <a:gd name="T60" fmla="*/ 1020 w 7003"/>
                    <a:gd name="T61" fmla="*/ 64 h 3387"/>
                    <a:gd name="T62" fmla="*/ 1053 w 7003"/>
                    <a:gd name="T63" fmla="*/ 74 h 3387"/>
                    <a:gd name="T64" fmla="*/ 1085 w 7003"/>
                    <a:gd name="T65" fmla="*/ 81 h 3387"/>
                    <a:gd name="T66" fmla="*/ 1118 w 7003"/>
                    <a:gd name="T67" fmla="*/ 89 h 3387"/>
                    <a:gd name="T68" fmla="*/ 1154 w 7003"/>
                    <a:gd name="T69" fmla="*/ 93 h 3387"/>
                    <a:gd name="T70" fmla="*/ 1186 w 7003"/>
                    <a:gd name="T71" fmla="*/ 98 h 3387"/>
                    <a:gd name="T72" fmla="*/ 1219 w 7003"/>
                    <a:gd name="T73" fmla="*/ 102 h 3387"/>
                    <a:gd name="T74" fmla="*/ 1252 w 7003"/>
                    <a:gd name="T75" fmla="*/ 104 h 3387"/>
                    <a:gd name="T76" fmla="*/ 1284 w 7003"/>
                    <a:gd name="T77" fmla="*/ 106 h 3387"/>
                    <a:gd name="T78" fmla="*/ 1317 w 7003"/>
                    <a:gd name="T79" fmla="*/ 110 h 3387"/>
                    <a:gd name="T80" fmla="*/ 1352 w 7003"/>
                    <a:gd name="T81" fmla="*/ 110 h 3387"/>
                    <a:gd name="T82" fmla="*/ 1385 w 7003"/>
                    <a:gd name="T83" fmla="*/ 112 h 3387"/>
                    <a:gd name="T84" fmla="*/ 1418 w 7003"/>
                    <a:gd name="T85" fmla="*/ 114 h 3387"/>
                    <a:gd name="T86" fmla="*/ 1451 w 7003"/>
                    <a:gd name="T87" fmla="*/ 114 h 3387"/>
                    <a:gd name="T88" fmla="*/ 1484 w 7003"/>
                    <a:gd name="T89" fmla="*/ 115 h 3387"/>
                    <a:gd name="T90" fmla="*/ 1516 w 7003"/>
                    <a:gd name="T91" fmla="*/ 115 h 3387"/>
                    <a:gd name="T92" fmla="*/ 1552 w 7003"/>
                    <a:gd name="T93" fmla="*/ 115 h 3387"/>
                    <a:gd name="T94" fmla="*/ 1584 w 7003"/>
                    <a:gd name="T95" fmla="*/ 118 h 3387"/>
                    <a:gd name="T96" fmla="*/ 1617 w 7003"/>
                    <a:gd name="T97" fmla="*/ 118 h 3387"/>
                    <a:gd name="T98" fmla="*/ 1650 w 7003"/>
                    <a:gd name="T99" fmla="*/ 118 h 3387"/>
                    <a:gd name="T100" fmla="*/ 1683 w 7003"/>
                    <a:gd name="T101" fmla="*/ 118 h 3387"/>
                    <a:gd name="T102" fmla="*/ 1715 w 7003"/>
                    <a:gd name="T103" fmla="*/ 118 h 3387"/>
                    <a:gd name="T104" fmla="*/ 1751 w 7003"/>
                    <a:gd name="T105" fmla="*/ 118 h 3387"/>
                    <a:gd name="T106" fmla="*/ 1783 w 7003"/>
                    <a:gd name="T107" fmla="*/ 118 h 3387"/>
                    <a:gd name="T108" fmla="*/ 1816 w 7003"/>
                    <a:gd name="T109" fmla="*/ 118 h 3387"/>
                    <a:gd name="T110" fmla="*/ 1849 w 7003"/>
                    <a:gd name="T111" fmla="*/ 118 h 3387"/>
                    <a:gd name="T112" fmla="*/ 1881 w 7003"/>
                    <a:gd name="T113" fmla="*/ 118 h 3387"/>
                    <a:gd name="T114" fmla="*/ 1914 w 7003"/>
                    <a:gd name="T115" fmla="*/ 118 h 3387"/>
                    <a:gd name="T116" fmla="*/ 1950 w 7003"/>
                    <a:gd name="T117" fmla="*/ 119 h 3387"/>
                    <a:gd name="T118" fmla="*/ 1982 w 7003"/>
                    <a:gd name="T119" fmla="*/ 119 h 3387"/>
                    <a:gd name="T120" fmla="*/ 2015 w 7003"/>
                    <a:gd name="T121" fmla="*/ 119 h 3387"/>
                    <a:gd name="T122" fmla="*/ 2048 w 7003"/>
                    <a:gd name="T123" fmla="*/ 119 h 3387"/>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7003" h="3387">
                      <a:moveTo>
                        <a:pt x="0" y="3387"/>
                      </a:moveTo>
                      <a:lnTo>
                        <a:pt x="25" y="3358"/>
                      </a:lnTo>
                      <a:lnTo>
                        <a:pt x="59" y="3328"/>
                      </a:lnTo>
                      <a:lnTo>
                        <a:pt x="85" y="3299"/>
                      </a:lnTo>
                      <a:lnTo>
                        <a:pt x="110" y="3270"/>
                      </a:lnTo>
                      <a:lnTo>
                        <a:pt x="136" y="3240"/>
                      </a:lnTo>
                      <a:lnTo>
                        <a:pt x="170" y="3211"/>
                      </a:lnTo>
                      <a:lnTo>
                        <a:pt x="195" y="3181"/>
                      </a:lnTo>
                      <a:lnTo>
                        <a:pt x="221" y="3152"/>
                      </a:lnTo>
                      <a:lnTo>
                        <a:pt x="255" y="3123"/>
                      </a:lnTo>
                      <a:lnTo>
                        <a:pt x="280" y="3093"/>
                      </a:lnTo>
                      <a:lnTo>
                        <a:pt x="306" y="3064"/>
                      </a:lnTo>
                      <a:lnTo>
                        <a:pt x="340" y="3035"/>
                      </a:lnTo>
                      <a:lnTo>
                        <a:pt x="365" y="3005"/>
                      </a:lnTo>
                      <a:lnTo>
                        <a:pt x="391" y="2976"/>
                      </a:lnTo>
                      <a:lnTo>
                        <a:pt x="417" y="2946"/>
                      </a:lnTo>
                      <a:lnTo>
                        <a:pt x="451" y="2917"/>
                      </a:lnTo>
                      <a:lnTo>
                        <a:pt x="476" y="2880"/>
                      </a:lnTo>
                      <a:lnTo>
                        <a:pt x="502" y="2851"/>
                      </a:lnTo>
                      <a:lnTo>
                        <a:pt x="536" y="2821"/>
                      </a:lnTo>
                      <a:lnTo>
                        <a:pt x="561" y="2792"/>
                      </a:lnTo>
                      <a:lnTo>
                        <a:pt x="587" y="2763"/>
                      </a:lnTo>
                      <a:lnTo>
                        <a:pt x="612" y="2733"/>
                      </a:lnTo>
                      <a:lnTo>
                        <a:pt x="646" y="2704"/>
                      </a:lnTo>
                      <a:lnTo>
                        <a:pt x="672" y="2675"/>
                      </a:lnTo>
                      <a:lnTo>
                        <a:pt x="697" y="2645"/>
                      </a:lnTo>
                      <a:lnTo>
                        <a:pt x="731" y="2616"/>
                      </a:lnTo>
                      <a:lnTo>
                        <a:pt x="757" y="2586"/>
                      </a:lnTo>
                      <a:lnTo>
                        <a:pt x="782" y="2550"/>
                      </a:lnTo>
                      <a:lnTo>
                        <a:pt x="808" y="2520"/>
                      </a:lnTo>
                      <a:lnTo>
                        <a:pt x="842" y="2491"/>
                      </a:lnTo>
                      <a:lnTo>
                        <a:pt x="868" y="2461"/>
                      </a:lnTo>
                      <a:lnTo>
                        <a:pt x="893" y="2432"/>
                      </a:lnTo>
                      <a:lnTo>
                        <a:pt x="927" y="2403"/>
                      </a:lnTo>
                      <a:lnTo>
                        <a:pt x="953" y="2373"/>
                      </a:lnTo>
                      <a:lnTo>
                        <a:pt x="978" y="2337"/>
                      </a:lnTo>
                      <a:lnTo>
                        <a:pt x="1012" y="2307"/>
                      </a:lnTo>
                      <a:lnTo>
                        <a:pt x="1038" y="2278"/>
                      </a:lnTo>
                      <a:lnTo>
                        <a:pt x="1063" y="2248"/>
                      </a:lnTo>
                      <a:lnTo>
                        <a:pt x="1089" y="2219"/>
                      </a:lnTo>
                      <a:lnTo>
                        <a:pt x="1123" y="2182"/>
                      </a:lnTo>
                      <a:lnTo>
                        <a:pt x="1148" y="2153"/>
                      </a:lnTo>
                      <a:lnTo>
                        <a:pt x="1174" y="2123"/>
                      </a:lnTo>
                      <a:lnTo>
                        <a:pt x="1208" y="2094"/>
                      </a:lnTo>
                      <a:lnTo>
                        <a:pt x="1233" y="2057"/>
                      </a:lnTo>
                      <a:lnTo>
                        <a:pt x="1259" y="2028"/>
                      </a:lnTo>
                      <a:lnTo>
                        <a:pt x="1285" y="1999"/>
                      </a:lnTo>
                      <a:lnTo>
                        <a:pt x="1319" y="1969"/>
                      </a:lnTo>
                      <a:lnTo>
                        <a:pt x="1344" y="1932"/>
                      </a:lnTo>
                      <a:lnTo>
                        <a:pt x="1370" y="1903"/>
                      </a:lnTo>
                      <a:lnTo>
                        <a:pt x="1404" y="1874"/>
                      </a:lnTo>
                      <a:lnTo>
                        <a:pt x="1429" y="1837"/>
                      </a:lnTo>
                      <a:lnTo>
                        <a:pt x="1455" y="1808"/>
                      </a:lnTo>
                      <a:lnTo>
                        <a:pt x="1480" y="1771"/>
                      </a:lnTo>
                      <a:lnTo>
                        <a:pt x="1514" y="1741"/>
                      </a:lnTo>
                      <a:lnTo>
                        <a:pt x="1540" y="1705"/>
                      </a:lnTo>
                      <a:lnTo>
                        <a:pt x="1565" y="1675"/>
                      </a:lnTo>
                      <a:lnTo>
                        <a:pt x="1599" y="1639"/>
                      </a:lnTo>
                      <a:lnTo>
                        <a:pt x="1625" y="1609"/>
                      </a:lnTo>
                      <a:lnTo>
                        <a:pt x="1650" y="1572"/>
                      </a:lnTo>
                      <a:lnTo>
                        <a:pt x="1684" y="1543"/>
                      </a:lnTo>
                      <a:lnTo>
                        <a:pt x="1710" y="1506"/>
                      </a:lnTo>
                      <a:lnTo>
                        <a:pt x="1736" y="1477"/>
                      </a:lnTo>
                      <a:lnTo>
                        <a:pt x="1761" y="1440"/>
                      </a:lnTo>
                      <a:lnTo>
                        <a:pt x="1795" y="1403"/>
                      </a:lnTo>
                      <a:lnTo>
                        <a:pt x="1821" y="1367"/>
                      </a:lnTo>
                      <a:lnTo>
                        <a:pt x="1846" y="1337"/>
                      </a:lnTo>
                      <a:lnTo>
                        <a:pt x="1880" y="1301"/>
                      </a:lnTo>
                      <a:lnTo>
                        <a:pt x="1906" y="1264"/>
                      </a:lnTo>
                      <a:lnTo>
                        <a:pt x="1931" y="1227"/>
                      </a:lnTo>
                      <a:lnTo>
                        <a:pt x="1957" y="1190"/>
                      </a:lnTo>
                      <a:lnTo>
                        <a:pt x="1991" y="1154"/>
                      </a:lnTo>
                      <a:lnTo>
                        <a:pt x="2016" y="1117"/>
                      </a:lnTo>
                      <a:lnTo>
                        <a:pt x="2042" y="1080"/>
                      </a:lnTo>
                      <a:lnTo>
                        <a:pt x="2076" y="1043"/>
                      </a:lnTo>
                      <a:lnTo>
                        <a:pt x="2101" y="999"/>
                      </a:lnTo>
                      <a:lnTo>
                        <a:pt x="2127" y="963"/>
                      </a:lnTo>
                      <a:lnTo>
                        <a:pt x="2153" y="926"/>
                      </a:lnTo>
                      <a:lnTo>
                        <a:pt x="2187" y="882"/>
                      </a:lnTo>
                      <a:lnTo>
                        <a:pt x="2212" y="845"/>
                      </a:lnTo>
                      <a:lnTo>
                        <a:pt x="2238" y="801"/>
                      </a:lnTo>
                      <a:lnTo>
                        <a:pt x="2272" y="757"/>
                      </a:lnTo>
                      <a:lnTo>
                        <a:pt x="2297" y="720"/>
                      </a:lnTo>
                      <a:lnTo>
                        <a:pt x="2323" y="676"/>
                      </a:lnTo>
                      <a:lnTo>
                        <a:pt x="2357" y="632"/>
                      </a:lnTo>
                      <a:lnTo>
                        <a:pt x="2382" y="588"/>
                      </a:lnTo>
                      <a:lnTo>
                        <a:pt x="2408" y="544"/>
                      </a:lnTo>
                      <a:lnTo>
                        <a:pt x="2433" y="500"/>
                      </a:lnTo>
                      <a:lnTo>
                        <a:pt x="2467" y="456"/>
                      </a:lnTo>
                      <a:lnTo>
                        <a:pt x="2493" y="412"/>
                      </a:lnTo>
                      <a:lnTo>
                        <a:pt x="2518" y="368"/>
                      </a:lnTo>
                      <a:lnTo>
                        <a:pt x="2552" y="316"/>
                      </a:lnTo>
                      <a:lnTo>
                        <a:pt x="2578" y="279"/>
                      </a:lnTo>
                      <a:lnTo>
                        <a:pt x="2604" y="235"/>
                      </a:lnTo>
                      <a:lnTo>
                        <a:pt x="2629" y="191"/>
                      </a:lnTo>
                      <a:lnTo>
                        <a:pt x="2663" y="154"/>
                      </a:lnTo>
                      <a:lnTo>
                        <a:pt x="2689" y="118"/>
                      </a:lnTo>
                      <a:lnTo>
                        <a:pt x="2714" y="88"/>
                      </a:lnTo>
                      <a:lnTo>
                        <a:pt x="2748" y="59"/>
                      </a:lnTo>
                      <a:lnTo>
                        <a:pt x="2774" y="37"/>
                      </a:lnTo>
                      <a:lnTo>
                        <a:pt x="2799" y="22"/>
                      </a:lnTo>
                      <a:lnTo>
                        <a:pt x="2825" y="8"/>
                      </a:lnTo>
                      <a:lnTo>
                        <a:pt x="2859" y="0"/>
                      </a:lnTo>
                      <a:lnTo>
                        <a:pt x="2884" y="0"/>
                      </a:lnTo>
                      <a:lnTo>
                        <a:pt x="2910" y="0"/>
                      </a:lnTo>
                      <a:lnTo>
                        <a:pt x="2944" y="8"/>
                      </a:lnTo>
                      <a:lnTo>
                        <a:pt x="2969" y="15"/>
                      </a:lnTo>
                      <a:lnTo>
                        <a:pt x="2995" y="30"/>
                      </a:lnTo>
                      <a:lnTo>
                        <a:pt x="3029" y="44"/>
                      </a:lnTo>
                      <a:lnTo>
                        <a:pt x="3055" y="59"/>
                      </a:lnTo>
                      <a:lnTo>
                        <a:pt x="3080" y="74"/>
                      </a:lnTo>
                      <a:lnTo>
                        <a:pt x="3106" y="88"/>
                      </a:lnTo>
                      <a:lnTo>
                        <a:pt x="3140" y="103"/>
                      </a:lnTo>
                      <a:lnTo>
                        <a:pt x="3165" y="118"/>
                      </a:lnTo>
                      <a:lnTo>
                        <a:pt x="3191" y="132"/>
                      </a:lnTo>
                      <a:lnTo>
                        <a:pt x="3225" y="147"/>
                      </a:lnTo>
                      <a:lnTo>
                        <a:pt x="3250" y="162"/>
                      </a:lnTo>
                      <a:lnTo>
                        <a:pt x="3276" y="176"/>
                      </a:lnTo>
                      <a:lnTo>
                        <a:pt x="3301" y="191"/>
                      </a:lnTo>
                      <a:lnTo>
                        <a:pt x="3335" y="199"/>
                      </a:lnTo>
                      <a:lnTo>
                        <a:pt x="3361" y="213"/>
                      </a:lnTo>
                      <a:lnTo>
                        <a:pt x="3386" y="228"/>
                      </a:lnTo>
                      <a:lnTo>
                        <a:pt x="3420" y="235"/>
                      </a:lnTo>
                      <a:lnTo>
                        <a:pt x="3446" y="250"/>
                      </a:lnTo>
                      <a:lnTo>
                        <a:pt x="3472" y="257"/>
                      </a:lnTo>
                      <a:lnTo>
                        <a:pt x="3506" y="265"/>
                      </a:lnTo>
                      <a:lnTo>
                        <a:pt x="3531" y="279"/>
                      </a:lnTo>
                      <a:lnTo>
                        <a:pt x="3557" y="287"/>
                      </a:lnTo>
                      <a:lnTo>
                        <a:pt x="3582" y="294"/>
                      </a:lnTo>
                      <a:lnTo>
                        <a:pt x="3616" y="301"/>
                      </a:lnTo>
                      <a:lnTo>
                        <a:pt x="3642" y="309"/>
                      </a:lnTo>
                      <a:lnTo>
                        <a:pt x="3667" y="316"/>
                      </a:lnTo>
                      <a:lnTo>
                        <a:pt x="3701" y="323"/>
                      </a:lnTo>
                      <a:lnTo>
                        <a:pt x="3727" y="331"/>
                      </a:lnTo>
                      <a:lnTo>
                        <a:pt x="3752" y="338"/>
                      </a:lnTo>
                      <a:lnTo>
                        <a:pt x="3778" y="345"/>
                      </a:lnTo>
                      <a:lnTo>
                        <a:pt x="3812" y="345"/>
                      </a:lnTo>
                      <a:lnTo>
                        <a:pt x="3837" y="353"/>
                      </a:lnTo>
                      <a:lnTo>
                        <a:pt x="3863" y="360"/>
                      </a:lnTo>
                      <a:lnTo>
                        <a:pt x="3897" y="360"/>
                      </a:lnTo>
                      <a:lnTo>
                        <a:pt x="3923" y="368"/>
                      </a:lnTo>
                      <a:lnTo>
                        <a:pt x="3948" y="375"/>
                      </a:lnTo>
                      <a:lnTo>
                        <a:pt x="3974" y="375"/>
                      </a:lnTo>
                      <a:lnTo>
                        <a:pt x="4008" y="382"/>
                      </a:lnTo>
                      <a:lnTo>
                        <a:pt x="4033" y="382"/>
                      </a:lnTo>
                      <a:lnTo>
                        <a:pt x="4059" y="390"/>
                      </a:lnTo>
                      <a:lnTo>
                        <a:pt x="4093" y="390"/>
                      </a:lnTo>
                      <a:lnTo>
                        <a:pt x="4118" y="397"/>
                      </a:lnTo>
                      <a:lnTo>
                        <a:pt x="4144" y="397"/>
                      </a:lnTo>
                      <a:lnTo>
                        <a:pt x="4178" y="397"/>
                      </a:lnTo>
                      <a:lnTo>
                        <a:pt x="4203" y="404"/>
                      </a:lnTo>
                      <a:lnTo>
                        <a:pt x="4229" y="404"/>
                      </a:lnTo>
                      <a:lnTo>
                        <a:pt x="4254" y="412"/>
                      </a:lnTo>
                      <a:lnTo>
                        <a:pt x="4288" y="412"/>
                      </a:lnTo>
                      <a:lnTo>
                        <a:pt x="4314" y="412"/>
                      </a:lnTo>
                      <a:lnTo>
                        <a:pt x="4339" y="412"/>
                      </a:lnTo>
                      <a:lnTo>
                        <a:pt x="4374" y="419"/>
                      </a:lnTo>
                      <a:lnTo>
                        <a:pt x="4399" y="419"/>
                      </a:lnTo>
                      <a:lnTo>
                        <a:pt x="4425" y="419"/>
                      </a:lnTo>
                      <a:lnTo>
                        <a:pt x="4450" y="426"/>
                      </a:lnTo>
                      <a:lnTo>
                        <a:pt x="4484" y="426"/>
                      </a:lnTo>
                      <a:lnTo>
                        <a:pt x="4510" y="426"/>
                      </a:lnTo>
                      <a:lnTo>
                        <a:pt x="4535" y="426"/>
                      </a:lnTo>
                      <a:lnTo>
                        <a:pt x="4569" y="426"/>
                      </a:lnTo>
                      <a:lnTo>
                        <a:pt x="4595" y="434"/>
                      </a:lnTo>
                      <a:lnTo>
                        <a:pt x="4620" y="434"/>
                      </a:lnTo>
                      <a:lnTo>
                        <a:pt x="4646" y="434"/>
                      </a:lnTo>
                      <a:lnTo>
                        <a:pt x="4680" y="434"/>
                      </a:lnTo>
                      <a:lnTo>
                        <a:pt x="4705" y="434"/>
                      </a:lnTo>
                      <a:lnTo>
                        <a:pt x="4731" y="434"/>
                      </a:lnTo>
                      <a:lnTo>
                        <a:pt x="4765" y="441"/>
                      </a:lnTo>
                      <a:lnTo>
                        <a:pt x="4790" y="441"/>
                      </a:lnTo>
                      <a:lnTo>
                        <a:pt x="4816" y="441"/>
                      </a:lnTo>
                      <a:lnTo>
                        <a:pt x="4850" y="441"/>
                      </a:lnTo>
                      <a:lnTo>
                        <a:pt x="4876" y="441"/>
                      </a:lnTo>
                      <a:lnTo>
                        <a:pt x="4901" y="441"/>
                      </a:lnTo>
                      <a:lnTo>
                        <a:pt x="4927" y="441"/>
                      </a:lnTo>
                      <a:lnTo>
                        <a:pt x="4961" y="441"/>
                      </a:lnTo>
                      <a:lnTo>
                        <a:pt x="4986" y="448"/>
                      </a:lnTo>
                      <a:lnTo>
                        <a:pt x="5012" y="448"/>
                      </a:lnTo>
                      <a:lnTo>
                        <a:pt x="5046" y="448"/>
                      </a:lnTo>
                      <a:lnTo>
                        <a:pt x="5071" y="448"/>
                      </a:lnTo>
                      <a:lnTo>
                        <a:pt x="5097" y="448"/>
                      </a:lnTo>
                      <a:lnTo>
                        <a:pt x="5122" y="448"/>
                      </a:lnTo>
                      <a:lnTo>
                        <a:pt x="5156" y="448"/>
                      </a:lnTo>
                      <a:lnTo>
                        <a:pt x="5182" y="448"/>
                      </a:lnTo>
                      <a:lnTo>
                        <a:pt x="5207" y="448"/>
                      </a:lnTo>
                      <a:lnTo>
                        <a:pt x="5242" y="448"/>
                      </a:lnTo>
                      <a:lnTo>
                        <a:pt x="5267" y="448"/>
                      </a:lnTo>
                      <a:lnTo>
                        <a:pt x="5293" y="448"/>
                      </a:lnTo>
                      <a:lnTo>
                        <a:pt x="5318" y="448"/>
                      </a:lnTo>
                      <a:lnTo>
                        <a:pt x="5352" y="456"/>
                      </a:lnTo>
                      <a:lnTo>
                        <a:pt x="5378" y="456"/>
                      </a:lnTo>
                      <a:lnTo>
                        <a:pt x="5403" y="456"/>
                      </a:lnTo>
                      <a:lnTo>
                        <a:pt x="5437" y="456"/>
                      </a:lnTo>
                      <a:lnTo>
                        <a:pt x="5463" y="456"/>
                      </a:lnTo>
                      <a:lnTo>
                        <a:pt x="5488" y="456"/>
                      </a:lnTo>
                      <a:lnTo>
                        <a:pt x="5522" y="456"/>
                      </a:lnTo>
                      <a:lnTo>
                        <a:pt x="5548" y="456"/>
                      </a:lnTo>
                      <a:lnTo>
                        <a:pt x="5573" y="456"/>
                      </a:lnTo>
                      <a:lnTo>
                        <a:pt x="5599" y="456"/>
                      </a:lnTo>
                      <a:lnTo>
                        <a:pt x="5633" y="456"/>
                      </a:lnTo>
                      <a:lnTo>
                        <a:pt x="5658" y="456"/>
                      </a:lnTo>
                      <a:lnTo>
                        <a:pt x="5684" y="456"/>
                      </a:lnTo>
                      <a:lnTo>
                        <a:pt x="5718" y="456"/>
                      </a:lnTo>
                      <a:lnTo>
                        <a:pt x="5744" y="456"/>
                      </a:lnTo>
                      <a:lnTo>
                        <a:pt x="5769" y="456"/>
                      </a:lnTo>
                      <a:lnTo>
                        <a:pt x="5795" y="456"/>
                      </a:lnTo>
                      <a:lnTo>
                        <a:pt x="5829" y="456"/>
                      </a:lnTo>
                      <a:lnTo>
                        <a:pt x="5854" y="456"/>
                      </a:lnTo>
                      <a:lnTo>
                        <a:pt x="5880" y="456"/>
                      </a:lnTo>
                      <a:lnTo>
                        <a:pt x="5914" y="456"/>
                      </a:lnTo>
                      <a:lnTo>
                        <a:pt x="5939" y="456"/>
                      </a:lnTo>
                      <a:lnTo>
                        <a:pt x="5965" y="456"/>
                      </a:lnTo>
                      <a:lnTo>
                        <a:pt x="5990" y="456"/>
                      </a:lnTo>
                      <a:lnTo>
                        <a:pt x="6024" y="456"/>
                      </a:lnTo>
                      <a:lnTo>
                        <a:pt x="6050" y="456"/>
                      </a:lnTo>
                      <a:lnTo>
                        <a:pt x="6075" y="456"/>
                      </a:lnTo>
                      <a:lnTo>
                        <a:pt x="6109" y="456"/>
                      </a:lnTo>
                      <a:lnTo>
                        <a:pt x="6135" y="456"/>
                      </a:lnTo>
                      <a:lnTo>
                        <a:pt x="6161" y="456"/>
                      </a:lnTo>
                      <a:lnTo>
                        <a:pt x="6195" y="456"/>
                      </a:lnTo>
                      <a:lnTo>
                        <a:pt x="6220" y="456"/>
                      </a:lnTo>
                      <a:lnTo>
                        <a:pt x="6246" y="456"/>
                      </a:lnTo>
                      <a:lnTo>
                        <a:pt x="6271" y="456"/>
                      </a:lnTo>
                      <a:lnTo>
                        <a:pt x="6305" y="456"/>
                      </a:lnTo>
                      <a:lnTo>
                        <a:pt x="6331" y="456"/>
                      </a:lnTo>
                      <a:lnTo>
                        <a:pt x="6356" y="456"/>
                      </a:lnTo>
                      <a:lnTo>
                        <a:pt x="6390" y="456"/>
                      </a:lnTo>
                      <a:lnTo>
                        <a:pt x="6416" y="456"/>
                      </a:lnTo>
                      <a:lnTo>
                        <a:pt x="6441" y="456"/>
                      </a:lnTo>
                      <a:lnTo>
                        <a:pt x="6467" y="456"/>
                      </a:lnTo>
                      <a:lnTo>
                        <a:pt x="6501" y="456"/>
                      </a:lnTo>
                      <a:lnTo>
                        <a:pt x="6526" y="463"/>
                      </a:lnTo>
                      <a:lnTo>
                        <a:pt x="6552" y="463"/>
                      </a:lnTo>
                      <a:lnTo>
                        <a:pt x="6586" y="463"/>
                      </a:lnTo>
                      <a:lnTo>
                        <a:pt x="6612" y="463"/>
                      </a:lnTo>
                      <a:lnTo>
                        <a:pt x="6637" y="463"/>
                      </a:lnTo>
                      <a:lnTo>
                        <a:pt x="6663" y="463"/>
                      </a:lnTo>
                      <a:lnTo>
                        <a:pt x="6697" y="463"/>
                      </a:lnTo>
                      <a:lnTo>
                        <a:pt x="6722" y="463"/>
                      </a:lnTo>
                      <a:lnTo>
                        <a:pt x="6748" y="463"/>
                      </a:lnTo>
                      <a:lnTo>
                        <a:pt x="6782" y="463"/>
                      </a:lnTo>
                      <a:lnTo>
                        <a:pt x="6807" y="463"/>
                      </a:lnTo>
                      <a:lnTo>
                        <a:pt x="6833" y="463"/>
                      </a:lnTo>
                      <a:lnTo>
                        <a:pt x="6867" y="463"/>
                      </a:lnTo>
                      <a:lnTo>
                        <a:pt x="6892" y="463"/>
                      </a:lnTo>
                      <a:lnTo>
                        <a:pt x="6918" y="463"/>
                      </a:lnTo>
                      <a:lnTo>
                        <a:pt x="6943" y="463"/>
                      </a:lnTo>
                      <a:lnTo>
                        <a:pt x="6977" y="463"/>
                      </a:lnTo>
                      <a:lnTo>
                        <a:pt x="7003" y="463"/>
                      </a:lnTo>
                    </a:path>
                  </a:pathLst>
                </a:custGeom>
                <a:noFill/>
                <a:ln w="9525" cmpd="sng">
                  <a:solidFill>
                    <a:srgbClr val="FF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28750" name="Freeform 28"/>
                <p:cNvSpPr>
                  <a:spLocks/>
                </p:cNvSpPr>
                <p:nvPr/>
              </p:nvSpPr>
              <p:spPr bwMode="auto">
                <a:xfrm>
                  <a:off x="1751" y="1501"/>
                  <a:ext cx="2073" cy="804"/>
                </a:xfrm>
                <a:custGeom>
                  <a:avLst/>
                  <a:gdLst>
                    <a:gd name="T0" fmla="*/ 25 w 7003"/>
                    <a:gd name="T1" fmla="*/ 781 h 3122"/>
                    <a:gd name="T2" fmla="*/ 58 w 7003"/>
                    <a:gd name="T3" fmla="*/ 751 h 3122"/>
                    <a:gd name="T4" fmla="*/ 91 w 7003"/>
                    <a:gd name="T5" fmla="*/ 721 h 3122"/>
                    <a:gd name="T6" fmla="*/ 123 w 7003"/>
                    <a:gd name="T7" fmla="*/ 690 h 3122"/>
                    <a:gd name="T8" fmla="*/ 159 w 7003"/>
                    <a:gd name="T9" fmla="*/ 660 h 3122"/>
                    <a:gd name="T10" fmla="*/ 191 w 7003"/>
                    <a:gd name="T11" fmla="*/ 628 h 3122"/>
                    <a:gd name="T12" fmla="*/ 224 w 7003"/>
                    <a:gd name="T13" fmla="*/ 598 h 3122"/>
                    <a:gd name="T14" fmla="*/ 257 w 7003"/>
                    <a:gd name="T15" fmla="*/ 568 h 3122"/>
                    <a:gd name="T16" fmla="*/ 290 w 7003"/>
                    <a:gd name="T17" fmla="*/ 535 h 3122"/>
                    <a:gd name="T18" fmla="*/ 322 w 7003"/>
                    <a:gd name="T19" fmla="*/ 505 h 3122"/>
                    <a:gd name="T20" fmla="*/ 358 w 7003"/>
                    <a:gd name="T21" fmla="*/ 473 h 3122"/>
                    <a:gd name="T22" fmla="*/ 390 w 7003"/>
                    <a:gd name="T23" fmla="*/ 441 h 3122"/>
                    <a:gd name="T24" fmla="*/ 423 w 7003"/>
                    <a:gd name="T25" fmla="*/ 409 h 3122"/>
                    <a:gd name="T26" fmla="*/ 456 w 7003"/>
                    <a:gd name="T27" fmla="*/ 377 h 3122"/>
                    <a:gd name="T28" fmla="*/ 488 w 7003"/>
                    <a:gd name="T29" fmla="*/ 344 h 3122"/>
                    <a:gd name="T30" fmla="*/ 521 w 7003"/>
                    <a:gd name="T31" fmla="*/ 310 h 3122"/>
                    <a:gd name="T32" fmla="*/ 557 w 7003"/>
                    <a:gd name="T33" fmla="*/ 276 h 3122"/>
                    <a:gd name="T34" fmla="*/ 589 w 7003"/>
                    <a:gd name="T35" fmla="*/ 242 h 3122"/>
                    <a:gd name="T36" fmla="*/ 622 w 7003"/>
                    <a:gd name="T37" fmla="*/ 206 h 3122"/>
                    <a:gd name="T38" fmla="*/ 655 w 7003"/>
                    <a:gd name="T39" fmla="*/ 170 h 3122"/>
                    <a:gd name="T40" fmla="*/ 688 w 7003"/>
                    <a:gd name="T41" fmla="*/ 134 h 3122"/>
                    <a:gd name="T42" fmla="*/ 720 w 7003"/>
                    <a:gd name="T43" fmla="*/ 100 h 3122"/>
                    <a:gd name="T44" fmla="*/ 755 w 7003"/>
                    <a:gd name="T45" fmla="*/ 68 h 3122"/>
                    <a:gd name="T46" fmla="*/ 788 w 7003"/>
                    <a:gd name="T47" fmla="*/ 40 h 3122"/>
                    <a:gd name="T48" fmla="*/ 821 w 7003"/>
                    <a:gd name="T49" fmla="*/ 17 h 3122"/>
                    <a:gd name="T50" fmla="*/ 854 w 7003"/>
                    <a:gd name="T51" fmla="*/ 6 h 3122"/>
                    <a:gd name="T52" fmla="*/ 887 w 7003"/>
                    <a:gd name="T53" fmla="*/ 0 h 3122"/>
                    <a:gd name="T54" fmla="*/ 919 w 7003"/>
                    <a:gd name="T55" fmla="*/ 0 h 3122"/>
                    <a:gd name="T56" fmla="*/ 955 w 7003"/>
                    <a:gd name="T57" fmla="*/ 4 h 3122"/>
                    <a:gd name="T58" fmla="*/ 987 w 7003"/>
                    <a:gd name="T59" fmla="*/ 9 h 3122"/>
                    <a:gd name="T60" fmla="*/ 1020 w 7003"/>
                    <a:gd name="T61" fmla="*/ 15 h 3122"/>
                    <a:gd name="T62" fmla="*/ 1053 w 7003"/>
                    <a:gd name="T63" fmla="*/ 21 h 3122"/>
                    <a:gd name="T64" fmla="*/ 1085 w 7003"/>
                    <a:gd name="T65" fmla="*/ 24 h 3122"/>
                    <a:gd name="T66" fmla="*/ 1118 w 7003"/>
                    <a:gd name="T67" fmla="*/ 28 h 3122"/>
                    <a:gd name="T68" fmla="*/ 1154 w 7003"/>
                    <a:gd name="T69" fmla="*/ 32 h 3122"/>
                    <a:gd name="T70" fmla="*/ 1186 w 7003"/>
                    <a:gd name="T71" fmla="*/ 36 h 3122"/>
                    <a:gd name="T72" fmla="*/ 1219 w 7003"/>
                    <a:gd name="T73" fmla="*/ 38 h 3122"/>
                    <a:gd name="T74" fmla="*/ 1252 w 7003"/>
                    <a:gd name="T75" fmla="*/ 40 h 3122"/>
                    <a:gd name="T76" fmla="*/ 1284 w 7003"/>
                    <a:gd name="T77" fmla="*/ 41 h 3122"/>
                    <a:gd name="T78" fmla="*/ 1317 w 7003"/>
                    <a:gd name="T79" fmla="*/ 44 h 3122"/>
                    <a:gd name="T80" fmla="*/ 1352 w 7003"/>
                    <a:gd name="T81" fmla="*/ 44 h 3122"/>
                    <a:gd name="T82" fmla="*/ 1385 w 7003"/>
                    <a:gd name="T83" fmla="*/ 45 h 3122"/>
                    <a:gd name="T84" fmla="*/ 1418 w 7003"/>
                    <a:gd name="T85" fmla="*/ 45 h 3122"/>
                    <a:gd name="T86" fmla="*/ 1451 w 7003"/>
                    <a:gd name="T87" fmla="*/ 47 h 3122"/>
                    <a:gd name="T88" fmla="*/ 1484 w 7003"/>
                    <a:gd name="T89" fmla="*/ 47 h 3122"/>
                    <a:gd name="T90" fmla="*/ 1516 w 7003"/>
                    <a:gd name="T91" fmla="*/ 47 h 3122"/>
                    <a:gd name="T92" fmla="*/ 1552 w 7003"/>
                    <a:gd name="T93" fmla="*/ 49 h 3122"/>
                    <a:gd name="T94" fmla="*/ 1584 w 7003"/>
                    <a:gd name="T95" fmla="*/ 49 h 3122"/>
                    <a:gd name="T96" fmla="*/ 1617 w 7003"/>
                    <a:gd name="T97" fmla="*/ 49 h 3122"/>
                    <a:gd name="T98" fmla="*/ 1650 w 7003"/>
                    <a:gd name="T99" fmla="*/ 49 h 3122"/>
                    <a:gd name="T100" fmla="*/ 1683 w 7003"/>
                    <a:gd name="T101" fmla="*/ 49 h 3122"/>
                    <a:gd name="T102" fmla="*/ 1715 w 7003"/>
                    <a:gd name="T103" fmla="*/ 49 h 3122"/>
                    <a:gd name="T104" fmla="*/ 1751 w 7003"/>
                    <a:gd name="T105" fmla="*/ 49 h 3122"/>
                    <a:gd name="T106" fmla="*/ 1783 w 7003"/>
                    <a:gd name="T107" fmla="*/ 49 h 3122"/>
                    <a:gd name="T108" fmla="*/ 1816 w 7003"/>
                    <a:gd name="T109" fmla="*/ 49 h 3122"/>
                    <a:gd name="T110" fmla="*/ 1849 w 7003"/>
                    <a:gd name="T111" fmla="*/ 49 h 3122"/>
                    <a:gd name="T112" fmla="*/ 1881 w 7003"/>
                    <a:gd name="T113" fmla="*/ 49 h 3122"/>
                    <a:gd name="T114" fmla="*/ 1914 w 7003"/>
                    <a:gd name="T115" fmla="*/ 51 h 3122"/>
                    <a:gd name="T116" fmla="*/ 1950 w 7003"/>
                    <a:gd name="T117" fmla="*/ 51 h 3122"/>
                    <a:gd name="T118" fmla="*/ 1982 w 7003"/>
                    <a:gd name="T119" fmla="*/ 51 h 3122"/>
                    <a:gd name="T120" fmla="*/ 2015 w 7003"/>
                    <a:gd name="T121" fmla="*/ 51 h 3122"/>
                    <a:gd name="T122" fmla="*/ 2048 w 7003"/>
                    <a:gd name="T123" fmla="*/ 51 h 3122"/>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7003" h="3122">
                      <a:moveTo>
                        <a:pt x="0" y="3122"/>
                      </a:moveTo>
                      <a:lnTo>
                        <a:pt x="25" y="3093"/>
                      </a:lnTo>
                      <a:lnTo>
                        <a:pt x="59" y="3063"/>
                      </a:lnTo>
                      <a:lnTo>
                        <a:pt x="85" y="3034"/>
                      </a:lnTo>
                      <a:lnTo>
                        <a:pt x="110" y="3005"/>
                      </a:lnTo>
                      <a:lnTo>
                        <a:pt x="136" y="2975"/>
                      </a:lnTo>
                      <a:lnTo>
                        <a:pt x="170" y="2946"/>
                      </a:lnTo>
                      <a:lnTo>
                        <a:pt x="195" y="2916"/>
                      </a:lnTo>
                      <a:lnTo>
                        <a:pt x="221" y="2887"/>
                      </a:lnTo>
                      <a:lnTo>
                        <a:pt x="255" y="2858"/>
                      </a:lnTo>
                      <a:lnTo>
                        <a:pt x="280" y="2828"/>
                      </a:lnTo>
                      <a:lnTo>
                        <a:pt x="306" y="2799"/>
                      </a:lnTo>
                      <a:lnTo>
                        <a:pt x="340" y="2770"/>
                      </a:lnTo>
                      <a:lnTo>
                        <a:pt x="365" y="2740"/>
                      </a:lnTo>
                      <a:lnTo>
                        <a:pt x="391" y="2711"/>
                      </a:lnTo>
                      <a:lnTo>
                        <a:pt x="417" y="2681"/>
                      </a:lnTo>
                      <a:lnTo>
                        <a:pt x="451" y="2652"/>
                      </a:lnTo>
                      <a:lnTo>
                        <a:pt x="476" y="2623"/>
                      </a:lnTo>
                      <a:lnTo>
                        <a:pt x="502" y="2593"/>
                      </a:lnTo>
                      <a:lnTo>
                        <a:pt x="536" y="2564"/>
                      </a:lnTo>
                      <a:lnTo>
                        <a:pt x="561" y="2534"/>
                      </a:lnTo>
                      <a:lnTo>
                        <a:pt x="587" y="2505"/>
                      </a:lnTo>
                      <a:lnTo>
                        <a:pt x="612" y="2476"/>
                      </a:lnTo>
                      <a:lnTo>
                        <a:pt x="646" y="2439"/>
                      </a:lnTo>
                      <a:lnTo>
                        <a:pt x="672" y="2410"/>
                      </a:lnTo>
                      <a:lnTo>
                        <a:pt x="697" y="2380"/>
                      </a:lnTo>
                      <a:lnTo>
                        <a:pt x="731" y="2351"/>
                      </a:lnTo>
                      <a:lnTo>
                        <a:pt x="757" y="2321"/>
                      </a:lnTo>
                      <a:lnTo>
                        <a:pt x="782" y="2292"/>
                      </a:lnTo>
                      <a:lnTo>
                        <a:pt x="808" y="2263"/>
                      </a:lnTo>
                      <a:lnTo>
                        <a:pt x="842" y="2233"/>
                      </a:lnTo>
                      <a:lnTo>
                        <a:pt x="868" y="2204"/>
                      </a:lnTo>
                      <a:lnTo>
                        <a:pt x="893" y="2174"/>
                      </a:lnTo>
                      <a:lnTo>
                        <a:pt x="927" y="2145"/>
                      </a:lnTo>
                      <a:lnTo>
                        <a:pt x="953" y="2108"/>
                      </a:lnTo>
                      <a:lnTo>
                        <a:pt x="978" y="2079"/>
                      </a:lnTo>
                      <a:lnTo>
                        <a:pt x="1012" y="2050"/>
                      </a:lnTo>
                      <a:lnTo>
                        <a:pt x="1038" y="2020"/>
                      </a:lnTo>
                      <a:lnTo>
                        <a:pt x="1063" y="1991"/>
                      </a:lnTo>
                      <a:lnTo>
                        <a:pt x="1089" y="1961"/>
                      </a:lnTo>
                      <a:lnTo>
                        <a:pt x="1123" y="1932"/>
                      </a:lnTo>
                      <a:lnTo>
                        <a:pt x="1148" y="1895"/>
                      </a:lnTo>
                      <a:lnTo>
                        <a:pt x="1174" y="1866"/>
                      </a:lnTo>
                      <a:lnTo>
                        <a:pt x="1208" y="1836"/>
                      </a:lnTo>
                      <a:lnTo>
                        <a:pt x="1233" y="1807"/>
                      </a:lnTo>
                      <a:lnTo>
                        <a:pt x="1259" y="1778"/>
                      </a:lnTo>
                      <a:lnTo>
                        <a:pt x="1285" y="1741"/>
                      </a:lnTo>
                      <a:lnTo>
                        <a:pt x="1319" y="1712"/>
                      </a:lnTo>
                      <a:lnTo>
                        <a:pt x="1344" y="1682"/>
                      </a:lnTo>
                      <a:lnTo>
                        <a:pt x="1370" y="1653"/>
                      </a:lnTo>
                      <a:lnTo>
                        <a:pt x="1404" y="1616"/>
                      </a:lnTo>
                      <a:lnTo>
                        <a:pt x="1429" y="1587"/>
                      </a:lnTo>
                      <a:lnTo>
                        <a:pt x="1455" y="1557"/>
                      </a:lnTo>
                      <a:lnTo>
                        <a:pt x="1480" y="1528"/>
                      </a:lnTo>
                      <a:lnTo>
                        <a:pt x="1514" y="1491"/>
                      </a:lnTo>
                      <a:lnTo>
                        <a:pt x="1540" y="1462"/>
                      </a:lnTo>
                      <a:lnTo>
                        <a:pt x="1565" y="1432"/>
                      </a:lnTo>
                      <a:lnTo>
                        <a:pt x="1599" y="1396"/>
                      </a:lnTo>
                      <a:lnTo>
                        <a:pt x="1625" y="1366"/>
                      </a:lnTo>
                      <a:lnTo>
                        <a:pt x="1650" y="1337"/>
                      </a:lnTo>
                      <a:lnTo>
                        <a:pt x="1684" y="1300"/>
                      </a:lnTo>
                      <a:lnTo>
                        <a:pt x="1710" y="1271"/>
                      </a:lnTo>
                      <a:lnTo>
                        <a:pt x="1736" y="1234"/>
                      </a:lnTo>
                      <a:lnTo>
                        <a:pt x="1761" y="1205"/>
                      </a:lnTo>
                      <a:lnTo>
                        <a:pt x="1795" y="1168"/>
                      </a:lnTo>
                      <a:lnTo>
                        <a:pt x="1821" y="1138"/>
                      </a:lnTo>
                      <a:lnTo>
                        <a:pt x="1846" y="1109"/>
                      </a:lnTo>
                      <a:lnTo>
                        <a:pt x="1880" y="1072"/>
                      </a:lnTo>
                      <a:lnTo>
                        <a:pt x="1906" y="1036"/>
                      </a:lnTo>
                      <a:lnTo>
                        <a:pt x="1931" y="1006"/>
                      </a:lnTo>
                      <a:lnTo>
                        <a:pt x="1957" y="969"/>
                      </a:lnTo>
                      <a:lnTo>
                        <a:pt x="1991" y="940"/>
                      </a:lnTo>
                      <a:lnTo>
                        <a:pt x="2016" y="903"/>
                      </a:lnTo>
                      <a:lnTo>
                        <a:pt x="2042" y="867"/>
                      </a:lnTo>
                      <a:lnTo>
                        <a:pt x="2076" y="837"/>
                      </a:lnTo>
                      <a:lnTo>
                        <a:pt x="2101" y="801"/>
                      </a:lnTo>
                      <a:lnTo>
                        <a:pt x="2127" y="764"/>
                      </a:lnTo>
                      <a:lnTo>
                        <a:pt x="2153" y="734"/>
                      </a:lnTo>
                      <a:lnTo>
                        <a:pt x="2187" y="698"/>
                      </a:lnTo>
                      <a:lnTo>
                        <a:pt x="2212" y="661"/>
                      </a:lnTo>
                      <a:lnTo>
                        <a:pt x="2238" y="632"/>
                      </a:lnTo>
                      <a:lnTo>
                        <a:pt x="2272" y="595"/>
                      </a:lnTo>
                      <a:lnTo>
                        <a:pt x="2297" y="558"/>
                      </a:lnTo>
                      <a:lnTo>
                        <a:pt x="2323" y="521"/>
                      </a:lnTo>
                      <a:lnTo>
                        <a:pt x="2357" y="492"/>
                      </a:lnTo>
                      <a:lnTo>
                        <a:pt x="2382" y="455"/>
                      </a:lnTo>
                      <a:lnTo>
                        <a:pt x="2408" y="426"/>
                      </a:lnTo>
                      <a:lnTo>
                        <a:pt x="2433" y="389"/>
                      </a:lnTo>
                      <a:lnTo>
                        <a:pt x="2467" y="360"/>
                      </a:lnTo>
                      <a:lnTo>
                        <a:pt x="2493" y="323"/>
                      </a:lnTo>
                      <a:lnTo>
                        <a:pt x="2518" y="294"/>
                      </a:lnTo>
                      <a:lnTo>
                        <a:pt x="2552" y="264"/>
                      </a:lnTo>
                      <a:lnTo>
                        <a:pt x="2578" y="235"/>
                      </a:lnTo>
                      <a:lnTo>
                        <a:pt x="2604" y="205"/>
                      </a:lnTo>
                      <a:lnTo>
                        <a:pt x="2629" y="176"/>
                      </a:lnTo>
                      <a:lnTo>
                        <a:pt x="2663" y="154"/>
                      </a:lnTo>
                      <a:lnTo>
                        <a:pt x="2689" y="132"/>
                      </a:lnTo>
                      <a:lnTo>
                        <a:pt x="2714" y="110"/>
                      </a:lnTo>
                      <a:lnTo>
                        <a:pt x="2748" y="88"/>
                      </a:lnTo>
                      <a:lnTo>
                        <a:pt x="2774" y="66"/>
                      </a:lnTo>
                      <a:lnTo>
                        <a:pt x="2799" y="51"/>
                      </a:lnTo>
                      <a:lnTo>
                        <a:pt x="2825" y="36"/>
                      </a:lnTo>
                      <a:lnTo>
                        <a:pt x="2859" y="29"/>
                      </a:lnTo>
                      <a:lnTo>
                        <a:pt x="2884" y="22"/>
                      </a:lnTo>
                      <a:lnTo>
                        <a:pt x="2910" y="14"/>
                      </a:lnTo>
                      <a:lnTo>
                        <a:pt x="2944" y="7"/>
                      </a:lnTo>
                      <a:lnTo>
                        <a:pt x="2969" y="0"/>
                      </a:lnTo>
                      <a:lnTo>
                        <a:pt x="2995" y="0"/>
                      </a:lnTo>
                      <a:lnTo>
                        <a:pt x="3029" y="0"/>
                      </a:lnTo>
                      <a:lnTo>
                        <a:pt x="3055" y="0"/>
                      </a:lnTo>
                      <a:lnTo>
                        <a:pt x="3080" y="0"/>
                      </a:lnTo>
                      <a:lnTo>
                        <a:pt x="3106" y="0"/>
                      </a:lnTo>
                      <a:lnTo>
                        <a:pt x="3140" y="7"/>
                      </a:lnTo>
                      <a:lnTo>
                        <a:pt x="3165" y="7"/>
                      </a:lnTo>
                      <a:lnTo>
                        <a:pt x="3191" y="14"/>
                      </a:lnTo>
                      <a:lnTo>
                        <a:pt x="3225" y="14"/>
                      </a:lnTo>
                      <a:lnTo>
                        <a:pt x="3250" y="22"/>
                      </a:lnTo>
                      <a:lnTo>
                        <a:pt x="3276" y="29"/>
                      </a:lnTo>
                      <a:lnTo>
                        <a:pt x="3301" y="29"/>
                      </a:lnTo>
                      <a:lnTo>
                        <a:pt x="3335" y="36"/>
                      </a:lnTo>
                      <a:lnTo>
                        <a:pt x="3361" y="44"/>
                      </a:lnTo>
                      <a:lnTo>
                        <a:pt x="3386" y="44"/>
                      </a:lnTo>
                      <a:lnTo>
                        <a:pt x="3420" y="51"/>
                      </a:lnTo>
                      <a:lnTo>
                        <a:pt x="3446" y="58"/>
                      </a:lnTo>
                      <a:lnTo>
                        <a:pt x="3472" y="66"/>
                      </a:lnTo>
                      <a:lnTo>
                        <a:pt x="3506" y="66"/>
                      </a:lnTo>
                      <a:lnTo>
                        <a:pt x="3531" y="73"/>
                      </a:lnTo>
                      <a:lnTo>
                        <a:pt x="3557" y="80"/>
                      </a:lnTo>
                      <a:lnTo>
                        <a:pt x="3582" y="80"/>
                      </a:lnTo>
                      <a:lnTo>
                        <a:pt x="3616" y="88"/>
                      </a:lnTo>
                      <a:lnTo>
                        <a:pt x="3642" y="95"/>
                      </a:lnTo>
                      <a:lnTo>
                        <a:pt x="3667" y="95"/>
                      </a:lnTo>
                      <a:lnTo>
                        <a:pt x="3701" y="103"/>
                      </a:lnTo>
                      <a:lnTo>
                        <a:pt x="3727" y="103"/>
                      </a:lnTo>
                      <a:lnTo>
                        <a:pt x="3752" y="110"/>
                      </a:lnTo>
                      <a:lnTo>
                        <a:pt x="3778" y="110"/>
                      </a:lnTo>
                      <a:lnTo>
                        <a:pt x="3812" y="117"/>
                      </a:lnTo>
                      <a:lnTo>
                        <a:pt x="3837" y="117"/>
                      </a:lnTo>
                      <a:lnTo>
                        <a:pt x="3863" y="125"/>
                      </a:lnTo>
                      <a:lnTo>
                        <a:pt x="3897" y="125"/>
                      </a:lnTo>
                      <a:lnTo>
                        <a:pt x="3923" y="132"/>
                      </a:lnTo>
                      <a:lnTo>
                        <a:pt x="3948" y="132"/>
                      </a:lnTo>
                      <a:lnTo>
                        <a:pt x="3974" y="132"/>
                      </a:lnTo>
                      <a:lnTo>
                        <a:pt x="4008" y="139"/>
                      </a:lnTo>
                      <a:lnTo>
                        <a:pt x="4033" y="139"/>
                      </a:lnTo>
                      <a:lnTo>
                        <a:pt x="4059" y="139"/>
                      </a:lnTo>
                      <a:lnTo>
                        <a:pt x="4093" y="147"/>
                      </a:lnTo>
                      <a:lnTo>
                        <a:pt x="4118" y="147"/>
                      </a:lnTo>
                      <a:lnTo>
                        <a:pt x="4144" y="147"/>
                      </a:lnTo>
                      <a:lnTo>
                        <a:pt x="4178" y="154"/>
                      </a:lnTo>
                      <a:lnTo>
                        <a:pt x="4203" y="154"/>
                      </a:lnTo>
                      <a:lnTo>
                        <a:pt x="4229" y="154"/>
                      </a:lnTo>
                      <a:lnTo>
                        <a:pt x="4254" y="154"/>
                      </a:lnTo>
                      <a:lnTo>
                        <a:pt x="4288" y="161"/>
                      </a:lnTo>
                      <a:lnTo>
                        <a:pt x="4314" y="161"/>
                      </a:lnTo>
                      <a:lnTo>
                        <a:pt x="4339" y="161"/>
                      </a:lnTo>
                      <a:lnTo>
                        <a:pt x="4374" y="161"/>
                      </a:lnTo>
                      <a:lnTo>
                        <a:pt x="4399" y="161"/>
                      </a:lnTo>
                      <a:lnTo>
                        <a:pt x="4425" y="169"/>
                      </a:lnTo>
                      <a:lnTo>
                        <a:pt x="4450" y="169"/>
                      </a:lnTo>
                      <a:lnTo>
                        <a:pt x="4484" y="169"/>
                      </a:lnTo>
                      <a:lnTo>
                        <a:pt x="4510" y="169"/>
                      </a:lnTo>
                      <a:lnTo>
                        <a:pt x="4535" y="169"/>
                      </a:lnTo>
                      <a:lnTo>
                        <a:pt x="4569" y="169"/>
                      </a:lnTo>
                      <a:lnTo>
                        <a:pt x="4595" y="176"/>
                      </a:lnTo>
                      <a:lnTo>
                        <a:pt x="4620" y="176"/>
                      </a:lnTo>
                      <a:lnTo>
                        <a:pt x="4646" y="176"/>
                      </a:lnTo>
                      <a:lnTo>
                        <a:pt x="4680" y="176"/>
                      </a:lnTo>
                      <a:lnTo>
                        <a:pt x="4705" y="176"/>
                      </a:lnTo>
                      <a:lnTo>
                        <a:pt x="4731" y="176"/>
                      </a:lnTo>
                      <a:lnTo>
                        <a:pt x="4765" y="176"/>
                      </a:lnTo>
                      <a:lnTo>
                        <a:pt x="4790" y="176"/>
                      </a:lnTo>
                      <a:lnTo>
                        <a:pt x="4816" y="183"/>
                      </a:lnTo>
                      <a:lnTo>
                        <a:pt x="4850" y="183"/>
                      </a:lnTo>
                      <a:lnTo>
                        <a:pt x="4876" y="183"/>
                      </a:lnTo>
                      <a:lnTo>
                        <a:pt x="4901" y="183"/>
                      </a:lnTo>
                      <a:lnTo>
                        <a:pt x="4927" y="183"/>
                      </a:lnTo>
                      <a:lnTo>
                        <a:pt x="4961" y="183"/>
                      </a:lnTo>
                      <a:lnTo>
                        <a:pt x="4986" y="183"/>
                      </a:lnTo>
                      <a:lnTo>
                        <a:pt x="5012" y="183"/>
                      </a:lnTo>
                      <a:lnTo>
                        <a:pt x="5046" y="183"/>
                      </a:lnTo>
                      <a:lnTo>
                        <a:pt x="5071" y="183"/>
                      </a:lnTo>
                      <a:lnTo>
                        <a:pt x="5097" y="183"/>
                      </a:lnTo>
                      <a:lnTo>
                        <a:pt x="5122" y="183"/>
                      </a:lnTo>
                      <a:lnTo>
                        <a:pt x="5156" y="183"/>
                      </a:lnTo>
                      <a:lnTo>
                        <a:pt x="5182" y="183"/>
                      </a:lnTo>
                      <a:lnTo>
                        <a:pt x="5207" y="191"/>
                      </a:lnTo>
                      <a:lnTo>
                        <a:pt x="5242" y="191"/>
                      </a:lnTo>
                      <a:lnTo>
                        <a:pt x="5267" y="191"/>
                      </a:lnTo>
                      <a:lnTo>
                        <a:pt x="5293" y="191"/>
                      </a:lnTo>
                      <a:lnTo>
                        <a:pt x="5318" y="191"/>
                      </a:lnTo>
                      <a:lnTo>
                        <a:pt x="5352" y="191"/>
                      </a:lnTo>
                      <a:lnTo>
                        <a:pt x="5378" y="191"/>
                      </a:lnTo>
                      <a:lnTo>
                        <a:pt x="5403" y="191"/>
                      </a:lnTo>
                      <a:lnTo>
                        <a:pt x="5437" y="191"/>
                      </a:lnTo>
                      <a:lnTo>
                        <a:pt x="5463" y="191"/>
                      </a:lnTo>
                      <a:lnTo>
                        <a:pt x="5488" y="191"/>
                      </a:lnTo>
                      <a:lnTo>
                        <a:pt x="5522" y="191"/>
                      </a:lnTo>
                      <a:lnTo>
                        <a:pt x="5548" y="191"/>
                      </a:lnTo>
                      <a:lnTo>
                        <a:pt x="5573" y="191"/>
                      </a:lnTo>
                      <a:lnTo>
                        <a:pt x="5599" y="191"/>
                      </a:lnTo>
                      <a:lnTo>
                        <a:pt x="5633" y="191"/>
                      </a:lnTo>
                      <a:lnTo>
                        <a:pt x="5658" y="191"/>
                      </a:lnTo>
                      <a:lnTo>
                        <a:pt x="5684" y="191"/>
                      </a:lnTo>
                      <a:lnTo>
                        <a:pt x="5718" y="191"/>
                      </a:lnTo>
                      <a:lnTo>
                        <a:pt x="5744" y="191"/>
                      </a:lnTo>
                      <a:lnTo>
                        <a:pt x="5769" y="191"/>
                      </a:lnTo>
                      <a:lnTo>
                        <a:pt x="5795" y="191"/>
                      </a:lnTo>
                      <a:lnTo>
                        <a:pt x="5829" y="191"/>
                      </a:lnTo>
                      <a:lnTo>
                        <a:pt x="5854" y="191"/>
                      </a:lnTo>
                      <a:lnTo>
                        <a:pt x="5880" y="191"/>
                      </a:lnTo>
                      <a:lnTo>
                        <a:pt x="5914" y="191"/>
                      </a:lnTo>
                      <a:lnTo>
                        <a:pt x="5939" y="191"/>
                      </a:lnTo>
                      <a:lnTo>
                        <a:pt x="5965" y="191"/>
                      </a:lnTo>
                      <a:lnTo>
                        <a:pt x="5990" y="191"/>
                      </a:lnTo>
                      <a:lnTo>
                        <a:pt x="6024" y="191"/>
                      </a:lnTo>
                      <a:lnTo>
                        <a:pt x="6050" y="191"/>
                      </a:lnTo>
                      <a:lnTo>
                        <a:pt x="6075" y="191"/>
                      </a:lnTo>
                      <a:lnTo>
                        <a:pt x="6109" y="191"/>
                      </a:lnTo>
                      <a:lnTo>
                        <a:pt x="6135" y="191"/>
                      </a:lnTo>
                      <a:lnTo>
                        <a:pt x="6161" y="191"/>
                      </a:lnTo>
                      <a:lnTo>
                        <a:pt x="6195" y="191"/>
                      </a:lnTo>
                      <a:lnTo>
                        <a:pt x="6220" y="191"/>
                      </a:lnTo>
                      <a:lnTo>
                        <a:pt x="6246" y="191"/>
                      </a:lnTo>
                      <a:lnTo>
                        <a:pt x="6271" y="191"/>
                      </a:lnTo>
                      <a:lnTo>
                        <a:pt x="6305" y="191"/>
                      </a:lnTo>
                      <a:lnTo>
                        <a:pt x="6331" y="191"/>
                      </a:lnTo>
                      <a:lnTo>
                        <a:pt x="6356" y="191"/>
                      </a:lnTo>
                      <a:lnTo>
                        <a:pt x="6390" y="198"/>
                      </a:lnTo>
                      <a:lnTo>
                        <a:pt x="6416" y="198"/>
                      </a:lnTo>
                      <a:lnTo>
                        <a:pt x="6441" y="198"/>
                      </a:lnTo>
                      <a:lnTo>
                        <a:pt x="6467" y="198"/>
                      </a:lnTo>
                      <a:lnTo>
                        <a:pt x="6501" y="198"/>
                      </a:lnTo>
                      <a:lnTo>
                        <a:pt x="6526" y="198"/>
                      </a:lnTo>
                      <a:lnTo>
                        <a:pt x="6552" y="198"/>
                      </a:lnTo>
                      <a:lnTo>
                        <a:pt x="6586" y="198"/>
                      </a:lnTo>
                      <a:lnTo>
                        <a:pt x="6612" y="198"/>
                      </a:lnTo>
                      <a:lnTo>
                        <a:pt x="6637" y="198"/>
                      </a:lnTo>
                      <a:lnTo>
                        <a:pt x="6663" y="198"/>
                      </a:lnTo>
                      <a:lnTo>
                        <a:pt x="6697" y="198"/>
                      </a:lnTo>
                      <a:lnTo>
                        <a:pt x="6722" y="198"/>
                      </a:lnTo>
                      <a:lnTo>
                        <a:pt x="6748" y="198"/>
                      </a:lnTo>
                      <a:lnTo>
                        <a:pt x="6782" y="198"/>
                      </a:lnTo>
                      <a:lnTo>
                        <a:pt x="6807" y="198"/>
                      </a:lnTo>
                      <a:lnTo>
                        <a:pt x="6833" y="198"/>
                      </a:lnTo>
                      <a:lnTo>
                        <a:pt x="6867" y="198"/>
                      </a:lnTo>
                      <a:lnTo>
                        <a:pt x="6892" y="198"/>
                      </a:lnTo>
                      <a:lnTo>
                        <a:pt x="6918" y="198"/>
                      </a:lnTo>
                      <a:lnTo>
                        <a:pt x="6943" y="198"/>
                      </a:lnTo>
                      <a:lnTo>
                        <a:pt x="6977" y="198"/>
                      </a:lnTo>
                      <a:lnTo>
                        <a:pt x="7003" y="198"/>
                      </a:lnTo>
                    </a:path>
                  </a:pathLst>
                </a:custGeom>
                <a:noFill/>
                <a:ln w="9525" cmpd="sng">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28751" name="Freeform 29"/>
                <p:cNvSpPr>
                  <a:spLocks/>
                </p:cNvSpPr>
                <p:nvPr/>
              </p:nvSpPr>
              <p:spPr bwMode="auto">
                <a:xfrm>
                  <a:off x="1751" y="1547"/>
                  <a:ext cx="2073" cy="760"/>
                </a:xfrm>
                <a:custGeom>
                  <a:avLst/>
                  <a:gdLst>
                    <a:gd name="T0" fmla="*/ 25 w 7003"/>
                    <a:gd name="T1" fmla="*/ 737 h 2947"/>
                    <a:gd name="T2" fmla="*/ 58 w 7003"/>
                    <a:gd name="T3" fmla="*/ 707 h 2947"/>
                    <a:gd name="T4" fmla="*/ 91 w 7003"/>
                    <a:gd name="T5" fmla="*/ 676 h 2947"/>
                    <a:gd name="T6" fmla="*/ 123 w 7003"/>
                    <a:gd name="T7" fmla="*/ 646 h 2947"/>
                    <a:gd name="T8" fmla="*/ 159 w 7003"/>
                    <a:gd name="T9" fmla="*/ 616 h 2947"/>
                    <a:gd name="T10" fmla="*/ 191 w 7003"/>
                    <a:gd name="T11" fmla="*/ 586 h 2947"/>
                    <a:gd name="T12" fmla="*/ 224 w 7003"/>
                    <a:gd name="T13" fmla="*/ 555 h 2947"/>
                    <a:gd name="T14" fmla="*/ 257 w 7003"/>
                    <a:gd name="T15" fmla="*/ 523 h 2947"/>
                    <a:gd name="T16" fmla="*/ 290 w 7003"/>
                    <a:gd name="T17" fmla="*/ 493 h 2947"/>
                    <a:gd name="T18" fmla="*/ 322 w 7003"/>
                    <a:gd name="T19" fmla="*/ 462 h 2947"/>
                    <a:gd name="T20" fmla="*/ 358 w 7003"/>
                    <a:gd name="T21" fmla="*/ 432 h 2947"/>
                    <a:gd name="T22" fmla="*/ 390 w 7003"/>
                    <a:gd name="T23" fmla="*/ 402 h 2947"/>
                    <a:gd name="T24" fmla="*/ 423 w 7003"/>
                    <a:gd name="T25" fmla="*/ 371 h 2947"/>
                    <a:gd name="T26" fmla="*/ 456 w 7003"/>
                    <a:gd name="T27" fmla="*/ 341 h 2947"/>
                    <a:gd name="T28" fmla="*/ 488 w 7003"/>
                    <a:gd name="T29" fmla="*/ 309 h 2947"/>
                    <a:gd name="T30" fmla="*/ 521 w 7003"/>
                    <a:gd name="T31" fmla="*/ 279 h 2947"/>
                    <a:gd name="T32" fmla="*/ 557 w 7003"/>
                    <a:gd name="T33" fmla="*/ 248 h 2947"/>
                    <a:gd name="T34" fmla="*/ 589 w 7003"/>
                    <a:gd name="T35" fmla="*/ 218 h 2947"/>
                    <a:gd name="T36" fmla="*/ 622 w 7003"/>
                    <a:gd name="T37" fmla="*/ 190 h 2947"/>
                    <a:gd name="T38" fmla="*/ 655 w 7003"/>
                    <a:gd name="T39" fmla="*/ 161 h 2947"/>
                    <a:gd name="T40" fmla="*/ 688 w 7003"/>
                    <a:gd name="T41" fmla="*/ 133 h 2947"/>
                    <a:gd name="T42" fmla="*/ 720 w 7003"/>
                    <a:gd name="T43" fmla="*/ 106 h 2947"/>
                    <a:gd name="T44" fmla="*/ 755 w 7003"/>
                    <a:gd name="T45" fmla="*/ 84 h 2947"/>
                    <a:gd name="T46" fmla="*/ 788 w 7003"/>
                    <a:gd name="T47" fmla="*/ 61 h 2947"/>
                    <a:gd name="T48" fmla="*/ 821 w 7003"/>
                    <a:gd name="T49" fmla="*/ 44 h 2947"/>
                    <a:gd name="T50" fmla="*/ 854 w 7003"/>
                    <a:gd name="T51" fmla="*/ 30 h 2947"/>
                    <a:gd name="T52" fmla="*/ 887 w 7003"/>
                    <a:gd name="T53" fmla="*/ 19 h 2947"/>
                    <a:gd name="T54" fmla="*/ 919 w 7003"/>
                    <a:gd name="T55" fmla="*/ 11 h 2947"/>
                    <a:gd name="T56" fmla="*/ 955 w 7003"/>
                    <a:gd name="T57" fmla="*/ 6 h 2947"/>
                    <a:gd name="T58" fmla="*/ 987 w 7003"/>
                    <a:gd name="T59" fmla="*/ 2 h 2947"/>
                    <a:gd name="T60" fmla="*/ 1020 w 7003"/>
                    <a:gd name="T61" fmla="*/ 0 h 2947"/>
                    <a:gd name="T62" fmla="*/ 1053 w 7003"/>
                    <a:gd name="T63" fmla="*/ 0 h 2947"/>
                    <a:gd name="T64" fmla="*/ 1085 w 7003"/>
                    <a:gd name="T65" fmla="*/ 0 h 2947"/>
                    <a:gd name="T66" fmla="*/ 1118 w 7003"/>
                    <a:gd name="T67" fmla="*/ 0 h 2947"/>
                    <a:gd name="T68" fmla="*/ 1154 w 7003"/>
                    <a:gd name="T69" fmla="*/ 0 h 2947"/>
                    <a:gd name="T70" fmla="*/ 1186 w 7003"/>
                    <a:gd name="T71" fmla="*/ 0 h 2947"/>
                    <a:gd name="T72" fmla="*/ 1219 w 7003"/>
                    <a:gd name="T73" fmla="*/ 0 h 2947"/>
                    <a:gd name="T74" fmla="*/ 1252 w 7003"/>
                    <a:gd name="T75" fmla="*/ 0 h 2947"/>
                    <a:gd name="T76" fmla="*/ 1284 w 7003"/>
                    <a:gd name="T77" fmla="*/ 0 h 2947"/>
                    <a:gd name="T78" fmla="*/ 1317 w 7003"/>
                    <a:gd name="T79" fmla="*/ 2 h 2947"/>
                    <a:gd name="T80" fmla="*/ 1352 w 7003"/>
                    <a:gd name="T81" fmla="*/ 2 h 2947"/>
                    <a:gd name="T82" fmla="*/ 1385 w 7003"/>
                    <a:gd name="T83" fmla="*/ 2 h 2947"/>
                    <a:gd name="T84" fmla="*/ 1418 w 7003"/>
                    <a:gd name="T85" fmla="*/ 2 h 2947"/>
                    <a:gd name="T86" fmla="*/ 1451 w 7003"/>
                    <a:gd name="T87" fmla="*/ 2 h 2947"/>
                    <a:gd name="T88" fmla="*/ 1484 w 7003"/>
                    <a:gd name="T89" fmla="*/ 2 h 2947"/>
                    <a:gd name="T90" fmla="*/ 1516 w 7003"/>
                    <a:gd name="T91" fmla="*/ 2 h 2947"/>
                    <a:gd name="T92" fmla="*/ 1552 w 7003"/>
                    <a:gd name="T93" fmla="*/ 2 h 2947"/>
                    <a:gd name="T94" fmla="*/ 1584 w 7003"/>
                    <a:gd name="T95" fmla="*/ 2 h 2947"/>
                    <a:gd name="T96" fmla="*/ 1617 w 7003"/>
                    <a:gd name="T97" fmla="*/ 2 h 2947"/>
                    <a:gd name="T98" fmla="*/ 1650 w 7003"/>
                    <a:gd name="T99" fmla="*/ 2 h 2947"/>
                    <a:gd name="T100" fmla="*/ 1683 w 7003"/>
                    <a:gd name="T101" fmla="*/ 4 h 2947"/>
                    <a:gd name="T102" fmla="*/ 1715 w 7003"/>
                    <a:gd name="T103" fmla="*/ 4 h 2947"/>
                    <a:gd name="T104" fmla="*/ 1751 w 7003"/>
                    <a:gd name="T105" fmla="*/ 4 h 2947"/>
                    <a:gd name="T106" fmla="*/ 1783 w 7003"/>
                    <a:gd name="T107" fmla="*/ 4 h 2947"/>
                    <a:gd name="T108" fmla="*/ 1816 w 7003"/>
                    <a:gd name="T109" fmla="*/ 4 h 2947"/>
                    <a:gd name="T110" fmla="*/ 1849 w 7003"/>
                    <a:gd name="T111" fmla="*/ 4 h 2947"/>
                    <a:gd name="T112" fmla="*/ 1881 w 7003"/>
                    <a:gd name="T113" fmla="*/ 4 h 2947"/>
                    <a:gd name="T114" fmla="*/ 1914 w 7003"/>
                    <a:gd name="T115" fmla="*/ 4 h 2947"/>
                    <a:gd name="T116" fmla="*/ 1950 w 7003"/>
                    <a:gd name="T117" fmla="*/ 4 h 2947"/>
                    <a:gd name="T118" fmla="*/ 1982 w 7003"/>
                    <a:gd name="T119" fmla="*/ 4 h 2947"/>
                    <a:gd name="T120" fmla="*/ 2015 w 7003"/>
                    <a:gd name="T121" fmla="*/ 4 h 2947"/>
                    <a:gd name="T122" fmla="*/ 2048 w 7003"/>
                    <a:gd name="T123" fmla="*/ 4 h 2947"/>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7003" h="2947">
                      <a:moveTo>
                        <a:pt x="0" y="2947"/>
                      </a:moveTo>
                      <a:lnTo>
                        <a:pt x="25" y="2917"/>
                      </a:lnTo>
                      <a:lnTo>
                        <a:pt x="59" y="2888"/>
                      </a:lnTo>
                      <a:lnTo>
                        <a:pt x="85" y="2858"/>
                      </a:lnTo>
                      <a:lnTo>
                        <a:pt x="110" y="2829"/>
                      </a:lnTo>
                      <a:lnTo>
                        <a:pt x="136" y="2800"/>
                      </a:lnTo>
                      <a:lnTo>
                        <a:pt x="170" y="2770"/>
                      </a:lnTo>
                      <a:lnTo>
                        <a:pt x="195" y="2741"/>
                      </a:lnTo>
                      <a:lnTo>
                        <a:pt x="221" y="2711"/>
                      </a:lnTo>
                      <a:lnTo>
                        <a:pt x="255" y="2682"/>
                      </a:lnTo>
                      <a:lnTo>
                        <a:pt x="280" y="2653"/>
                      </a:lnTo>
                      <a:lnTo>
                        <a:pt x="306" y="2623"/>
                      </a:lnTo>
                      <a:lnTo>
                        <a:pt x="340" y="2594"/>
                      </a:lnTo>
                      <a:lnTo>
                        <a:pt x="365" y="2564"/>
                      </a:lnTo>
                      <a:lnTo>
                        <a:pt x="391" y="2535"/>
                      </a:lnTo>
                      <a:lnTo>
                        <a:pt x="417" y="2506"/>
                      </a:lnTo>
                      <a:lnTo>
                        <a:pt x="451" y="2476"/>
                      </a:lnTo>
                      <a:lnTo>
                        <a:pt x="476" y="2447"/>
                      </a:lnTo>
                      <a:lnTo>
                        <a:pt x="502" y="2418"/>
                      </a:lnTo>
                      <a:lnTo>
                        <a:pt x="536" y="2388"/>
                      </a:lnTo>
                      <a:lnTo>
                        <a:pt x="561" y="2359"/>
                      </a:lnTo>
                      <a:lnTo>
                        <a:pt x="587" y="2329"/>
                      </a:lnTo>
                      <a:lnTo>
                        <a:pt x="612" y="2300"/>
                      </a:lnTo>
                      <a:lnTo>
                        <a:pt x="646" y="2271"/>
                      </a:lnTo>
                      <a:lnTo>
                        <a:pt x="672" y="2241"/>
                      </a:lnTo>
                      <a:lnTo>
                        <a:pt x="697" y="2212"/>
                      </a:lnTo>
                      <a:lnTo>
                        <a:pt x="731" y="2182"/>
                      </a:lnTo>
                      <a:lnTo>
                        <a:pt x="757" y="2153"/>
                      </a:lnTo>
                      <a:lnTo>
                        <a:pt x="782" y="2124"/>
                      </a:lnTo>
                      <a:lnTo>
                        <a:pt x="808" y="2094"/>
                      </a:lnTo>
                      <a:lnTo>
                        <a:pt x="842" y="2065"/>
                      </a:lnTo>
                      <a:lnTo>
                        <a:pt x="868" y="2028"/>
                      </a:lnTo>
                      <a:lnTo>
                        <a:pt x="893" y="1999"/>
                      </a:lnTo>
                      <a:lnTo>
                        <a:pt x="927" y="1969"/>
                      </a:lnTo>
                      <a:lnTo>
                        <a:pt x="953" y="1940"/>
                      </a:lnTo>
                      <a:lnTo>
                        <a:pt x="978" y="1911"/>
                      </a:lnTo>
                      <a:lnTo>
                        <a:pt x="1012" y="1881"/>
                      </a:lnTo>
                      <a:lnTo>
                        <a:pt x="1038" y="1852"/>
                      </a:lnTo>
                      <a:lnTo>
                        <a:pt x="1063" y="1822"/>
                      </a:lnTo>
                      <a:lnTo>
                        <a:pt x="1089" y="1793"/>
                      </a:lnTo>
                      <a:lnTo>
                        <a:pt x="1123" y="1764"/>
                      </a:lnTo>
                      <a:lnTo>
                        <a:pt x="1148" y="1734"/>
                      </a:lnTo>
                      <a:lnTo>
                        <a:pt x="1174" y="1705"/>
                      </a:lnTo>
                      <a:lnTo>
                        <a:pt x="1208" y="1675"/>
                      </a:lnTo>
                      <a:lnTo>
                        <a:pt x="1233" y="1646"/>
                      </a:lnTo>
                      <a:lnTo>
                        <a:pt x="1259" y="1617"/>
                      </a:lnTo>
                      <a:lnTo>
                        <a:pt x="1285" y="1587"/>
                      </a:lnTo>
                      <a:lnTo>
                        <a:pt x="1319" y="1558"/>
                      </a:lnTo>
                      <a:lnTo>
                        <a:pt x="1344" y="1529"/>
                      </a:lnTo>
                      <a:lnTo>
                        <a:pt x="1370" y="1499"/>
                      </a:lnTo>
                      <a:lnTo>
                        <a:pt x="1404" y="1470"/>
                      </a:lnTo>
                      <a:lnTo>
                        <a:pt x="1429" y="1440"/>
                      </a:lnTo>
                      <a:lnTo>
                        <a:pt x="1455" y="1411"/>
                      </a:lnTo>
                      <a:lnTo>
                        <a:pt x="1480" y="1382"/>
                      </a:lnTo>
                      <a:lnTo>
                        <a:pt x="1514" y="1352"/>
                      </a:lnTo>
                      <a:lnTo>
                        <a:pt x="1540" y="1323"/>
                      </a:lnTo>
                      <a:lnTo>
                        <a:pt x="1565" y="1293"/>
                      </a:lnTo>
                      <a:lnTo>
                        <a:pt x="1599" y="1264"/>
                      </a:lnTo>
                      <a:lnTo>
                        <a:pt x="1625" y="1235"/>
                      </a:lnTo>
                      <a:lnTo>
                        <a:pt x="1650" y="1198"/>
                      </a:lnTo>
                      <a:lnTo>
                        <a:pt x="1684" y="1169"/>
                      </a:lnTo>
                      <a:lnTo>
                        <a:pt x="1710" y="1139"/>
                      </a:lnTo>
                      <a:lnTo>
                        <a:pt x="1736" y="1110"/>
                      </a:lnTo>
                      <a:lnTo>
                        <a:pt x="1761" y="1080"/>
                      </a:lnTo>
                      <a:lnTo>
                        <a:pt x="1795" y="1051"/>
                      </a:lnTo>
                      <a:lnTo>
                        <a:pt x="1821" y="1022"/>
                      </a:lnTo>
                      <a:lnTo>
                        <a:pt x="1846" y="992"/>
                      </a:lnTo>
                      <a:lnTo>
                        <a:pt x="1880" y="963"/>
                      </a:lnTo>
                      <a:lnTo>
                        <a:pt x="1906" y="933"/>
                      </a:lnTo>
                      <a:lnTo>
                        <a:pt x="1931" y="904"/>
                      </a:lnTo>
                      <a:lnTo>
                        <a:pt x="1957" y="875"/>
                      </a:lnTo>
                      <a:lnTo>
                        <a:pt x="1991" y="845"/>
                      </a:lnTo>
                      <a:lnTo>
                        <a:pt x="2016" y="823"/>
                      </a:lnTo>
                      <a:lnTo>
                        <a:pt x="2042" y="794"/>
                      </a:lnTo>
                      <a:lnTo>
                        <a:pt x="2076" y="764"/>
                      </a:lnTo>
                      <a:lnTo>
                        <a:pt x="2101" y="735"/>
                      </a:lnTo>
                      <a:lnTo>
                        <a:pt x="2127" y="706"/>
                      </a:lnTo>
                      <a:lnTo>
                        <a:pt x="2153" y="676"/>
                      </a:lnTo>
                      <a:lnTo>
                        <a:pt x="2187" y="647"/>
                      </a:lnTo>
                      <a:lnTo>
                        <a:pt x="2212" y="625"/>
                      </a:lnTo>
                      <a:lnTo>
                        <a:pt x="2238" y="595"/>
                      </a:lnTo>
                      <a:lnTo>
                        <a:pt x="2272" y="566"/>
                      </a:lnTo>
                      <a:lnTo>
                        <a:pt x="2297" y="544"/>
                      </a:lnTo>
                      <a:lnTo>
                        <a:pt x="2323" y="515"/>
                      </a:lnTo>
                      <a:lnTo>
                        <a:pt x="2357" y="485"/>
                      </a:lnTo>
                      <a:lnTo>
                        <a:pt x="2382" y="463"/>
                      </a:lnTo>
                      <a:lnTo>
                        <a:pt x="2408" y="441"/>
                      </a:lnTo>
                      <a:lnTo>
                        <a:pt x="2433" y="412"/>
                      </a:lnTo>
                      <a:lnTo>
                        <a:pt x="2467" y="390"/>
                      </a:lnTo>
                      <a:lnTo>
                        <a:pt x="2493" y="368"/>
                      </a:lnTo>
                      <a:lnTo>
                        <a:pt x="2518" y="346"/>
                      </a:lnTo>
                      <a:lnTo>
                        <a:pt x="2552" y="324"/>
                      </a:lnTo>
                      <a:lnTo>
                        <a:pt x="2578" y="302"/>
                      </a:lnTo>
                      <a:lnTo>
                        <a:pt x="2604" y="280"/>
                      </a:lnTo>
                      <a:lnTo>
                        <a:pt x="2629" y="257"/>
                      </a:lnTo>
                      <a:lnTo>
                        <a:pt x="2663" y="235"/>
                      </a:lnTo>
                      <a:lnTo>
                        <a:pt x="2689" y="221"/>
                      </a:lnTo>
                      <a:lnTo>
                        <a:pt x="2714" y="206"/>
                      </a:lnTo>
                      <a:lnTo>
                        <a:pt x="2748" y="184"/>
                      </a:lnTo>
                      <a:lnTo>
                        <a:pt x="2774" y="169"/>
                      </a:lnTo>
                      <a:lnTo>
                        <a:pt x="2799" y="155"/>
                      </a:lnTo>
                      <a:lnTo>
                        <a:pt x="2825" y="140"/>
                      </a:lnTo>
                      <a:lnTo>
                        <a:pt x="2859" y="125"/>
                      </a:lnTo>
                      <a:lnTo>
                        <a:pt x="2884" y="118"/>
                      </a:lnTo>
                      <a:lnTo>
                        <a:pt x="2910" y="103"/>
                      </a:lnTo>
                      <a:lnTo>
                        <a:pt x="2944" y="89"/>
                      </a:lnTo>
                      <a:lnTo>
                        <a:pt x="2969" y="81"/>
                      </a:lnTo>
                      <a:lnTo>
                        <a:pt x="2995" y="74"/>
                      </a:lnTo>
                      <a:lnTo>
                        <a:pt x="3029" y="66"/>
                      </a:lnTo>
                      <a:lnTo>
                        <a:pt x="3055" y="59"/>
                      </a:lnTo>
                      <a:lnTo>
                        <a:pt x="3080" y="52"/>
                      </a:lnTo>
                      <a:lnTo>
                        <a:pt x="3106" y="44"/>
                      </a:lnTo>
                      <a:lnTo>
                        <a:pt x="3140" y="37"/>
                      </a:lnTo>
                      <a:lnTo>
                        <a:pt x="3165" y="30"/>
                      </a:lnTo>
                      <a:lnTo>
                        <a:pt x="3191" y="30"/>
                      </a:lnTo>
                      <a:lnTo>
                        <a:pt x="3225" y="22"/>
                      </a:lnTo>
                      <a:lnTo>
                        <a:pt x="3250" y="22"/>
                      </a:lnTo>
                      <a:lnTo>
                        <a:pt x="3276" y="15"/>
                      </a:lnTo>
                      <a:lnTo>
                        <a:pt x="3301" y="15"/>
                      </a:lnTo>
                      <a:lnTo>
                        <a:pt x="3335" y="8"/>
                      </a:lnTo>
                      <a:lnTo>
                        <a:pt x="3361" y="8"/>
                      </a:lnTo>
                      <a:lnTo>
                        <a:pt x="3386" y="8"/>
                      </a:lnTo>
                      <a:lnTo>
                        <a:pt x="3420" y="0"/>
                      </a:lnTo>
                      <a:lnTo>
                        <a:pt x="3446" y="0"/>
                      </a:lnTo>
                      <a:lnTo>
                        <a:pt x="3472" y="0"/>
                      </a:lnTo>
                      <a:lnTo>
                        <a:pt x="3506" y="0"/>
                      </a:lnTo>
                      <a:lnTo>
                        <a:pt x="3531" y="0"/>
                      </a:lnTo>
                      <a:lnTo>
                        <a:pt x="3557" y="0"/>
                      </a:lnTo>
                      <a:lnTo>
                        <a:pt x="3582" y="0"/>
                      </a:lnTo>
                      <a:lnTo>
                        <a:pt x="3616" y="0"/>
                      </a:lnTo>
                      <a:lnTo>
                        <a:pt x="3642" y="0"/>
                      </a:lnTo>
                      <a:lnTo>
                        <a:pt x="3667" y="0"/>
                      </a:lnTo>
                      <a:lnTo>
                        <a:pt x="3701" y="0"/>
                      </a:lnTo>
                      <a:lnTo>
                        <a:pt x="3727" y="0"/>
                      </a:lnTo>
                      <a:lnTo>
                        <a:pt x="3752" y="0"/>
                      </a:lnTo>
                      <a:lnTo>
                        <a:pt x="3778" y="0"/>
                      </a:lnTo>
                      <a:lnTo>
                        <a:pt x="3812" y="0"/>
                      </a:lnTo>
                      <a:lnTo>
                        <a:pt x="3837" y="0"/>
                      </a:lnTo>
                      <a:lnTo>
                        <a:pt x="3863" y="0"/>
                      </a:lnTo>
                      <a:lnTo>
                        <a:pt x="3897" y="0"/>
                      </a:lnTo>
                      <a:lnTo>
                        <a:pt x="3923" y="0"/>
                      </a:lnTo>
                      <a:lnTo>
                        <a:pt x="3948" y="0"/>
                      </a:lnTo>
                      <a:lnTo>
                        <a:pt x="3974" y="0"/>
                      </a:lnTo>
                      <a:lnTo>
                        <a:pt x="4008" y="0"/>
                      </a:lnTo>
                      <a:lnTo>
                        <a:pt x="4033" y="0"/>
                      </a:lnTo>
                      <a:lnTo>
                        <a:pt x="4059" y="0"/>
                      </a:lnTo>
                      <a:lnTo>
                        <a:pt x="4093" y="0"/>
                      </a:lnTo>
                      <a:lnTo>
                        <a:pt x="4118" y="0"/>
                      </a:lnTo>
                      <a:lnTo>
                        <a:pt x="4144" y="0"/>
                      </a:lnTo>
                      <a:lnTo>
                        <a:pt x="4178" y="0"/>
                      </a:lnTo>
                      <a:lnTo>
                        <a:pt x="4203" y="0"/>
                      </a:lnTo>
                      <a:lnTo>
                        <a:pt x="4229" y="0"/>
                      </a:lnTo>
                      <a:lnTo>
                        <a:pt x="4254" y="0"/>
                      </a:lnTo>
                      <a:lnTo>
                        <a:pt x="4288" y="0"/>
                      </a:lnTo>
                      <a:lnTo>
                        <a:pt x="4314" y="0"/>
                      </a:lnTo>
                      <a:lnTo>
                        <a:pt x="4339" y="0"/>
                      </a:lnTo>
                      <a:lnTo>
                        <a:pt x="4374" y="0"/>
                      </a:lnTo>
                      <a:lnTo>
                        <a:pt x="4399" y="8"/>
                      </a:lnTo>
                      <a:lnTo>
                        <a:pt x="4425" y="8"/>
                      </a:lnTo>
                      <a:lnTo>
                        <a:pt x="4450" y="8"/>
                      </a:lnTo>
                      <a:lnTo>
                        <a:pt x="4484" y="8"/>
                      </a:lnTo>
                      <a:lnTo>
                        <a:pt x="4510" y="8"/>
                      </a:lnTo>
                      <a:lnTo>
                        <a:pt x="4535" y="8"/>
                      </a:lnTo>
                      <a:lnTo>
                        <a:pt x="4569" y="8"/>
                      </a:lnTo>
                      <a:lnTo>
                        <a:pt x="4595" y="8"/>
                      </a:lnTo>
                      <a:lnTo>
                        <a:pt x="4620" y="8"/>
                      </a:lnTo>
                      <a:lnTo>
                        <a:pt x="4646" y="8"/>
                      </a:lnTo>
                      <a:lnTo>
                        <a:pt x="4680" y="8"/>
                      </a:lnTo>
                      <a:lnTo>
                        <a:pt x="4705" y="8"/>
                      </a:lnTo>
                      <a:lnTo>
                        <a:pt x="4731" y="8"/>
                      </a:lnTo>
                      <a:lnTo>
                        <a:pt x="4765" y="8"/>
                      </a:lnTo>
                      <a:lnTo>
                        <a:pt x="4790" y="8"/>
                      </a:lnTo>
                      <a:lnTo>
                        <a:pt x="4816" y="8"/>
                      </a:lnTo>
                      <a:lnTo>
                        <a:pt x="4850" y="8"/>
                      </a:lnTo>
                      <a:lnTo>
                        <a:pt x="4876" y="8"/>
                      </a:lnTo>
                      <a:lnTo>
                        <a:pt x="4901" y="8"/>
                      </a:lnTo>
                      <a:lnTo>
                        <a:pt x="4927" y="8"/>
                      </a:lnTo>
                      <a:lnTo>
                        <a:pt x="4961" y="8"/>
                      </a:lnTo>
                      <a:lnTo>
                        <a:pt x="4986" y="8"/>
                      </a:lnTo>
                      <a:lnTo>
                        <a:pt x="5012" y="8"/>
                      </a:lnTo>
                      <a:lnTo>
                        <a:pt x="5046" y="8"/>
                      </a:lnTo>
                      <a:lnTo>
                        <a:pt x="5071" y="8"/>
                      </a:lnTo>
                      <a:lnTo>
                        <a:pt x="5097" y="8"/>
                      </a:lnTo>
                      <a:lnTo>
                        <a:pt x="5122" y="8"/>
                      </a:lnTo>
                      <a:lnTo>
                        <a:pt x="5156" y="8"/>
                      </a:lnTo>
                      <a:lnTo>
                        <a:pt x="5182" y="8"/>
                      </a:lnTo>
                      <a:lnTo>
                        <a:pt x="5207" y="8"/>
                      </a:lnTo>
                      <a:lnTo>
                        <a:pt x="5242" y="8"/>
                      </a:lnTo>
                      <a:lnTo>
                        <a:pt x="5267" y="8"/>
                      </a:lnTo>
                      <a:lnTo>
                        <a:pt x="5293" y="8"/>
                      </a:lnTo>
                      <a:lnTo>
                        <a:pt x="5318" y="8"/>
                      </a:lnTo>
                      <a:lnTo>
                        <a:pt x="5352" y="8"/>
                      </a:lnTo>
                      <a:lnTo>
                        <a:pt x="5378" y="8"/>
                      </a:lnTo>
                      <a:lnTo>
                        <a:pt x="5403" y="8"/>
                      </a:lnTo>
                      <a:lnTo>
                        <a:pt x="5437" y="8"/>
                      </a:lnTo>
                      <a:lnTo>
                        <a:pt x="5463" y="8"/>
                      </a:lnTo>
                      <a:lnTo>
                        <a:pt x="5488" y="8"/>
                      </a:lnTo>
                      <a:lnTo>
                        <a:pt x="5522" y="8"/>
                      </a:lnTo>
                      <a:lnTo>
                        <a:pt x="5548" y="8"/>
                      </a:lnTo>
                      <a:lnTo>
                        <a:pt x="5573" y="8"/>
                      </a:lnTo>
                      <a:lnTo>
                        <a:pt x="5599" y="8"/>
                      </a:lnTo>
                      <a:lnTo>
                        <a:pt x="5633" y="8"/>
                      </a:lnTo>
                      <a:lnTo>
                        <a:pt x="5658" y="8"/>
                      </a:lnTo>
                      <a:lnTo>
                        <a:pt x="5684" y="15"/>
                      </a:lnTo>
                      <a:lnTo>
                        <a:pt x="5718" y="15"/>
                      </a:lnTo>
                      <a:lnTo>
                        <a:pt x="5744" y="15"/>
                      </a:lnTo>
                      <a:lnTo>
                        <a:pt x="5769" y="15"/>
                      </a:lnTo>
                      <a:lnTo>
                        <a:pt x="5795" y="15"/>
                      </a:lnTo>
                      <a:lnTo>
                        <a:pt x="5829" y="15"/>
                      </a:lnTo>
                      <a:lnTo>
                        <a:pt x="5854" y="15"/>
                      </a:lnTo>
                      <a:lnTo>
                        <a:pt x="5880" y="15"/>
                      </a:lnTo>
                      <a:lnTo>
                        <a:pt x="5914" y="15"/>
                      </a:lnTo>
                      <a:lnTo>
                        <a:pt x="5939" y="15"/>
                      </a:lnTo>
                      <a:lnTo>
                        <a:pt x="5965" y="15"/>
                      </a:lnTo>
                      <a:lnTo>
                        <a:pt x="5990" y="15"/>
                      </a:lnTo>
                      <a:lnTo>
                        <a:pt x="6024" y="15"/>
                      </a:lnTo>
                      <a:lnTo>
                        <a:pt x="6050" y="15"/>
                      </a:lnTo>
                      <a:lnTo>
                        <a:pt x="6075" y="15"/>
                      </a:lnTo>
                      <a:lnTo>
                        <a:pt x="6109" y="15"/>
                      </a:lnTo>
                      <a:lnTo>
                        <a:pt x="6135" y="15"/>
                      </a:lnTo>
                      <a:lnTo>
                        <a:pt x="6161" y="15"/>
                      </a:lnTo>
                      <a:lnTo>
                        <a:pt x="6195" y="15"/>
                      </a:lnTo>
                      <a:lnTo>
                        <a:pt x="6220" y="15"/>
                      </a:lnTo>
                      <a:lnTo>
                        <a:pt x="6246" y="15"/>
                      </a:lnTo>
                      <a:lnTo>
                        <a:pt x="6271" y="15"/>
                      </a:lnTo>
                      <a:lnTo>
                        <a:pt x="6305" y="15"/>
                      </a:lnTo>
                      <a:lnTo>
                        <a:pt x="6331" y="15"/>
                      </a:lnTo>
                      <a:lnTo>
                        <a:pt x="6356" y="15"/>
                      </a:lnTo>
                      <a:lnTo>
                        <a:pt x="6390" y="15"/>
                      </a:lnTo>
                      <a:lnTo>
                        <a:pt x="6416" y="15"/>
                      </a:lnTo>
                      <a:lnTo>
                        <a:pt x="6441" y="15"/>
                      </a:lnTo>
                      <a:lnTo>
                        <a:pt x="6467" y="15"/>
                      </a:lnTo>
                      <a:lnTo>
                        <a:pt x="6501" y="15"/>
                      </a:lnTo>
                      <a:lnTo>
                        <a:pt x="6526" y="15"/>
                      </a:lnTo>
                      <a:lnTo>
                        <a:pt x="6552" y="15"/>
                      </a:lnTo>
                      <a:lnTo>
                        <a:pt x="6586" y="15"/>
                      </a:lnTo>
                      <a:lnTo>
                        <a:pt x="6612" y="15"/>
                      </a:lnTo>
                      <a:lnTo>
                        <a:pt x="6637" y="15"/>
                      </a:lnTo>
                      <a:lnTo>
                        <a:pt x="6663" y="15"/>
                      </a:lnTo>
                      <a:lnTo>
                        <a:pt x="6697" y="15"/>
                      </a:lnTo>
                      <a:lnTo>
                        <a:pt x="6722" y="15"/>
                      </a:lnTo>
                      <a:lnTo>
                        <a:pt x="6748" y="15"/>
                      </a:lnTo>
                      <a:lnTo>
                        <a:pt x="6782" y="15"/>
                      </a:lnTo>
                      <a:lnTo>
                        <a:pt x="6807" y="15"/>
                      </a:lnTo>
                      <a:lnTo>
                        <a:pt x="6833" y="15"/>
                      </a:lnTo>
                      <a:lnTo>
                        <a:pt x="6867" y="15"/>
                      </a:lnTo>
                      <a:lnTo>
                        <a:pt x="6892" y="15"/>
                      </a:lnTo>
                      <a:lnTo>
                        <a:pt x="6918" y="15"/>
                      </a:lnTo>
                      <a:lnTo>
                        <a:pt x="6943" y="15"/>
                      </a:lnTo>
                      <a:lnTo>
                        <a:pt x="6977" y="15"/>
                      </a:lnTo>
                      <a:lnTo>
                        <a:pt x="7003" y="15"/>
                      </a:lnTo>
                    </a:path>
                  </a:pathLst>
                </a:custGeom>
                <a:noFill/>
                <a:ln w="9525" cmpd="sng">
                  <a:solidFill>
                    <a:srgbClr val="0066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28752" name="Freeform 30"/>
                <p:cNvSpPr>
                  <a:spLocks/>
                </p:cNvSpPr>
                <p:nvPr/>
              </p:nvSpPr>
              <p:spPr bwMode="auto">
                <a:xfrm>
                  <a:off x="1751" y="1551"/>
                  <a:ext cx="2073" cy="756"/>
                </a:xfrm>
                <a:custGeom>
                  <a:avLst/>
                  <a:gdLst>
                    <a:gd name="T0" fmla="*/ 25 w 7003"/>
                    <a:gd name="T1" fmla="*/ 733 h 2932"/>
                    <a:gd name="T2" fmla="*/ 58 w 7003"/>
                    <a:gd name="T3" fmla="*/ 705 h 2932"/>
                    <a:gd name="T4" fmla="*/ 91 w 7003"/>
                    <a:gd name="T5" fmla="*/ 675 h 2932"/>
                    <a:gd name="T6" fmla="*/ 123 w 7003"/>
                    <a:gd name="T7" fmla="*/ 644 h 2932"/>
                    <a:gd name="T8" fmla="*/ 159 w 7003"/>
                    <a:gd name="T9" fmla="*/ 614 h 2932"/>
                    <a:gd name="T10" fmla="*/ 191 w 7003"/>
                    <a:gd name="T11" fmla="*/ 584 h 2932"/>
                    <a:gd name="T12" fmla="*/ 224 w 7003"/>
                    <a:gd name="T13" fmla="*/ 553 h 2932"/>
                    <a:gd name="T14" fmla="*/ 257 w 7003"/>
                    <a:gd name="T15" fmla="*/ 525 h 2932"/>
                    <a:gd name="T16" fmla="*/ 290 w 7003"/>
                    <a:gd name="T17" fmla="*/ 495 h 2932"/>
                    <a:gd name="T18" fmla="*/ 322 w 7003"/>
                    <a:gd name="T19" fmla="*/ 464 h 2932"/>
                    <a:gd name="T20" fmla="*/ 358 w 7003"/>
                    <a:gd name="T21" fmla="*/ 436 h 2932"/>
                    <a:gd name="T22" fmla="*/ 390 w 7003"/>
                    <a:gd name="T23" fmla="*/ 405 h 2932"/>
                    <a:gd name="T24" fmla="*/ 423 w 7003"/>
                    <a:gd name="T25" fmla="*/ 377 h 2932"/>
                    <a:gd name="T26" fmla="*/ 456 w 7003"/>
                    <a:gd name="T27" fmla="*/ 349 h 2932"/>
                    <a:gd name="T28" fmla="*/ 488 w 7003"/>
                    <a:gd name="T29" fmla="*/ 320 h 2932"/>
                    <a:gd name="T30" fmla="*/ 521 w 7003"/>
                    <a:gd name="T31" fmla="*/ 292 h 2932"/>
                    <a:gd name="T32" fmla="*/ 557 w 7003"/>
                    <a:gd name="T33" fmla="*/ 265 h 2932"/>
                    <a:gd name="T34" fmla="*/ 589 w 7003"/>
                    <a:gd name="T35" fmla="*/ 239 h 2932"/>
                    <a:gd name="T36" fmla="*/ 622 w 7003"/>
                    <a:gd name="T37" fmla="*/ 212 h 2932"/>
                    <a:gd name="T38" fmla="*/ 655 w 7003"/>
                    <a:gd name="T39" fmla="*/ 187 h 2932"/>
                    <a:gd name="T40" fmla="*/ 688 w 7003"/>
                    <a:gd name="T41" fmla="*/ 165 h 2932"/>
                    <a:gd name="T42" fmla="*/ 720 w 7003"/>
                    <a:gd name="T43" fmla="*/ 142 h 2932"/>
                    <a:gd name="T44" fmla="*/ 755 w 7003"/>
                    <a:gd name="T45" fmla="*/ 121 h 2932"/>
                    <a:gd name="T46" fmla="*/ 788 w 7003"/>
                    <a:gd name="T47" fmla="*/ 104 h 2932"/>
                    <a:gd name="T48" fmla="*/ 821 w 7003"/>
                    <a:gd name="T49" fmla="*/ 87 h 2932"/>
                    <a:gd name="T50" fmla="*/ 854 w 7003"/>
                    <a:gd name="T51" fmla="*/ 72 h 2932"/>
                    <a:gd name="T52" fmla="*/ 887 w 7003"/>
                    <a:gd name="T53" fmla="*/ 59 h 2932"/>
                    <a:gd name="T54" fmla="*/ 919 w 7003"/>
                    <a:gd name="T55" fmla="*/ 49 h 2932"/>
                    <a:gd name="T56" fmla="*/ 955 w 7003"/>
                    <a:gd name="T57" fmla="*/ 40 h 2932"/>
                    <a:gd name="T58" fmla="*/ 987 w 7003"/>
                    <a:gd name="T59" fmla="*/ 32 h 2932"/>
                    <a:gd name="T60" fmla="*/ 1020 w 7003"/>
                    <a:gd name="T61" fmla="*/ 27 h 2932"/>
                    <a:gd name="T62" fmla="*/ 1053 w 7003"/>
                    <a:gd name="T63" fmla="*/ 21 h 2932"/>
                    <a:gd name="T64" fmla="*/ 1085 w 7003"/>
                    <a:gd name="T65" fmla="*/ 17 h 2932"/>
                    <a:gd name="T66" fmla="*/ 1118 w 7003"/>
                    <a:gd name="T67" fmla="*/ 13 h 2932"/>
                    <a:gd name="T68" fmla="*/ 1154 w 7003"/>
                    <a:gd name="T69" fmla="*/ 11 h 2932"/>
                    <a:gd name="T70" fmla="*/ 1186 w 7003"/>
                    <a:gd name="T71" fmla="*/ 10 h 2932"/>
                    <a:gd name="T72" fmla="*/ 1219 w 7003"/>
                    <a:gd name="T73" fmla="*/ 7 h 2932"/>
                    <a:gd name="T74" fmla="*/ 1252 w 7003"/>
                    <a:gd name="T75" fmla="*/ 6 h 2932"/>
                    <a:gd name="T76" fmla="*/ 1284 w 7003"/>
                    <a:gd name="T77" fmla="*/ 4 h 2932"/>
                    <a:gd name="T78" fmla="*/ 1317 w 7003"/>
                    <a:gd name="T79" fmla="*/ 4 h 2932"/>
                    <a:gd name="T80" fmla="*/ 1352 w 7003"/>
                    <a:gd name="T81" fmla="*/ 4 h 2932"/>
                    <a:gd name="T82" fmla="*/ 1385 w 7003"/>
                    <a:gd name="T83" fmla="*/ 2 h 2932"/>
                    <a:gd name="T84" fmla="*/ 1418 w 7003"/>
                    <a:gd name="T85" fmla="*/ 2 h 2932"/>
                    <a:gd name="T86" fmla="*/ 1451 w 7003"/>
                    <a:gd name="T87" fmla="*/ 2 h 2932"/>
                    <a:gd name="T88" fmla="*/ 1484 w 7003"/>
                    <a:gd name="T89" fmla="*/ 2 h 2932"/>
                    <a:gd name="T90" fmla="*/ 1516 w 7003"/>
                    <a:gd name="T91" fmla="*/ 0 h 2932"/>
                    <a:gd name="T92" fmla="*/ 1552 w 7003"/>
                    <a:gd name="T93" fmla="*/ 0 h 2932"/>
                    <a:gd name="T94" fmla="*/ 1584 w 7003"/>
                    <a:gd name="T95" fmla="*/ 0 h 2932"/>
                    <a:gd name="T96" fmla="*/ 1617 w 7003"/>
                    <a:gd name="T97" fmla="*/ 0 h 2932"/>
                    <a:gd name="T98" fmla="*/ 1650 w 7003"/>
                    <a:gd name="T99" fmla="*/ 0 h 2932"/>
                    <a:gd name="T100" fmla="*/ 1683 w 7003"/>
                    <a:gd name="T101" fmla="*/ 0 h 2932"/>
                    <a:gd name="T102" fmla="*/ 1715 w 7003"/>
                    <a:gd name="T103" fmla="*/ 0 h 2932"/>
                    <a:gd name="T104" fmla="*/ 1751 w 7003"/>
                    <a:gd name="T105" fmla="*/ 0 h 2932"/>
                    <a:gd name="T106" fmla="*/ 1783 w 7003"/>
                    <a:gd name="T107" fmla="*/ 0 h 2932"/>
                    <a:gd name="T108" fmla="*/ 1816 w 7003"/>
                    <a:gd name="T109" fmla="*/ 0 h 2932"/>
                    <a:gd name="T110" fmla="*/ 1849 w 7003"/>
                    <a:gd name="T111" fmla="*/ 0 h 2932"/>
                    <a:gd name="T112" fmla="*/ 1881 w 7003"/>
                    <a:gd name="T113" fmla="*/ 0 h 2932"/>
                    <a:gd name="T114" fmla="*/ 1914 w 7003"/>
                    <a:gd name="T115" fmla="*/ 0 h 2932"/>
                    <a:gd name="T116" fmla="*/ 1950 w 7003"/>
                    <a:gd name="T117" fmla="*/ 0 h 2932"/>
                    <a:gd name="T118" fmla="*/ 1982 w 7003"/>
                    <a:gd name="T119" fmla="*/ 0 h 2932"/>
                    <a:gd name="T120" fmla="*/ 2015 w 7003"/>
                    <a:gd name="T121" fmla="*/ 0 h 2932"/>
                    <a:gd name="T122" fmla="*/ 2048 w 7003"/>
                    <a:gd name="T123" fmla="*/ 0 h 2932"/>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7003" h="2932">
                      <a:moveTo>
                        <a:pt x="0" y="2932"/>
                      </a:moveTo>
                      <a:lnTo>
                        <a:pt x="25" y="2902"/>
                      </a:lnTo>
                      <a:lnTo>
                        <a:pt x="59" y="2873"/>
                      </a:lnTo>
                      <a:lnTo>
                        <a:pt x="85" y="2843"/>
                      </a:lnTo>
                      <a:lnTo>
                        <a:pt x="110" y="2814"/>
                      </a:lnTo>
                      <a:lnTo>
                        <a:pt x="136" y="2785"/>
                      </a:lnTo>
                      <a:lnTo>
                        <a:pt x="170" y="2755"/>
                      </a:lnTo>
                      <a:lnTo>
                        <a:pt x="195" y="2733"/>
                      </a:lnTo>
                      <a:lnTo>
                        <a:pt x="221" y="2704"/>
                      </a:lnTo>
                      <a:lnTo>
                        <a:pt x="255" y="2674"/>
                      </a:lnTo>
                      <a:lnTo>
                        <a:pt x="280" y="2645"/>
                      </a:lnTo>
                      <a:lnTo>
                        <a:pt x="306" y="2616"/>
                      </a:lnTo>
                      <a:lnTo>
                        <a:pt x="340" y="2586"/>
                      </a:lnTo>
                      <a:lnTo>
                        <a:pt x="365" y="2557"/>
                      </a:lnTo>
                      <a:lnTo>
                        <a:pt x="391" y="2527"/>
                      </a:lnTo>
                      <a:lnTo>
                        <a:pt x="417" y="2498"/>
                      </a:lnTo>
                      <a:lnTo>
                        <a:pt x="451" y="2469"/>
                      </a:lnTo>
                      <a:lnTo>
                        <a:pt x="476" y="2439"/>
                      </a:lnTo>
                      <a:lnTo>
                        <a:pt x="502" y="2410"/>
                      </a:lnTo>
                      <a:lnTo>
                        <a:pt x="536" y="2381"/>
                      </a:lnTo>
                      <a:lnTo>
                        <a:pt x="561" y="2351"/>
                      </a:lnTo>
                      <a:lnTo>
                        <a:pt x="587" y="2322"/>
                      </a:lnTo>
                      <a:lnTo>
                        <a:pt x="612" y="2292"/>
                      </a:lnTo>
                      <a:lnTo>
                        <a:pt x="646" y="2263"/>
                      </a:lnTo>
                      <a:lnTo>
                        <a:pt x="672" y="2234"/>
                      </a:lnTo>
                      <a:lnTo>
                        <a:pt x="697" y="2204"/>
                      </a:lnTo>
                      <a:lnTo>
                        <a:pt x="731" y="2175"/>
                      </a:lnTo>
                      <a:lnTo>
                        <a:pt x="757" y="2145"/>
                      </a:lnTo>
                      <a:lnTo>
                        <a:pt x="782" y="2116"/>
                      </a:lnTo>
                      <a:lnTo>
                        <a:pt x="808" y="2094"/>
                      </a:lnTo>
                      <a:lnTo>
                        <a:pt x="842" y="2065"/>
                      </a:lnTo>
                      <a:lnTo>
                        <a:pt x="868" y="2035"/>
                      </a:lnTo>
                      <a:lnTo>
                        <a:pt x="893" y="2006"/>
                      </a:lnTo>
                      <a:lnTo>
                        <a:pt x="927" y="1976"/>
                      </a:lnTo>
                      <a:lnTo>
                        <a:pt x="953" y="1947"/>
                      </a:lnTo>
                      <a:lnTo>
                        <a:pt x="978" y="1918"/>
                      </a:lnTo>
                      <a:lnTo>
                        <a:pt x="1012" y="1888"/>
                      </a:lnTo>
                      <a:lnTo>
                        <a:pt x="1038" y="1859"/>
                      </a:lnTo>
                      <a:lnTo>
                        <a:pt x="1063" y="1829"/>
                      </a:lnTo>
                      <a:lnTo>
                        <a:pt x="1089" y="1800"/>
                      </a:lnTo>
                      <a:lnTo>
                        <a:pt x="1123" y="1771"/>
                      </a:lnTo>
                      <a:lnTo>
                        <a:pt x="1148" y="1749"/>
                      </a:lnTo>
                      <a:lnTo>
                        <a:pt x="1174" y="1719"/>
                      </a:lnTo>
                      <a:lnTo>
                        <a:pt x="1208" y="1690"/>
                      </a:lnTo>
                      <a:lnTo>
                        <a:pt x="1233" y="1660"/>
                      </a:lnTo>
                      <a:lnTo>
                        <a:pt x="1259" y="1631"/>
                      </a:lnTo>
                      <a:lnTo>
                        <a:pt x="1285" y="1602"/>
                      </a:lnTo>
                      <a:lnTo>
                        <a:pt x="1319" y="1572"/>
                      </a:lnTo>
                      <a:lnTo>
                        <a:pt x="1344" y="1550"/>
                      </a:lnTo>
                      <a:lnTo>
                        <a:pt x="1370" y="1521"/>
                      </a:lnTo>
                      <a:lnTo>
                        <a:pt x="1404" y="1492"/>
                      </a:lnTo>
                      <a:lnTo>
                        <a:pt x="1429" y="1462"/>
                      </a:lnTo>
                      <a:lnTo>
                        <a:pt x="1455" y="1433"/>
                      </a:lnTo>
                      <a:lnTo>
                        <a:pt x="1480" y="1411"/>
                      </a:lnTo>
                      <a:lnTo>
                        <a:pt x="1514" y="1381"/>
                      </a:lnTo>
                      <a:lnTo>
                        <a:pt x="1540" y="1352"/>
                      </a:lnTo>
                      <a:lnTo>
                        <a:pt x="1565" y="1323"/>
                      </a:lnTo>
                      <a:lnTo>
                        <a:pt x="1599" y="1293"/>
                      </a:lnTo>
                      <a:lnTo>
                        <a:pt x="1625" y="1271"/>
                      </a:lnTo>
                      <a:lnTo>
                        <a:pt x="1650" y="1242"/>
                      </a:lnTo>
                      <a:lnTo>
                        <a:pt x="1684" y="1212"/>
                      </a:lnTo>
                      <a:lnTo>
                        <a:pt x="1710" y="1190"/>
                      </a:lnTo>
                      <a:lnTo>
                        <a:pt x="1736" y="1161"/>
                      </a:lnTo>
                      <a:lnTo>
                        <a:pt x="1761" y="1131"/>
                      </a:lnTo>
                      <a:lnTo>
                        <a:pt x="1795" y="1109"/>
                      </a:lnTo>
                      <a:lnTo>
                        <a:pt x="1821" y="1080"/>
                      </a:lnTo>
                      <a:lnTo>
                        <a:pt x="1846" y="1058"/>
                      </a:lnTo>
                      <a:lnTo>
                        <a:pt x="1880" y="1029"/>
                      </a:lnTo>
                      <a:lnTo>
                        <a:pt x="1906" y="999"/>
                      </a:lnTo>
                      <a:lnTo>
                        <a:pt x="1931" y="977"/>
                      </a:lnTo>
                      <a:lnTo>
                        <a:pt x="1957" y="948"/>
                      </a:lnTo>
                      <a:lnTo>
                        <a:pt x="1991" y="926"/>
                      </a:lnTo>
                      <a:lnTo>
                        <a:pt x="2016" y="896"/>
                      </a:lnTo>
                      <a:lnTo>
                        <a:pt x="2042" y="874"/>
                      </a:lnTo>
                      <a:lnTo>
                        <a:pt x="2076" y="852"/>
                      </a:lnTo>
                      <a:lnTo>
                        <a:pt x="2101" y="823"/>
                      </a:lnTo>
                      <a:lnTo>
                        <a:pt x="2127" y="801"/>
                      </a:lnTo>
                      <a:lnTo>
                        <a:pt x="2153" y="779"/>
                      </a:lnTo>
                      <a:lnTo>
                        <a:pt x="2187" y="749"/>
                      </a:lnTo>
                      <a:lnTo>
                        <a:pt x="2212" y="727"/>
                      </a:lnTo>
                      <a:lnTo>
                        <a:pt x="2238" y="705"/>
                      </a:lnTo>
                      <a:lnTo>
                        <a:pt x="2272" y="683"/>
                      </a:lnTo>
                      <a:lnTo>
                        <a:pt x="2297" y="661"/>
                      </a:lnTo>
                      <a:lnTo>
                        <a:pt x="2323" y="639"/>
                      </a:lnTo>
                      <a:lnTo>
                        <a:pt x="2357" y="617"/>
                      </a:lnTo>
                      <a:lnTo>
                        <a:pt x="2382" y="595"/>
                      </a:lnTo>
                      <a:lnTo>
                        <a:pt x="2408" y="573"/>
                      </a:lnTo>
                      <a:lnTo>
                        <a:pt x="2433" y="551"/>
                      </a:lnTo>
                      <a:lnTo>
                        <a:pt x="2467" y="529"/>
                      </a:lnTo>
                      <a:lnTo>
                        <a:pt x="2493" y="514"/>
                      </a:lnTo>
                      <a:lnTo>
                        <a:pt x="2518" y="492"/>
                      </a:lnTo>
                      <a:lnTo>
                        <a:pt x="2552" y="470"/>
                      </a:lnTo>
                      <a:lnTo>
                        <a:pt x="2578" y="456"/>
                      </a:lnTo>
                      <a:lnTo>
                        <a:pt x="2604" y="434"/>
                      </a:lnTo>
                      <a:lnTo>
                        <a:pt x="2629" y="419"/>
                      </a:lnTo>
                      <a:lnTo>
                        <a:pt x="2663" y="404"/>
                      </a:lnTo>
                      <a:lnTo>
                        <a:pt x="2689" y="382"/>
                      </a:lnTo>
                      <a:lnTo>
                        <a:pt x="2714" y="367"/>
                      </a:lnTo>
                      <a:lnTo>
                        <a:pt x="2748" y="353"/>
                      </a:lnTo>
                      <a:lnTo>
                        <a:pt x="2774" y="338"/>
                      </a:lnTo>
                      <a:lnTo>
                        <a:pt x="2799" y="323"/>
                      </a:lnTo>
                      <a:lnTo>
                        <a:pt x="2825" y="309"/>
                      </a:lnTo>
                      <a:lnTo>
                        <a:pt x="2859" y="294"/>
                      </a:lnTo>
                      <a:lnTo>
                        <a:pt x="2884" y="279"/>
                      </a:lnTo>
                      <a:lnTo>
                        <a:pt x="2910" y="265"/>
                      </a:lnTo>
                      <a:lnTo>
                        <a:pt x="2944" y="257"/>
                      </a:lnTo>
                      <a:lnTo>
                        <a:pt x="2969" y="242"/>
                      </a:lnTo>
                      <a:lnTo>
                        <a:pt x="2995" y="228"/>
                      </a:lnTo>
                      <a:lnTo>
                        <a:pt x="3029" y="220"/>
                      </a:lnTo>
                      <a:lnTo>
                        <a:pt x="3055" y="213"/>
                      </a:lnTo>
                      <a:lnTo>
                        <a:pt x="3080" y="198"/>
                      </a:lnTo>
                      <a:lnTo>
                        <a:pt x="3106" y="191"/>
                      </a:lnTo>
                      <a:lnTo>
                        <a:pt x="3140" y="184"/>
                      </a:lnTo>
                      <a:lnTo>
                        <a:pt x="3165" y="169"/>
                      </a:lnTo>
                      <a:lnTo>
                        <a:pt x="3191" y="162"/>
                      </a:lnTo>
                      <a:lnTo>
                        <a:pt x="3225" y="154"/>
                      </a:lnTo>
                      <a:lnTo>
                        <a:pt x="3250" y="147"/>
                      </a:lnTo>
                      <a:lnTo>
                        <a:pt x="3276" y="140"/>
                      </a:lnTo>
                      <a:lnTo>
                        <a:pt x="3301" y="132"/>
                      </a:lnTo>
                      <a:lnTo>
                        <a:pt x="3335" y="125"/>
                      </a:lnTo>
                      <a:lnTo>
                        <a:pt x="3361" y="118"/>
                      </a:lnTo>
                      <a:lnTo>
                        <a:pt x="3386" y="110"/>
                      </a:lnTo>
                      <a:lnTo>
                        <a:pt x="3420" y="110"/>
                      </a:lnTo>
                      <a:lnTo>
                        <a:pt x="3446" y="103"/>
                      </a:lnTo>
                      <a:lnTo>
                        <a:pt x="3472" y="96"/>
                      </a:lnTo>
                      <a:lnTo>
                        <a:pt x="3506" y="88"/>
                      </a:lnTo>
                      <a:lnTo>
                        <a:pt x="3531" y="88"/>
                      </a:lnTo>
                      <a:lnTo>
                        <a:pt x="3557" y="81"/>
                      </a:lnTo>
                      <a:lnTo>
                        <a:pt x="3582" y="81"/>
                      </a:lnTo>
                      <a:lnTo>
                        <a:pt x="3616" y="74"/>
                      </a:lnTo>
                      <a:lnTo>
                        <a:pt x="3642" y="74"/>
                      </a:lnTo>
                      <a:lnTo>
                        <a:pt x="3667" y="66"/>
                      </a:lnTo>
                      <a:lnTo>
                        <a:pt x="3701" y="66"/>
                      </a:lnTo>
                      <a:lnTo>
                        <a:pt x="3727" y="59"/>
                      </a:lnTo>
                      <a:lnTo>
                        <a:pt x="3752" y="59"/>
                      </a:lnTo>
                      <a:lnTo>
                        <a:pt x="3778" y="51"/>
                      </a:lnTo>
                      <a:lnTo>
                        <a:pt x="3812" y="51"/>
                      </a:lnTo>
                      <a:lnTo>
                        <a:pt x="3837" y="51"/>
                      </a:lnTo>
                      <a:lnTo>
                        <a:pt x="3863" y="44"/>
                      </a:lnTo>
                      <a:lnTo>
                        <a:pt x="3897" y="44"/>
                      </a:lnTo>
                      <a:lnTo>
                        <a:pt x="3923" y="44"/>
                      </a:lnTo>
                      <a:lnTo>
                        <a:pt x="3948" y="37"/>
                      </a:lnTo>
                      <a:lnTo>
                        <a:pt x="3974" y="37"/>
                      </a:lnTo>
                      <a:lnTo>
                        <a:pt x="4008" y="37"/>
                      </a:lnTo>
                      <a:lnTo>
                        <a:pt x="4033" y="37"/>
                      </a:lnTo>
                      <a:lnTo>
                        <a:pt x="4059" y="29"/>
                      </a:lnTo>
                      <a:lnTo>
                        <a:pt x="4093" y="29"/>
                      </a:lnTo>
                      <a:lnTo>
                        <a:pt x="4118" y="29"/>
                      </a:lnTo>
                      <a:lnTo>
                        <a:pt x="4144" y="29"/>
                      </a:lnTo>
                      <a:lnTo>
                        <a:pt x="4178" y="22"/>
                      </a:lnTo>
                      <a:lnTo>
                        <a:pt x="4203" y="22"/>
                      </a:lnTo>
                      <a:lnTo>
                        <a:pt x="4229" y="22"/>
                      </a:lnTo>
                      <a:lnTo>
                        <a:pt x="4254" y="22"/>
                      </a:lnTo>
                      <a:lnTo>
                        <a:pt x="4288" y="22"/>
                      </a:lnTo>
                      <a:lnTo>
                        <a:pt x="4314" y="22"/>
                      </a:lnTo>
                      <a:lnTo>
                        <a:pt x="4339" y="15"/>
                      </a:lnTo>
                      <a:lnTo>
                        <a:pt x="4374" y="15"/>
                      </a:lnTo>
                      <a:lnTo>
                        <a:pt x="4399" y="15"/>
                      </a:lnTo>
                      <a:lnTo>
                        <a:pt x="4425" y="15"/>
                      </a:lnTo>
                      <a:lnTo>
                        <a:pt x="4450" y="15"/>
                      </a:lnTo>
                      <a:lnTo>
                        <a:pt x="4484" y="15"/>
                      </a:lnTo>
                      <a:lnTo>
                        <a:pt x="4510" y="15"/>
                      </a:lnTo>
                      <a:lnTo>
                        <a:pt x="4535" y="15"/>
                      </a:lnTo>
                      <a:lnTo>
                        <a:pt x="4569" y="15"/>
                      </a:lnTo>
                      <a:lnTo>
                        <a:pt x="4595" y="7"/>
                      </a:lnTo>
                      <a:lnTo>
                        <a:pt x="4620" y="7"/>
                      </a:lnTo>
                      <a:lnTo>
                        <a:pt x="4646" y="7"/>
                      </a:lnTo>
                      <a:lnTo>
                        <a:pt x="4680" y="7"/>
                      </a:lnTo>
                      <a:lnTo>
                        <a:pt x="4705" y="7"/>
                      </a:lnTo>
                      <a:lnTo>
                        <a:pt x="4731" y="7"/>
                      </a:lnTo>
                      <a:lnTo>
                        <a:pt x="4765" y="7"/>
                      </a:lnTo>
                      <a:lnTo>
                        <a:pt x="4790" y="7"/>
                      </a:lnTo>
                      <a:lnTo>
                        <a:pt x="4816" y="7"/>
                      </a:lnTo>
                      <a:lnTo>
                        <a:pt x="4850" y="7"/>
                      </a:lnTo>
                      <a:lnTo>
                        <a:pt x="4876" y="7"/>
                      </a:lnTo>
                      <a:lnTo>
                        <a:pt x="4901" y="7"/>
                      </a:lnTo>
                      <a:lnTo>
                        <a:pt x="4927" y="7"/>
                      </a:lnTo>
                      <a:lnTo>
                        <a:pt x="4961" y="7"/>
                      </a:lnTo>
                      <a:lnTo>
                        <a:pt x="4986" y="7"/>
                      </a:lnTo>
                      <a:lnTo>
                        <a:pt x="5012" y="7"/>
                      </a:lnTo>
                      <a:lnTo>
                        <a:pt x="5046" y="7"/>
                      </a:lnTo>
                      <a:lnTo>
                        <a:pt x="5071" y="0"/>
                      </a:lnTo>
                      <a:lnTo>
                        <a:pt x="5097" y="0"/>
                      </a:lnTo>
                      <a:lnTo>
                        <a:pt x="5122" y="0"/>
                      </a:lnTo>
                      <a:lnTo>
                        <a:pt x="5156" y="0"/>
                      </a:lnTo>
                      <a:lnTo>
                        <a:pt x="5182" y="0"/>
                      </a:lnTo>
                      <a:lnTo>
                        <a:pt x="5207" y="0"/>
                      </a:lnTo>
                      <a:lnTo>
                        <a:pt x="5242" y="0"/>
                      </a:lnTo>
                      <a:lnTo>
                        <a:pt x="5267" y="0"/>
                      </a:lnTo>
                      <a:lnTo>
                        <a:pt x="5293" y="0"/>
                      </a:lnTo>
                      <a:lnTo>
                        <a:pt x="5318" y="0"/>
                      </a:lnTo>
                      <a:lnTo>
                        <a:pt x="5352" y="0"/>
                      </a:lnTo>
                      <a:lnTo>
                        <a:pt x="5378" y="0"/>
                      </a:lnTo>
                      <a:lnTo>
                        <a:pt x="5403" y="0"/>
                      </a:lnTo>
                      <a:lnTo>
                        <a:pt x="5437" y="0"/>
                      </a:lnTo>
                      <a:lnTo>
                        <a:pt x="5463" y="0"/>
                      </a:lnTo>
                      <a:lnTo>
                        <a:pt x="5488" y="0"/>
                      </a:lnTo>
                      <a:lnTo>
                        <a:pt x="5522" y="0"/>
                      </a:lnTo>
                      <a:lnTo>
                        <a:pt x="5548" y="0"/>
                      </a:lnTo>
                      <a:lnTo>
                        <a:pt x="5573" y="0"/>
                      </a:lnTo>
                      <a:lnTo>
                        <a:pt x="5599" y="0"/>
                      </a:lnTo>
                      <a:lnTo>
                        <a:pt x="5633" y="0"/>
                      </a:lnTo>
                      <a:lnTo>
                        <a:pt x="5658" y="0"/>
                      </a:lnTo>
                      <a:lnTo>
                        <a:pt x="5684" y="0"/>
                      </a:lnTo>
                      <a:lnTo>
                        <a:pt x="5718" y="0"/>
                      </a:lnTo>
                      <a:lnTo>
                        <a:pt x="5744" y="0"/>
                      </a:lnTo>
                      <a:lnTo>
                        <a:pt x="5769" y="0"/>
                      </a:lnTo>
                      <a:lnTo>
                        <a:pt x="5795" y="0"/>
                      </a:lnTo>
                      <a:lnTo>
                        <a:pt x="5829" y="0"/>
                      </a:lnTo>
                      <a:lnTo>
                        <a:pt x="5854" y="0"/>
                      </a:lnTo>
                      <a:lnTo>
                        <a:pt x="5880" y="0"/>
                      </a:lnTo>
                      <a:lnTo>
                        <a:pt x="5914" y="0"/>
                      </a:lnTo>
                      <a:lnTo>
                        <a:pt x="5939" y="0"/>
                      </a:lnTo>
                      <a:lnTo>
                        <a:pt x="5965" y="0"/>
                      </a:lnTo>
                      <a:lnTo>
                        <a:pt x="5990" y="0"/>
                      </a:lnTo>
                      <a:lnTo>
                        <a:pt x="6024" y="0"/>
                      </a:lnTo>
                      <a:lnTo>
                        <a:pt x="6050" y="0"/>
                      </a:lnTo>
                      <a:lnTo>
                        <a:pt x="6075" y="0"/>
                      </a:lnTo>
                      <a:lnTo>
                        <a:pt x="6109" y="0"/>
                      </a:lnTo>
                      <a:lnTo>
                        <a:pt x="6135" y="0"/>
                      </a:lnTo>
                      <a:lnTo>
                        <a:pt x="6161" y="0"/>
                      </a:lnTo>
                      <a:lnTo>
                        <a:pt x="6195" y="0"/>
                      </a:lnTo>
                      <a:lnTo>
                        <a:pt x="6220" y="0"/>
                      </a:lnTo>
                      <a:lnTo>
                        <a:pt x="6246" y="0"/>
                      </a:lnTo>
                      <a:lnTo>
                        <a:pt x="6271" y="0"/>
                      </a:lnTo>
                      <a:lnTo>
                        <a:pt x="6305" y="0"/>
                      </a:lnTo>
                      <a:lnTo>
                        <a:pt x="6331" y="0"/>
                      </a:lnTo>
                      <a:lnTo>
                        <a:pt x="6356" y="0"/>
                      </a:lnTo>
                      <a:lnTo>
                        <a:pt x="6390" y="0"/>
                      </a:lnTo>
                      <a:lnTo>
                        <a:pt x="6416" y="0"/>
                      </a:lnTo>
                      <a:lnTo>
                        <a:pt x="6441" y="0"/>
                      </a:lnTo>
                      <a:lnTo>
                        <a:pt x="6467" y="0"/>
                      </a:lnTo>
                      <a:lnTo>
                        <a:pt x="6501" y="0"/>
                      </a:lnTo>
                      <a:lnTo>
                        <a:pt x="6526" y="0"/>
                      </a:lnTo>
                      <a:lnTo>
                        <a:pt x="6552" y="0"/>
                      </a:lnTo>
                      <a:lnTo>
                        <a:pt x="6586" y="0"/>
                      </a:lnTo>
                      <a:lnTo>
                        <a:pt x="6612" y="0"/>
                      </a:lnTo>
                      <a:lnTo>
                        <a:pt x="6637" y="0"/>
                      </a:lnTo>
                      <a:lnTo>
                        <a:pt x="6663" y="0"/>
                      </a:lnTo>
                      <a:lnTo>
                        <a:pt x="6697" y="0"/>
                      </a:lnTo>
                      <a:lnTo>
                        <a:pt x="6722" y="0"/>
                      </a:lnTo>
                      <a:lnTo>
                        <a:pt x="6748" y="0"/>
                      </a:lnTo>
                      <a:lnTo>
                        <a:pt x="6782" y="0"/>
                      </a:lnTo>
                      <a:lnTo>
                        <a:pt x="6807" y="0"/>
                      </a:lnTo>
                      <a:lnTo>
                        <a:pt x="6833" y="0"/>
                      </a:lnTo>
                      <a:lnTo>
                        <a:pt x="6867" y="0"/>
                      </a:lnTo>
                      <a:lnTo>
                        <a:pt x="6892" y="0"/>
                      </a:lnTo>
                      <a:lnTo>
                        <a:pt x="6918" y="0"/>
                      </a:lnTo>
                      <a:lnTo>
                        <a:pt x="6943" y="0"/>
                      </a:lnTo>
                      <a:lnTo>
                        <a:pt x="6977" y="0"/>
                      </a:lnTo>
                      <a:lnTo>
                        <a:pt x="7003" y="0"/>
                      </a:lnTo>
                    </a:path>
                  </a:pathLst>
                </a:custGeom>
                <a:noFill/>
                <a:ln w="9525" cmpd="sng">
                  <a:solidFill>
                    <a:srgbClr val="66CC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28753" name="Freeform 31"/>
                <p:cNvSpPr>
                  <a:spLocks/>
                </p:cNvSpPr>
                <p:nvPr/>
              </p:nvSpPr>
              <p:spPr bwMode="auto">
                <a:xfrm>
                  <a:off x="1755" y="1551"/>
                  <a:ext cx="2069" cy="756"/>
                </a:xfrm>
                <a:custGeom>
                  <a:avLst/>
                  <a:gdLst>
                    <a:gd name="T0" fmla="*/ 20 w 6986"/>
                    <a:gd name="T1" fmla="*/ 737 h 2932"/>
                    <a:gd name="T2" fmla="*/ 53 w 6986"/>
                    <a:gd name="T3" fmla="*/ 709 h 2932"/>
                    <a:gd name="T4" fmla="*/ 86 w 6986"/>
                    <a:gd name="T5" fmla="*/ 678 h 2932"/>
                    <a:gd name="T6" fmla="*/ 118 w 6986"/>
                    <a:gd name="T7" fmla="*/ 650 h 2932"/>
                    <a:gd name="T8" fmla="*/ 154 w 6986"/>
                    <a:gd name="T9" fmla="*/ 620 h 2932"/>
                    <a:gd name="T10" fmla="*/ 186 w 6986"/>
                    <a:gd name="T11" fmla="*/ 591 h 2932"/>
                    <a:gd name="T12" fmla="*/ 219 w 6986"/>
                    <a:gd name="T13" fmla="*/ 563 h 2932"/>
                    <a:gd name="T14" fmla="*/ 252 w 6986"/>
                    <a:gd name="T15" fmla="*/ 534 h 2932"/>
                    <a:gd name="T16" fmla="*/ 285 w 6986"/>
                    <a:gd name="T17" fmla="*/ 508 h 2932"/>
                    <a:gd name="T18" fmla="*/ 317 w 6986"/>
                    <a:gd name="T19" fmla="*/ 479 h 2932"/>
                    <a:gd name="T20" fmla="*/ 353 w 6986"/>
                    <a:gd name="T21" fmla="*/ 453 h 2932"/>
                    <a:gd name="T22" fmla="*/ 386 w 6986"/>
                    <a:gd name="T23" fmla="*/ 426 h 2932"/>
                    <a:gd name="T24" fmla="*/ 418 w 6986"/>
                    <a:gd name="T25" fmla="*/ 402 h 2932"/>
                    <a:gd name="T26" fmla="*/ 451 w 6986"/>
                    <a:gd name="T27" fmla="*/ 375 h 2932"/>
                    <a:gd name="T28" fmla="*/ 484 w 6986"/>
                    <a:gd name="T29" fmla="*/ 352 h 2932"/>
                    <a:gd name="T30" fmla="*/ 517 w 6986"/>
                    <a:gd name="T31" fmla="*/ 328 h 2932"/>
                    <a:gd name="T32" fmla="*/ 552 w 6986"/>
                    <a:gd name="T33" fmla="*/ 305 h 2932"/>
                    <a:gd name="T34" fmla="*/ 585 w 6986"/>
                    <a:gd name="T35" fmla="*/ 282 h 2932"/>
                    <a:gd name="T36" fmla="*/ 617 w 6986"/>
                    <a:gd name="T37" fmla="*/ 261 h 2932"/>
                    <a:gd name="T38" fmla="*/ 650 w 6986"/>
                    <a:gd name="T39" fmla="*/ 242 h 2932"/>
                    <a:gd name="T40" fmla="*/ 683 w 6986"/>
                    <a:gd name="T41" fmla="*/ 222 h 2932"/>
                    <a:gd name="T42" fmla="*/ 716 w 6986"/>
                    <a:gd name="T43" fmla="*/ 205 h 2932"/>
                    <a:gd name="T44" fmla="*/ 751 w 6986"/>
                    <a:gd name="T45" fmla="*/ 186 h 2932"/>
                    <a:gd name="T46" fmla="*/ 784 w 6986"/>
                    <a:gd name="T47" fmla="*/ 169 h 2932"/>
                    <a:gd name="T48" fmla="*/ 817 w 6986"/>
                    <a:gd name="T49" fmla="*/ 153 h 2932"/>
                    <a:gd name="T50" fmla="*/ 849 w 6986"/>
                    <a:gd name="T51" fmla="*/ 138 h 2932"/>
                    <a:gd name="T52" fmla="*/ 882 w 6986"/>
                    <a:gd name="T53" fmla="*/ 125 h 2932"/>
                    <a:gd name="T54" fmla="*/ 915 w 6986"/>
                    <a:gd name="T55" fmla="*/ 112 h 2932"/>
                    <a:gd name="T56" fmla="*/ 950 w 6986"/>
                    <a:gd name="T57" fmla="*/ 98 h 2932"/>
                    <a:gd name="T58" fmla="*/ 983 w 6986"/>
                    <a:gd name="T59" fmla="*/ 89 h 2932"/>
                    <a:gd name="T60" fmla="*/ 1016 w 6986"/>
                    <a:gd name="T61" fmla="*/ 78 h 2932"/>
                    <a:gd name="T62" fmla="*/ 1048 w 6986"/>
                    <a:gd name="T63" fmla="*/ 68 h 2932"/>
                    <a:gd name="T64" fmla="*/ 1081 w 6986"/>
                    <a:gd name="T65" fmla="*/ 59 h 2932"/>
                    <a:gd name="T66" fmla="*/ 1114 w 6986"/>
                    <a:gd name="T67" fmla="*/ 51 h 2932"/>
                    <a:gd name="T68" fmla="*/ 1149 w 6986"/>
                    <a:gd name="T69" fmla="*/ 45 h 2932"/>
                    <a:gd name="T70" fmla="*/ 1182 w 6986"/>
                    <a:gd name="T71" fmla="*/ 38 h 2932"/>
                    <a:gd name="T72" fmla="*/ 1215 w 6986"/>
                    <a:gd name="T73" fmla="*/ 32 h 2932"/>
                    <a:gd name="T74" fmla="*/ 1247 w 6986"/>
                    <a:gd name="T75" fmla="*/ 28 h 2932"/>
                    <a:gd name="T76" fmla="*/ 1280 w 6986"/>
                    <a:gd name="T77" fmla="*/ 23 h 2932"/>
                    <a:gd name="T78" fmla="*/ 1313 w 6986"/>
                    <a:gd name="T79" fmla="*/ 21 h 2932"/>
                    <a:gd name="T80" fmla="*/ 1348 w 6986"/>
                    <a:gd name="T81" fmla="*/ 17 h 2932"/>
                    <a:gd name="T82" fmla="*/ 1381 w 6986"/>
                    <a:gd name="T83" fmla="*/ 13 h 2932"/>
                    <a:gd name="T84" fmla="*/ 1414 w 6986"/>
                    <a:gd name="T85" fmla="*/ 11 h 2932"/>
                    <a:gd name="T86" fmla="*/ 1446 w 6986"/>
                    <a:gd name="T87" fmla="*/ 10 h 2932"/>
                    <a:gd name="T88" fmla="*/ 1479 w 6986"/>
                    <a:gd name="T89" fmla="*/ 7 h 2932"/>
                    <a:gd name="T90" fmla="*/ 1512 w 6986"/>
                    <a:gd name="T91" fmla="*/ 7 h 2932"/>
                    <a:gd name="T92" fmla="*/ 1547 w 6986"/>
                    <a:gd name="T93" fmla="*/ 6 h 2932"/>
                    <a:gd name="T94" fmla="*/ 1580 w 6986"/>
                    <a:gd name="T95" fmla="*/ 4 h 2932"/>
                    <a:gd name="T96" fmla="*/ 1613 w 6986"/>
                    <a:gd name="T97" fmla="*/ 4 h 2932"/>
                    <a:gd name="T98" fmla="*/ 1645 w 6986"/>
                    <a:gd name="T99" fmla="*/ 4 h 2932"/>
                    <a:gd name="T100" fmla="*/ 1678 w 6986"/>
                    <a:gd name="T101" fmla="*/ 2 h 2932"/>
                    <a:gd name="T102" fmla="*/ 1711 w 6986"/>
                    <a:gd name="T103" fmla="*/ 2 h 2932"/>
                    <a:gd name="T104" fmla="*/ 1746 w 6986"/>
                    <a:gd name="T105" fmla="*/ 2 h 2932"/>
                    <a:gd name="T106" fmla="*/ 1779 w 6986"/>
                    <a:gd name="T107" fmla="*/ 2 h 2932"/>
                    <a:gd name="T108" fmla="*/ 1812 w 6986"/>
                    <a:gd name="T109" fmla="*/ 0 h 2932"/>
                    <a:gd name="T110" fmla="*/ 1845 w 6986"/>
                    <a:gd name="T111" fmla="*/ 0 h 2932"/>
                    <a:gd name="T112" fmla="*/ 1877 w 6986"/>
                    <a:gd name="T113" fmla="*/ 0 h 2932"/>
                    <a:gd name="T114" fmla="*/ 1910 w 6986"/>
                    <a:gd name="T115" fmla="*/ 0 h 2932"/>
                    <a:gd name="T116" fmla="*/ 1945 w 6986"/>
                    <a:gd name="T117" fmla="*/ 0 h 2932"/>
                    <a:gd name="T118" fmla="*/ 1978 w 6986"/>
                    <a:gd name="T119" fmla="*/ 0 h 2932"/>
                    <a:gd name="T120" fmla="*/ 2011 w 6986"/>
                    <a:gd name="T121" fmla="*/ 0 h 2932"/>
                    <a:gd name="T122" fmla="*/ 2044 w 6986"/>
                    <a:gd name="T123" fmla="*/ 0 h 2932"/>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6986" h="2932">
                      <a:moveTo>
                        <a:pt x="0" y="2932"/>
                      </a:moveTo>
                      <a:lnTo>
                        <a:pt x="8" y="2917"/>
                      </a:lnTo>
                      <a:lnTo>
                        <a:pt x="42" y="2887"/>
                      </a:lnTo>
                      <a:lnTo>
                        <a:pt x="68" y="2858"/>
                      </a:lnTo>
                      <a:lnTo>
                        <a:pt x="93" y="2829"/>
                      </a:lnTo>
                      <a:lnTo>
                        <a:pt x="119" y="2799"/>
                      </a:lnTo>
                      <a:lnTo>
                        <a:pt x="153" y="2770"/>
                      </a:lnTo>
                      <a:lnTo>
                        <a:pt x="178" y="2748"/>
                      </a:lnTo>
                      <a:lnTo>
                        <a:pt x="204" y="2718"/>
                      </a:lnTo>
                      <a:lnTo>
                        <a:pt x="238" y="2689"/>
                      </a:lnTo>
                      <a:lnTo>
                        <a:pt x="263" y="2660"/>
                      </a:lnTo>
                      <a:lnTo>
                        <a:pt x="289" y="2630"/>
                      </a:lnTo>
                      <a:lnTo>
                        <a:pt x="323" y="2601"/>
                      </a:lnTo>
                      <a:lnTo>
                        <a:pt x="348" y="2572"/>
                      </a:lnTo>
                      <a:lnTo>
                        <a:pt x="374" y="2542"/>
                      </a:lnTo>
                      <a:lnTo>
                        <a:pt x="400" y="2520"/>
                      </a:lnTo>
                      <a:lnTo>
                        <a:pt x="434" y="2491"/>
                      </a:lnTo>
                      <a:lnTo>
                        <a:pt x="459" y="2461"/>
                      </a:lnTo>
                      <a:lnTo>
                        <a:pt x="485" y="2432"/>
                      </a:lnTo>
                      <a:lnTo>
                        <a:pt x="519" y="2403"/>
                      </a:lnTo>
                      <a:lnTo>
                        <a:pt x="544" y="2381"/>
                      </a:lnTo>
                      <a:lnTo>
                        <a:pt x="570" y="2351"/>
                      </a:lnTo>
                      <a:lnTo>
                        <a:pt x="595" y="2322"/>
                      </a:lnTo>
                      <a:lnTo>
                        <a:pt x="629" y="2292"/>
                      </a:lnTo>
                      <a:lnTo>
                        <a:pt x="655" y="2263"/>
                      </a:lnTo>
                      <a:lnTo>
                        <a:pt x="680" y="2241"/>
                      </a:lnTo>
                      <a:lnTo>
                        <a:pt x="714" y="2212"/>
                      </a:lnTo>
                      <a:lnTo>
                        <a:pt x="740" y="2182"/>
                      </a:lnTo>
                      <a:lnTo>
                        <a:pt x="765" y="2153"/>
                      </a:lnTo>
                      <a:lnTo>
                        <a:pt x="791" y="2131"/>
                      </a:lnTo>
                      <a:lnTo>
                        <a:pt x="825" y="2101"/>
                      </a:lnTo>
                      <a:lnTo>
                        <a:pt x="851" y="2072"/>
                      </a:lnTo>
                      <a:lnTo>
                        <a:pt x="876" y="2050"/>
                      </a:lnTo>
                      <a:lnTo>
                        <a:pt x="910" y="2021"/>
                      </a:lnTo>
                      <a:lnTo>
                        <a:pt x="936" y="1991"/>
                      </a:lnTo>
                      <a:lnTo>
                        <a:pt x="961" y="1969"/>
                      </a:lnTo>
                      <a:lnTo>
                        <a:pt x="995" y="1940"/>
                      </a:lnTo>
                      <a:lnTo>
                        <a:pt x="1021" y="1910"/>
                      </a:lnTo>
                      <a:lnTo>
                        <a:pt x="1046" y="1888"/>
                      </a:lnTo>
                      <a:lnTo>
                        <a:pt x="1072" y="1859"/>
                      </a:lnTo>
                      <a:lnTo>
                        <a:pt x="1106" y="1837"/>
                      </a:lnTo>
                      <a:lnTo>
                        <a:pt x="1131" y="1807"/>
                      </a:lnTo>
                      <a:lnTo>
                        <a:pt x="1157" y="1785"/>
                      </a:lnTo>
                      <a:lnTo>
                        <a:pt x="1191" y="1756"/>
                      </a:lnTo>
                      <a:lnTo>
                        <a:pt x="1216" y="1734"/>
                      </a:lnTo>
                      <a:lnTo>
                        <a:pt x="1242" y="1705"/>
                      </a:lnTo>
                      <a:lnTo>
                        <a:pt x="1268" y="1683"/>
                      </a:lnTo>
                      <a:lnTo>
                        <a:pt x="1302" y="1653"/>
                      </a:lnTo>
                      <a:lnTo>
                        <a:pt x="1327" y="1631"/>
                      </a:lnTo>
                      <a:lnTo>
                        <a:pt x="1353" y="1602"/>
                      </a:lnTo>
                      <a:lnTo>
                        <a:pt x="1387" y="1580"/>
                      </a:lnTo>
                      <a:lnTo>
                        <a:pt x="1412" y="1558"/>
                      </a:lnTo>
                      <a:lnTo>
                        <a:pt x="1438" y="1528"/>
                      </a:lnTo>
                      <a:lnTo>
                        <a:pt x="1463" y="1506"/>
                      </a:lnTo>
                      <a:lnTo>
                        <a:pt x="1497" y="1484"/>
                      </a:lnTo>
                      <a:lnTo>
                        <a:pt x="1523" y="1455"/>
                      </a:lnTo>
                      <a:lnTo>
                        <a:pt x="1548" y="1433"/>
                      </a:lnTo>
                      <a:lnTo>
                        <a:pt x="1582" y="1411"/>
                      </a:lnTo>
                      <a:lnTo>
                        <a:pt x="1608" y="1389"/>
                      </a:lnTo>
                      <a:lnTo>
                        <a:pt x="1633" y="1367"/>
                      </a:lnTo>
                      <a:lnTo>
                        <a:pt x="1667" y="1337"/>
                      </a:lnTo>
                      <a:lnTo>
                        <a:pt x="1693" y="1315"/>
                      </a:lnTo>
                      <a:lnTo>
                        <a:pt x="1719" y="1293"/>
                      </a:lnTo>
                      <a:lnTo>
                        <a:pt x="1744" y="1271"/>
                      </a:lnTo>
                      <a:lnTo>
                        <a:pt x="1778" y="1249"/>
                      </a:lnTo>
                      <a:lnTo>
                        <a:pt x="1804" y="1227"/>
                      </a:lnTo>
                      <a:lnTo>
                        <a:pt x="1829" y="1205"/>
                      </a:lnTo>
                      <a:lnTo>
                        <a:pt x="1863" y="1183"/>
                      </a:lnTo>
                      <a:lnTo>
                        <a:pt x="1889" y="1161"/>
                      </a:lnTo>
                      <a:lnTo>
                        <a:pt x="1914" y="1139"/>
                      </a:lnTo>
                      <a:lnTo>
                        <a:pt x="1940" y="1117"/>
                      </a:lnTo>
                      <a:lnTo>
                        <a:pt x="1974" y="1095"/>
                      </a:lnTo>
                      <a:lnTo>
                        <a:pt x="1999" y="1080"/>
                      </a:lnTo>
                      <a:lnTo>
                        <a:pt x="2025" y="1058"/>
                      </a:lnTo>
                      <a:lnTo>
                        <a:pt x="2059" y="1036"/>
                      </a:lnTo>
                      <a:lnTo>
                        <a:pt x="2084" y="1014"/>
                      </a:lnTo>
                      <a:lnTo>
                        <a:pt x="2110" y="999"/>
                      </a:lnTo>
                      <a:lnTo>
                        <a:pt x="2136" y="977"/>
                      </a:lnTo>
                      <a:lnTo>
                        <a:pt x="2170" y="955"/>
                      </a:lnTo>
                      <a:lnTo>
                        <a:pt x="2195" y="940"/>
                      </a:lnTo>
                      <a:lnTo>
                        <a:pt x="2221" y="918"/>
                      </a:lnTo>
                      <a:lnTo>
                        <a:pt x="2255" y="896"/>
                      </a:lnTo>
                      <a:lnTo>
                        <a:pt x="2280" y="882"/>
                      </a:lnTo>
                      <a:lnTo>
                        <a:pt x="2306" y="860"/>
                      </a:lnTo>
                      <a:lnTo>
                        <a:pt x="2340" y="845"/>
                      </a:lnTo>
                      <a:lnTo>
                        <a:pt x="2365" y="823"/>
                      </a:lnTo>
                      <a:lnTo>
                        <a:pt x="2391" y="808"/>
                      </a:lnTo>
                      <a:lnTo>
                        <a:pt x="2416" y="794"/>
                      </a:lnTo>
                      <a:lnTo>
                        <a:pt x="2450" y="771"/>
                      </a:lnTo>
                      <a:lnTo>
                        <a:pt x="2476" y="757"/>
                      </a:lnTo>
                      <a:lnTo>
                        <a:pt x="2501" y="742"/>
                      </a:lnTo>
                      <a:lnTo>
                        <a:pt x="2535" y="720"/>
                      </a:lnTo>
                      <a:lnTo>
                        <a:pt x="2561" y="705"/>
                      </a:lnTo>
                      <a:lnTo>
                        <a:pt x="2587" y="691"/>
                      </a:lnTo>
                      <a:lnTo>
                        <a:pt x="2612" y="676"/>
                      </a:lnTo>
                      <a:lnTo>
                        <a:pt x="2646" y="654"/>
                      </a:lnTo>
                      <a:lnTo>
                        <a:pt x="2672" y="639"/>
                      </a:lnTo>
                      <a:lnTo>
                        <a:pt x="2697" y="625"/>
                      </a:lnTo>
                      <a:lnTo>
                        <a:pt x="2731" y="610"/>
                      </a:lnTo>
                      <a:lnTo>
                        <a:pt x="2757" y="595"/>
                      </a:lnTo>
                      <a:lnTo>
                        <a:pt x="2782" y="580"/>
                      </a:lnTo>
                      <a:lnTo>
                        <a:pt x="2808" y="566"/>
                      </a:lnTo>
                      <a:lnTo>
                        <a:pt x="2842" y="551"/>
                      </a:lnTo>
                      <a:lnTo>
                        <a:pt x="2867" y="536"/>
                      </a:lnTo>
                      <a:lnTo>
                        <a:pt x="2893" y="522"/>
                      </a:lnTo>
                      <a:lnTo>
                        <a:pt x="2927" y="514"/>
                      </a:lnTo>
                      <a:lnTo>
                        <a:pt x="2952" y="500"/>
                      </a:lnTo>
                      <a:lnTo>
                        <a:pt x="2978" y="485"/>
                      </a:lnTo>
                      <a:lnTo>
                        <a:pt x="3012" y="470"/>
                      </a:lnTo>
                      <a:lnTo>
                        <a:pt x="3038" y="456"/>
                      </a:lnTo>
                      <a:lnTo>
                        <a:pt x="3063" y="448"/>
                      </a:lnTo>
                      <a:lnTo>
                        <a:pt x="3089" y="434"/>
                      </a:lnTo>
                      <a:lnTo>
                        <a:pt x="3123" y="419"/>
                      </a:lnTo>
                      <a:lnTo>
                        <a:pt x="3148" y="411"/>
                      </a:lnTo>
                      <a:lnTo>
                        <a:pt x="3174" y="397"/>
                      </a:lnTo>
                      <a:lnTo>
                        <a:pt x="3208" y="382"/>
                      </a:lnTo>
                      <a:lnTo>
                        <a:pt x="3233" y="375"/>
                      </a:lnTo>
                      <a:lnTo>
                        <a:pt x="3259" y="360"/>
                      </a:lnTo>
                      <a:lnTo>
                        <a:pt x="3284" y="353"/>
                      </a:lnTo>
                      <a:lnTo>
                        <a:pt x="3318" y="345"/>
                      </a:lnTo>
                      <a:lnTo>
                        <a:pt x="3344" y="331"/>
                      </a:lnTo>
                      <a:lnTo>
                        <a:pt x="3369" y="323"/>
                      </a:lnTo>
                      <a:lnTo>
                        <a:pt x="3403" y="309"/>
                      </a:lnTo>
                      <a:lnTo>
                        <a:pt x="3429" y="301"/>
                      </a:lnTo>
                      <a:lnTo>
                        <a:pt x="3455" y="294"/>
                      </a:lnTo>
                      <a:lnTo>
                        <a:pt x="3489" y="279"/>
                      </a:lnTo>
                      <a:lnTo>
                        <a:pt x="3514" y="272"/>
                      </a:lnTo>
                      <a:lnTo>
                        <a:pt x="3540" y="265"/>
                      </a:lnTo>
                      <a:lnTo>
                        <a:pt x="3565" y="257"/>
                      </a:lnTo>
                      <a:lnTo>
                        <a:pt x="3599" y="250"/>
                      </a:lnTo>
                      <a:lnTo>
                        <a:pt x="3625" y="235"/>
                      </a:lnTo>
                      <a:lnTo>
                        <a:pt x="3650" y="228"/>
                      </a:lnTo>
                      <a:lnTo>
                        <a:pt x="3684" y="220"/>
                      </a:lnTo>
                      <a:lnTo>
                        <a:pt x="3710" y="213"/>
                      </a:lnTo>
                      <a:lnTo>
                        <a:pt x="3735" y="206"/>
                      </a:lnTo>
                      <a:lnTo>
                        <a:pt x="3761" y="198"/>
                      </a:lnTo>
                      <a:lnTo>
                        <a:pt x="3795" y="191"/>
                      </a:lnTo>
                      <a:lnTo>
                        <a:pt x="3820" y="184"/>
                      </a:lnTo>
                      <a:lnTo>
                        <a:pt x="3846" y="176"/>
                      </a:lnTo>
                      <a:lnTo>
                        <a:pt x="3880" y="176"/>
                      </a:lnTo>
                      <a:lnTo>
                        <a:pt x="3906" y="169"/>
                      </a:lnTo>
                      <a:lnTo>
                        <a:pt x="3931" y="162"/>
                      </a:lnTo>
                      <a:lnTo>
                        <a:pt x="3957" y="154"/>
                      </a:lnTo>
                      <a:lnTo>
                        <a:pt x="3991" y="147"/>
                      </a:lnTo>
                      <a:lnTo>
                        <a:pt x="4016" y="140"/>
                      </a:lnTo>
                      <a:lnTo>
                        <a:pt x="4042" y="140"/>
                      </a:lnTo>
                      <a:lnTo>
                        <a:pt x="4076" y="132"/>
                      </a:lnTo>
                      <a:lnTo>
                        <a:pt x="4101" y="125"/>
                      </a:lnTo>
                      <a:lnTo>
                        <a:pt x="4127" y="125"/>
                      </a:lnTo>
                      <a:lnTo>
                        <a:pt x="4161" y="118"/>
                      </a:lnTo>
                      <a:lnTo>
                        <a:pt x="4186" y="110"/>
                      </a:lnTo>
                      <a:lnTo>
                        <a:pt x="4212" y="110"/>
                      </a:lnTo>
                      <a:lnTo>
                        <a:pt x="4237" y="103"/>
                      </a:lnTo>
                      <a:lnTo>
                        <a:pt x="4271" y="103"/>
                      </a:lnTo>
                      <a:lnTo>
                        <a:pt x="4297" y="96"/>
                      </a:lnTo>
                      <a:lnTo>
                        <a:pt x="4322" y="88"/>
                      </a:lnTo>
                      <a:lnTo>
                        <a:pt x="4357" y="88"/>
                      </a:lnTo>
                      <a:lnTo>
                        <a:pt x="4382" y="81"/>
                      </a:lnTo>
                      <a:lnTo>
                        <a:pt x="4408" y="81"/>
                      </a:lnTo>
                      <a:lnTo>
                        <a:pt x="4433" y="81"/>
                      </a:lnTo>
                      <a:lnTo>
                        <a:pt x="4467" y="74"/>
                      </a:lnTo>
                      <a:lnTo>
                        <a:pt x="4493" y="74"/>
                      </a:lnTo>
                      <a:lnTo>
                        <a:pt x="4518" y="66"/>
                      </a:lnTo>
                      <a:lnTo>
                        <a:pt x="4552" y="66"/>
                      </a:lnTo>
                      <a:lnTo>
                        <a:pt x="4578" y="59"/>
                      </a:lnTo>
                      <a:lnTo>
                        <a:pt x="4603" y="59"/>
                      </a:lnTo>
                      <a:lnTo>
                        <a:pt x="4629" y="59"/>
                      </a:lnTo>
                      <a:lnTo>
                        <a:pt x="4663" y="51"/>
                      </a:lnTo>
                      <a:lnTo>
                        <a:pt x="4688" y="51"/>
                      </a:lnTo>
                      <a:lnTo>
                        <a:pt x="4714" y="51"/>
                      </a:lnTo>
                      <a:lnTo>
                        <a:pt x="4748" y="51"/>
                      </a:lnTo>
                      <a:lnTo>
                        <a:pt x="4773" y="44"/>
                      </a:lnTo>
                      <a:lnTo>
                        <a:pt x="4799" y="44"/>
                      </a:lnTo>
                      <a:lnTo>
                        <a:pt x="4833" y="44"/>
                      </a:lnTo>
                      <a:lnTo>
                        <a:pt x="4859" y="37"/>
                      </a:lnTo>
                      <a:lnTo>
                        <a:pt x="4884" y="37"/>
                      </a:lnTo>
                      <a:lnTo>
                        <a:pt x="4910" y="37"/>
                      </a:lnTo>
                      <a:lnTo>
                        <a:pt x="4944" y="37"/>
                      </a:lnTo>
                      <a:lnTo>
                        <a:pt x="4969" y="29"/>
                      </a:lnTo>
                      <a:lnTo>
                        <a:pt x="4995" y="29"/>
                      </a:lnTo>
                      <a:lnTo>
                        <a:pt x="5029" y="29"/>
                      </a:lnTo>
                      <a:lnTo>
                        <a:pt x="5054" y="29"/>
                      </a:lnTo>
                      <a:lnTo>
                        <a:pt x="5080" y="29"/>
                      </a:lnTo>
                      <a:lnTo>
                        <a:pt x="5105" y="29"/>
                      </a:lnTo>
                      <a:lnTo>
                        <a:pt x="5139" y="22"/>
                      </a:lnTo>
                      <a:lnTo>
                        <a:pt x="5165" y="22"/>
                      </a:lnTo>
                      <a:lnTo>
                        <a:pt x="5190" y="22"/>
                      </a:lnTo>
                      <a:lnTo>
                        <a:pt x="5225" y="22"/>
                      </a:lnTo>
                      <a:lnTo>
                        <a:pt x="5250" y="22"/>
                      </a:lnTo>
                      <a:lnTo>
                        <a:pt x="5276" y="22"/>
                      </a:lnTo>
                      <a:lnTo>
                        <a:pt x="5301" y="22"/>
                      </a:lnTo>
                      <a:lnTo>
                        <a:pt x="5335" y="15"/>
                      </a:lnTo>
                      <a:lnTo>
                        <a:pt x="5361" y="15"/>
                      </a:lnTo>
                      <a:lnTo>
                        <a:pt x="5386" y="15"/>
                      </a:lnTo>
                      <a:lnTo>
                        <a:pt x="5420" y="15"/>
                      </a:lnTo>
                      <a:lnTo>
                        <a:pt x="5446" y="15"/>
                      </a:lnTo>
                      <a:lnTo>
                        <a:pt x="5471" y="15"/>
                      </a:lnTo>
                      <a:lnTo>
                        <a:pt x="5505" y="15"/>
                      </a:lnTo>
                      <a:lnTo>
                        <a:pt x="5531" y="15"/>
                      </a:lnTo>
                      <a:lnTo>
                        <a:pt x="5556" y="15"/>
                      </a:lnTo>
                      <a:lnTo>
                        <a:pt x="5582" y="7"/>
                      </a:lnTo>
                      <a:lnTo>
                        <a:pt x="5616" y="7"/>
                      </a:lnTo>
                      <a:lnTo>
                        <a:pt x="5641" y="7"/>
                      </a:lnTo>
                      <a:lnTo>
                        <a:pt x="5667" y="7"/>
                      </a:lnTo>
                      <a:lnTo>
                        <a:pt x="5701" y="7"/>
                      </a:lnTo>
                      <a:lnTo>
                        <a:pt x="5727" y="7"/>
                      </a:lnTo>
                      <a:lnTo>
                        <a:pt x="5752" y="7"/>
                      </a:lnTo>
                      <a:lnTo>
                        <a:pt x="5778" y="7"/>
                      </a:lnTo>
                      <a:lnTo>
                        <a:pt x="5812" y="7"/>
                      </a:lnTo>
                      <a:lnTo>
                        <a:pt x="5837" y="7"/>
                      </a:lnTo>
                      <a:lnTo>
                        <a:pt x="5863" y="7"/>
                      </a:lnTo>
                      <a:lnTo>
                        <a:pt x="5897" y="7"/>
                      </a:lnTo>
                      <a:lnTo>
                        <a:pt x="5922" y="7"/>
                      </a:lnTo>
                      <a:lnTo>
                        <a:pt x="5948" y="7"/>
                      </a:lnTo>
                      <a:lnTo>
                        <a:pt x="5973" y="7"/>
                      </a:lnTo>
                      <a:lnTo>
                        <a:pt x="6007" y="7"/>
                      </a:lnTo>
                      <a:lnTo>
                        <a:pt x="6033" y="7"/>
                      </a:lnTo>
                      <a:lnTo>
                        <a:pt x="6058" y="7"/>
                      </a:lnTo>
                      <a:lnTo>
                        <a:pt x="6092" y="0"/>
                      </a:lnTo>
                      <a:lnTo>
                        <a:pt x="6118" y="0"/>
                      </a:lnTo>
                      <a:lnTo>
                        <a:pt x="6144" y="0"/>
                      </a:lnTo>
                      <a:lnTo>
                        <a:pt x="6178" y="0"/>
                      </a:lnTo>
                      <a:lnTo>
                        <a:pt x="6203" y="0"/>
                      </a:lnTo>
                      <a:lnTo>
                        <a:pt x="6229" y="0"/>
                      </a:lnTo>
                      <a:lnTo>
                        <a:pt x="6254" y="0"/>
                      </a:lnTo>
                      <a:lnTo>
                        <a:pt x="6288" y="0"/>
                      </a:lnTo>
                      <a:lnTo>
                        <a:pt x="6314" y="0"/>
                      </a:lnTo>
                      <a:lnTo>
                        <a:pt x="6339" y="0"/>
                      </a:lnTo>
                      <a:lnTo>
                        <a:pt x="6373" y="0"/>
                      </a:lnTo>
                      <a:lnTo>
                        <a:pt x="6399" y="0"/>
                      </a:lnTo>
                      <a:lnTo>
                        <a:pt x="6424" y="0"/>
                      </a:lnTo>
                      <a:lnTo>
                        <a:pt x="6450" y="0"/>
                      </a:lnTo>
                      <a:lnTo>
                        <a:pt x="6484" y="0"/>
                      </a:lnTo>
                      <a:lnTo>
                        <a:pt x="6509" y="0"/>
                      </a:lnTo>
                      <a:lnTo>
                        <a:pt x="6535" y="0"/>
                      </a:lnTo>
                      <a:lnTo>
                        <a:pt x="6569" y="0"/>
                      </a:lnTo>
                      <a:lnTo>
                        <a:pt x="6595" y="0"/>
                      </a:lnTo>
                      <a:lnTo>
                        <a:pt x="6620" y="0"/>
                      </a:lnTo>
                      <a:lnTo>
                        <a:pt x="6646" y="0"/>
                      </a:lnTo>
                      <a:lnTo>
                        <a:pt x="6680" y="0"/>
                      </a:lnTo>
                      <a:lnTo>
                        <a:pt x="6705" y="0"/>
                      </a:lnTo>
                      <a:lnTo>
                        <a:pt x="6731" y="0"/>
                      </a:lnTo>
                      <a:lnTo>
                        <a:pt x="6765" y="0"/>
                      </a:lnTo>
                      <a:lnTo>
                        <a:pt x="6790" y="0"/>
                      </a:lnTo>
                      <a:lnTo>
                        <a:pt x="6816" y="0"/>
                      </a:lnTo>
                      <a:lnTo>
                        <a:pt x="6850" y="0"/>
                      </a:lnTo>
                      <a:lnTo>
                        <a:pt x="6875" y="0"/>
                      </a:lnTo>
                      <a:lnTo>
                        <a:pt x="6901" y="0"/>
                      </a:lnTo>
                      <a:lnTo>
                        <a:pt x="6926" y="0"/>
                      </a:lnTo>
                      <a:lnTo>
                        <a:pt x="6960" y="0"/>
                      </a:lnTo>
                      <a:lnTo>
                        <a:pt x="6986" y="0"/>
                      </a:lnTo>
                    </a:path>
                  </a:pathLst>
                </a:custGeom>
                <a:noFill/>
                <a:ln w="9525" cmpd="sng">
                  <a:solidFill>
                    <a:srgbClr val="FFCC66"/>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28754" name="Line 32"/>
                <p:cNvSpPr>
                  <a:spLocks noChangeShapeType="1"/>
                </p:cNvSpPr>
                <p:nvPr/>
              </p:nvSpPr>
              <p:spPr bwMode="auto">
                <a:xfrm flipH="1" flipV="1">
                  <a:off x="2101" y="1722"/>
                  <a:ext cx="209" cy="132"/>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8755" name="Line 33"/>
                <p:cNvSpPr>
                  <a:spLocks noChangeShapeType="1"/>
                </p:cNvSpPr>
                <p:nvPr/>
              </p:nvSpPr>
              <p:spPr bwMode="auto">
                <a:xfrm flipH="1">
                  <a:off x="2287" y="1753"/>
                  <a:ext cx="102" cy="352"/>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8756" name="Line 34"/>
                <p:cNvSpPr>
                  <a:spLocks noChangeShapeType="1"/>
                </p:cNvSpPr>
                <p:nvPr/>
              </p:nvSpPr>
              <p:spPr bwMode="auto">
                <a:xfrm>
                  <a:off x="2452" y="1669"/>
                  <a:ext cx="155" cy="402"/>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8757" name="Line 35"/>
                <p:cNvSpPr>
                  <a:spLocks noChangeShapeType="1"/>
                </p:cNvSpPr>
                <p:nvPr/>
              </p:nvSpPr>
              <p:spPr bwMode="auto">
                <a:xfrm>
                  <a:off x="2489" y="1586"/>
                  <a:ext cx="315" cy="507"/>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8758" name="Line 36"/>
                <p:cNvSpPr>
                  <a:spLocks noChangeShapeType="1"/>
                </p:cNvSpPr>
                <p:nvPr/>
              </p:nvSpPr>
              <p:spPr bwMode="auto">
                <a:xfrm>
                  <a:off x="2652" y="1447"/>
                  <a:ext cx="592" cy="632"/>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8759" name="Line 37"/>
                <p:cNvSpPr>
                  <a:spLocks noChangeShapeType="1"/>
                </p:cNvSpPr>
                <p:nvPr/>
              </p:nvSpPr>
              <p:spPr bwMode="auto">
                <a:xfrm>
                  <a:off x="2602" y="1371"/>
                  <a:ext cx="329" cy="22"/>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8760" name="Line 38"/>
                <p:cNvSpPr>
                  <a:spLocks noChangeShapeType="1"/>
                </p:cNvSpPr>
                <p:nvPr/>
              </p:nvSpPr>
              <p:spPr bwMode="auto">
                <a:xfrm flipV="1">
                  <a:off x="2584" y="1248"/>
                  <a:ext cx="349" cy="39"/>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8761" name="Line 39"/>
                <p:cNvSpPr>
                  <a:spLocks noChangeShapeType="1"/>
                </p:cNvSpPr>
                <p:nvPr/>
              </p:nvSpPr>
              <p:spPr bwMode="auto">
                <a:xfrm flipV="1">
                  <a:off x="2582" y="1105"/>
                  <a:ext cx="356" cy="71"/>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8762" name="Text Box 40"/>
                <p:cNvSpPr txBox="1">
                  <a:spLocks noChangeArrowheads="1"/>
                </p:cNvSpPr>
                <p:nvPr/>
              </p:nvSpPr>
              <p:spPr bwMode="auto">
                <a:xfrm>
                  <a:off x="2918" y="1013"/>
                  <a:ext cx="442" cy="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a:r>
                    <a:rPr lang="en-US" altLang="zh-CN" sz="1400">
                      <a:latin typeface="Times New Roman" panose="02020603050405020304" pitchFamily="18" charset="0"/>
                    </a:rPr>
                    <a:t>α=0.1</a:t>
                  </a:r>
                </a:p>
              </p:txBody>
            </p:sp>
            <p:sp>
              <p:nvSpPr>
                <p:cNvPr id="28763" name="Text Box 41"/>
                <p:cNvSpPr txBox="1">
                  <a:spLocks noChangeArrowheads="1"/>
                </p:cNvSpPr>
                <p:nvPr/>
              </p:nvSpPr>
              <p:spPr bwMode="auto">
                <a:xfrm>
                  <a:off x="2918" y="1170"/>
                  <a:ext cx="490" cy="1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a:r>
                    <a:rPr lang="en-US" altLang="zh-CN" sz="1400">
                      <a:latin typeface="Times New Roman" panose="02020603050405020304" pitchFamily="18" charset="0"/>
                    </a:rPr>
                    <a:t>α=0.2</a:t>
                  </a:r>
                </a:p>
              </p:txBody>
            </p:sp>
            <p:sp>
              <p:nvSpPr>
                <p:cNvPr id="28764" name="Text Box 42"/>
                <p:cNvSpPr txBox="1">
                  <a:spLocks noChangeArrowheads="1"/>
                </p:cNvSpPr>
                <p:nvPr/>
              </p:nvSpPr>
              <p:spPr bwMode="auto">
                <a:xfrm>
                  <a:off x="2913" y="1344"/>
                  <a:ext cx="543" cy="1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a:r>
                    <a:rPr lang="en-US" altLang="zh-CN" sz="1400">
                      <a:latin typeface="Times New Roman" panose="02020603050405020304" pitchFamily="18" charset="0"/>
                    </a:rPr>
                    <a:t>α=0.33</a:t>
                  </a:r>
                </a:p>
              </p:txBody>
            </p:sp>
            <p:sp>
              <p:nvSpPr>
                <p:cNvPr id="28765" name="Text Box 43"/>
                <p:cNvSpPr txBox="1">
                  <a:spLocks noChangeArrowheads="1"/>
                </p:cNvSpPr>
                <p:nvPr/>
              </p:nvSpPr>
              <p:spPr bwMode="auto">
                <a:xfrm>
                  <a:off x="3080" y="2069"/>
                  <a:ext cx="472" cy="1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a:r>
                    <a:rPr lang="en-US" altLang="zh-CN" sz="1400">
                      <a:latin typeface="Times New Roman" panose="02020603050405020304" pitchFamily="18" charset="0"/>
                    </a:rPr>
                    <a:t>α=0.5</a:t>
                  </a:r>
                </a:p>
              </p:txBody>
            </p:sp>
            <p:sp>
              <p:nvSpPr>
                <p:cNvPr id="28766" name="Text Box 44"/>
                <p:cNvSpPr txBox="1">
                  <a:spLocks noChangeArrowheads="1"/>
                </p:cNvSpPr>
                <p:nvPr/>
              </p:nvSpPr>
              <p:spPr bwMode="auto">
                <a:xfrm>
                  <a:off x="2718" y="2082"/>
                  <a:ext cx="450" cy="1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a:r>
                    <a:rPr lang="en-US" altLang="zh-CN" sz="1400">
                      <a:latin typeface="Times New Roman" panose="02020603050405020304" pitchFamily="18" charset="0"/>
                    </a:rPr>
                    <a:t>α=0.8</a:t>
                  </a:r>
                </a:p>
              </p:txBody>
            </p:sp>
            <p:sp>
              <p:nvSpPr>
                <p:cNvPr id="28767" name="Text Box 45"/>
                <p:cNvSpPr txBox="1">
                  <a:spLocks noChangeArrowheads="1"/>
                </p:cNvSpPr>
                <p:nvPr/>
              </p:nvSpPr>
              <p:spPr bwMode="auto">
                <a:xfrm>
                  <a:off x="2362" y="2072"/>
                  <a:ext cx="542"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a:r>
                    <a:rPr lang="en-US" altLang="zh-CN" sz="1400">
                      <a:latin typeface="Times New Roman" panose="02020603050405020304" pitchFamily="18" charset="0"/>
                    </a:rPr>
                    <a:t>α=1.25</a:t>
                  </a:r>
                </a:p>
              </p:txBody>
            </p:sp>
            <p:sp>
              <p:nvSpPr>
                <p:cNvPr id="28768" name="Text Box 46"/>
                <p:cNvSpPr txBox="1">
                  <a:spLocks noChangeArrowheads="1"/>
                </p:cNvSpPr>
                <p:nvPr/>
              </p:nvSpPr>
              <p:spPr bwMode="auto">
                <a:xfrm>
                  <a:off x="1968" y="2078"/>
                  <a:ext cx="511" cy="1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a:r>
                    <a:rPr lang="en-US" altLang="zh-CN" sz="1400">
                      <a:latin typeface="Times New Roman" panose="02020603050405020304" pitchFamily="18" charset="0"/>
                    </a:rPr>
                    <a:t>α=1.67</a:t>
                  </a:r>
                </a:p>
              </p:txBody>
            </p:sp>
            <p:sp>
              <p:nvSpPr>
                <p:cNvPr id="28769" name="Text Box 47"/>
                <p:cNvSpPr txBox="1">
                  <a:spLocks noChangeArrowheads="1"/>
                </p:cNvSpPr>
                <p:nvPr/>
              </p:nvSpPr>
              <p:spPr bwMode="auto">
                <a:xfrm>
                  <a:off x="1776" y="1581"/>
                  <a:ext cx="459" cy="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a:r>
                    <a:rPr lang="en-US" altLang="zh-CN" sz="1400">
                      <a:latin typeface="Times New Roman" panose="02020603050405020304" pitchFamily="18" charset="0"/>
                    </a:rPr>
                    <a:t>α=2.5</a:t>
                  </a:r>
                </a:p>
              </p:txBody>
            </p:sp>
            <p:sp>
              <p:nvSpPr>
                <p:cNvPr id="28770" name="Rectangle 48"/>
                <p:cNvSpPr>
                  <a:spLocks noChangeArrowheads="1"/>
                </p:cNvSpPr>
                <p:nvPr/>
              </p:nvSpPr>
              <p:spPr bwMode="auto">
                <a:xfrm>
                  <a:off x="1784" y="1434"/>
                  <a:ext cx="94" cy="1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a:r>
                    <a:rPr lang="en-US" altLang="zh-CN" sz="1400">
                      <a:solidFill>
                        <a:srgbClr val="000000"/>
                      </a:solidFill>
                      <a:latin typeface="Times New Roman" panose="02020603050405020304" pitchFamily="18" charset="0"/>
                    </a:rPr>
                    <a:t>-1</a:t>
                  </a:r>
                  <a:endParaRPr lang="en-US" altLang="zh-CN" sz="1400">
                    <a:latin typeface="Times New Roman" panose="02020603050405020304" pitchFamily="18" charset="0"/>
                  </a:endParaRPr>
                </a:p>
              </p:txBody>
            </p:sp>
            <p:sp>
              <p:nvSpPr>
                <p:cNvPr id="28771" name="Rectangle 49"/>
                <p:cNvSpPr>
                  <a:spLocks noChangeArrowheads="1"/>
                </p:cNvSpPr>
                <p:nvPr/>
              </p:nvSpPr>
              <p:spPr bwMode="auto">
                <a:xfrm>
                  <a:off x="2557" y="1448"/>
                  <a:ext cx="57" cy="136"/>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a:r>
                    <a:rPr lang="en-US" altLang="zh-CN" sz="1400">
                      <a:solidFill>
                        <a:srgbClr val="000000"/>
                      </a:solidFill>
                      <a:latin typeface="Times New Roman" panose="02020603050405020304" pitchFamily="18" charset="0"/>
                    </a:rPr>
                    <a:t>0</a:t>
                  </a:r>
                  <a:endParaRPr lang="en-US" altLang="zh-CN" sz="1400">
                    <a:latin typeface="Times New Roman" panose="02020603050405020304" pitchFamily="18" charset="0"/>
                  </a:endParaRPr>
                </a:p>
              </p:txBody>
            </p:sp>
            <p:sp>
              <p:nvSpPr>
                <p:cNvPr id="28772" name="Rectangle 50"/>
                <p:cNvSpPr>
                  <a:spLocks noChangeArrowheads="1"/>
                </p:cNvSpPr>
                <p:nvPr/>
              </p:nvSpPr>
              <p:spPr bwMode="auto">
                <a:xfrm>
                  <a:off x="3394" y="1424"/>
                  <a:ext cx="57" cy="1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a:r>
                    <a:rPr lang="en-US" altLang="zh-CN" sz="1400">
                      <a:solidFill>
                        <a:srgbClr val="000000"/>
                      </a:solidFill>
                      <a:latin typeface="Times New Roman" panose="02020603050405020304" pitchFamily="18" charset="0"/>
                    </a:rPr>
                    <a:t>1</a:t>
                  </a:r>
                  <a:endParaRPr lang="en-US" altLang="zh-CN" sz="1400">
                    <a:latin typeface="Times New Roman" panose="02020603050405020304" pitchFamily="18" charset="0"/>
                  </a:endParaRPr>
                </a:p>
              </p:txBody>
            </p:sp>
            <p:sp>
              <p:nvSpPr>
                <p:cNvPr id="28773" name="Rectangle 51"/>
                <p:cNvSpPr>
                  <a:spLocks noChangeArrowheads="1"/>
                </p:cNvSpPr>
                <p:nvPr/>
              </p:nvSpPr>
              <p:spPr bwMode="auto">
                <a:xfrm>
                  <a:off x="1591" y="2263"/>
                  <a:ext cx="150" cy="1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a:r>
                    <a:rPr lang="en-US" altLang="zh-CN" sz="1400">
                      <a:solidFill>
                        <a:srgbClr val="000000"/>
                      </a:solidFill>
                      <a:latin typeface="Times New Roman" panose="02020603050405020304" pitchFamily="18" charset="0"/>
                    </a:rPr>
                    <a:t>-40</a:t>
                  </a:r>
                  <a:endParaRPr lang="en-US" altLang="zh-CN" sz="1400">
                    <a:latin typeface="Times New Roman" panose="02020603050405020304" pitchFamily="18" charset="0"/>
                  </a:endParaRPr>
                </a:p>
              </p:txBody>
            </p:sp>
            <p:sp>
              <p:nvSpPr>
                <p:cNvPr id="28774" name="Line 52"/>
                <p:cNvSpPr>
                  <a:spLocks noChangeShapeType="1"/>
                </p:cNvSpPr>
                <p:nvPr/>
              </p:nvSpPr>
              <p:spPr bwMode="auto">
                <a:xfrm flipV="1">
                  <a:off x="2167" y="1539"/>
                  <a:ext cx="0" cy="23"/>
                </a:xfrm>
                <a:prstGeom prst="line">
                  <a:avLst/>
                </a:prstGeom>
                <a:noFill/>
                <a:ln w="635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8775" name="Line 53"/>
                <p:cNvSpPr>
                  <a:spLocks noChangeShapeType="1"/>
                </p:cNvSpPr>
                <p:nvPr/>
              </p:nvSpPr>
              <p:spPr bwMode="auto">
                <a:xfrm flipV="1">
                  <a:off x="2996" y="1539"/>
                  <a:ext cx="0" cy="23"/>
                </a:xfrm>
                <a:prstGeom prst="line">
                  <a:avLst/>
                </a:prstGeom>
                <a:noFill/>
                <a:ln w="635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8776" name="Line 54"/>
                <p:cNvSpPr>
                  <a:spLocks noChangeShapeType="1"/>
                </p:cNvSpPr>
                <p:nvPr/>
              </p:nvSpPr>
              <p:spPr bwMode="auto">
                <a:xfrm flipV="1">
                  <a:off x="3826" y="1539"/>
                  <a:ext cx="0" cy="23"/>
                </a:xfrm>
                <a:prstGeom prst="line">
                  <a:avLst/>
                </a:prstGeom>
                <a:noFill/>
                <a:ln w="635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8777" name="Line 55"/>
                <p:cNvSpPr>
                  <a:spLocks noChangeShapeType="1"/>
                </p:cNvSpPr>
                <p:nvPr/>
              </p:nvSpPr>
              <p:spPr bwMode="auto">
                <a:xfrm rot="16200000" flipH="1">
                  <a:off x="1102" y="1707"/>
                  <a:ext cx="1291" cy="0"/>
                </a:xfrm>
                <a:prstGeom prst="line">
                  <a:avLst/>
                </a:prstGeom>
                <a:noFill/>
                <a:ln w="9525">
                  <a:solidFill>
                    <a:srgbClr val="000000"/>
                  </a:solidFill>
                  <a:round/>
                  <a:headEnd type="stealth" w="sm" len="lg"/>
                  <a:tailEnd/>
                </a:ln>
                <a:extLst>
                  <a:ext uri="{909E8E84-426E-40DD-AFC4-6F175D3DCCD1}">
                    <a14:hiddenFill xmlns:a14="http://schemas.microsoft.com/office/drawing/2010/main">
                      <a:noFill/>
                    </a14:hiddenFill>
                  </a:ext>
                </a:extLst>
              </p:spPr>
              <p:txBody>
                <a:bodyPr/>
                <a:lstStyle/>
                <a:p>
                  <a:endParaRPr lang="zh-CN" altLang="en-US"/>
                </a:p>
              </p:txBody>
            </p:sp>
            <p:sp>
              <p:nvSpPr>
                <p:cNvPr id="28778" name="Line 56"/>
                <p:cNvSpPr>
                  <a:spLocks noChangeShapeType="1"/>
                </p:cNvSpPr>
                <p:nvPr/>
              </p:nvSpPr>
              <p:spPr bwMode="auto">
                <a:xfrm rot="10800000" flipV="1">
                  <a:off x="1748" y="1550"/>
                  <a:ext cx="2222" cy="0"/>
                </a:xfrm>
                <a:prstGeom prst="line">
                  <a:avLst/>
                </a:prstGeom>
                <a:noFill/>
                <a:ln w="6350">
                  <a:solidFill>
                    <a:srgbClr val="000000"/>
                  </a:solidFill>
                  <a:round/>
                  <a:headEnd type="stealth" w="sm" len="lg"/>
                  <a:tailEnd/>
                </a:ln>
                <a:extLst>
                  <a:ext uri="{909E8E84-426E-40DD-AFC4-6F175D3DCCD1}">
                    <a14:hiddenFill xmlns:a14="http://schemas.microsoft.com/office/drawing/2010/main">
                      <a:noFill/>
                    </a14:hiddenFill>
                  </a:ext>
                </a:extLst>
              </p:spPr>
              <p:txBody>
                <a:bodyPr/>
                <a:lstStyle/>
                <a:p>
                  <a:endParaRPr lang="zh-CN" altLang="en-US"/>
                </a:p>
              </p:txBody>
            </p:sp>
            <p:sp>
              <p:nvSpPr>
                <p:cNvPr id="28779" name="Line 57"/>
                <p:cNvSpPr>
                  <a:spLocks noChangeShapeType="1"/>
                </p:cNvSpPr>
                <p:nvPr/>
              </p:nvSpPr>
              <p:spPr bwMode="auto">
                <a:xfrm>
                  <a:off x="1752" y="2306"/>
                  <a:ext cx="28"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8780" name="Line 58"/>
                <p:cNvSpPr>
                  <a:spLocks noChangeShapeType="1"/>
                </p:cNvSpPr>
                <p:nvPr/>
              </p:nvSpPr>
              <p:spPr bwMode="auto">
                <a:xfrm flipV="1">
                  <a:off x="2579" y="1525"/>
                  <a:ext cx="0" cy="54"/>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8781" name="Line 59"/>
                <p:cNvSpPr>
                  <a:spLocks noChangeShapeType="1"/>
                </p:cNvSpPr>
                <p:nvPr/>
              </p:nvSpPr>
              <p:spPr bwMode="auto">
                <a:xfrm flipV="1">
                  <a:off x="3420" y="1525"/>
                  <a:ext cx="0" cy="55"/>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8782" name="Line 60"/>
                <p:cNvSpPr>
                  <a:spLocks noChangeAspect="1" noChangeShapeType="1"/>
                </p:cNvSpPr>
                <p:nvPr/>
              </p:nvSpPr>
              <p:spPr bwMode="auto">
                <a:xfrm flipV="1">
                  <a:off x="2554" y="1439"/>
                  <a:ext cx="20" cy="14"/>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grpSp>
            <p:nvGrpSpPr>
              <p:cNvPr id="28688" name="Group 61"/>
              <p:cNvGrpSpPr>
                <a:grpSpLocks/>
              </p:cNvGrpSpPr>
              <p:nvPr/>
            </p:nvGrpSpPr>
            <p:grpSpPr bwMode="auto">
              <a:xfrm>
                <a:off x="2638" y="2555"/>
                <a:ext cx="2868" cy="1109"/>
                <a:chOff x="2638" y="2555"/>
                <a:chExt cx="2868" cy="1109"/>
              </a:xfrm>
            </p:grpSpPr>
            <p:sp>
              <p:nvSpPr>
                <p:cNvPr id="28689" name="Text Box 62"/>
                <p:cNvSpPr txBox="1">
                  <a:spLocks noChangeArrowheads="1"/>
                </p:cNvSpPr>
                <p:nvPr/>
              </p:nvSpPr>
              <p:spPr bwMode="auto">
                <a:xfrm>
                  <a:off x="4900" y="3461"/>
                  <a:ext cx="606" cy="2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a:r>
                    <a:rPr lang="en-US" altLang="zh-CN" sz="1400">
                      <a:latin typeface="Times New Roman" panose="02020603050405020304" pitchFamily="18" charset="0"/>
                    </a:rPr>
                    <a:t>lg(</a:t>
                  </a:r>
                  <a:r>
                    <a:rPr lang="en-US" altLang="zh-CN" sz="1400" i="1">
                      <a:latin typeface="Times New Roman" panose="02020603050405020304" pitchFamily="18" charset="0"/>
                    </a:rPr>
                    <a:t>ω/ω</a:t>
                  </a:r>
                  <a:r>
                    <a:rPr lang="en-US" altLang="zh-CN" sz="1400" baseline="-25000">
                      <a:latin typeface="Times New Roman" panose="02020603050405020304" pitchFamily="18" charset="0"/>
                    </a:rPr>
                    <a:t>0</a:t>
                  </a:r>
                  <a:r>
                    <a:rPr lang="en-US" altLang="zh-CN" sz="1400">
                      <a:latin typeface="Times New Roman" panose="02020603050405020304" pitchFamily="18" charset="0"/>
                    </a:rPr>
                    <a:t>)</a:t>
                  </a:r>
                </a:p>
              </p:txBody>
            </p:sp>
            <p:sp>
              <p:nvSpPr>
                <p:cNvPr id="28690" name="Text Box 63"/>
                <p:cNvSpPr txBox="1">
                  <a:spLocks noChangeArrowheads="1"/>
                </p:cNvSpPr>
                <p:nvPr/>
              </p:nvSpPr>
              <p:spPr bwMode="auto">
                <a:xfrm>
                  <a:off x="2966" y="2898"/>
                  <a:ext cx="464" cy="1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a:r>
                    <a:rPr lang="en-US" altLang="zh-CN" sz="1400">
                      <a:latin typeface="Times New Roman" panose="02020603050405020304" pitchFamily="18" charset="0"/>
                    </a:rPr>
                    <a:t>α=2.5</a:t>
                  </a:r>
                </a:p>
              </p:txBody>
            </p:sp>
            <p:sp>
              <p:nvSpPr>
                <p:cNvPr id="28691" name="Line 64"/>
                <p:cNvSpPr>
                  <a:spLocks noChangeShapeType="1"/>
                </p:cNvSpPr>
                <p:nvPr/>
              </p:nvSpPr>
              <p:spPr bwMode="auto">
                <a:xfrm flipV="1">
                  <a:off x="3860" y="3407"/>
                  <a:ext cx="0" cy="53"/>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8692" name="Rectangle 65"/>
                <p:cNvSpPr>
                  <a:spLocks noChangeArrowheads="1"/>
                </p:cNvSpPr>
                <p:nvPr/>
              </p:nvSpPr>
              <p:spPr bwMode="auto">
                <a:xfrm>
                  <a:off x="3004" y="3474"/>
                  <a:ext cx="94" cy="1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a:r>
                    <a:rPr lang="en-US" altLang="zh-CN" sz="1400">
                      <a:solidFill>
                        <a:srgbClr val="000000"/>
                      </a:solidFill>
                      <a:latin typeface="Times New Roman" panose="02020603050405020304" pitchFamily="18" charset="0"/>
                    </a:rPr>
                    <a:t>-1</a:t>
                  </a:r>
                  <a:endParaRPr lang="en-US" altLang="zh-CN" sz="1400">
                    <a:latin typeface="Times New Roman" panose="02020603050405020304" pitchFamily="18" charset="0"/>
                  </a:endParaRPr>
                </a:p>
              </p:txBody>
            </p:sp>
            <p:sp>
              <p:nvSpPr>
                <p:cNvPr id="28693" name="Rectangle 66"/>
                <p:cNvSpPr>
                  <a:spLocks noChangeArrowheads="1"/>
                </p:cNvSpPr>
                <p:nvPr/>
              </p:nvSpPr>
              <p:spPr bwMode="auto">
                <a:xfrm>
                  <a:off x="3842" y="3474"/>
                  <a:ext cx="57" cy="1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a:r>
                    <a:rPr lang="en-US" altLang="zh-CN" sz="1400">
                      <a:solidFill>
                        <a:srgbClr val="000000"/>
                      </a:solidFill>
                      <a:latin typeface="Times New Roman" panose="02020603050405020304" pitchFamily="18" charset="0"/>
                    </a:rPr>
                    <a:t>0</a:t>
                  </a:r>
                  <a:endParaRPr lang="en-US" altLang="zh-CN" sz="1400">
                    <a:latin typeface="Times New Roman" panose="02020603050405020304" pitchFamily="18" charset="0"/>
                  </a:endParaRPr>
                </a:p>
              </p:txBody>
            </p:sp>
            <p:sp>
              <p:nvSpPr>
                <p:cNvPr id="28694" name="Rectangle 67"/>
                <p:cNvSpPr>
                  <a:spLocks noChangeArrowheads="1"/>
                </p:cNvSpPr>
                <p:nvPr/>
              </p:nvSpPr>
              <p:spPr bwMode="auto">
                <a:xfrm>
                  <a:off x="4669" y="3470"/>
                  <a:ext cx="57" cy="1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a:r>
                    <a:rPr lang="en-US" altLang="zh-CN" sz="1400">
                      <a:solidFill>
                        <a:srgbClr val="000000"/>
                      </a:solidFill>
                      <a:latin typeface="Times New Roman" panose="02020603050405020304" pitchFamily="18" charset="0"/>
                    </a:rPr>
                    <a:t>1</a:t>
                  </a:r>
                  <a:endParaRPr lang="en-US" altLang="zh-CN" sz="1400">
                    <a:latin typeface="Times New Roman" panose="02020603050405020304" pitchFamily="18" charset="0"/>
                  </a:endParaRPr>
                </a:p>
              </p:txBody>
            </p:sp>
            <p:sp>
              <p:nvSpPr>
                <p:cNvPr id="28695" name="Rectangle 68"/>
                <p:cNvSpPr>
                  <a:spLocks noChangeArrowheads="1"/>
                </p:cNvSpPr>
                <p:nvPr/>
              </p:nvSpPr>
              <p:spPr bwMode="auto">
                <a:xfrm>
                  <a:off x="2931" y="3403"/>
                  <a:ext cx="170" cy="1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a:r>
                    <a:rPr lang="en-US" altLang="zh-CN" sz="1400">
                      <a:solidFill>
                        <a:srgbClr val="000000"/>
                      </a:solidFill>
                      <a:latin typeface="Times New Roman" panose="02020603050405020304" pitchFamily="18" charset="0"/>
                    </a:rPr>
                    <a:t>0°</a:t>
                  </a:r>
                  <a:endParaRPr lang="en-US" altLang="zh-CN" sz="1400">
                    <a:latin typeface="Times New Roman" panose="02020603050405020304" pitchFamily="18" charset="0"/>
                  </a:endParaRPr>
                </a:p>
              </p:txBody>
            </p:sp>
            <p:sp>
              <p:nvSpPr>
                <p:cNvPr id="28696" name="Rectangle 69"/>
                <p:cNvSpPr>
                  <a:spLocks noChangeArrowheads="1"/>
                </p:cNvSpPr>
                <p:nvPr/>
              </p:nvSpPr>
              <p:spPr bwMode="auto">
                <a:xfrm>
                  <a:off x="2862" y="3088"/>
                  <a:ext cx="226" cy="1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a:r>
                    <a:rPr lang="en-US" altLang="zh-CN" sz="1400">
                      <a:solidFill>
                        <a:srgbClr val="000000"/>
                      </a:solidFill>
                      <a:latin typeface="Times New Roman" panose="02020603050405020304" pitchFamily="18" charset="0"/>
                    </a:rPr>
                    <a:t>90°</a:t>
                  </a:r>
                  <a:endParaRPr lang="en-US" altLang="zh-CN" sz="1400" baseline="30000">
                    <a:latin typeface="Times New Roman" panose="02020603050405020304" pitchFamily="18" charset="0"/>
                  </a:endParaRPr>
                </a:p>
              </p:txBody>
            </p:sp>
            <p:sp>
              <p:nvSpPr>
                <p:cNvPr id="28697" name="Rectangle 70"/>
                <p:cNvSpPr>
                  <a:spLocks noChangeArrowheads="1"/>
                </p:cNvSpPr>
                <p:nvPr/>
              </p:nvSpPr>
              <p:spPr bwMode="auto">
                <a:xfrm>
                  <a:off x="2809" y="2755"/>
                  <a:ext cx="283" cy="1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a:r>
                    <a:rPr lang="en-US" altLang="zh-CN" sz="1400">
                      <a:solidFill>
                        <a:srgbClr val="000000"/>
                      </a:solidFill>
                      <a:latin typeface="Times New Roman" panose="02020603050405020304" pitchFamily="18" charset="0"/>
                    </a:rPr>
                    <a:t>180°</a:t>
                  </a:r>
                  <a:endParaRPr lang="en-US" altLang="zh-CN" sz="1400" baseline="30000">
                    <a:latin typeface="Times New Roman" panose="02020603050405020304" pitchFamily="18" charset="0"/>
                  </a:endParaRPr>
                </a:p>
              </p:txBody>
            </p:sp>
            <p:sp>
              <p:nvSpPr>
                <p:cNvPr id="28698" name="Line 71"/>
                <p:cNvSpPr>
                  <a:spLocks noChangeShapeType="1"/>
                </p:cNvSpPr>
                <p:nvPr/>
              </p:nvSpPr>
              <p:spPr bwMode="auto">
                <a:xfrm flipV="1">
                  <a:off x="3446" y="3456"/>
                  <a:ext cx="0" cy="7"/>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8699" name="Line 72"/>
                <p:cNvSpPr>
                  <a:spLocks noChangeShapeType="1"/>
                </p:cNvSpPr>
                <p:nvPr/>
              </p:nvSpPr>
              <p:spPr bwMode="auto">
                <a:xfrm flipV="1">
                  <a:off x="4275" y="3456"/>
                  <a:ext cx="1" cy="7"/>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8700" name="Line 73"/>
                <p:cNvSpPr>
                  <a:spLocks noChangeShapeType="1"/>
                </p:cNvSpPr>
                <p:nvPr/>
              </p:nvSpPr>
              <p:spPr bwMode="auto">
                <a:xfrm flipV="1">
                  <a:off x="4689" y="3451"/>
                  <a:ext cx="0" cy="12"/>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8701" name="Line 74"/>
                <p:cNvSpPr>
                  <a:spLocks noChangeShapeType="1"/>
                </p:cNvSpPr>
                <p:nvPr/>
              </p:nvSpPr>
              <p:spPr bwMode="auto">
                <a:xfrm flipV="1">
                  <a:off x="5105" y="3456"/>
                  <a:ext cx="0" cy="7"/>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8702" name="Line 75"/>
                <p:cNvSpPr>
                  <a:spLocks noChangeShapeType="1"/>
                </p:cNvSpPr>
                <p:nvPr/>
              </p:nvSpPr>
              <p:spPr bwMode="auto">
                <a:xfrm>
                  <a:off x="3030" y="3297"/>
                  <a:ext cx="15" cy="0"/>
                </a:xfrm>
                <a:prstGeom prst="line">
                  <a:avLst/>
                </a:prstGeom>
                <a:noFill/>
                <a:ln w="635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8703" name="Line 76"/>
                <p:cNvSpPr>
                  <a:spLocks noChangeShapeType="1"/>
                </p:cNvSpPr>
                <p:nvPr/>
              </p:nvSpPr>
              <p:spPr bwMode="auto">
                <a:xfrm>
                  <a:off x="3030" y="3133"/>
                  <a:ext cx="28"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8704" name="Line 77"/>
                <p:cNvSpPr>
                  <a:spLocks noChangeShapeType="1"/>
                </p:cNvSpPr>
                <p:nvPr/>
              </p:nvSpPr>
              <p:spPr bwMode="auto">
                <a:xfrm>
                  <a:off x="3030" y="2968"/>
                  <a:ext cx="15" cy="0"/>
                </a:xfrm>
                <a:prstGeom prst="line">
                  <a:avLst/>
                </a:prstGeom>
                <a:noFill/>
                <a:ln w="635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8705" name="Line 78"/>
                <p:cNvSpPr>
                  <a:spLocks noChangeShapeType="1"/>
                </p:cNvSpPr>
                <p:nvPr/>
              </p:nvSpPr>
              <p:spPr bwMode="auto">
                <a:xfrm>
                  <a:off x="3030" y="2802"/>
                  <a:ext cx="28"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8706" name="Freeform 79"/>
                <p:cNvSpPr>
                  <a:spLocks/>
                </p:cNvSpPr>
                <p:nvPr/>
              </p:nvSpPr>
              <p:spPr bwMode="auto">
                <a:xfrm>
                  <a:off x="3030" y="2805"/>
                  <a:ext cx="2075" cy="656"/>
                </a:xfrm>
                <a:custGeom>
                  <a:avLst/>
                  <a:gdLst>
                    <a:gd name="T0" fmla="*/ 25 w 7009"/>
                    <a:gd name="T1" fmla="*/ 0 h 5077"/>
                    <a:gd name="T2" fmla="*/ 58 w 7009"/>
                    <a:gd name="T3" fmla="*/ 0 h 5077"/>
                    <a:gd name="T4" fmla="*/ 91 w 7009"/>
                    <a:gd name="T5" fmla="*/ 0 h 5077"/>
                    <a:gd name="T6" fmla="*/ 124 w 7009"/>
                    <a:gd name="T7" fmla="*/ 1 h 5077"/>
                    <a:gd name="T8" fmla="*/ 159 w 7009"/>
                    <a:gd name="T9" fmla="*/ 1 h 5077"/>
                    <a:gd name="T10" fmla="*/ 192 w 7009"/>
                    <a:gd name="T11" fmla="*/ 1 h 5077"/>
                    <a:gd name="T12" fmla="*/ 224 w 7009"/>
                    <a:gd name="T13" fmla="*/ 2 h 5077"/>
                    <a:gd name="T14" fmla="*/ 257 w 7009"/>
                    <a:gd name="T15" fmla="*/ 2 h 5077"/>
                    <a:gd name="T16" fmla="*/ 290 w 7009"/>
                    <a:gd name="T17" fmla="*/ 2 h 5077"/>
                    <a:gd name="T18" fmla="*/ 323 w 7009"/>
                    <a:gd name="T19" fmla="*/ 3 h 5077"/>
                    <a:gd name="T20" fmla="*/ 358 w 7009"/>
                    <a:gd name="T21" fmla="*/ 4 h 5077"/>
                    <a:gd name="T22" fmla="*/ 391 w 7009"/>
                    <a:gd name="T23" fmla="*/ 4 h 5077"/>
                    <a:gd name="T24" fmla="*/ 424 w 7009"/>
                    <a:gd name="T25" fmla="*/ 6 h 5077"/>
                    <a:gd name="T26" fmla="*/ 457 w 7009"/>
                    <a:gd name="T27" fmla="*/ 7 h 5077"/>
                    <a:gd name="T28" fmla="*/ 489 w 7009"/>
                    <a:gd name="T29" fmla="*/ 8 h 5077"/>
                    <a:gd name="T30" fmla="*/ 522 w 7009"/>
                    <a:gd name="T31" fmla="*/ 9 h 5077"/>
                    <a:gd name="T32" fmla="*/ 557 w 7009"/>
                    <a:gd name="T33" fmla="*/ 10 h 5077"/>
                    <a:gd name="T34" fmla="*/ 590 w 7009"/>
                    <a:gd name="T35" fmla="*/ 12 h 5077"/>
                    <a:gd name="T36" fmla="*/ 623 w 7009"/>
                    <a:gd name="T37" fmla="*/ 16 h 5077"/>
                    <a:gd name="T38" fmla="*/ 655 w 7009"/>
                    <a:gd name="T39" fmla="*/ 19 h 5077"/>
                    <a:gd name="T40" fmla="*/ 688 w 7009"/>
                    <a:gd name="T41" fmla="*/ 24 h 5077"/>
                    <a:gd name="T42" fmla="*/ 721 w 7009"/>
                    <a:gd name="T43" fmla="*/ 32 h 5077"/>
                    <a:gd name="T44" fmla="*/ 756 w 7009"/>
                    <a:gd name="T45" fmla="*/ 47 h 5077"/>
                    <a:gd name="T46" fmla="*/ 789 w 7009"/>
                    <a:gd name="T47" fmla="*/ 84 h 5077"/>
                    <a:gd name="T48" fmla="*/ 822 w 7009"/>
                    <a:gd name="T49" fmla="*/ 237 h 5077"/>
                    <a:gd name="T50" fmla="*/ 855 w 7009"/>
                    <a:gd name="T51" fmla="*/ 526 h 5077"/>
                    <a:gd name="T52" fmla="*/ 888 w 7009"/>
                    <a:gd name="T53" fmla="*/ 594 h 5077"/>
                    <a:gd name="T54" fmla="*/ 920 w 7009"/>
                    <a:gd name="T55" fmla="*/ 616 h 5077"/>
                    <a:gd name="T56" fmla="*/ 956 w 7009"/>
                    <a:gd name="T57" fmla="*/ 627 h 5077"/>
                    <a:gd name="T58" fmla="*/ 988 w 7009"/>
                    <a:gd name="T59" fmla="*/ 634 h 5077"/>
                    <a:gd name="T60" fmla="*/ 1021 w 7009"/>
                    <a:gd name="T61" fmla="*/ 638 h 5077"/>
                    <a:gd name="T62" fmla="*/ 1054 w 7009"/>
                    <a:gd name="T63" fmla="*/ 642 h 5077"/>
                    <a:gd name="T64" fmla="*/ 1087 w 7009"/>
                    <a:gd name="T65" fmla="*/ 644 h 5077"/>
                    <a:gd name="T66" fmla="*/ 1119 w 7009"/>
                    <a:gd name="T67" fmla="*/ 645 h 5077"/>
                    <a:gd name="T68" fmla="*/ 1155 w 7009"/>
                    <a:gd name="T69" fmla="*/ 647 h 5077"/>
                    <a:gd name="T70" fmla="*/ 1187 w 7009"/>
                    <a:gd name="T71" fmla="*/ 648 h 5077"/>
                    <a:gd name="T72" fmla="*/ 1220 w 7009"/>
                    <a:gd name="T73" fmla="*/ 649 h 5077"/>
                    <a:gd name="T74" fmla="*/ 1253 w 7009"/>
                    <a:gd name="T75" fmla="*/ 649 h 5077"/>
                    <a:gd name="T76" fmla="*/ 1286 w 7009"/>
                    <a:gd name="T77" fmla="*/ 651 h 5077"/>
                    <a:gd name="T78" fmla="*/ 1319 w 7009"/>
                    <a:gd name="T79" fmla="*/ 652 h 5077"/>
                    <a:gd name="T80" fmla="*/ 1354 w 7009"/>
                    <a:gd name="T81" fmla="*/ 652 h 5077"/>
                    <a:gd name="T82" fmla="*/ 1387 w 7009"/>
                    <a:gd name="T83" fmla="*/ 653 h 5077"/>
                    <a:gd name="T84" fmla="*/ 1420 w 7009"/>
                    <a:gd name="T85" fmla="*/ 653 h 5077"/>
                    <a:gd name="T86" fmla="*/ 1452 w 7009"/>
                    <a:gd name="T87" fmla="*/ 653 h 5077"/>
                    <a:gd name="T88" fmla="*/ 1485 w 7009"/>
                    <a:gd name="T89" fmla="*/ 654 h 5077"/>
                    <a:gd name="T90" fmla="*/ 1518 w 7009"/>
                    <a:gd name="T91" fmla="*/ 654 h 5077"/>
                    <a:gd name="T92" fmla="*/ 1553 w 7009"/>
                    <a:gd name="T93" fmla="*/ 654 h 5077"/>
                    <a:gd name="T94" fmla="*/ 1586 w 7009"/>
                    <a:gd name="T95" fmla="*/ 655 h 5077"/>
                    <a:gd name="T96" fmla="*/ 1618 w 7009"/>
                    <a:gd name="T97" fmla="*/ 655 h 5077"/>
                    <a:gd name="T98" fmla="*/ 1651 w 7009"/>
                    <a:gd name="T99" fmla="*/ 655 h 5077"/>
                    <a:gd name="T100" fmla="*/ 1684 w 7009"/>
                    <a:gd name="T101" fmla="*/ 655 h 5077"/>
                    <a:gd name="T102" fmla="*/ 1717 w 7009"/>
                    <a:gd name="T103" fmla="*/ 655 h 5077"/>
                    <a:gd name="T104" fmla="*/ 1752 w 7009"/>
                    <a:gd name="T105" fmla="*/ 656 h 5077"/>
                    <a:gd name="T106" fmla="*/ 1785 w 7009"/>
                    <a:gd name="T107" fmla="*/ 656 h 5077"/>
                    <a:gd name="T108" fmla="*/ 1818 w 7009"/>
                    <a:gd name="T109" fmla="*/ 656 h 5077"/>
                    <a:gd name="T110" fmla="*/ 1851 w 7009"/>
                    <a:gd name="T111" fmla="*/ 656 h 5077"/>
                    <a:gd name="T112" fmla="*/ 1883 w 7009"/>
                    <a:gd name="T113" fmla="*/ 656 h 5077"/>
                    <a:gd name="T114" fmla="*/ 1916 w 7009"/>
                    <a:gd name="T115" fmla="*/ 656 h 5077"/>
                    <a:gd name="T116" fmla="*/ 1951 w 7009"/>
                    <a:gd name="T117" fmla="*/ 656 h 5077"/>
                    <a:gd name="T118" fmla="*/ 1984 w 7009"/>
                    <a:gd name="T119" fmla="*/ 656 h 5077"/>
                    <a:gd name="T120" fmla="*/ 2017 w 7009"/>
                    <a:gd name="T121" fmla="*/ 656 h 5077"/>
                    <a:gd name="T122" fmla="*/ 2050 w 7009"/>
                    <a:gd name="T123" fmla="*/ 656 h 5077"/>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7009" h="5077">
                      <a:moveTo>
                        <a:pt x="0" y="0"/>
                      </a:moveTo>
                      <a:lnTo>
                        <a:pt x="26" y="0"/>
                      </a:lnTo>
                      <a:lnTo>
                        <a:pt x="60" y="0"/>
                      </a:lnTo>
                      <a:lnTo>
                        <a:pt x="86" y="0"/>
                      </a:lnTo>
                      <a:lnTo>
                        <a:pt x="111" y="0"/>
                      </a:lnTo>
                      <a:lnTo>
                        <a:pt x="137" y="0"/>
                      </a:lnTo>
                      <a:lnTo>
                        <a:pt x="171" y="0"/>
                      </a:lnTo>
                      <a:lnTo>
                        <a:pt x="196" y="0"/>
                      </a:lnTo>
                      <a:lnTo>
                        <a:pt x="222" y="0"/>
                      </a:lnTo>
                      <a:lnTo>
                        <a:pt x="256" y="0"/>
                      </a:lnTo>
                      <a:lnTo>
                        <a:pt x="281" y="0"/>
                      </a:lnTo>
                      <a:lnTo>
                        <a:pt x="307" y="0"/>
                      </a:lnTo>
                      <a:lnTo>
                        <a:pt x="341" y="9"/>
                      </a:lnTo>
                      <a:lnTo>
                        <a:pt x="367" y="9"/>
                      </a:lnTo>
                      <a:lnTo>
                        <a:pt x="392" y="9"/>
                      </a:lnTo>
                      <a:lnTo>
                        <a:pt x="418" y="9"/>
                      </a:lnTo>
                      <a:lnTo>
                        <a:pt x="452" y="9"/>
                      </a:lnTo>
                      <a:lnTo>
                        <a:pt x="477" y="9"/>
                      </a:lnTo>
                      <a:lnTo>
                        <a:pt x="503" y="9"/>
                      </a:lnTo>
                      <a:lnTo>
                        <a:pt x="537" y="9"/>
                      </a:lnTo>
                      <a:lnTo>
                        <a:pt x="562" y="9"/>
                      </a:lnTo>
                      <a:lnTo>
                        <a:pt x="588" y="9"/>
                      </a:lnTo>
                      <a:lnTo>
                        <a:pt x="614" y="9"/>
                      </a:lnTo>
                      <a:lnTo>
                        <a:pt x="648" y="9"/>
                      </a:lnTo>
                      <a:lnTo>
                        <a:pt x="673" y="9"/>
                      </a:lnTo>
                      <a:lnTo>
                        <a:pt x="699" y="17"/>
                      </a:lnTo>
                      <a:lnTo>
                        <a:pt x="733" y="17"/>
                      </a:lnTo>
                      <a:lnTo>
                        <a:pt x="758" y="17"/>
                      </a:lnTo>
                      <a:lnTo>
                        <a:pt x="784" y="17"/>
                      </a:lnTo>
                      <a:lnTo>
                        <a:pt x="809" y="17"/>
                      </a:lnTo>
                      <a:lnTo>
                        <a:pt x="843" y="17"/>
                      </a:lnTo>
                      <a:lnTo>
                        <a:pt x="869" y="17"/>
                      </a:lnTo>
                      <a:lnTo>
                        <a:pt x="895" y="17"/>
                      </a:lnTo>
                      <a:lnTo>
                        <a:pt x="929" y="17"/>
                      </a:lnTo>
                      <a:lnTo>
                        <a:pt x="954" y="17"/>
                      </a:lnTo>
                      <a:lnTo>
                        <a:pt x="980" y="17"/>
                      </a:lnTo>
                      <a:lnTo>
                        <a:pt x="1014" y="26"/>
                      </a:lnTo>
                      <a:lnTo>
                        <a:pt x="1039" y="26"/>
                      </a:lnTo>
                      <a:lnTo>
                        <a:pt x="1065" y="26"/>
                      </a:lnTo>
                      <a:lnTo>
                        <a:pt x="1090" y="26"/>
                      </a:lnTo>
                      <a:lnTo>
                        <a:pt x="1124" y="26"/>
                      </a:lnTo>
                      <a:lnTo>
                        <a:pt x="1150" y="26"/>
                      </a:lnTo>
                      <a:lnTo>
                        <a:pt x="1176" y="26"/>
                      </a:lnTo>
                      <a:lnTo>
                        <a:pt x="1210" y="34"/>
                      </a:lnTo>
                      <a:lnTo>
                        <a:pt x="1235" y="34"/>
                      </a:lnTo>
                      <a:lnTo>
                        <a:pt x="1261" y="34"/>
                      </a:lnTo>
                      <a:lnTo>
                        <a:pt x="1286" y="34"/>
                      </a:lnTo>
                      <a:lnTo>
                        <a:pt x="1320" y="34"/>
                      </a:lnTo>
                      <a:lnTo>
                        <a:pt x="1346" y="34"/>
                      </a:lnTo>
                      <a:lnTo>
                        <a:pt x="1371" y="43"/>
                      </a:lnTo>
                      <a:lnTo>
                        <a:pt x="1405" y="43"/>
                      </a:lnTo>
                      <a:lnTo>
                        <a:pt x="1431" y="43"/>
                      </a:lnTo>
                      <a:lnTo>
                        <a:pt x="1457" y="43"/>
                      </a:lnTo>
                      <a:lnTo>
                        <a:pt x="1482" y="43"/>
                      </a:lnTo>
                      <a:lnTo>
                        <a:pt x="1516" y="51"/>
                      </a:lnTo>
                      <a:lnTo>
                        <a:pt x="1542" y="51"/>
                      </a:lnTo>
                      <a:lnTo>
                        <a:pt x="1567" y="51"/>
                      </a:lnTo>
                      <a:lnTo>
                        <a:pt x="1601" y="51"/>
                      </a:lnTo>
                      <a:lnTo>
                        <a:pt x="1627" y="51"/>
                      </a:lnTo>
                      <a:lnTo>
                        <a:pt x="1652" y="60"/>
                      </a:lnTo>
                      <a:lnTo>
                        <a:pt x="1686" y="60"/>
                      </a:lnTo>
                      <a:lnTo>
                        <a:pt x="1712" y="60"/>
                      </a:lnTo>
                      <a:lnTo>
                        <a:pt x="1738" y="68"/>
                      </a:lnTo>
                      <a:lnTo>
                        <a:pt x="1763" y="68"/>
                      </a:lnTo>
                      <a:lnTo>
                        <a:pt x="1797" y="68"/>
                      </a:lnTo>
                      <a:lnTo>
                        <a:pt x="1823" y="77"/>
                      </a:lnTo>
                      <a:lnTo>
                        <a:pt x="1848" y="77"/>
                      </a:lnTo>
                      <a:lnTo>
                        <a:pt x="1882" y="77"/>
                      </a:lnTo>
                      <a:lnTo>
                        <a:pt x="1908" y="85"/>
                      </a:lnTo>
                      <a:lnTo>
                        <a:pt x="1933" y="85"/>
                      </a:lnTo>
                      <a:lnTo>
                        <a:pt x="1959" y="94"/>
                      </a:lnTo>
                      <a:lnTo>
                        <a:pt x="1993" y="94"/>
                      </a:lnTo>
                      <a:lnTo>
                        <a:pt x="2019" y="102"/>
                      </a:lnTo>
                      <a:lnTo>
                        <a:pt x="2044" y="102"/>
                      </a:lnTo>
                      <a:lnTo>
                        <a:pt x="2078" y="111"/>
                      </a:lnTo>
                      <a:lnTo>
                        <a:pt x="2104" y="120"/>
                      </a:lnTo>
                      <a:lnTo>
                        <a:pt x="2129" y="120"/>
                      </a:lnTo>
                      <a:lnTo>
                        <a:pt x="2155" y="128"/>
                      </a:lnTo>
                      <a:lnTo>
                        <a:pt x="2189" y="137"/>
                      </a:lnTo>
                      <a:lnTo>
                        <a:pt x="2214" y="145"/>
                      </a:lnTo>
                      <a:lnTo>
                        <a:pt x="2240" y="154"/>
                      </a:lnTo>
                      <a:lnTo>
                        <a:pt x="2274" y="162"/>
                      </a:lnTo>
                      <a:lnTo>
                        <a:pt x="2300" y="171"/>
                      </a:lnTo>
                      <a:lnTo>
                        <a:pt x="2325" y="188"/>
                      </a:lnTo>
                      <a:lnTo>
                        <a:pt x="2359" y="196"/>
                      </a:lnTo>
                      <a:lnTo>
                        <a:pt x="2385" y="213"/>
                      </a:lnTo>
                      <a:lnTo>
                        <a:pt x="2410" y="230"/>
                      </a:lnTo>
                      <a:lnTo>
                        <a:pt x="2436" y="247"/>
                      </a:lnTo>
                      <a:lnTo>
                        <a:pt x="2470" y="273"/>
                      </a:lnTo>
                      <a:lnTo>
                        <a:pt x="2495" y="298"/>
                      </a:lnTo>
                      <a:lnTo>
                        <a:pt x="2521" y="324"/>
                      </a:lnTo>
                      <a:lnTo>
                        <a:pt x="2555" y="367"/>
                      </a:lnTo>
                      <a:lnTo>
                        <a:pt x="2581" y="409"/>
                      </a:lnTo>
                      <a:lnTo>
                        <a:pt x="2606" y="469"/>
                      </a:lnTo>
                      <a:lnTo>
                        <a:pt x="2632" y="545"/>
                      </a:lnTo>
                      <a:lnTo>
                        <a:pt x="2666" y="648"/>
                      </a:lnTo>
                      <a:lnTo>
                        <a:pt x="2691" y="792"/>
                      </a:lnTo>
                      <a:lnTo>
                        <a:pt x="2717" y="997"/>
                      </a:lnTo>
                      <a:lnTo>
                        <a:pt x="2751" y="1329"/>
                      </a:lnTo>
                      <a:lnTo>
                        <a:pt x="2776" y="1832"/>
                      </a:lnTo>
                      <a:lnTo>
                        <a:pt x="2802" y="2539"/>
                      </a:lnTo>
                      <a:lnTo>
                        <a:pt x="2828" y="3237"/>
                      </a:lnTo>
                      <a:lnTo>
                        <a:pt x="2862" y="3740"/>
                      </a:lnTo>
                      <a:lnTo>
                        <a:pt x="2887" y="4072"/>
                      </a:lnTo>
                      <a:lnTo>
                        <a:pt x="2913" y="4276"/>
                      </a:lnTo>
                      <a:lnTo>
                        <a:pt x="2947" y="4421"/>
                      </a:lnTo>
                      <a:lnTo>
                        <a:pt x="2972" y="4523"/>
                      </a:lnTo>
                      <a:lnTo>
                        <a:pt x="2998" y="4600"/>
                      </a:lnTo>
                      <a:lnTo>
                        <a:pt x="3032" y="4660"/>
                      </a:lnTo>
                      <a:lnTo>
                        <a:pt x="3057" y="4702"/>
                      </a:lnTo>
                      <a:lnTo>
                        <a:pt x="3083" y="4745"/>
                      </a:lnTo>
                      <a:lnTo>
                        <a:pt x="3109" y="4770"/>
                      </a:lnTo>
                      <a:lnTo>
                        <a:pt x="3143" y="4796"/>
                      </a:lnTo>
                      <a:lnTo>
                        <a:pt x="3168" y="4822"/>
                      </a:lnTo>
                      <a:lnTo>
                        <a:pt x="3194" y="4839"/>
                      </a:lnTo>
                      <a:lnTo>
                        <a:pt x="3228" y="4856"/>
                      </a:lnTo>
                      <a:lnTo>
                        <a:pt x="3253" y="4873"/>
                      </a:lnTo>
                      <a:lnTo>
                        <a:pt x="3279" y="4881"/>
                      </a:lnTo>
                      <a:lnTo>
                        <a:pt x="3304" y="4898"/>
                      </a:lnTo>
                      <a:lnTo>
                        <a:pt x="3338" y="4907"/>
                      </a:lnTo>
                      <a:lnTo>
                        <a:pt x="3364" y="4915"/>
                      </a:lnTo>
                      <a:lnTo>
                        <a:pt x="3390" y="4924"/>
                      </a:lnTo>
                      <a:lnTo>
                        <a:pt x="3424" y="4932"/>
                      </a:lnTo>
                      <a:lnTo>
                        <a:pt x="3449" y="4941"/>
                      </a:lnTo>
                      <a:lnTo>
                        <a:pt x="3475" y="4949"/>
                      </a:lnTo>
                      <a:lnTo>
                        <a:pt x="3509" y="4949"/>
                      </a:lnTo>
                      <a:lnTo>
                        <a:pt x="3534" y="4958"/>
                      </a:lnTo>
                      <a:lnTo>
                        <a:pt x="3560" y="4966"/>
                      </a:lnTo>
                      <a:lnTo>
                        <a:pt x="3585" y="4966"/>
                      </a:lnTo>
                      <a:lnTo>
                        <a:pt x="3619" y="4975"/>
                      </a:lnTo>
                      <a:lnTo>
                        <a:pt x="3645" y="4975"/>
                      </a:lnTo>
                      <a:lnTo>
                        <a:pt x="3671" y="4983"/>
                      </a:lnTo>
                      <a:lnTo>
                        <a:pt x="3705" y="4983"/>
                      </a:lnTo>
                      <a:lnTo>
                        <a:pt x="3730" y="4992"/>
                      </a:lnTo>
                      <a:lnTo>
                        <a:pt x="3756" y="4992"/>
                      </a:lnTo>
                      <a:lnTo>
                        <a:pt x="3781" y="4992"/>
                      </a:lnTo>
                      <a:lnTo>
                        <a:pt x="3815" y="5000"/>
                      </a:lnTo>
                      <a:lnTo>
                        <a:pt x="3841" y="5000"/>
                      </a:lnTo>
                      <a:lnTo>
                        <a:pt x="3866" y="5000"/>
                      </a:lnTo>
                      <a:lnTo>
                        <a:pt x="3901" y="5009"/>
                      </a:lnTo>
                      <a:lnTo>
                        <a:pt x="3926" y="5009"/>
                      </a:lnTo>
                      <a:lnTo>
                        <a:pt x="3952" y="5009"/>
                      </a:lnTo>
                      <a:lnTo>
                        <a:pt x="3977" y="5018"/>
                      </a:lnTo>
                      <a:lnTo>
                        <a:pt x="4011" y="5018"/>
                      </a:lnTo>
                      <a:lnTo>
                        <a:pt x="4037" y="5018"/>
                      </a:lnTo>
                      <a:lnTo>
                        <a:pt x="4062" y="5018"/>
                      </a:lnTo>
                      <a:lnTo>
                        <a:pt x="4096" y="5018"/>
                      </a:lnTo>
                      <a:lnTo>
                        <a:pt x="4122" y="5026"/>
                      </a:lnTo>
                      <a:lnTo>
                        <a:pt x="4147" y="5026"/>
                      </a:lnTo>
                      <a:lnTo>
                        <a:pt x="4182" y="5026"/>
                      </a:lnTo>
                      <a:lnTo>
                        <a:pt x="4207" y="5026"/>
                      </a:lnTo>
                      <a:lnTo>
                        <a:pt x="4233" y="5026"/>
                      </a:lnTo>
                      <a:lnTo>
                        <a:pt x="4258" y="5035"/>
                      </a:lnTo>
                      <a:lnTo>
                        <a:pt x="4292" y="5035"/>
                      </a:lnTo>
                      <a:lnTo>
                        <a:pt x="4318" y="5035"/>
                      </a:lnTo>
                      <a:lnTo>
                        <a:pt x="4343" y="5035"/>
                      </a:lnTo>
                      <a:lnTo>
                        <a:pt x="4377" y="5035"/>
                      </a:lnTo>
                      <a:lnTo>
                        <a:pt x="4403" y="5035"/>
                      </a:lnTo>
                      <a:lnTo>
                        <a:pt x="4428" y="5043"/>
                      </a:lnTo>
                      <a:lnTo>
                        <a:pt x="4454" y="5043"/>
                      </a:lnTo>
                      <a:lnTo>
                        <a:pt x="4488" y="5043"/>
                      </a:lnTo>
                      <a:lnTo>
                        <a:pt x="4514" y="5043"/>
                      </a:lnTo>
                      <a:lnTo>
                        <a:pt x="4539" y="5043"/>
                      </a:lnTo>
                      <a:lnTo>
                        <a:pt x="4573" y="5043"/>
                      </a:lnTo>
                      <a:lnTo>
                        <a:pt x="4599" y="5043"/>
                      </a:lnTo>
                      <a:lnTo>
                        <a:pt x="4624" y="5052"/>
                      </a:lnTo>
                      <a:lnTo>
                        <a:pt x="4650" y="5052"/>
                      </a:lnTo>
                      <a:lnTo>
                        <a:pt x="4684" y="5052"/>
                      </a:lnTo>
                      <a:lnTo>
                        <a:pt x="4709" y="5052"/>
                      </a:lnTo>
                      <a:lnTo>
                        <a:pt x="4735" y="5052"/>
                      </a:lnTo>
                      <a:lnTo>
                        <a:pt x="4769" y="5052"/>
                      </a:lnTo>
                      <a:lnTo>
                        <a:pt x="4795" y="5052"/>
                      </a:lnTo>
                      <a:lnTo>
                        <a:pt x="4820" y="5052"/>
                      </a:lnTo>
                      <a:lnTo>
                        <a:pt x="4854" y="5052"/>
                      </a:lnTo>
                      <a:lnTo>
                        <a:pt x="4880" y="5052"/>
                      </a:lnTo>
                      <a:lnTo>
                        <a:pt x="4905" y="5052"/>
                      </a:lnTo>
                      <a:lnTo>
                        <a:pt x="4931" y="5060"/>
                      </a:lnTo>
                      <a:lnTo>
                        <a:pt x="4965" y="5060"/>
                      </a:lnTo>
                      <a:lnTo>
                        <a:pt x="4990" y="5060"/>
                      </a:lnTo>
                      <a:lnTo>
                        <a:pt x="5016" y="5060"/>
                      </a:lnTo>
                      <a:lnTo>
                        <a:pt x="5050" y="5060"/>
                      </a:lnTo>
                      <a:lnTo>
                        <a:pt x="5076" y="5060"/>
                      </a:lnTo>
                      <a:lnTo>
                        <a:pt x="5101" y="5060"/>
                      </a:lnTo>
                      <a:lnTo>
                        <a:pt x="5127" y="5060"/>
                      </a:lnTo>
                      <a:lnTo>
                        <a:pt x="5161" y="5060"/>
                      </a:lnTo>
                      <a:lnTo>
                        <a:pt x="5186" y="5060"/>
                      </a:lnTo>
                      <a:lnTo>
                        <a:pt x="5212" y="5060"/>
                      </a:lnTo>
                      <a:lnTo>
                        <a:pt x="5246" y="5060"/>
                      </a:lnTo>
                      <a:lnTo>
                        <a:pt x="5272" y="5060"/>
                      </a:lnTo>
                      <a:lnTo>
                        <a:pt x="5297" y="5069"/>
                      </a:lnTo>
                      <a:lnTo>
                        <a:pt x="5323" y="5069"/>
                      </a:lnTo>
                      <a:lnTo>
                        <a:pt x="5357" y="5069"/>
                      </a:lnTo>
                      <a:lnTo>
                        <a:pt x="5382" y="5069"/>
                      </a:lnTo>
                      <a:lnTo>
                        <a:pt x="5408" y="5069"/>
                      </a:lnTo>
                      <a:lnTo>
                        <a:pt x="5442" y="5069"/>
                      </a:lnTo>
                      <a:lnTo>
                        <a:pt x="5467" y="5069"/>
                      </a:lnTo>
                      <a:lnTo>
                        <a:pt x="5493" y="5069"/>
                      </a:lnTo>
                      <a:lnTo>
                        <a:pt x="5527" y="5069"/>
                      </a:lnTo>
                      <a:lnTo>
                        <a:pt x="5553" y="5069"/>
                      </a:lnTo>
                      <a:lnTo>
                        <a:pt x="5578" y="5069"/>
                      </a:lnTo>
                      <a:lnTo>
                        <a:pt x="5604" y="5069"/>
                      </a:lnTo>
                      <a:lnTo>
                        <a:pt x="5638" y="5069"/>
                      </a:lnTo>
                      <a:lnTo>
                        <a:pt x="5663" y="5069"/>
                      </a:lnTo>
                      <a:lnTo>
                        <a:pt x="5689" y="5069"/>
                      </a:lnTo>
                      <a:lnTo>
                        <a:pt x="5723" y="5069"/>
                      </a:lnTo>
                      <a:lnTo>
                        <a:pt x="5748" y="5069"/>
                      </a:lnTo>
                      <a:lnTo>
                        <a:pt x="5774" y="5069"/>
                      </a:lnTo>
                      <a:lnTo>
                        <a:pt x="5799" y="5069"/>
                      </a:lnTo>
                      <a:lnTo>
                        <a:pt x="5834" y="5069"/>
                      </a:lnTo>
                      <a:lnTo>
                        <a:pt x="5859" y="5069"/>
                      </a:lnTo>
                      <a:lnTo>
                        <a:pt x="5885" y="5069"/>
                      </a:lnTo>
                      <a:lnTo>
                        <a:pt x="5919" y="5077"/>
                      </a:lnTo>
                      <a:lnTo>
                        <a:pt x="5944" y="5077"/>
                      </a:lnTo>
                      <a:lnTo>
                        <a:pt x="5970" y="5077"/>
                      </a:lnTo>
                      <a:lnTo>
                        <a:pt x="5995" y="5077"/>
                      </a:lnTo>
                      <a:lnTo>
                        <a:pt x="6029" y="5077"/>
                      </a:lnTo>
                      <a:lnTo>
                        <a:pt x="6055" y="5077"/>
                      </a:lnTo>
                      <a:lnTo>
                        <a:pt x="6080" y="5077"/>
                      </a:lnTo>
                      <a:lnTo>
                        <a:pt x="6115" y="5077"/>
                      </a:lnTo>
                      <a:lnTo>
                        <a:pt x="6140" y="5077"/>
                      </a:lnTo>
                      <a:lnTo>
                        <a:pt x="6166" y="5077"/>
                      </a:lnTo>
                      <a:lnTo>
                        <a:pt x="6200" y="5077"/>
                      </a:lnTo>
                      <a:lnTo>
                        <a:pt x="6225" y="5077"/>
                      </a:lnTo>
                      <a:lnTo>
                        <a:pt x="6251" y="5077"/>
                      </a:lnTo>
                      <a:lnTo>
                        <a:pt x="6276" y="5077"/>
                      </a:lnTo>
                      <a:lnTo>
                        <a:pt x="6310" y="5077"/>
                      </a:lnTo>
                      <a:lnTo>
                        <a:pt x="6336" y="5077"/>
                      </a:lnTo>
                      <a:lnTo>
                        <a:pt x="6361" y="5077"/>
                      </a:lnTo>
                      <a:lnTo>
                        <a:pt x="6396" y="5077"/>
                      </a:lnTo>
                      <a:lnTo>
                        <a:pt x="6421" y="5077"/>
                      </a:lnTo>
                      <a:lnTo>
                        <a:pt x="6447" y="5077"/>
                      </a:lnTo>
                      <a:lnTo>
                        <a:pt x="6472" y="5077"/>
                      </a:lnTo>
                      <a:lnTo>
                        <a:pt x="6506" y="5077"/>
                      </a:lnTo>
                      <a:lnTo>
                        <a:pt x="6532" y="5077"/>
                      </a:lnTo>
                      <a:lnTo>
                        <a:pt x="6557" y="5077"/>
                      </a:lnTo>
                      <a:lnTo>
                        <a:pt x="6591" y="5077"/>
                      </a:lnTo>
                      <a:lnTo>
                        <a:pt x="6617" y="5077"/>
                      </a:lnTo>
                      <a:lnTo>
                        <a:pt x="6643" y="5077"/>
                      </a:lnTo>
                      <a:lnTo>
                        <a:pt x="6668" y="5077"/>
                      </a:lnTo>
                      <a:lnTo>
                        <a:pt x="6702" y="5077"/>
                      </a:lnTo>
                      <a:lnTo>
                        <a:pt x="6728" y="5077"/>
                      </a:lnTo>
                      <a:lnTo>
                        <a:pt x="6753" y="5077"/>
                      </a:lnTo>
                      <a:lnTo>
                        <a:pt x="6787" y="5077"/>
                      </a:lnTo>
                      <a:lnTo>
                        <a:pt x="6813" y="5077"/>
                      </a:lnTo>
                      <a:lnTo>
                        <a:pt x="6838" y="5077"/>
                      </a:lnTo>
                      <a:lnTo>
                        <a:pt x="6872" y="5077"/>
                      </a:lnTo>
                      <a:lnTo>
                        <a:pt x="6898" y="5077"/>
                      </a:lnTo>
                      <a:lnTo>
                        <a:pt x="6924" y="5077"/>
                      </a:lnTo>
                      <a:lnTo>
                        <a:pt x="6949" y="5077"/>
                      </a:lnTo>
                      <a:lnTo>
                        <a:pt x="6983" y="5077"/>
                      </a:lnTo>
                      <a:lnTo>
                        <a:pt x="7009" y="5077"/>
                      </a:lnTo>
                    </a:path>
                  </a:pathLst>
                </a:custGeom>
                <a:noFill/>
                <a:ln w="9525" cmpd="sng">
                  <a:solidFill>
                    <a:schemeClr val="accent1"/>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28707" name="Freeform 80"/>
                <p:cNvSpPr>
                  <a:spLocks/>
                </p:cNvSpPr>
                <p:nvPr/>
              </p:nvSpPr>
              <p:spPr bwMode="auto">
                <a:xfrm>
                  <a:off x="3030" y="2807"/>
                  <a:ext cx="2075" cy="654"/>
                </a:xfrm>
                <a:custGeom>
                  <a:avLst/>
                  <a:gdLst>
                    <a:gd name="T0" fmla="*/ 25 w 7009"/>
                    <a:gd name="T1" fmla="*/ 0 h 5060"/>
                    <a:gd name="T2" fmla="*/ 58 w 7009"/>
                    <a:gd name="T3" fmla="*/ 1 h 5060"/>
                    <a:gd name="T4" fmla="*/ 91 w 7009"/>
                    <a:gd name="T5" fmla="*/ 1 h 5060"/>
                    <a:gd name="T6" fmla="*/ 124 w 7009"/>
                    <a:gd name="T7" fmla="*/ 1 h 5060"/>
                    <a:gd name="T8" fmla="*/ 159 w 7009"/>
                    <a:gd name="T9" fmla="*/ 2 h 5060"/>
                    <a:gd name="T10" fmla="*/ 192 w 7009"/>
                    <a:gd name="T11" fmla="*/ 3 h 5060"/>
                    <a:gd name="T12" fmla="*/ 224 w 7009"/>
                    <a:gd name="T13" fmla="*/ 3 h 5060"/>
                    <a:gd name="T14" fmla="*/ 257 w 7009"/>
                    <a:gd name="T15" fmla="*/ 4 h 5060"/>
                    <a:gd name="T16" fmla="*/ 290 w 7009"/>
                    <a:gd name="T17" fmla="*/ 6 h 5060"/>
                    <a:gd name="T18" fmla="*/ 323 w 7009"/>
                    <a:gd name="T19" fmla="*/ 7 h 5060"/>
                    <a:gd name="T20" fmla="*/ 358 w 7009"/>
                    <a:gd name="T21" fmla="*/ 8 h 5060"/>
                    <a:gd name="T22" fmla="*/ 391 w 7009"/>
                    <a:gd name="T23" fmla="*/ 9 h 5060"/>
                    <a:gd name="T24" fmla="*/ 424 w 7009"/>
                    <a:gd name="T25" fmla="*/ 11 h 5060"/>
                    <a:gd name="T26" fmla="*/ 457 w 7009"/>
                    <a:gd name="T27" fmla="*/ 12 h 5060"/>
                    <a:gd name="T28" fmla="*/ 489 w 7009"/>
                    <a:gd name="T29" fmla="*/ 14 h 5060"/>
                    <a:gd name="T30" fmla="*/ 522 w 7009"/>
                    <a:gd name="T31" fmla="*/ 18 h 5060"/>
                    <a:gd name="T32" fmla="*/ 557 w 7009"/>
                    <a:gd name="T33" fmla="*/ 21 h 5060"/>
                    <a:gd name="T34" fmla="*/ 590 w 7009"/>
                    <a:gd name="T35" fmla="*/ 24 h 5060"/>
                    <a:gd name="T36" fmla="*/ 623 w 7009"/>
                    <a:gd name="T37" fmla="*/ 30 h 5060"/>
                    <a:gd name="T38" fmla="*/ 655 w 7009"/>
                    <a:gd name="T39" fmla="*/ 36 h 5060"/>
                    <a:gd name="T40" fmla="*/ 688 w 7009"/>
                    <a:gd name="T41" fmla="*/ 47 h 5060"/>
                    <a:gd name="T42" fmla="*/ 721 w 7009"/>
                    <a:gd name="T43" fmla="*/ 63 h 5060"/>
                    <a:gd name="T44" fmla="*/ 756 w 7009"/>
                    <a:gd name="T45" fmla="*/ 89 h 5060"/>
                    <a:gd name="T46" fmla="*/ 789 w 7009"/>
                    <a:gd name="T47" fmla="*/ 145 h 5060"/>
                    <a:gd name="T48" fmla="*/ 822 w 7009"/>
                    <a:gd name="T49" fmla="*/ 277 h 5060"/>
                    <a:gd name="T50" fmla="*/ 855 w 7009"/>
                    <a:gd name="T51" fmla="*/ 453 h 5060"/>
                    <a:gd name="T52" fmla="*/ 888 w 7009"/>
                    <a:gd name="T53" fmla="*/ 538 h 5060"/>
                    <a:gd name="T54" fmla="*/ 920 w 7009"/>
                    <a:gd name="T55" fmla="*/ 577 h 5060"/>
                    <a:gd name="T56" fmla="*/ 956 w 7009"/>
                    <a:gd name="T57" fmla="*/ 597 h 5060"/>
                    <a:gd name="T58" fmla="*/ 988 w 7009"/>
                    <a:gd name="T59" fmla="*/ 609 h 5060"/>
                    <a:gd name="T60" fmla="*/ 1021 w 7009"/>
                    <a:gd name="T61" fmla="*/ 618 h 5060"/>
                    <a:gd name="T62" fmla="*/ 1054 w 7009"/>
                    <a:gd name="T63" fmla="*/ 623 h 5060"/>
                    <a:gd name="T64" fmla="*/ 1087 w 7009"/>
                    <a:gd name="T65" fmla="*/ 629 h 5060"/>
                    <a:gd name="T66" fmla="*/ 1119 w 7009"/>
                    <a:gd name="T67" fmla="*/ 632 h 5060"/>
                    <a:gd name="T68" fmla="*/ 1155 w 7009"/>
                    <a:gd name="T69" fmla="*/ 634 h 5060"/>
                    <a:gd name="T70" fmla="*/ 1187 w 7009"/>
                    <a:gd name="T71" fmla="*/ 637 h 5060"/>
                    <a:gd name="T72" fmla="*/ 1220 w 7009"/>
                    <a:gd name="T73" fmla="*/ 639 h 5060"/>
                    <a:gd name="T74" fmla="*/ 1253 w 7009"/>
                    <a:gd name="T75" fmla="*/ 641 h 5060"/>
                    <a:gd name="T76" fmla="*/ 1286 w 7009"/>
                    <a:gd name="T77" fmla="*/ 642 h 5060"/>
                    <a:gd name="T78" fmla="*/ 1319 w 7009"/>
                    <a:gd name="T79" fmla="*/ 644 h 5060"/>
                    <a:gd name="T80" fmla="*/ 1354 w 7009"/>
                    <a:gd name="T81" fmla="*/ 645 h 5060"/>
                    <a:gd name="T82" fmla="*/ 1387 w 7009"/>
                    <a:gd name="T83" fmla="*/ 645 h 5060"/>
                    <a:gd name="T84" fmla="*/ 1420 w 7009"/>
                    <a:gd name="T85" fmla="*/ 646 h 5060"/>
                    <a:gd name="T86" fmla="*/ 1452 w 7009"/>
                    <a:gd name="T87" fmla="*/ 647 h 5060"/>
                    <a:gd name="T88" fmla="*/ 1485 w 7009"/>
                    <a:gd name="T89" fmla="*/ 649 h 5060"/>
                    <a:gd name="T90" fmla="*/ 1518 w 7009"/>
                    <a:gd name="T91" fmla="*/ 649 h 5060"/>
                    <a:gd name="T92" fmla="*/ 1553 w 7009"/>
                    <a:gd name="T93" fmla="*/ 650 h 5060"/>
                    <a:gd name="T94" fmla="*/ 1586 w 7009"/>
                    <a:gd name="T95" fmla="*/ 650 h 5060"/>
                    <a:gd name="T96" fmla="*/ 1618 w 7009"/>
                    <a:gd name="T97" fmla="*/ 651 h 5060"/>
                    <a:gd name="T98" fmla="*/ 1651 w 7009"/>
                    <a:gd name="T99" fmla="*/ 651 h 5060"/>
                    <a:gd name="T100" fmla="*/ 1684 w 7009"/>
                    <a:gd name="T101" fmla="*/ 651 h 5060"/>
                    <a:gd name="T102" fmla="*/ 1717 w 7009"/>
                    <a:gd name="T103" fmla="*/ 652 h 5060"/>
                    <a:gd name="T104" fmla="*/ 1752 w 7009"/>
                    <a:gd name="T105" fmla="*/ 652 h 5060"/>
                    <a:gd name="T106" fmla="*/ 1785 w 7009"/>
                    <a:gd name="T107" fmla="*/ 652 h 5060"/>
                    <a:gd name="T108" fmla="*/ 1818 w 7009"/>
                    <a:gd name="T109" fmla="*/ 653 h 5060"/>
                    <a:gd name="T110" fmla="*/ 1851 w 7009"/>
                    <a:gd name="T111" fmla="*/ 653 h 5060"/>
                    <a:gd name="T112" fmla="*/ 1883 w 7009"/>
                    <a:gd name="T113" fmla="*/ 653 h 5060"/>
                    <a:gd name="T114" fmla="*/ 1916 w 7009"/>
                    <a:gd name="T115" fmla="*/ 653 h 5060"/>
                    <a:gd name="T116" fmla="*/ 1951 w 7009"/>
                    <a:gd name="T117" fmla="*/ 653 h 5060"/>
                    <a:gd name="T118" fmla="*/ 1984 w 7009"/>
                    <a:gd name="T119" fmla="*/ 653 h 5060"/>
                    <a:gd name="T120" fmla="*/ 2017 w 7009"/>
                    <a:gd name="T121" fmla="*/ 654 h 5060"/>
                    <a:gd name="T122" fmla="*/ 2050 w 7009"/>
                    <a:gd name="T123" fmla="*/ 654 h 5060"/>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7009" h="5060">
                      <a:moveTo>
                        <a:pt x="0" y="0"/>
                      </a:moveTo>
                      <a:lnTo>
                        <a:pt x="26" y="0"/>
                      </a:lnTo>
                      <a:lnTo>
                        <a:pt x="60" y="0"/>
                      </a:lnTo>
                      <a:lnTo>
                        <a:pt x="86" y="0"/>
                      </a:lnTo>
                      <a:lnTo>
                        <a:pt x="111" y="0"/>
                      </a:lnTo>
                      <a:lnTo>
                        <a:pt x="137" y="0"/>
                      </a:lnTo>
                      <a:lnTo>
                        <a:pt x="171" y="0"/>
                      </a:lnTo>
                      <a:lnTo>
                        <a:pt x="196" y="9"/>
                      </a:lnTo>
                      <a:lnTo>
                        <a:pt x="222" y="9"/>
                      </a:lnTo>
                      <a:lnTo>
                        <a:pt x="256" y="9"/>
                      </a:lnTo>
                      <a:lnTo>
                        <a:pt x="281" y="9"/>
                      </a:lnTo>
                      <a:lnTo>
                        <a:pt x="307" y="9"/>
                      </a:lnTo>
                      <a:lnTo>
                        <a:pt x="341" y="9"/>
                      </a:lnTo>
                      <a:lnTo>
                        <a:pt x="367" y="9"/>
                      </a:lnTo>
                      <a:lnTo>
                        <a:pt x="392" y="9"/>
                      </a:lnTo>
                      <a:lnTo>
                        <a:pt x="418" y="9"/>
                      </a:lnTo>
                      <a:lnTo>
                        <a:pt x="452" y="17"/>
                      </a:lnTo>
                      <a:lnTo>
                        <a:pt x="477" y="17"/>
                      </a:lnTo>
                      <a:lnTo>
                        <a:pt x="503" y="17"/>
                      </a:lnTo>
                      <a:lnTo>
                        <a:pt x="537" y="17"/>
                      </a:lnTo>
                      <a:lnTo>
                        <a:pt x="562" y="17"/>
                      </a:lnTo>
                      <a:lnTo>
                        <a:pt x="588" y="17"/>
                      </a:lnTo>
                      <a:lnTo>
                        <a:pt x="614" y="26"/>
                      </a:lnTo>
                      <a:lnTo>
                        <a:pt x="648" y="26"/>
                      </a:lnTo>
                      <a:lnTo>
                        <a:pt x="673" y="26"/>
                      </a:lnTo>
                      <a:lnTo>
                        <a:pt x="699" y="26"/>
                      </a:lnTo>
                      <a:lnTo>
                        <a:pt x="733" y="26"/>
                      </a:lnTo>
                      <a:lnTo>
                        <a:pt x="758" y="26"/>
                      </a:lnTo>
                      <a:lnTo>
                        <a:pt x="784" y="34"/>
                      </a:lnTo>
                      <a:lnTo>
                        <a:pt x="809" y="34"/>
                      </a:lnTo>
                      <a:lnTo>
                        <a:pt x="843" y="34"/>
                      </a:lnTo>
                      <a:lnTo>
                        <a:pt x="869" y="34"/>
                      </a:lnTo>
                      <a:lnTo>
                        <a:pt x="895" y="34"/>
                      </a:lnTo>
                      <a:lnTo>
                        <a:pt x="929" y="43"/>
                      </a:lnTo>
                      <a:lnTo>
                        <a:pt x="954" y="43"/>
                      </a:lnTo>
                      <a:lnTo>
                        <a:pt x="980" y="43"/>
                      </a:lnTo>
                      <a:lnTo>
                        <a:pt x="1014" y="43"/>
                      </a:lnTo>
                      <a:lnTo>
                        <a:pt x="1039" y="43"/>
                      </a:lnTo>
                      <a:lnTo>
                        <a:pt x="1065" y="51"/>
                      </a:lnTo>
                      <a:lnTo>
                        <a:pt x="1090" y="51"/>
                      </a:lnTo>
                      <a:lnTo>
                        <a:pt x="1124" y="51"/>
                      </a:lnTo>
                      <a:lnTo>
                        <a:pt x="1150" y="51"/>
                      </a:lnTo>
                      <a:lnTo>
                        <a:pt x="1176" y="60"/>
                      </a:lnTo>
                      <a:lnTo>
                        <a:pt x="1210" y="60"/>
                      </a:lnTo>
                      <a:lnTo>
                        <a:pt x="1235" y="60"/>
                      </a:lnTo>
                      <a:lnTo>
                        <a:pt x="1261" y="68"/>
                      </a:lnTo>
                      <a:lnTo>
                        <a:pt x="1286" y="68"/>
                      </a:lnTo>
                      <a:lnTo>
                        <a:pt x="1320" y="68"/>
                      </a:lnTo>
                      <a:lnTo>
                        <a:pt x="1346" y="77"/>
                      </a:lnTo>
                      <a:lnTo>
                        <a:pt x="1371" y="77"/>
                      </a:lnTo>
                      <a:lnTo>
                        <a:pt x="1405" y="77"/>
                      </a:lnTo>
                      <a:lnTo>
                        <a:pt x="1431" y="85"/>
                      </a:lnTo>
                      <a:lnTo>
                        <a:pt x="1457" y="85"/>
                      </a:lnTo>
                      <a:lnTo>
                        <a:pt x="1482" y="94"/>
                      </a:lnTo>
                      <a:lnTo>
                        <a:pt x="1516" y="94"/>
                      </a:lnTo>
                      <a:lnTo>
                        <a:pt x="1542" y="94"/>
                      </a:lnTo>
                      <a:lnTo>
                        <a:pt x="1567" y="103"/>
                      </a:lnTo>
                      <a:lnTo>
                        <a:pt x="1601" y="103"/>
                      </a:lnTo>
                      <a:lnTo>
                        <a:pt x="1627" y="111"/>
                      </a:lnTo>
                      <a:lnTo>
                        <a:pt x="1652" y="111"/>
                      </a:lnTo>
                      <a:lnTo>
                        <a:pt x="1686" y="120"/>
                      </a:lnTo>
                      <a:lnTo>
                        <a:pt x="1712" y="128"/>
                      </a:lnTo>
                      <a:lnTo>
                        <a:pt x="1738" y="128"/>
                      </a:lnTo>
                      <a:lnTo>
                        <a:pt x="1763" y="137"/>
                      </a:lnTo>
                      <a:lnTo>
                        <a:pt x="1797" y="137"/>
                      </a:lnTo>
                      <a:lnTo>
                        <a:pt x="1823" y="145"/>
                      </a:lnTo>
                      <a:lnTo>
                        <a:pt x="1848" y="154"/>
                      </a:lnTo>
                      <a:lnTo>
                        <a:pt x="1882" y="162"/>
                      </a:lnTo>
                      <a:lnTo>
                        <a:pt x="1908" y="171"/>
                      </a:lnTo>
                      <a:lnTo>
                        <a:pt x="1933" y="171"/>
                      </a:lnTo>
                      <a:lnTo>
                        <a:pt x="1959" y="179"/>
                      </a:lnTo>
                      <a:lnTo>
                        <a:pt x="1993" y="188"/>
                      </a:lnTo>
                      <a:lnTo>
                        <a:pt x="2019" y="196"/>
                      </a:lnTo>
                      <a:lnTo>
                        <a:pt x="2044" y="213"/>
                      </a:lnTo>
                      <a:lnTo>
                        <a:pt x="2078" y="222"/>
                      </a:lnTo>
                      <a:lnTo>
                        <a:pt x="2104" y="230"/>
                      </a:lnTo>
                      <a:lnTo>
                        <a:pt x="2129" y="239"/>
                      </a:lnTo>
                      <a:lnTo>
                        <a:pt x="2155" y="256"/>
                      </a:lnTo>
                      <a:lnTo>
                        <a:pt x="2189" y="273"/>
                      </a:lnTo>
                      <a:lnTo>
                        <a:pt x="2214" y="281"/>
                      </a:lnTo>
                      <a:lnTo>
                        <a:pt x="2240" y="298"/>
                      </a:lnTo>
                      <a:lnTo>
                        <a:pt x="2274" y="324"/>
                      </a:lnTo>
                      <a:lnTo>
                        <a:pt x="2300" y="341"/>
                      </a:lnTo>
                      <a:lnTo>
                        <a:pt x="2325" y="367"/>
                      </a:lnTo>
                      <a:lnTo>
                        <a:pt x="2359" y="384"/>
                      </a:lnTo>
                      <a:lnTo>
                        <a:pt x="2385" y="418"/>
                      </a:lnTo>
                      <a:lnTo>
                        <a:pt x="2410" y="443"/>
                      </a:lnTo>
                      <a:lnTo>
                        <a:pt x="2436" y="486"/>
                      </a:lnTo>
                      <a:lnTo>
                        <a:pt x="2470" y="520"/>
                      </a:lnTo>
                      <a:lnTo>
                        <a:pt x="2495" y="571"/>
                      </a:lnTo>
                      <a:lnTo>
                        <a:pt x="2521" y="631"/>
                      </a:lnTo>
                      <a:lnTo>
                        <a:pt x="2555" y="690"/>
                      </a:lnTo>
                      <a:lnTo>
                        <a:pt x="2581" y="767"/>
                      </a:lnTo>
                      <a:lnTo>
                        <a:pt x="2606" y="869"/>
                      </a:lnTo>
                      <a:lnTo>
                        <a:pt x="2632" y="980"/>
                      </a:lnTo>
                      <a:lnTo>
                        <a:pt x="2666" y="1125"/>
                      </a:lnTo>
                      <a:lnTo>
                        <a:pt x="2691" y="1304"/>
                      </a:lnTo>
                      <a:lnTo>
                        <a:pt x="2717" y="1534"/>
                      </a:lnTo>
                      <a:lnTo>
                        <a:pt x="2751" y="1815"/>
                      </a:lnTo>
                      <a:lnTo>
                        <a:pt x="2776" y="2147"/>
                      </a:lnTo>
                      <a:lnTo>
                        <a:pt x="2802" y="2522"/>
                      </a:lnTo>
                      <a:lnTo>
                        <a:pt x="2828" y="2888"/>
                      </a:lnTo>
                      <a:lnTo>
                        <a:pt x="2862" y="3220"/>
                      </a:lnTo>
                      <a:lnTo>
                        <a:pt x="2887" y="3501"/>
                      </a:lnTo>
                      <a:lnTo>
                        <a:pt x="2913" y="3731"/>
                      </a:lnTo>
                      <a:lnTo>
                        <a:pt x="2947" y="3910"/>
                      </a:lnTo>
                      <a:lnTo>
                        <a:pt x="2972" y="4055"/>
                      </a:lnTo>
                      <a:lnTo>
                        <a:pt x="2998" y="4166"/>
                      </a:lnTo>
                      <a:lnTo>
                        <a:pt x="3032" y="4268"/>
                      </a:lnTo>
                      <a:lnTo>
                        <a:pt x="3057" y="4345"/>
                      </a:lnTo>
                      <a:lnTo>
                        <a:pt x="3083" y="4404"/>
                      </a:lnTo>
                      <a:lnTo>
                        <a:pt x="3109" y="4464"/>
                      </a:lnTo>
                      <a:lnTo>
                        <a:pt x="3143" y="4515"/>
                      </a:lnTo>
                      <a:lnTo>
                        <a:pt x="3168" y="4549"/>
                      </a:lnTo>
                      <a:lnTo>
                        <a:pt x="3194" y="4592"/>
                      </a:lnTo>
                      <a:lnTo>
                        <a:pt x="3228" y="4617"/>
                      </a:lnTo>
                      <a:lnTo>
                        <a:pt x="3253" y="4651"/>
                      </a:lnTo>
                      <a:lnTo>
                        <a:pt x="3279" y="4668"/>
                      </a:lnTo>
                      <a:lnTo>
                        <a:pt x="3304" y="4694"/>
                      </a:lnTo>
                      <a:lnTo>
                        <a:pt x="3338" y="4711"/>
                      </a:lnTo>
                      <a:lnTo>
                        <a:pt x="3364" y="4736"/>
                      </a:lnTo>
                      <a:lnTo>
                        <a:pt x="3390" y="4753"/>
                      </a:lnTo>
                      <a:lnTo>
                        <a:pt x="3424" y="4762"/>
                      </a:lnTo>
                      <a:lnTo>
                        <a:pt x="3449" y="4779"/>
                      </a:lnTo>
                      <a:lnTo>
                        <a:pt x="3475" y="4796"/>
                      </a:lnTo>
                      <a:lnTo>
                        <a:pt x="3509" y="4805"/>
                      </a:lnTo>
                      <a:lnTo>
                        <a:pt x="3534" y="4813"/>
                      </a:lnTo>
                      <a:lnTo>
                        <a:pt x="3560" y="4822"/>
                      </a:lnTo>
                      <a:lnTo>
                        <a:pt x="3585" y="4839"/>
                      </a:lnTo>
                      <a:lnTo>
                        <a:pt x="3619" y="4847"/>
                      </a:lnTo>
                      <a:lnTo>
                        <a:pt x="3645" y="4856"/>
                      </a:lnTo>
                      <a:lnTo>
                        <a:pt x="3671" y="4864"/>
                      </a:lnTo>
                      <a:lnTo>
                        <a:pt x="3705" y="4864"/>
                      </a:lnTo>
                      <a:lnTo>
                        <a:pt x="3730" y="4873"/>
                      </a:lnTo>
                      <a:lnTo>
                        <a:pt x="3756" y="4881"/>
                      </a:lnTo>
                      <a:lnTo>
                        <a:pt x="3781" y="4890"/>
                      </a:lnTo>
                      <a:lnTo>
                        <a:pt x="3815" y="4898"/>
                      </a:lnTo>
                      <a:lnTo>
                        <a:pt x="3841" y="4898"/>
                      </a:lnTo>
                      <a:lnTo>
                        <a:pt x="3866" y="4907"/>
                      </a:lnTo>
                      <a:lnTo>
                        <a:pt x="3901" y="4907"/>
                      </a:lnTo>
                      <a:lnTo>
                        <a:pt x="3926" y="4915"/>
                      </a:lnTo>
                      <a:lnTo>
                        <a:pt x="3952" y="4924"/>
                      </a:lnTo>
                      <a:lnTo>
                        <a:pt x="3977" y="4924"/>
                      </a:lnTo>
                      <a:lnTo>
                        <a:pt x="4011" y="4932"/>
                      </a:lnTo>
                      <a:lnTo>
                        <a:pt x="4037" y="4932"/>
                      </a:lnTo>
                      <a:lnTo>
                        <a:pt x="4062" y="4941"/>
                      </a:lnTo>
                      <a:lnTo>
                        <a:pt x="4096" y="4941"/>
                      </a:lnTo>
                      <a:lnTo>
                        <a:pt x="4122" y="4941"/>
                      </a:lnTo>
                      <a:lnTo>
                        <a:pt x="4147" y="4949"/>
                      </a:lnTo>
                      <a:lnTo>
                        <a:pt x="4182" y="4949"/>
                      </a:lnTo>
                      <a:lnTo>
                        <a:pt x="4207" y="4958"/>
                      </a:lnTo>
                      <a:lnTo>
                        <a:pt x="4233" y="4958"/>
                      </a:lnTo>
                      <a:lnTo>
                        <a:pt x="4258" y="4958"/>
                      </a:lnTo>
                      <a:lnTo>
                        <a:pt x="4292" y="4966"/>
                      </a:lnTo>
                      <a:lnTo>
                        <a:pt x="4318" y="4966"/>
                      </a:lnTo>
                      <a:lnTo>
                        <a:pt x="4343" y="4966"/>
                      </a:lnTo>
                      <a:lnTo>
                        <a:pt x="4377" y="4975"/>
                      </a:lnTo>
                      <a:lnTo>
                        <a:pt x="4403" y="4975"/>
                      </a:lnTo>
                      <a:lnTo>
                        <a:pt x="4428" y="4975"/>
                      </a:lnTo>
                      <a:lnTo>
                        <a:pt x="4454" y="4983"/>
                      </a:lnTo>
                      <a:lnTo>
                        <a:pt x="4488" y="4983"/>
                      </a:lnTo>
                      <a:lnTo>
                        <a:pt x="4514" y="4983"/>
                      </a:lnTo>
                      <a:lnTo>
                        <a:pt x="4539" y="4983"/>
                      </a:lnTo>
                      <a:lnTo>
                        <a:pt x="4573" y="4992"/>
                      </a:lnTo>
                      <a:lnTo>
                        <a:pt x="4599" y="4992"/>
                      </a:lnTo>
                      <a:lnTo>
                        <a:pt x="4624" y="4992"/>
                      </a:lnTo>
                      <a:lnTo>
                        <a:pt x="4650" y="4992"/>
                      </a:lnTo>
                      <a:lnTo>
                        <a:pt x="4684" y="4992"/>
                      </a:lnTo>
                      <a:lnTo>
                        <a:pt x="4709" y="5001"/>
                      </a:lnTo>
                      <a:lnTo>
                        <a:pt x="4735" y="5001"/>
                      </a:lnTo>
                      <a:lnTo>
                        <a:pt x="4769" y="5001"/>
                      </a:lnTo>
                      <a:lnTo>
                        <a:pt x="4795" y="5001"/>
                      </a:lnTo>
                      <a:lnTo>
                        <a:pt x="4820" y="5001"/>
                      </a:lnTo>
                      <a:lnTo>
                        <a:pt x="4854" y="5009"/>
                      </a:lnTo>
                      <a:lnTo>
                        <a:pt x="4880" y="5009"/>
                      </a:lnTo>
                      <a:lnTo>
                        <a:pt x="4905" y="5009"/>
                      </a:lnTo>
                      <a:lnTo>
                        <a:pt x="4931" y="5009"/>
                      </a:lnTo>
                      <a:lnTo>
                        <a:pt x="4965" y="5009"/>
                      </a:lnTo>
                      <a:lnTo>
                        <a:pt x="4990" y="5009"/>
                      </a:lnTo>
                      <a:lnTo>
                        <a:pt x="5016" y="5018"/>
                      </a:lnTo>
                      <a:lnTo>
                        <a:pt x="5050" y="5018"/>
                      </a:lnTo>
                      <a:lnTo>
                        <a:pt x="5076" y="5018"/>
                      </a:lnTo>
                      <a:lnTo>
                        <a:pt x="5101" y="5018"/>
                      </a:lnTo>
                      <a:lnTo>
                        <a:pt x="5127" y="5018"/>
                      </a:lnTo>
                      <a:lnTo>
                        <a:pt x="5161" y="5018"/>
                      </a:lnTo>
                      <a:lnTo>
                        <a:pt x="5186" y="5026"/>
                      </a:lnTo>
                      <a:lnTo>
                        <a:pt x="5212" y="5026"/>
                      </a:lnTo>
                      <a:lnTo>
                        <a:pt x="5246" y="5026"/>
                      </a:lnTo>
                      <a:lnTo>
                        <a:pt x="5272" y="5026"/>
                      </a:lnTo>
                      <a:lnTo>
                        <a:pt x="5297" y="5026"/>
                      </a:lnTo>
                      <a:lnTo>
                        <a:pt x="5323" y="5026"/>
                      </a:lnTo>
                      <a:lnTo>
                        <a:pt x="5357" y="5026"/>
                      </a:lnTo>
                      <a:lnTo>
                        <a:pt x="5382" y="5026"/>
                      </a:lnTo>
                      <a:lnTo>
                        <a:pt x="5408" y="5026"/>
                      </a:lnTo>
                      <a:lnTo>
                        <a:pt x="5442" y="5035"/>
                      </a:lnTo>
                      <a:lnTo>
                        <a:pt x="5467" y="5035"/>
                      </a:lnTo>
                      <a:lnTo>
                        <a:pt x="5493" y="5035"/>
                      </a:lnTo>
                      <a:lnTo>
                        <a:pt x="5527" y="5035"/>
                      </a:lnTo>
                      <a:lnTo>
                        <a:pt x="5553" y="5035"/>
                      </a:lnTo>
                      <a:lnTo>
                        <a:pt x="5578" y="5035"/>
                      </a:lnTo>
                      <a:lnTo>
                        <a:pt x="5604" y="5035"/>
                      </a:lnTo>
                      <a:lnTo>
                        <a:pt x="5638" y="5035"/>
                      </a:lnTo>
                      <a:lnTo>
                        <a:pt x="5663" y="5035"/>
                      </a:lnTo>
                      <a:lnTo>
                        <a:pt x="5689" y="5035"/>
                      </a:lnTo>
                      <a:lnTo>
                        <a:pt x="5723" y="5035"/>
                      </a:lnTo>
                      <a:lnTo>
                        <a:pt x="5748" y="5043"/>
                      </a:lnTo>
                      <a:lnTo>
                        <a:pt x="5774" y="5043"/>
                      </a:lnTo>
                      <a:lnTo>
                        <a:pt x="5799" y="5043"/>
                      </a:lnTo>
                      <a:lnTo>
                        <a:pt x="5834" y="5043"/>
                      </a:lnTo>
                      <a:lnTo>
                        <a:pt x="5859" y="5043"/>
                      </a:lnTo>
                      <a:lnTo>
                        <a:pt x="5885" y="5043"/>
                      </a:lnTo>
                      <a:lnTo>
                        <a:pt x="5919" y="5043"/>
                      </a:lnTo>
                      <a:lnTo>
                        <a:pt x="5944" y="5043"/>
                      </a:lnTo>
                      <a:lnTo>
                        <a:pt x="5970" y="5043"/>
                      </a:lnTo>
                      <a:lnTo>
                        <a:pt x="5995" y="5043"/>
                      </a:lnTo>
                      <a:lnTo>
                        <a:pt x="6029" y="5043"/>
                      </a:lnTo>
                      <a:lnTo>
                        <a:pt x="6055" y="5043"/>
                      </a:lnTo>
                      <a:lnTo>
                        <a:pt x="6080" y="5043"/>
                      </a:lnTo>
                      <a:lnTo>
                        <a:pt x="6115" y="5043"/>
                      </a:lnTo>
                      <a:lnTo>
                        <a:pt x="6140" y="5052"/>
                      </a:lnTo>
                      <a:lnTo>
                        <a:pt x="6166" y="5052"/>
                      </a:lnTo>
                      <a:lnTo>
                        <a:pt x="6200" y="5052"/>
                      </a:lnTo>
                      <a:lnTo>
                        <a:pt x="6225" y="5052"/>
                      </a:lnTo>
                      <a:lnTo>
                        <a:pt x="6251" y="5052"/>
                      </a:lnTo>
                      <a:lnTo>
                        <a:pt x="6276" y="5052"/>
                      </a:lnTo>
                      <a:lnTo>
                        <a:pt x="6310" y="5052"/>
                      </a:lnTo>
                      <a:lnTo>
                        <a:pt x="6336" y="5052"/>
                      </a:lnTo>
                      <a:lnTo>
                        <a:pt x="6361" y="5052"/>
                      </a:lnTo>
                      <a:lnTo>
                        <a:pt x="6396" y="5052"/>
                      </a:lnTo>
                      <a:lnTo>
                        <a:pt x="6421" y="5052"/>
                      </a:lnTo>
                      <a:lnTo>
                        <a:pt x="6447" y="5052"/>
                      </a:lnTo>
                      <a:lnTo>
                        <a:pt x="6472" y="5052"/>
                      </a:lnTo>
                      <a:lnTo>
                        <a:pt x="6506" y="5052"/>
                      </a:lnTo>
                      <a:lnTo>
                        <a:pt x="6532" y="5052"/>
                      </a:lnTo>
                      <a:lnTo>
                        <a:pt x="6557" y="5052"/>
                      </a:lnTo>
                      <a:lnTo>
                        <a:pt x="6591" y="5052"/>
                      </a:lnTo>
                      <a:lnTo>
                        <a:pt x="6617" y="5052"/>
                      </a:lnTo>
                      <a:lnTo>
                        <a:pt x="6643" y="5052"/>
                      </a:lnTo>
                      <a:lnTo>
                        <a:pt x="6668" y="5052"/>
                      </a:lnTo>
                      <a:lnTo>
                        <a:pt x="6702" y="5052"/>
                      </a:lnTo>
                      <a:lnTo>
                        <a:pt x="6728" y="5052"/>
                      </a:lnTo>
                      <a:lnTo>
                        <a:pt x="6753" y="5060"/>
                      </a:lnTo>
                      <a:lnTo>
                        <a:pt x="6787" y="5060"/>
                      </a:lnTo>
                      <a:lnTo>
                        <a:pt x="6813" y="5060"/>
                      </a:lnTo>
                      <a:lnTo>
                        <a:pt x="6838" y="5060"/>
                      </a:lnTo>
                      <a:lnTo>
                        <a:pt x="6872" y="5060"/>
                      </a:lnTo>
                      <a:lnTo>
                        <a:pt x="6898" y="5060"/>
                      </a:lnTo>
                      <a:lnTo>
                        <a:pt x="6924" y="5060"/>
                      </a:lnTo>
                      <a:lnTo>
                        <a:pt x="6949" y="5060"/>
                      </a:lnTo>
                      <a:lnTo>
                        <a:pt x="6983" y="5060"/>
                      </a:lnTo>
                      <a:lnTo>
                        <a:pt x="7009" y="5060"/>
                      </a:lnTo>
                    </a:path>
                  </a:pathLst>
                </a:custGeom>
                <a:noFill/>
                <a:ln w="9525" cmpd="sng">
                  <a:solidFill>
                    <a:schemeClr val="accent2"/>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28708" name="Freeform 81"/>
                <p:cNvSpPr>
                  <a:spLocks/>
                </p:cNvSpPr>
                <p:nvPr/>
              </p:nvSpPr>
              <p:spPr bwMode="auto">
                <a:xfrm>
                  <a:off x="3030" y="2809"/>
                  <a:ext cx="2075" cy="652"/>
                </a:xfrm>
                <a:custGeom>
                  <a:avLst/>
                  <a:gdLst>
                    <a:gd name="T0" fmla="*/ 25 w 7009"/>
                    <a:gd name="T1" fmla="*/ 1 h 5035"/>
                    <a:gd name="T2" fmla="*/ 58 w 7009"/>
                    <a:gd name="T3" fmla="*/ 1 h 5035"/>
                    <a:gd name="T4" fmla="*/ 91 w 7009"/>
                    <a:gd name="T5" fmla="*/ 2 h 5035"/>
                    <a:gd name="T6" fmla="*/ 124 w 7009"/>
                    <a:gd name="T7" fmla="*/ 3 h 5035"/>
                    <a:gd name="T8" fmla="*/ 159 w 7009"/>
                    <a:gd name="T9" fmla="*/ 4 h 5035"/>
                    <a:gd name="T10" fmla="*/ 192 w 7009"/>
                    <a:gd name="T11" fmla="*/ 6 h 5035"/>
                    <a:gd name="T12" fmla="*/ 224 w 7009"/>
                    <a:gd name="T13" fmla="*/ 7 h 5035"/>
                    <a:gd name="T14" fmla="*/ 257 w 7009"/>
                    <a:gd name="T15" fmla="*/ 8 h 5035"/>
                    <a:gd name="T16" fmla="*/ 290 w 7009"/>
                    <a:gd name="T17" fmla="*/ 10 h 5035"/>
                    <a:gd name="T18" fmla="*/ 323 w 7009"/>
                    <a:gd name="T19" fmla="*/ 11 h 5035"/>
                    <a:gd name="T20" fmla="*/ 358 w 7009"/>
                    <a:gd name="T21" fmla="*/ 13 h 5035"/>
                    <a:gd name="T22" fmla="*/ 391 w 7009"/>
                    <a:gd name="T23" fmla="*/ 16 h 5035"/>
                    <a:gd name="T24" fmla="*/ 424 w 7009"/>
                    <a:gd name="T25" fmla="*/ 19 h 5035"/>
                    <a:gd name="T26" fmla="*/ 457 w 7009"/>
                    <a:gd name="T27" fmla="*/ 21 h 5035"/>
                    <a:gd name="T28" fmla="*/ 489 w 7009"/>
                    <a:gd name="T29" fmla="*/ 25 h 5035"/>
                    <a:gd name="T30" fmla="*/ 522 w 7009"/>
                    <a:gd name="T31" fmla="*/ 29 h 5035"/>
                    <a:gd name="T32" fmla="*/ 557 w 7009"/>
                    <a:gd name="T33" fmla="*/ 34 h 5035"/>
                    <a:gd name="T34" fmla="*/ 590 w 7009"/>
                    <a:gd name="T35" fmla="*/ 41 h 5035"/>
                    <a:gd name="T36" fmla="*/ 623 w 7009"/>
                    <a:gd name="T37" fmla="*/ 50 h 5035"/>
                    <a:gd name="T38" fmla="*/ 655 w 7009"/>
                    <a:gd name="T39" fmla="*/ 60 h 5035"/>
                    <a:gd name="T40" fmla="*/ 688 w 7009"/>
                    <a:gd name="T41" fmla="*/ 75 h 5035"/>
                    <a:gd name="T42" fmla="*/ 721 w 7009"/>
                    <a:gd name="T43" fmla="*/ 98 h 5035"/>
                    <a:gd name="T44" fmla="*/ 756 w 7009"/>
                    <a:gd name="T45" fmla="*/ 135 h 5035"/>
                    <a:gd name="T46" fmla="*/ 789 w 7009"/>
                    <a:gd name="T47" fmla="*/ 195 h 5035"/>
                    <a:gd name="T48" fmla="*/ 822 w 7009"/>
                    <a:gd name="T49" fmla="*/ 295 h 5035"/>
                    <a:gd name="T50" fmla="*/ 855 w 7009"/>
                    <a:gd name="T51" fmla="*/ 407 h 5035"/>
                    <a:gd name="T52" fmla="*/ 888 w 7009"/>
                    <a:gd name="T53" fmla="*/ 487 h 5035"/>
                    <a:gd name="T54" fmla="*/ 920 w 7009"/>
                    <a:gd name="T55" fmla="*/ 534 h 5035"/>
                    <a:gd name="T56" fmla="*/ 956 w 7009"/>
                    <a:gd name="T57" fmla="*/ 561 h 5035"/>
                    <a:gd name="T58" fmla="*/ 988 w 7009"/>
                    <a:gd name="T59" fmla="*/ 580 h 5035"/>
                    <a:gd name="T60" fmla="*/ 1021 w 7009"/>
                    <a:gd name="T61" fmla="*/ 593 h 5035"/>
                    <a:gd name="T62" fmla="*/ 1054 w 7009"/>
                    <a:gd name="T63" fmla="*/ 602 h 5035"/>
                    <a:gd name="T64" fmla="*/ 1087 w 7009"/>
                    <a:gd name="T65" fmla="*/ 610 h 5035"/>
                    <a:gd name="T66" fmla="*/ 1119 w 7009"/>
                    <a:gd name="T67" fmla="*/ 616 h 5035"/>
                    <a:gd name="T68" fmla="*/ 1155 w 7009"/>
                    <a:gd name="T69" fmla="*/ 621 h 5035"/>
                    <a:gd name="T70" fmla="*/ 1187 w 7009"/>
                    <a:gd name="T71" fmla="*/ 624 h 5035"/>
                    <a:gd name="T72" fmla="*/ 1220 w 7009"/>
                    <a:gd name="T73" fmla="*/ 628 h 5035"/>
                    <a:gd name="T74" fmla="*/ 1253 w 7009"/>
                    <a:gd name="T75" fmla="*/ 631 h 5035"/>
                    <a:gd name="T76" fmla="*/ 1286 w 7009"/>
                    <a:gd name="T77" fmla="*/ 633 h 5035"/>
                    <a:gd name="T78" fmla="*/ 1319 w 7009"/>
                    <a:gd name="T79" fmla="*/ 635 h 5035"/>
                    <a:gd name="T80" fmla="*/ 1354 w 7009"/>
                    <a:gd name="T81" fmla="*/ 636 h 5035"/>
                    <a:gd name="T82" fmla="*/ 1387 w 7009"/>
                    <a:gd name="T83" fmla="*/ 639 h 5035"/>
                    <a:gd name="T84" fmla="*/ 1420 w 7009"/>
                    <a:gd name="T85" fmla="*/ 640 h 5035"/>
                    <a:gd name="T86" fmla="*/ 1452 w 7009"/>
                    <a:gd name="T87" fmla="*/ 641 h 5035"/>
                    <a:gd name="T88" fmla="*/ 1485 w 7009"/>
                    <a:gd name="T89" fmla="*/ 643 h 5035"/>
                    <a:gd name="T90" fmla="*/ 1518 w 7009"/>
                    <a:gd name="T91" fmla="*/ 643 h 5035"/>
                    <a:gd name="T92" fmla="*/ 1553 w 7009"/>
                    <a:gd name="T93" fmla="*/ 644 h 5035"/>
                    <a:gd name="T94" fmla="*/ 1586 w 7009"/>
                    <a:gd name="T95" fmla="*/ 645 h 5035"/>
                    <a:gd name="T96" fmla="*/ 1618 w 7009"/>
                    <a:gd name="T97" fmla="*/ 646 h 5035"/>
                    <a:gd name="T98" fmla="*/ 1651 w 7009"/>
                    <a:gd name="T99" fmla="*/ 646 h 5035"/>
                    <a:gd name="T100" fmla="*/ 1684 w 7009"/>
                    <a:gd name="T101" fmla="*/ 648 h 5035"/>
                    <a:gd name="T102" fmla="*/ 1717 w 7009"/>
                    <a:gd name="T103" fmla="*/ 649 h 5035"/>
                    <a:gd name="T104" fmla="*/ 1752 w 7009"/>
                    <a:gd name="T105" fmla="*/ 649 h 5035"/>
                    <a:gd name="T106" fmla="*/ 1785 w 7009"/>
                    <a:gd name="T107" fmla="*/ 650 h 5035"/>
                    <a:gd name="T108" fmla="*/ 1818 w 7009"/>
                    <a:gd name="T109" fmla="*/ 650 h 5035"/>
                    <a:gd name="T110" fmla="*/ 1851 w 7009"/>
                    <a:gd name="T111" fmla="*/ 650 h 5035"/>
                    <a:gd name="T112" fmla="*/ 1883 w 7009"/>
                    <a:gd name="T113" fmla="*/ 651 h 5035"/>
                    <a:gd name="T114" fmla="*/ 1916 w 7009"/>
                    <a:gd name="T115" fmla="*/ 651 h 5035"/>
                    <a:gd name="T116" fmla="*/ 1951 w 7009"/>
                    <a:gd name="T117" fmla="*/ 651 h 5035"/>
                    <a:gd name="T118" fmla="*/ 1984 w 7009"/>
                    <a:gd name="T119" fmla="*/ 651 h 5035"/>
                    <a:gd name="T120" fmla="*/ 2017 w 7009"/>
                    <a:gd name="T121" fmla="*/ 652 h 5035"/>
                    <a:gd name="T122" fmla="*/ 2050 w 7009"/>
                    <a:gd name="T123" fmla="*/ 652 h 5035"/>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7009" h="5035">
                      <a:moveTo>
                        <a:pt x="0" y="0"/>
                      </a:moveTo>
                      <a:lnTo>
                        <a:pt x="26" y="9"/>
                      </a:lnTo>
                      <a:lnTo>
                        <a:pt x="60" y="9"/>
                      </a:lnTo>
                      <a:lnTo>
                        <a:pt x="86" y="9"/>
                      </a:lnTo>
                      <a:lnTo>
                        <a:pt x="111" y="9"/>
                      </a:lnTo>
                      <a:lnTo>
                        <a:pt x="137" y="9"/>
                      </a:lnTo>
                      <a:lnTo>
                        <a:pt x="171" y="9"/>
                      </a:lnTo>
                      <a:lnTo>
                        <a:pt x="196" y="9"/>
                      </a:lnTo>
                      <a:lnTo>
                        <a:pt x="222" y="17"/>
                      </a:lnTo>
                      <a:lnTo>
                        <a:pt x="256" y="17"/>
                      </a:lnTo>
                      <a:lnTo>
                        <a:pt x="281" y="17"/>
                      </a:lnTo>
                      <a:lnTo>
                        <a:pt x="307" y="17"/>
                      </a:lnTo>
                      <a:lnTo>
                        <a:pt x="341" y="17"/>
                      </a:lnTo>
                      <a:lnTo>
                        <a:pt x="367" y="26"/>
                      </a:lnTo>
                      <a:lnTo>
                        <a:pt x="392" y="26"/>
                      </a:lnTo>
                      <a:lnTo>
                        <a:pt x="418" y="26"/>
                      </a:lnTo>
                      <a:lnTo>
                        <a:pt x="452" y="26"/>
                      </a:lnTo>
                      <a:lnTo>
                        <a:pt x="477" y="34"/>
                      </a:lnTo>
                      <a:lnTo>
                        <a:pt x="503" y="34"/>
                      </a:lnTo>
                      <a:lnTo>
                        <a:pt x="537" y="34"/>
                      </a:lnTo>
                      <a:lnTo>
                        <a:pt x="562" y="34"/>
                      </a:lnTo>
                      <a:lnTo>
                        <a:pt x="588" y="34"/>
                      </a:lnTo>
                      <a:lnTo>
                        <a:pt x="614" y="43"/>
                      </a:lnTo>
                      <a:lnTo>
                        <a:pt x="648" y="43"/>
                      </a:lnTo>
                      <a:lnTo>
                        <a:pt x="673" y="43"/>
                      </a:lnTo>
                      <a:lnTo>
                        <a:pt x="699" y="51"/>
                      </a:lnTo>
                      <a:lnTo>
                        <a:pt x="733" y="51"/>
                      </a:lnTo>
                      <a:lnTo>
                        <a:pt x="758" y="51"/>
                      </a:lnTo>
                      <a:lnTo>
                        <a:pt x="784" y="51"/>
                      </a:lnTo>
                      <a:lnTo>
                        <a:pt x="809" y="60"/>
                      </a:lnTo>
                      <a:lnTo>
                        <a:pt x="843" y="60"/>
                      </a:lnTo>
                      <a:lnTo>
                        <a:pt x="869" y="60"/>
                      </a:lnTo>
                      <a:lnTo>
                        <a:pt x="895" y="68"/>
                      </a:lnTo>
                      <a:lnTo>
                        <a:pt x="929" y="68"/>
                      </a:lnTo>
                      <a:lnTo>
                        <a:pt x="954" y="68"/>
                      </a:lnTo>
                      <a:lnTo>
                        <a:pt x="980" y="77"/>
                      </a:lnTo>
                      <a:lnTo>
                        <a:pt x="1014" y="77"/>
                      </a:lnTo>
                      <a:lnTo>
                        <a:pt x="1039" y="86"/>
                      </a:lnTo>
                      <a:lnTo>
                        <a:pt x="1065" y="86"/>
                      </a:lnTo>
                      <a:lnTo>
                        <a:pt x="1090" y="86"/>
                      </a:lnTo>
                      <a:lnTo>
                        <a:pt x="1124" y="94"/>
                      </a:lnTo>
                      <a:lnTo>
                        <a:pt x="1150" y="94"/>
                      </a:lnTo>
                      <a:lnTo>
                        <a:pt x="1176" y="103"/>
                      </a:lnTo>
                      <a:lnTo>
                        <a:pt x="1210" y="103"/>
                      </a:lnTo>
                      <a:lnTo>
                        <a:pt x="1235" y="111"/>
                      </a:lnTo>
                      <a:lnTo>
                        <a:pt x="1261" y="111"/>
                      </a:lnTo>
                      <a:lnTo>
                        <a:pt x="1286" y="120"/>
                      </a:lnTo>
                      <a:lnTo>
                        <a:pt x="1320" y="120"/>
                      </a:lnTo>
                      <a:lnTo>
                        <a:pt x="1346" y="128"/>
                      </a:lnTo>
                      <a:lnTo>
                        <a:pt x="1371" y="128"/>
                      </a:lnTo>
                      <a:lnTo>
                        <a:pt x="1405" y="137"/>
                      </a:lnTo>
                      <a:lnTo>
                        <a:pt x="1431" y="145"/>
                      </a:lnTo>
                      <a:lnTo>
                        <a:pt x="1457" y="145"/>
                      </a:lnTo>
                      <a:lnTo>
                        <a:pt x="1482" y="154"/>
                      </a:lnTo>
                      <a:lnTo>
                        <a:pt x="1516" y="162"/>
                      </a:lnTo>
                      <a:lnTo>
                        <a:pt x="1542" y="162"/>
                      </a:lnTo>
                      <a:lnTo>
                        <a:pt x="1567" y="171"/>
                      </a:lnTo>
                      <a:lnTo>
                        <a:pt x="1601" y="179"/>
                      </a:lnTo>
                      <a:lnTo>
                        <a:pt x="1627" y="188"/>
                      </a:lnTo>
                      <a:lnTo>
                        <a:pt x="1652" y="196"/>
                      </a:lnTo>
                      <a:lnTo>
                        <a:pt x="1686" y="205"/>
                      </a:lnTo>
                      <a:lnTo>
                        <a:pt x="1712" y="205"/>
                      </a:lnTo>
                      <a:lnTo>
                        <a:pt x="1738" y="213"/>
                      </a:lnTo>
                      <a:lnTo>
                        <a:pt x="1763" y="222"/>
                      </a:lnTo>
                      <a:lnTo>
                        <a:pt x="1797" y="239"/>
                      </a:lnTo>
                      <a:lnTo>
                        <a:pt x="1823" y="247"/>
                      </a:lnTo>
                      <a:lnTo>
                        <a:pt x="1848" y="256"/>
                      </a:lnTo>
                      <a:lnTo>
                        <a:pt x="1882" y="264"/>
                      </a:lnTo>
                      <a:lnTo>
                        <a:pt x="1908" y="281"/>
                      </a:lnTo>
                      <a:lnTo>
                        <a:pt x="1933" y="290"/>
                      </a:lnTo>
                      <a:lnTo>
                        <a:pt x="1959" y="298"/>
                      </a:lnTo>
                      <a:lnTo>
                        <a:pt x="1993" y="316"/>
                      </a:lnTo>
                      <a:lnTo>
                        <a:pt x="2019" y="333"/>
                      </a:lnTo>
                      <a:lnTo>
                        <a:pt x="2044" y="350"/>
                      </a:lnTo>
                      <a:lnTo>
                        <a:pt x="2078" y="358"/>
                      </a:lnTo>
                      <a:lnTo>
                        <a:pt x="2104" y="384"/>
                      </a:lnTo>
                      <a:lnTo>
                        <a:pt x="2129" y="401"/>
                      </a:lnTo>
                      <a:lnTo>
                        <a:pt x="2155" y="418"/>
                      </a:lnTo>
                      <a:lnTo>
                        <a:pt x="2189" y="443"/>
                      </a:lnTo>
                      <a:lnTo>
                        <a:pt x="2214" y="460"/>
                      </a:lnTo>
                      <a:lnTo>
                        <a:pt x="2240" y="494"/>
                      </a:lnTo>
                      <a:lnTo>
                        <a:pt x="2274" y="520"/>
                      </a:lnTo>
                      <a:lnTo>
                        <a:pt x="2300" y="546"/>
                      </a:lnTo>
                      <a:lnTo>
                        <a:pt x="2325" y="580"/>
                      </a:lnTo>
                      <a:lnTo>
                        <a:pt x="2359" y="622"/>
                      </a:lnTo>
                      <a:lnTo>
                        <a:pt x="2385" y="665"/>
                      </a:lnTo>
                      <a:lnTo>
                        <a:pt x="2410" y="707"/>
                      </a:lnTo>
                      <a:lnTo>
                        <a:pt x="2436" y="758"/>
                      </a:lnTo>
                      <a:lnTo>
                        <a:pt x="2470" y="818"/>
                      </a:lnTo>
                      <a:lnTo>
                        <a:pt x="2495" y="878"/>
                      </a:lnTo>
                      <a:lnTo>
                        <a:pt x="2521" y="954"/>
                      </a:lnTo>
                      <a:lnTo>
                        <a:pt x="2555" y="1040"/>
                      </a:lnTo>
                      <a:lnTo>
                        <a:pt x="2581" y="1133"/>
                      </a:lnTo>
                      <a:lnTo>
                        <a:pt x="2606" y="1244"/>
                      </a:lnTo>
                      <a:lnTo>
                        <a:pt x="2632" y="1363"/>
                      </a:lnTo>
                      <a:lnTo>
                        <a:pt x="2666" y="1508"/>
                      </a:lnTo>
                      <a:lnTo>
                        <a:pt x="2691" y="1670"/>
                      </a:lnTo>
                      <a:lnTo>
                        <a:pt x="2717" y="1857"/>
                      </a:lnTo>
                      <a:lnTo>
                        <a:pt x="2751" y="2062"/>
                      </a:lnTo>
                      <a:lnTo>
                        <a:pt x="2776" y="2275"/>
                      </a:lnTo>
                      <a:lnTo>
                        <a:pt x="2802" y="2505"/>
                      </a:lnTo>
                      <a:lnTo>
                        <a:pt x="2828" y="2726"/>
                      </a:lnTo>
                      <a:lnTo>
                        <a:pt x="2862" y="2939"/>
                      </a:lnTo>
                      <a:lnTo>
                        <a:pt x="2887" y="3144"/>
                      </a:lnTo>
                      <a:lnTo>
                        <a:pt x="2913" y="3331"/>
                      </a:lnTo>
                      <a:lnTo>
                        <a:pt x="2947" y="3493"/>
                      </a:lnTo>
                      <a:lnTo>
                        <a:pt x="2972" y="3638"/>
                      </a:lnTo>
                      <a:lnTo>
                        <a:pt x="2998" y="3757"/>
                      </a:lnTo>
                      <a:lnTo>
                        <a:pt x="3032" y="3868"/>
                      </a:lnTo>
                      <a:lnTo>
                        <a:pt x="3057" y="3961"/>
                      </a:lnTo>
                      <a:lnTo>
                        <a:pt x="3083" y="4047"/>
                      </a:lnTo>
                      <a:lnTo>
                        <a:pt x="3109" y="4123"/>
                      </a:lnTo>
                      <a:lnTo>
                        <a:pt x="3143" y="4183"/>
                      </a:lnTo>
                      <a:lnTo>
                        <a:pt x="3168" y="4242"/>
                      </a:lnTo>
                      <a:lnTo>
                        <a:pt x="3194" y="4294"/>
                      </a:lnTo>
                      <a:lnTo>
                        <a:pt x="3228" y="4336"/>
                      </a:lnTo>
                      <a:lnTo>
                        <a:pt x="3253" y="4379"/>
                      </a:lnTo>
                      <a:lnTo>
                        <a:pt x="3279" y="4421"/>
                      </a:lnTo>
                      <a:lnTo>
                        <a:pt x="3304" y="4455"/>
                      </a:lnTo>
                      <a:lnTo>
                        <a:pt x="3338" y="4481"/>
                      </a:lnTo>
                      <a:lnTo>
                        <a:pt x="3364" y="4506"/>
                      </a:lnTo>
                      <a:lnTo>
                        <a:pt x="3390" y="4541"/>
                      </a:lnTo>
                      <a:lnTo>
                        <a:pt x="3424" y="4558"/>
                      </a:lnTo>
                      <a:lnTo>
                        <a:pt x="3449" y="4583"/>
                      </a:lnTo>
                      <a:lnTo>
                        <a:pt x="3475" y="4600"/>
                      </a:lnTo>
                      <a:lnTo>
                        <a:pt x="3509" y="4617"/>
                      </a:lnTo>
                      <a:lnTo>
                        <a:pt x="3534" y="4643"/>
                      </a:lnTo>
                      <a:lnTo>
                        <a:pt x="3560" y="4651"/>
                      </a:lnTo>
                      <a:lnTo>
                        <a:pt x="3585" y="4668"/>
                      </a:lnTo>
                      <a:lnTo>
                        <a:pt x="3619" y="4685"/>
                      </a:lnTo>
                      <a:lnTo>
                        <a:pt x="3645" y="4702"/>
                      </a:lnTo>
                      <a:lnTo>
                        <a:pt x="3671" y="4711"/>
                      </a:lnTo>
                      <a:lnTo>
                        <a:pt x="3705" y="4719"/>
                      </a:lnTo>
                      <a:lnTo>
                        <a:pt x="3730" y="4736"/>
                      </a:lnTo>
                      <a:lnTo>
                        <a:pt x="3756" y="4745"/>
                      </a:lnTo>
                      <a:lnTo>
                        <a:pt x="3781" y="4754"/>
                      </a:lnTo>
                      <a:lnTo>
                        <a:pt x="3815" y="4762"/>
                      </a:lnTo>
                      <a:lnTo>
                        <a:pt x="3841" y="4779"/>
                      </a:lnTo>
                      <a:lnTo>
                        <a:pt x="3866" y="4788"/>
                      </a:lnTo>
                      <a:lnTo>
                        <a:pt x="3901" y="4796"/>
                      </a:lnTo>
                      <a:lnTo>
                        <a:pt x="3926" y="4796"/>
                      </a:lnTo>
                      <a:lnTo>
                        <a:pt x="3952" y="4805"/>
                      </a:lnTo>
                      <a:lnTo>
                        <a:pt x="3977" y="4813"/>
                      </a:lnTo>
                      <a:lnTo>
                        <a:pt x="4011" y="4822"/>
                      </a:lnTo>
                      <a:lnTo>
                        <a:pt x="4037" y="4830"/>
                      </a:lnTo>
                      <a:lnTo>
                        <a:pt x="4062" y="4839"/>
                      </a:lnTo>
                      <a:lnTo>
                        <a:pt x="4096" y="4839"/>
                      </a:lnTo>
                      <a:lnTo>
                        <a:pt x="4122" y="4847"/>
                      </a:lnTo>
                      <a:lnTo>
                        <a:pt x="4147" y="4856"/>
                      </a:lnTo>
                      <a:lnTo>
                        <a:pt x="4182" y="4856"/>
                      </a:lnTo>
                      <a:lnTo>
                        <a:pt x="4207" y="4864"/>
                      </a:lnTo>
                      <a:lnTo>
                        <a:pt x="4233" y="4873"/>
                      </a:lnTo>
                      <a:lnTo>
                        <a:pt x="4258" y="4873"/>
                      </a:lnTo>
                      <a:lnTo>
                        <a:pt x="4292" y="4881"/>
                      </a:lnTo>
                      <a:lnTo>
                        <a:pt x="4318" y="4881"/>
                      </a:lnTo>
                      <a:lnTo>
                        <a:pt x="4343" y="4890"/>
                      </a:lnTo>
                      <a:lnTo>
                        <a:pt x="4377" y="4890"/>
                      </a:lnTo>
                      <a:lnTo>
                        <a:pt x="4403" y="4898"/>
                      </a:lnTo>
                      <a:lnTo>
                        <a:pt x="4428" y="4898"/>
                      </a:lnTo>
                      <a:lnTo>
                        <a:pt x="4454" y="4907"/>
                      </a:lnTo>
                      <a:lnTo>
                        <a:pt x="4488" y="4907"/>
                      </a:lnTo>
                      <a:lnTo>
                        <a:pt x="4514" y="4915"/>
                      </a:lnTo>
                      <a:lnTo>
                        <a:pt x="4539" y="4915"/>
                      </a:lnTo>
                      <a:lnTo>
                        <a:pt x="4573" y="4915"/>
                      </a:lnTo>
                      <a:lnTo>
                        <a:pt x="4599" y="4924"/>
                      </a:lnTo>
                      <a:lnTo>
                        <a:pt x="4624" y="4924"/>
                      </a:lnTo>
                      <a:lnTo>
                        <a:pt x="4650" y="4932"/>
                      </a:lnTo>
                      <a:lnTo>
                        <a:pt x="4684" y="4932"/>
                      </a:lnTo>
                      <a:lnTo>
                        <a:pt x="4709" y="4932"/>
                      </a:lnTo>
                      <a:lnTo>
                        <a:pt x="4735" y="4941"/>
                      </a:lnTo>
                      <a:lnTo>
                        <a:pt x="4769" y="4941"/>
                      </a:lnTo>
                      <a:lnTo>
                        <a:pt x="4795" y="4941"/>
                      </a:lnTo>
                      <a:lnTo>
                        <a:pt x="4820" y="4949"/>
                      </a:lnTo>
                      <a:lnTo>
                        <a:pt x="4854" y="4949"/>
                      </a:lnTo>
                      <a:lnTo>
                        <a:pt x="4880" y="4949"/>
                      </a:lnTo>
                      <a:lnTo>
                        <a:pt x="4905" y="4949"/>
                      </a:lnTo>
                      <a:lnTo>
                        <a:pt x="4931" y="4958"/>
                      </a:lnTo>
                      <a:lnTo>
                        <a:pt x="4965" y="4958"/>
                      </a:lnTo>
                      <a:lnTo>
                        <a:pt x="4990" y="4958"/>
                      </a:lnTo>
                      <a:lnTo>
                        <a:pt x="5016" y="4966"/>
                      </a:lnTo>
                      <a:lnTo>
                        <a:pt x="5050" y="4966"/>
                      </a:lnTo>
                      <a:lnTo>
                        <a:pt x="5076" y="4966"/>
                      </a:lnTo>
                      <a:lnTo>
                        <a:pt x="5101" y="4966"/>
                      </a:lnTo>
                      <a:lnTo>
                        <a:pt x="5127" y="4966"/>
                      </a:lnTo>
                      <a:lnTo>
                        <a:pt x="5161" y="4975"/>
                      </a:lnTo>
                      <a:lnTo>
                        <a:pt x="5186" y="4975"/>
                      </a:lnTo>
                      <a:lnTo>
                        <a:pt x="5212" y="4975"/>
                      </a:lnTo>
                      <a:lnTo>
                        <a:pt x="5246" y="4975"/>
                      </a:lnTo>
                      <a:lnTo>
                        <a:pt x="5272" y="4984"/>
                      </a:lnTo>
                      <a:lnTo>
                        <a:pt x="5297" y="4984"/>
                      </a:lnTo>
                      <a:lnTo>
                        <a:pt x="5323" y="4984"/>
                      </a:lnTo>
                      <a:lnTo>
                        <a:pt x="5357" y="4984"/>
                      </a:lnTo>
                      <a:lnTo>
                        <a:pt x="5382" y="4984"/>
                      </a:lnTo>
                      <a:lnTo>
                        <a:pt x="5408" y="4992"/>
                      </a:lnTo>
                      <a:lnTo>
                        <a:pt x="5442" y="4992"/>
                      </a:lnTo>
                      <a:lnTo>
                        <a:pt x="5467" y="4992"/>
                      </a:lnTo>
                      <a:lnTo>
                        <a:pt x="5493" y="4992"/>
                      </a:lnTo>
                      <a:lnTo>
                        <a:pt x="5527" y="4992"/>
                      </a:lnTo>
                      <a:lnTo>
                        <a:pt x="5553" y="4992"/>
                      </a:lnTo>
                      <a:lnTo>
                        <a:pt x="5578" y="4992"/>
                      </a:lnTo>
                      <a:lnTo>
                        <a:pt x="5604" y="5001"/>
                      </a:lnTo>
                      <a:lnTo>
                        <a:pt x="5638" y="5001"/>
                      </a:lnTo>
                      <a:lnTo>
                        <a:pt x="5663" y="5001"/>
                      </a:lnTo>
                      <a:lnTo>
                        <a:pt x="5689" y="5001"/>
                      </a:lnTo>
                      <a:lnTo>
                        <a:pt x="5723" y="5001"/>
                      </a:lnTo>
                      <a:lnTo>
                        <a:pt x="5748" y="5001"/>
                      </a:lnTo>
                      <a:lnTo>
                        <a:pt x="5774" y="5001"/>
                      </a:lnTo>
                      <a:lnTo>
                        <a:pt x="5799" y="5009"/>
                      </a:lnTo>
                      <a:lnTo>
                        <a:pt x="5834" y="5009"/>
                      </a:lnTo>
                      <a:lnTo>
                        <a:pt x="5859" y="5009"/>
                      </a:lnTo>
                      <a:lnTo>
                        <a:pt x="5885" y="5009"/>
                      </a:lnTo>
                      <a:lnTo>
                        <a:pt x="5919" y="5009"/>
                      </a:lnTo>
                      <a:lnTo>
                        <a:pt x="5944" y="5009"/>
                      </a:lnTo>
                      <a:lnTo>
                        <a:pt x="5970" y="5009"/>
                      </a:lnTo>
                      <a:lnTo>
                        <a:pt x="5995" y="5009"/>
                      </a:lnTo>
                      <a:lnTo>
                        <a:pt x="6029" y="5018"/>
                      </a:lnTo>
                      <a:lnTo>
                        <a:pt x="6055" y="5018"/>
                      </a:lnTo>
                      <a:lnTo>
                        <a:pt x="6080" y="5018"/>
                      </a:lnTo>
                      <a:lnTo>
                        <a:pt x="6115" y="5018"/>
                      </a:lnTo>
                      <a:lnTo>
                        <a:pt x="6140" y="5018"/>
                      </a:lnTo>
                      <a:lnTo>
                        <a:pt x="6166" y="5018"/>
                      </a:lnTo>
                      <a:lnTo>
                        <a:pt x="6200" y="5018"/>
                      </a:lnTo>
                      <a:lnTo>
                        <a:pt x="6225" y="5018"/>
                      </a:lnTo>
                      <a:lnTo>
                        <a:pt x="6251" y="5018"/>
                      </a:lnTo>
                      <a:lnTo>
                        <a:pt x="6276" y="5018"/>
                      </a:lnTo>
                      <a:lnTo>
                        <a:pt x="6310" y="5018"/>
                      </a:lnTo>
                      <a:lnTo>
                        <a:pt x="6336" y="5026"/>
                      </a:lnTo>
                      <a:lnTo>
                        <a:pt x="6361" y="5026"/>
                      </a:lnTo>
                      <a:lnTo>
                        <a:pt x="6396" y="5026"/>
                      </a:lnTo>
                      <a:lnTo>
                        <a:pt x="6421" y="5026"/>
                      </a:lnTo>
                      <a:lnTo>
                        <a:pt x="6447" y="5026"/>
                      </a:lnTo>
                      <a:lnTo>
                        <a:pt x="6472" y="5026"/>
                      </a:lnTo>
                      <a:lnTo>
                        <a:pt x="6506" y="5026"/>
                      </a:lnTo>
                      <a:lnTo>
                        <a:pt x="6532" y="5026"/>
                      </a:lnTo>
                      <a:lnTo>
                        <a:pt x="6557" y="5026"/>
                      </a:lnTo>
                      <a:lnTo>
                        <a:pt x="6591" y="5026"/>
                      </a:lnTo>
                      <a:lnTo>
                        <a:pt x="6617" y="5026"/>
                      </a:lnTo>
                      <a:lnTo>
                        <a:pt x="6643" y="5026"/>
                      </a:lnTo>
                      <a:lnTo>
                        <a:pt x="6668" y="5026"/>
                      </a:lnTo>
                      <a:lnTo>
                        <a:pt x="6702" y="5026"/>
                      </a:lnTo>
                      <a:lnTo>
                        <a:pt x="6728" y="5026"/>
                      </a:lnTo>
                      <a:lnTo>
                        <a:pt x="6753" y="5035"/>
                      </a:lnTo>
                      <a:lnTo>
                        <a:pt x="6787" y="5035"/>
                      </a:lnTo>
                      <a:lnTo>
                        <a:pt x="6813" y="5035"/>
                      </a:lnTo>
                      <a:lnTo>
                        <a:pt x="6838" y="5035"/>
                      </a:lnTo>
                      <a:lnTo>
                        <a:pt x="6872" y="5035"/>
                      </a:lnTo>
                      <a:lnTo>
                        <a:pt x="6898" y="5035"/>
                      </a:lnTo>
                      <a:lnTo>
                        <a:pt x="6924" y="5035"/>
                      </a:lnTo>
                      <a:lnTo>
                        <a:pt x="6949" y="5035"/>
                      </a:lnTo>
                      <a:lnTo>
                        <a:pt x="6983" y="5035"/>
                      </a:lnTo>
                      <a:lnTo>
                        <a:pt x="7009" y="5035"/>
                      </a:lnTo>
                    </a:path>
                  </a:pathLst>
                </a:custGeom>
                <a:noFill/>
                <a:ln w="9525" cmpd="sng">
                  <a:solidFill>
                    <a:srgbClr val="9900CC"/>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28709" name="Freeform 82"/>
                <p:cNvSpPr>
                  <a:spLocks/>
                </p:cNvSpPr>
                <p:nvPr/>
              </p:nvSpPr>
              <p:spPr bwMode="auto">
                <a:xfrm>
                  <a:off x="3030" y="2814"/>
                  <a:ext cx="2075" cy="645"/>
                </a:xfrm>
                <a:custGeom>
                  <a:avLst/>
                  <a:gdLst>
                    <a:gd name="T0" fmla="*/ 25 w 7009"/>
                    <a:gd name="T1" fmla="*/ 0 h 4992"/>
                    <a:gd name="T2" fmla="*/ 58 w 7009"/>
                    <a:gd name="T3" fmla="*/ 1 h 4992"/>
                    <a:gd name="T4" fmla="*/ 91 w 7009"/>
                    <a:gd name="T5" fmla="*/ 2 h 4992"/>
                    <a:gd name="T6" fmla="*/ 124 w 7009"/>
                    <a:gd name="T7" fmla="*/ 4 h 4992"/>
                    <a:gd name="T8" fmla="*/ 159 w 7009"/>
                    <a:gd name="T9" fmla="*/ 6 h 4992"/>
                    <a:gd name="T10" fmla="*/ 192 w 7009"/>
                    <a:gd name="T11" fmla="*/ 8 h 4992"/>
                    <a:gd name="T12" fmla="*/ 224 w 7009"/>
                    <a:gd name="T13" fmla="*/ 9 h 4992"/>
                    <a:gd name="T14" fmla="*/ 257 w 7009"/>
                    <a:gd name="T15" fmla="*/ 11 h 4992"/>
                    <a:gd name="T16" fmla="*/ 290 w 7009"/>
                    <a:gd name="T17" fmla="*/ 13 h 4992"/>
                    <a:gd name="T18" fmla="*/ 323 w 7009"/>
                    <a:gd name="T19" fmla="*/ 17 h 4992"/>
                    <a:gd name="T20" fmla="*/ 358 w 7009"/>
                    <a:gd name="T21" fmla="*/ 19 h 4992"/>
                    <a:gd name="T22" fmla="*/ 391 w 7009"/>
                    <a:gd name="T23" fmla="*/ 23 h 4992"/>
                    <a:gd name="T24" fmla="*/ 424 w 7009"/>
                    <a:gd name="T25" fmla="*/ 26 h 4992"/>
                    <a:gd name="T26" fmla="*/ 457 w 7009"/>
                    <a:gd name="T27" fmla="*/ 31 h 4992"/>
                    <a:gd name="T28" fmla="*/ 489 w 7009"/>
                    <a:gd name="T29" fmla="*/ 36 h 4992"/>
                    <a:gd name="T30" fmla="*/ 522 w 7009"/>
                    <a:gd name="T31" fmla="*/ 43 h 4992"/>
                    <a:gd name="T32" fmla="*/ 557 w 7009"/>
                    <a:gd name="T33" fmla="*/ 50 h 4992"/>
                    <a:gd name="T34" fmla="*/ 590 w 7009"/>
                    <a:gd name="T35" fmla="*/ 59 h 4992"/>
                    <a:gd name="T36" fmla="*/ 623 w 7009"/>
                    <a:gd name="T37" fmla="*/ 71 h 4992"/>
                    <a:gd name="T38" fmla="*/ 655 w 7009"/>
                    <a:gd name="T39" fmla="*/ 86 h 4992"/>
                    <a:gd name="T40" fmla="*/ 688 w 7009"/>
                    <a:gd name="T41" fmla="*/ 106 h 4992"/>
                    <a:gd name="T42" fmla="*/ 721 w 7009"/>
                    <a:gd name="T43" fmla="*/ 133 h 4992"/>
                    <a:gd name="T44" fmla="*/ 756 w 7009"/>
                    <a:gd name="T45" fmla="*/ 173 h 4992"/>
                    <a:gd name="T46" fmla="*/ 789 w 7009"/>
                    <a:gd name="T47" fmla="*/ 228 h 4992"/>
                    <a:gd name="T48" fmla="*/ 822 w 7009"/>
                    <a:gd name="T49" fmla="*/ 299 h 4992"/>
                    <a:gd name="T50" fmla="*/ 855 w 7009"/>
                    <a:gd name="T51" fmla="*/ 375 h 4992"/>
                    <a:gd name="T52" fmla="*/ 888 w 7009"/>
                    <a:gd name="T53" fmla="*/ 439 h 4992"/>
                    <a:gd name="T54" fmla="*/ 920 w 7009"/>
                    <a:gd name="T55" fmla="*/ 486 h 4992"/>
                    <a:gd name="T56" fmla="*/ 956 w 7009"/>
                    <a:gd name="T57" fmla="*/ 519 h 4992"/>
                    <a:gd name="T58" fmla="*/ 988 w 7009"/>
                    <a:gd name="T59" fmla="*/ 543 h 4992"/>
                    <a:gd name="T60" fmla="*/ 1021 w 7009"/>
                    <a:gd name="T61" fmla="*/ 559 h 4992"/>
                    <a:gd name="T62" fmla="*/ 1054 w 7009"/>
                    <a:gd name="T63" fmla="*/ 572 h 4992"/>
                    <a:gd name="T64" fmla="*/ 1087 w 7009"/>
                    <a:gd name="T65" fmla="*/ 583 h 4992"/>
                    <a:gd name="T66" fmla="*/ 1119 w 7009"/>
                    <a:gd name="T67" fmla="*/ 591 h 4992"/>
                    <a:gd name="T68" fmla="*/ 1155 w 7009"/>
                    <a:gd name="T69" fmla="*/ 598 h 4992"/>
                    <a:gd name="T70" fmla="*/ 1187 w 7009"/>
                    <a:gd name="T71" fmla="*/ 604 h 4992"/>
                    <a:gd name="T72" fmla="*/ 1220 w 7009"/>
                    <a:gd name="T73" fmla="*/ 609 h 4992"/>
                    <a:gd name="T74" fmla="*/ 1253 w 7009"/>
                    <a:gd name="T75" fmla="*/ 613 h 4992"/>
                    <a:gd name="T76" fmla="*/ 1286 w 7009"/>
                    <a:gd name="T77" fmla="*/ 616 h 4992"/>
                    <a:gd name="T78" fmla="*/ 1319 w 7009"/>
                    <a:gd name="T79" fmla="*/ 620 h 4992"/>
                    <a:gd name="T80" fmla="*/ 1354 w 7009"/>
                    <a:gd name="T81" fmla="*/ 622 h 4992"/>
                    <a:gd name="T82" fmla="*/ 1387 w 7009"/>
                    <a:gd name="T83" fmla="*/ 625 h 4992"/>
                    <a:gd name="T84" fmla="*/ 1420 w 7009"/>
                    <a:gd name="T85" fmla="*/ 627 h 4992"/>
                    <a:gd name="T86" fmla="*/ 1452 w 7009"/>
                    <a:gd name="T87" fmla="*/ 630 h 4992"/>
                    <a:gd name="T88" fmla="*/ 1485 w 7009"/>
                    <a:gd name="T89" fmla="*/ 631 h 4992"/>
                    <a:gd name="T90" fmla="*/ 1518 w 7009"/>
                    <a:gd name="T91" fmla="*/ 633 h 4992"/>
                    <a:gd name="T92" fmla="*/ 1553 w 7009"/>
                    <a:gd name="T93" fmla="*/ 634 h 4992"/>
                    <a:gd name="T94" fmla="*/ 1586 w 7009"/>
                    <a:gd name="T95" fmla="*/ 635 h 4992"/>
                    <a:gd name="T96" fmla="*/ 1618 w 7009"/>
                    <a:gd name="T97" fmla="*/ 636 h 4992"/>
                    <a:gd name="T98" fmla="*/ 1651 w 7009"/>
                    <a:gd name="T99" fmla="*/ 637 h 4992"/>
                    <a:gd name="T100" fmla="*/ 1684 w 7009"/>
                    <a:gd name="T101" fmla="*/ 638 h 4992"/>
                    <a:gd name="T102" fmla="*/ 1717 w 7009"/>
                    <a:gd name="T103" fmla="*/ 640 h 4992"/>
                    <a:gd name="T104" fmla="*/ 1752 w 7009"/>
                    <a:gd name="T105" fmla="*/ 641 h 4992"/>
                    <a:gd name="T106" fmla="*/ 1785 w 7009"/>
                    <a:gd name="T107" fmla="*/ 641 h 4992"/>
                    <a:gd name="T108" fmla="*/ 1818 w 7009"/>
                    <a:gd name="T109" fmla="*/ 642 h 4992"/>
                    <a:gd name="T110" fmla="*/ 1851 w 7009"/>
                    <a:gd name="T111" fmla="*/ 642 h 4992"/>
                    <a:gd name="T112" fmla="*/ 1883 w 7009"/>
                    <a:gd name="T113" fmla="*/ 643 h 4992"/>
                    <a:gd name="T114" fmla="*/ 1916 w 7009"/>
                    <a:gd name="T115" fmla="*/ 643 h 4992"/>
                    <a:gd name="T116" fmla="*/ 1951 w 7009"/>
                    <a:gd name="T117" fmla="*/ 644 h 4992"/>
                    <a:gd name="T118" fmla="*/ 1984 w 7009"/>
                    <a:gd name="T119" fmla="*/ 644 h 4992"/>
                    <a:gd name="T120" fmla="*/ 2017 w 7009"/>
                    <a:gd name="T121" fmla="*/ 644 h 4992"/>
                    <a:gd name="T122" fmla="*/ 2050 w 7009"/>
                    <a:gd name="T123" fmla="*/ 645 h 4992"/>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7009" h="4992">
                      <a:moveTo>
                        <a:pt x="0" y="0"/>
                      </a:moveTo>
                      <a:lnTo>
                        <a:pt x="26" y="0"/>
                      </a:lnTo>
                      <a:lnTo>
                        <a:pt x="60" y="0"/>
                      </a:lnTo>
                      <a:lnTo>
                        <a:pt x="86" y="0"/>
                      </a:lnTo>
                      <a:lnTo>
                        <a:pt x="111" y="9"/>
                      </a:lnTo>
                      <a:lnTo>
                        <a:pt x="137" y="9"/>
                      </a:lnTo>
                      <a:lnTo>
                        <a:pt x="171" y="9"/>
                      </a:lnTo>
                      <a:lnTo>
                        <a:pt x="196" y="9"/>
                      </a:lnTo>
                      <a:lnTo>
                        <a:pt x="222" y="17"/>
                      </a:lnTo>
                      <a:lnTo>
                        <a:pt x="256" y="17"/>
                      </a:lnTo>
                      <a:lnTo>
                        <a:pt x="281" y="17"/>
                      </a:lnTo>
                      <a:lnTo>
                        <a:pt x="307" y="17"/>
                      </a:lnTo>
                      <a:lnTo>
                        <a:pt x="341" y="26"/>
                      </a:lnTo>
                      <a:lnTo>
                        <a:pt x="367" y="26"/>
                      </a:lnTo>
                      <a:lnTo>
                        <a:pt x="392" y="26"/>
                      </a:lnTo>
                      <a:lnTo>
                        <a:pt x="418" y="34"/>
                      </a:lnTo>
                      <a:lnTo>
                        <a:pt x="452" y="34"/>
                      </a:lnTo>
                      <a:lnTo>
                        <a:pt x="477" y="34"/>
                      </a:lnTo>
                      <a:lnTo>
                        <a:pt x="503" y="43"/>
                      </a:lnTo>
                      <a:lnTo>
                        <a:pt x="537" y="43"/>
                      </a:lnTo>
                      <a:lnTo>
                        <a:pt x="562" y="43"/>
                      </a:lnTo>
                      <a:lnTo>
                        <a:pt x="588" y="52"/>
                      </a:lnTo>
                      <a:lnTo>
                        <a:pt x="614" y="52"/>
                      </a:lnTo>
                      <a:lnTo>
                        <a:pt x="648" y="60"/>
                      </a:lnTo>
                      <a:lnTo>
                        <a:pt x="673" y="60"/>
                      </a:lnTo>
                      <a:lnTo>
                        <a:pt x="699" y="60"/>
                      </a:lnTo>
                      <a:lnTo>
                        <a:pt x="733" y="69"/>
                      </a:lnTo>
                      <a:lnTo>
                        <a:pt x="758" y="69"/>
                      </a:lnTo>
                      <a:lnTo>
                        <a:pt x="784" y="77"/>
                      </a:lnTo>
                      <a:lnTo>
                        <a:pt x="809" y="77"/>
                      </a:lnTo>
                      <a:lnTo>
                        <a:pt x="843" y="86"/>
                      </a:lnTo>
                      <a:lnTo>
                        <a:pt x="869" y="86"/>
                      </a:lnTo>
                      <a:lnTo>
                        <a:pt x="895" y="94"/>
                      </a:lnTo>
                      <a:lnTo>
                        <a:pt x="929" y="94"/>
                      </a:lnTo>
                      <a:lnTo>
                        <a:pt x="954" y="103"/>
                      </a:lnTo>
                      <a:lnTo>
                        <a:pt x="980" y="103"/>
                      </a:lnTo>
                      <a:lnTo>
                        <a:pt x="1014" y="111"/>
                      </a:lnTo>
                      <a:lnTo>
                        <a:pt x="1039" y="120"/>
                      </a:lnTo>
                      <a:lnTo>
                        <a:pt x="1065" y="120"/>
                      </a:lnTo>
                      <a:lnTo>
                        <a:pt x="1090" y="128"/>
                      </a:lnTo>
                      <a:lnTo>
                        <a:pt x="1124" y="128"/>
                      </a:lnTo>
                      <a:lnTo>
                        <a:pt x="1150" y="137"/>
                      </a:lnTo>
                      <a:lnTo>
                        <a:pt x="1176" y="145"/>
                      </a:lnTo>
                      <a:lnTo>
                        <a:pt x="1210" y="145"/>
                      </a:lnTo>
                      <a:lnTo>
                        <a:pt x="1235" y="154"/>
                      </a:lnTo>
                      <a:lnTo>
                        <a:pt x="1261" y="162"/>
                      </a:lnTo>
                      <a:lnTo>
                        <a:pt x="1286" y="171"/>
                      </a:lnTo>
                      <a:lnTo>
                        <a:pt x="1320" y="179"/>
                      </a:lnTo>
                      <a:lnTo>
                        <a:pt x="1346" y="179"/>
                      </a:lnTo>
                      <a:lnTo>
                        <a:pt x="1371" y="188"/>
                      </a:lnTo>
                      <a:lnTo>
                        <a:pt x="1405" y="196"/>
                      </a:lnTo>
                      <a:lnTo>
                        <a:pt x="1431" y="205"/>
                      </a:lnTo>
                      <a:lnTo>
                        <a:pt x="1457" y="213"/>
                      </a:lnTo>
                      <a:lnTo>
                        <a:pt x="1482" y="222"/>
                      </a:lnTo>
                      <a:lnTo>
                        <a:pt x="1516" y="230"/>
                      </a:lnTo>
                      <a:lnTo>
                        <a:pt x="1542" y="239"/>
                      </a:lnTo>
                      <a:lnTo>
                        <a:pt x="1567" y="247"/>
                      </a:lnTo>
                      <a:lnTo>
                        <a:pt x="1601" y="256"/>
                      </a:lnTo>
                      <a:lnTo>
                        <a:pt x="1627" y="273"/>
                      </a:lnTo>
                      <a:lnTo>
                        <a:pt x="1652" y="282"/>
                      </a:lnTo>
                      <a:lnTo>
                        <a:pt x="1686" y="290"/>
                      </a:lnTo>
                      <a:lnTo>
                        <a:pt x="1712" y="307"/>
                      </a:lnTo>
                      <a:lnTo>
                        <a:pt x="1738" y="316"/>
                      </a:lnTo>
                      <a:lnTo>
                        <a:pt x="1763" y="333"/>
                      </a:lnTo>
                      <a:lnTo>
                        <a:pt x="1797" y="341"/>
                      </a:lnTo>
                      <a:lnTo>
                        <a:pt x="1823" y="358"/>
                      </a:lnTo>
                      <a:lnTo>
                        <a:pt x="1848" y="375"/>
                      </a:lnTo>
                      <a:lnTo>
                        <a:pt x="1882" y="384"/>
                      </a:lnTo>
                      <a:lnTo>
                        <a:pt x="1908" y="401"/>
                      </a:lnTo>
                      <a:lnTo>
                        <a:pt x="1933" y="418"/>
                      </a:lnTo>
                      <a:lnTo>
                        <a:pt x="1959" y="443"/>
                      </a:lnTo>
                      <a:lnTo>
                        <a:pt x="1993" y="460"/>
                      </a:lnTo>
                      <a:lnTo>
                        <a:pt x="2019" y="477"/>
                      </a:lnTo>
                      <a:lnTo>
                        <a:pt x="2044" y="503"/>
                      </a:lnTo>
                      <a:lnTo>
                        <a:pt x="2078" y="529"/>
                      </a:lnTo>
                      <a:lnTo>
                        <a:pt x="2104" y="546"/>
                      </a:lnTo>
                      <a:lnTo>
                        <a:pt x="2129" y="571"/>
                      </a:lnTo>
                      <a:lnTo>
                        <a:pt x="2155" y="605"/>
                      </a:lnTo>
                      <a:lnTo>
                        <a:pt x="2189" y="631"/>
                      </a:lnTo>
                      <a:lnTo>
                        <a:pt x="2214" y="665"/>
                      </a:lnTo>
                      <a:lnTo>
                        <a:pt x="2240" y="699"/>
                      </a:lnTo>
                      <a:lnTo>
                        <a:pt x="2274" y="733"/>
                      </a:lnTo>
                      <a:lnTo>
                        <a:pt x="2300" y="776"/>
                      </a:lnTo>
                      <a:lnTo>
                        <a:pt x="2325" y="818"/>
                      </a:lnTo>
                      <a:lnTo>
                        <a:pt x="2359" y="869"/>
                      </a:lnTo>
                      <a:lnTo>
                        <a:pt x="2385" y="920"/>
                      </a:lnTo>
                      <a:lnTo>
                        <a:pt x="2410" y="972"/>
                      </a:lnTo>
                      <a:lnTo>
                        <a:pt x="2436" y="1031"/>
                      </a:lnTo>
                      <a:lnTo>
                        <a:pt x="2470" y="1099"/>
                      </a:lnTo>
                      <a:lnTo>
                        <a:pt x="2495" y="1167"/>
                      </a:lnTo>
                      <a:lnTo>
                        <a:pt x="2521" y="1253"/>
                      </a:lnTo>
                      <a:lnTo>
                        <a:pt x="2555" y="1338"/>
                      </a:lnTo>
                      <a:lnTo>
                        <a:pt x="2581" y="1431"/>
                      </a:lnTo>
                      <a:lnTo>
                        <a:pt x="2606" y="1534"/>
                      </a:lnTo>
                      <a:lnTo>
                        <a:pt x="2632" y="1644"/>
                      </a:lnTo>
                      <a:lnTo>
                        <a:pt x="2666" y="1764"/>
                      </a:lnTo>
                      <a:lnTo>
                        <a:pt x="2691" y="1891"/>
                      </a:lnTo>
                      <a:lnTo>
                        <a:pt x="2717" y="2028"/>
                      </a:lnTo>
                      <a:lnTo>
                        <a:pt x="2751" y="2173"/>
                      </a:lnTo>
                      <a:lnTo>
                        <a:pt x="2776" y="2317"/>
                      </a:lnTo>
                      <a:lnTo>
                        <a:pt x="2802" y="2471"/>
                      </a:lnTo>
                      <a:lnTo>
                        <a:pt x="2828" y="2616"/>
                      </a:lnTo>
                      <a:lnTo>
                        <a:pt x="2862" y="2760"/>
                      </a:lnTo>
                      <a:lnTo>
                        <a:pt x="2887" y="2905"/>
                      </a:lnTo>
                      <a:lnTo>
                        <a:pt x="2913" y="3041"/>
                      </a:lnTo>
                      <a:lnTo>
                        <a:pt x="2947" y="3169"/>
                      </a:lnTo>
                      <a:lnTo>
                        <a:pt x="2972" y="3288"/>
                      </a:lnTo>
                      <a:lnTo>
                        <a:pt x="2998" y="3399"/>
                      </a:lnTo>
                      <a:lnTo>
                        <a:pt x="3032" y="3501"/>
                      </a:lnTo>
                      <a:lnTo>
                        <a:pt x="3057" y="3595"/>
                      </a:lnTo>
                      <a:lnTo>
                        <a:pt x="3083" y="3680"/>
                      </a:lnTo>
                      <a:lnTo>
                        <a:pt x="3109" y="3765"/>
                      </a:lnTo>
                      <a:lnTo>
                        <a:pt x="3143" y="3834"/>
                      </a:lnTo>
                      <a:lnTo>
                        <a:pt x="3168" y="3902"/>
                      </a:lnTo>
                      <a:lnTo>
                        <a:pt x="3194" y="3961"/>
                      </a:lnTo>
                      <a:lnTo>
                        <a:pt x="3228" y="4013"/>
                      </a:lnTo>
                      <a:lnTo>
                        <a:pt x="3253" y="4064"/>
                      </a:lnTo>
                      <a:lnTo>
                        <a:pt x="3279" y="4115"/>
                      </a:lnTo>
                      <a:lnTo>
                        <a:pt x="3304" y="4157"/>
                      </a:lnTo>
                      <a:lnTo>
                        <a:pt x="3338" y="4200"/>
                      </a:lnTo>
                      <a:lnTo>
                        <a:pt x="3364" y="4234"/>
                      </a:lnTo>
                      <a:lnTo>
                        <a:pt x="3390" y="4268"/>
                      </a:lnTo>
                      <a:lnTo>
                        <a:pt x="3424" y="4302"/>
                      </a:lnTo>
                      <a:lnTo>
                        <a:pt x="3449" y="4328"/>
                      </a:lnTo>
                      <a:lnTo>
                        <a:pt x="3475" y="4362"/>
                      </a:lnTo>
                      <a:lnTo>
                        <a:pt x="3509" y="4387"/>
                      </a:lnTo>
                      <a:lnTo>
                        <a:pt x="3534" y="4404"/>
                      </a:lnTo>
                      <a:lnTo>
                        <a:pt x="3560" y="4430"/>
                      </a:lnTo>
                      <a:lnTo>
                        <a:pt x="3585" y="4455"/>
                      </a:lnTo>
                      <a:lnTo>
                        <a:pt x="3619" y="4472"/>
                      </a:lnTo>
                      <a:lnTo>
                        <a:pt x="3645" y="4490"/>
                      </a:lnTo>
                      <a:lnTo>
                        <a:pt x="3671" y="4515"/>
                      </a:lnTo>
                      <a:lnTo>
                        <a:pt x="3705" y="4532"/>
                      </a:lnTo>
                      <a:lnTo>
                        <a:pt x="3730" y="4549"/>
                      </a:lnTo>
                      <a:lnTo>
                        <a:pt x="3756" y="4558"/>
                      </a:lnTo>
                      <a:lnTo>
                        <a:pt x="3781" y="4575"/>
                      </a:lnTo>
                      <a:lnTo>
                        <a:pt x="3815" y="4592"/>
                      </a:lnTo>
                      <a:lnTo>
                        <a:pt x="3841" y="4600"/>
                      </a:lnTo>
                      <a:lnTo>
                        <a:pt x="3866" y="4617"/>
                      </a:lnTo>
                      <a:lnTo>
                        <a:pt x="3901" y="4626"/>
                      </a:lnTo>
                      <a:lnTo>
                        <a:pt x="3926" y="4643"/>
                      </a:lnTo>
                      <a:lnTo>
                        <a:pt x="3952" y="4651"/>
                      </a:lnTo>
                      <a:lnTo>
                        <a:pt x="3977" y="4660"/>
                      </a:lnTo>
                      <a:lnTo>
                        <a:pt x="4011" y="4677"/>
                      </a:lnTo>
                      <a:lnTo>
                        <a:pt x="4037" y="4685"/>
                      </a:lnTo>
                      <a:lnTo>
                        <a:pt x="4062" y="4694"/>
                      </a:lnTo>
                      <a:lnTo>
                        <a:pt x="4096" y="4702"/>
                      </a:lnTo>
                      <a:lnTo>
                        <a:pt x="4122" y="4711"/>
                      </a:lnTo>
                      <a:lnTo>
                        <a:pt x="4147" y="4720"/>
                      </a:lnTo>
                      <a:lnTo>
                        <a:pt x="4182" y="4728"/>
                      </a:lnTo>
                      <a:lnTo>
                        <a:pt x="4207" y="4737"/>
                      </a:lnTo>
                      <a:lnTo>
                        <a:pt x="4233" y="4745"/>
                      </a:lnTo>
                      <a:lnTo>
                        <a:pt x="4258" y="4754"/>
                      </a:lnTo>
                      <a:lnTo>
                        <a:pt x="4292" y="4754"/>
                      </a:lnTo>
                      <a:lnTo>
                        <a:pt x="4318" y="4762"/>
                      </a:lnTo>
                      <a:lnTo>
                        <a:pt x="4343" y="4771"/>
                      </a:lnTo>
                      <a:lnTo>
                        <a:pt x="4377" y="4779"/>
                      </a:lnTo>
                      <a:lnTo>
                        <a:pt x="4403" y="4788"/>
                      </a:lnTo>
                      <a:lnTo>
                        <a:pt x="4428" y="4788"/>
                      </a:lnTo>
                      <a:lnTo>
                        <a:pt x="4454" y="4796"/>
                      </a:lnTo>
                      <a:lnTo>
                        <a:pt x="4488" y="4805"/>
                      </a:lnTo>
                      <a:lnTo>
                        <a:pt x="4514" y="4805"/>
                      </a:lnTo>
                      <a:lnTo>
                        <a:pt x="4539" y="4813"/>
                      </a:lnTo>
                      <a:lnTo>
                        <a:pt x="4573" y="4813"/>
                      </a:lnTo>
                      <a:lnTo>
                        <a:pt x="4599" y="4822"/>
                      </a:lnTo>
                      <a:lnTo>
                        <a:pt x="4624" y="4830"/>
                      </a:lnTo>
                      <a:lnTo>
                        <a:pt x="4650" y="4830"/>
                      </a:lnTo>
                      <a:lnTo>
                        <a:pt x="4684" y="4839"/>
                      </a:lnTo>
                      <a:lnTo>
                        <a:pt x="4709" y="4839"/>
                      </a:lnTo>
                      <a:lnTo>
                        <a:pt x="4735" y="4847"/>
                      </a:lnTo>
                      <a:lnTo>
                        <a:pt x="4769" y="4847"/>
                      </a:lnTo>
                      <a:lnTo>
                        <a:pt x="4795" y="4856"/>
                      </a:lnTo>
                      <a:lnTo>
                        <a:pt x="4820" y="4856"/>
                      </a:lnTo>
                      <a:lnTo>
                        <a:pt x="4854" y="4864"/>
                      </a:lnTo>
                      <a:lnTo>
                        <a:pt x="4880" y="4864"/>
                      </a:lnTo>
                      <a:lnTo>
                        <a:pt x="4905" y="4873"/>
                      </a:lnTo>
                      <a:lnTo>
                        <a:pt x="4931" y="4873"/>
                      </a:lnTo>
                      <a:lnTo>
                        <a:pt x="4965" y="4873"/>
                      </a:lnTo>
                      <a:lnTo>
                        <a:pt x="4990" y="4881"/>
                      </a:lnTo>
                      <a:lnTo>
                        <a:pt x="5016" y="4881"/>
                      </a:lnTo>
                      <a:lnTo>
                        <a:pt x="5050" y="4890"/>
                      </a:lnTo>
                      <a:lnTo>
                        <a:pt x="5076" y="4890"/>
                      </a:lnTo>
                      <a:lnTo>
                        <a:pt x="5101" y="4890"/>
                      </a:lnTo>
                      <a:lnTo>
                        <a:pt x="5127" y="4898"/>
                      </a:lnTo>
                      <a:lnTo>
                        <a:pt x="5161" y="4898"/>
                      </a:lnTo>
                      <a:lnTo>
                        <a:pt x="5186" y="4898"/>
                      </a:lnTo>
                      <a:lnTo>
                        <a:pt x="5212" y="4907"/>
                      </a:lnTo>
                      <a:lnTo>
                        <a:pt x="5246" y="4907"/>
                      </a:lnTo>
                      <a:lnTo>
                        <a:pt x="5272" y="4907"/>
                      </a:lnTo>
                      <a:lnTo>
                        <a:pt x="5297" y="4915"/>
                      </a:lnTo>
                      <a:lnTo>
                        <a:pt x="5323" y="4915"/>
                      </a:lnTo>
                      <a:lnTo>
                        <a:pt x="5357" y="4915"/>
                      </a:lnTo>
                      <a:lnTo>
                        <a:pt x="5382" y="4915"/>
                      </a:lnTo>
                      <a:lnTo>
                        <a:pt x="5408" y="4924"/>
                      </a:lnTo>
                      <a:lnTo>
                        <a:pt x="5442" y="4924"/>
                      </a:lnTo>
                      <a:lnTo>
                        <a:pt x="5467" y="4924"/>
                      </a:lnTo>
                      <a:lnTo>
                        <a:pt x="5493" y="4924"/>
                      </a:lnTo>
                      <a:lnTo>
                        <a:pt x="5527" y="4932"/>
                      </a:lnTo>
                      <a:lnTo>
                        <a:pt x="5553" y="4932"/>
                      </a:lnTo>
                      <a:lnTo>
                        <a:pt x="5578" y="4932"/>
                      </a:lnTo>
                      <a:lnTo>
                        <a:pt x="5604" y="4932"/>
                      </a:lnTo>
                      <a:lnTo>
                        <a:pt x="5638" y="4941"/>
                      </a:lnTo>
                      <a:lnTo>
                        <a:pt x="5663" y="4941"/>
                      </a:lnTo>
                      <a:lnTo>
                        <a:pt x="5689" y="4941"/>
                      </a:lnTo>
                      <a:lnTo>
                        <a:pt x="5723" y="4941"/>
                      </a:lnTo>
                      <a:lnTo>
                        <a:pt x="5748" y="4941"/>
                      </a:lnTo>
                      <a:lnTo>
                        <a:pt x="5774" y="4950"/>
                      </a:lnTo>
                      <a:lnTo>
                        <a:pt x="5799" y="4950"/>
                      </a:lnTo>
                      <a:lnTo>
                        <a:pt x="5834" y="4950"/>
                      </a:lnTo>
                      <a:lnTo>
                        <a:pt x="5859" y="4950"/>
                      </a:lnTo>
                      <a:lnTo>
                        <a:pt x="5885" y="4950"/>
                      </a:lnTo>
                      <a:lnTo>
                        <a:pt x="5919" y="4958"/>
                      </a:lnTo>
                      <a:lnTo>
                        <a:pt x="5944" y="4958"/>
                      </a:lnTo>
                      <a:lnTo>
                        <a:pt x="5970" y="4958"/>
                      </a:lnTo>
                      <a:lnTo>
                        <a:pt x="5995" y="4958"/>
                      </a:lnTo>
                      <a:lnTo>
                        <a:pt x="6029" y="4958"/>
                      </a:lnTo>
                      <a:lnTo>
                        <a:pt x="6055" y="4958"/>
                      </a:lnTo>
                      <a:lnTo>
                        <a:pt x="6080" y="4967"/>
                      </a:lnTo>
                      <a:lnTo>
                        <a:pt x="6115" y="4967"/>
                      </a:lnTo>
                      <a:lnTo>
                        <a:pt x="6140" y="4967"/>
                      </a:lnTo>
                      <a:lnTo>
                        <a:pt x="6166" y="4967"/>
                      </a:lnTo>
                      <a:lnTo>
                        <a:pt x="6200" y="4967"/>
                      </a:lnTo>
                      <a:lnTo>
                        <a:pt x="6225" y="4967"/>
                      </a:lnTo>
                      <a:lnTo>
                        <a:pt x="6251" y="4967"/>
                      </a:lnTo>
                      <a:lnTo>
                        <a:pt x="6276" y="4967"/>
                      </a:lnTo>
                      <a:lnTo>
                        <a:pt x="6310" y="4975"/>
                      </a:lnTo>
                      <a:lnTo>
                        <a:pt x="6336" y="4975"/>
                      </a:lnTo>
                      <a:lnTo>
                        <a:pt x="6361" y="4975"/>
                      </a:lnTo>
                      <a:lnTo>
                        <a:pt x="6396" y="4975"/>
                      </a:lnTo>
                      <a:lnTo>
                        <a:pt x="6421" y="4975"/>
                      </a:lnTo>
                      <a:lnTo>
                        <a:pt x="6447" y="4975"/>
                      </a:lnTo>
                      <a:lnTo>
                        <a:pt x="6472" y="4975"/>
                      </a:lnTo>
                      <a:lnTo>
                        <a:pt x="6506" y="4975"/>
                      </a:lnTo>
                      <a:lnTo>
                        <a:pt x="6532" y="4984"/>
                      </a:lnTo>
                      <a:lnTo>
                        <a:pt x="6557" y="4984"/>
                      </a:lnTo>
                      <a:lnTo>
                        <a:pt x="6591" y="4984"/>
                      </a:lnTo>
                      <a:lnTo>
                        <a:pt x="6617" y="4984"/>
                      </a:lnTo>
                      <a:lnTo>
                        <a:pt x="6643" y="4984"/>
                      </a:lnTo>
                      <a:lnTo>
                        <a:pt x="6668" y="4984"/>
                      </a:lnTo>
                      <a:lnTo>
                        <a:pt x="6702" y="4984"/>
                      </a:lnTo>
                      <a:lnTo>
                        <a:pt x="6728" y="4984"/>
                      </a:lnTo>
                      <a:lnTo>
                        <a:pt x="6753" y="4984"/>
                      </a:lnTo>
                      <a:lnTo>
                        <a:pt x="6787" y="4984"/>
                      </a:lnTo>
                      <a:lnTo>
                        <a:pt x="6813" y="4984"/>
                      </a:lnTo>
                      <a:lnTo>
                        <a:pt x="6838" y="4992"/>
                      </a:lnTo>
                      <a:lnTo>
                        <a:pt x="6872" y="4992"/>
                      </a:lnTo>
                      <a:lnTo>
                        <a:pt x="6898" y="4992"/>
                      </a:lnTo>
                      <a:lnTo>
                        <a:pt x="6924" y="4992"/>
                      </a:lnTo>
                      <a:lnTo>
                        <a:pt x="6949" y="4992"/>
                      </a:lnTo>
                      <a:lnTo>
                        <a:pt x="6983" y="4992"/>
                      </a:lnTo>
                      <a:lnTo>
                        <a:pt x="7009" y="4992"/>
                      </a:lnTo>
                    </a:path>
                  </a:pathLst>
                </a:custGeom>
                <a:noFill/>
                <a:ln w="9525" cmpd="sng">
                  <a:solidFill>
                    <a:srgbClr val="FF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28710" name="Freeform 83"/>
                <p:cNvSpPr>
                  <a:spLocks/>
                </p:cNvSpPr>
                <p:nvPr/>
              </p:nvSpPr>
              <p:spPr bwMode="auto">
                <a:xfrm>
                  <a:off x="3030" y="2819"/>
                  <a:ext cx="2075" cy="638"/>
                </a:xfrm>
                <a:custGeom>
                  <a:avLst/>
                  <a:gdLst>
                    <a:gd name="T0" fmla="*/ 25 w 7009"/>
                    <a:gd name="T1" fmla="*/ 1 h 4932"/>
                    <a:gd name="T2" fmla="*/ 58 w 7009"/>
                    <a:gd name="T3" fmla="*/ 3 h 4932"/>
                    <a:gd name="T4" fmla="*/ 91 w 7009"/>
                    <a:gd name="T5" fmla="*/ 6 h 4932"/>
                    <a:gd name="T6" fmla="*/ 124 w 7009"/>
                    <a:gd name="T7" fmla="*/ 8 h 4932"/>
                    <a:gd name="T8" fmla="*/ 159 w 7009"/>
                    <a:gd name="T9" fmla="*/ 10 h 4932"/>
                    <a:gd name="T10" fmla="*/ 192 w 7009"/>
                    <a:gd name="T11" fmla="*/ 13 h 4932"/>
                    <a:gd name="T12" fmla="*/ 224 w 7009"/>
                    <a:gd name="T13" fmla="*/ 15 h 4932"/>
                    <a:gd name="T14" fmla="*/ 257 w 7009"/>
                    <a:gd name="T15" fmla="*/ 19 h 4932"/>
                    <a:gd name="T16" fmla="*/ 290 w 7009"/>
                    <a:gd name="T17" fmla="*/ 23 h 4932"/>
                    <a:gd name="T18" fmla="*/ 323 w 7009"/>
                    <a:gd name="T19" fmla="*/ 26 h 4932"/>
                    <a:gd name="T20" fmla="*/ 358 w 7009"/>
                    <a:gd name="T21" fmla="*/ 31 h 4932"/>
                    <a:gd name="T22" fmla="*/ 391 w 7009"/>
                    <a:gd name="T23" fmla="*/ 36 h 4932"/>
                    <a:gd name="T24" fmla="*/ 424 w 7009"/>
                    <a:gd name="T25" fmla="*/ 43 h 4932"/>
                    <a:gd name="T26" fmla="*/ 457 w 7009"/>
                    <a:gd name="T27" fmla="*/ 50 h 4932"/>
                    <a:gd name="T28" fmla="*/ 489 w 7009"/>
                    <a:gd name="T29" fmla="*/ 57 h 4932"/>
                    <a:gd name="T30" fmla="*/ 522 w 7009"/>
                    <a:gd name="T31" fmla="*/ 66 h 4932"/>
                    <a:gd name="T32" fmla="*/ 557 w 7009"/>
                    <a:gd name="T33" fmla="*/ 77 h 4932"/>
                    <a:gd name="T34" fmla="*/ 590 w 7009"/>
                    <a:gd name="T35" fmla="*/ 90 h 4932"/>
                    <a:gd name="T36" fmla="*/ 623 w 7009"/>
                    <a:gd name="T37" fmla="*/ 106 h 4932"/>
                    <a:gd name="T38" fmla="*/ 655 w 7009"/>
                    <a:gd name="T39" fmla="*/ 125 h 4932"/>
                    <a:gd name="T40" fmla="*/ 688 w 7009"/>
                    <a:gd name="T41" fmla="*/ 148 h 4932"/>
                    <a:gd name="T42" fmla="*/ 721 w 7009"/>
                    <a:gd name="T43" fmla="*/ 177 h 4932"/>
                    <a:gd name="T44" fmla="*/ 756 w 7009"/>
                    <a:gd name="T45" fmla="*/ 213 h 4932"/>
                    <a:gd name="T46" fmla="*/ 789 w 7009"/>
                    <a:gd name="T47" fmla="*/ 255 h 4932"/>
                    <a:gd name="T48" fmla="*/ 822 w 7009"/>
                    <a:gd name="T49" fmla="*/ 302 h 4932"/>
                    <a:gd name="T50" fmla="*/ 855 w 7009"/>
                    <a:gd name="T51" fmla="*/ 349 h 4932"/>
                    <a:gd name="T52" fmla="*/ 888 w 7009"/>
                    <a:gd name="T53" fmla="*/ 395 h 4932"/>
                    <a:gd name="T54" fmla="*/ 920 w 7009"/>
                    <a:gd name="T55" fmla="*/ 433 h 4932"/>
                    <a:gd name="T56" fmla="*/ 956 w 7009"/>
                    <a:gd name="T57" fmla="*/ 465 h 4932"/>
                    <a:gd name="T58" fmla="*/ 988 w 7009"/>
                    <a:gd name="T59" fmla="*/ 491 h 4932"/>
                    <a:gd name="T60" fmla="*/ 1021 w 7009"/>
                    <a:gd name="T61" fmla="*/ 512 h 4932"/>
                    <a:gd name="T62" fmla="*/ 1054 w 7009"/>
                    <a:gd name="T63" fmla="*/ 529 h 4932"/>
                    <a:gd name="T64" fmla="*/ 1087 w 7009"/>
                    <a:gd name="T65" fmla="*/ 543 h 4932"/>
                    <a:gd name="T66" fmla="*/ 1119 w 7009"/>
                    <a:gd name="T67" fmla="*/ 555 h 4932"/>
                    <a:gd name="T68" fmla="*/ 1155 w 7009"/>
                    <a:gd name="T69" fmla="*/ 565 h 4932"/>
                    <a:gd name="T70" fmla="*/ 1187 w 7009"/>
                    <a:gd name="T71" fmla="*/ 574 h 4932"/>
                    <a:gd name="T72" fmla="*/ 1220 w 7009"/>
                    <a:gd name="T73" fmla="*/ 581 h 4932"/>
                    <a:gd name="T74" fmla="*/ 1253 w 7009"/>
                    <a:gd name="T75" fmla="*/ 587 h 4932"/>
                    <a:gd name="T76" fmla="*/ 1286 w 7009"/>
                    <a:gd name="T77" fmla="*/ 593 h 4932"/>
                    <a:gd name="T78" fmla="*/ 1319 w 7009"/>
                    <a:gd name="T79" fmla="*/ 598 h 4932"/>
                    <a:gd name="T80" fmla="*/ 1354 w 7009"/>
                    <a:gd name="T81" fmla="*/ 603 h 4932"/>
                    <a:gd name="T82" fmla="*/ 1387 w 7009"/>
                    <a:gd name="T83" fmla="*/ 606 h 4932"/>
                    <a:gd name="T84" fmla="*/ 1420 w 7009"/>
                    <a:gd name="T85" fmla="*/ 609 h 4932"/>
                    <a:gd name="T86" fmla="*/ 1452 w 7009"/>
                    <a:gd name="T87" fmla="*/ 613 h 4932"/>
                    <a:gd name="T88" fmla="*/ 1485 w 7009"/>
                    <a:gd name="T89" fmla="*/ 616 h 4932"/>
                    <a:gd name="T90" fmla="*/ 1518 w 7009"/>
                    <a:gd name="T91" fmla="*/ 618 h 4932"/>
                    <a:gd name="T92" fmla="*/ 1553 w 7009"/>
                    <a:gd name="T93" fmla="*/ 620 h 4932"/>
                    <a:gd name="T94" fmla="*/ 1586 w 7009"/>
                    <a:gd name="T95" fmla="*/ 623 h 4932"/>
                    <a:gd name="T96" fmla="*/ 1618 w 7009"/>
                    <a:gd name="T97" fmla="*/ 625 h 4932"/>
                    <a:gd name="T98" fmla="*/ 1651 w 7009"/>
                    <a:gd name="T99" fmla="*/ 626 h 4932"/>
                    <a:gd name="T100" fmla="*/ 1684 w 7009"/>
                    <a:gd name="T101" fmla="*/ 628 h 4932"/>
                    <a:gd name="T102" fmla="*/ 1717 w 7009"/>
                    <a:gd name="T103" fmla="*/ 629 h 4932"/>
                    <a:gd name="T104" fmla="*/ 1752 w 7009"/>
                    <a:gd name="T105" fmla="*/ 630 h 4932"/>
                    <a:gd name="T106" fmla="*/ 1785 w 7009"/>
                    <a:gd name="T107" fmla="*/ 631 h 4932"/>
                    <a:gd name="T108" fmla="*/ 1818 w 7009"/>
                    <a:gd name="T109" fmla="*/ 632 h 4932"/>
                    <a:gd name="T110" fmla="*/ 1851 w 7009"/>
                    <a:gd name="T111" fmla="*/ 634 h 4932"/>
                    <a:gd name="T112" fmla="*/ 1883 w 7009"/>
                    <a:gd name="T113" fmla="*/ 635 h 4932"/>
                    <a:gd name="T114" fmla="*/ 1916 w 7009"/>
                    <a:gd name="T115" fmla="*/ 636 h 4932"/>
                    <a:gd name="T116" fmla="*/ 1951 w 7009"/>
                    <a:gd name="T117" fmla="*/ 636 h 4932"/>
                    <a:gd name="T118" fmla="*/ 1984 w 7009"/>
                    <a:gd name="T119" fmla="*/ 637 h 4932"/>
                    <a:gd name="T120" fmla="*/ 2017 w 7009"/>
                    <a:gd name="T121" fmla="*/ 637 h 4932"/>
                    <a:gd name="T122" fmla="*/ 2050 w 7009"/>
                    <a:gd name="T123" fmla="*/ 638 h 4932"/>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7009" h="4932">
                      <a:moveTo>
                        <a:pt x="0" y="0"/>
                      </a:moveTo>
                      <a:lnTo>
                        <a:pt x="26" y="9"/>
                      </a:lnTo>
                      <a:lnTo>
                        <a:pt x="60" y="9"/>
                      </a:lnTo>
                      <a:lnTo>
                        <a:pt x="86" y="9"/>
                      </a:lnTo>
                      <a:lnTo>
                        <a:pt x="111" y="17"/>
                      </a:lnTo>
                      <a:lnTo>
                        <a:pt x="137" y="17"/>
                      </a:lnTo>
                      <a:lnTo>
                        <a:pt x="171" y="26"/>
                      </a:lnTo>
                      <a:lnTo>
                        <a:pt x="196" y="26"/>
                      </a:lnTo>
                      <a:lnTo>
                        <a:pt x="222" y="34"/>
                      </a:lnTo>
                      <a:lnTo>
                        <a:pt x="256" y="34"/>
                      </a:lnTo>
                      <a:lnTo>
                        <a:pt x="281" y="34"/>
                      </a:lnTo>
                      <a:lnTo>
                        <a:pt x="307" y="43"/>
                      </a:lnTo>
                      <a:lnTo>
                        <a:pt x="341" y="43"/>
                      </a:lnTo>
                      <a:lnTo>
                        <a:pt x="367" y="51"/>
                      </a:lnTo>
                      <a:lnTo>
                        <a:pt x="392" y="51"/>
                      </a:lnTo>
                      <a:lnTo>
                        <a:pt x="418" y="60"/>
                      </a:lnTo>
                      <a:lnTo>
                        <a:pt x="452" y="60"/>
                      </a:lnTo>
                      <a:lnTo>
                        <a:pt x="477" y="68"/>
                      </a:lnTo>
                      <a:lnTo>
                        <a:pt x="503" y="77"/>
                      </a:lnTo>
                      <a:lnTo>
                        <a:pt x="537" y="77"/>
                      </a:lnTo>
                      <a:lnTo>
                        <a:pt x="562" y="85"/>
                      </a:lnTo>
                      <a:lnTo>
                        <a:pt x="588" y="85"/>
                      </a:lnTo>
                      <a:lnTo>
                        <a:pt x="614" y="94"/>
                      </a:lnTo>
                      <a:lnTo>
                        <a:pt x="648" y="102"/>
                      </a:lnTo>
                      <a:lnTo>
                        <a:pt x="673" y="102"/>
                      </a:lnTo>
                      <a:lnTo>
                        <a:pt x="699" y="111"/>
                      </a:lnTo>
                      <a:lnTo>
                        <a:pt x="733" y="111"/>
                      </a:lnTo>
                      <a:lnTo>
                        <a:pt x="758" y="119"/>
                      </a:lnTo>
                      <a:lnTo>
                        <a:pt x="784" y="128"/>
                      </a:lnTo>
                      <a:lnTo>
                        <a:pt x="809" y="136"/>
                      </a:lnTo>
                      <a:lnTo>
                        <a:pt x="843" y="136"/>
                      </a:lnTo>
                      <a:lnTo>
                        <a:pt x="869" y="145"/>
                      </a:lnTo>
                      <a:lnTo>
                        <a:pt x="895" y="153"/>
                      </a:lnTo>
                      <a:lnTo>
                        <a:pt x="929" y="162"/>
                      </a:lnTo>
                      <a:lnTo>
                        <a:pt x="954" y="170"/>
                      </a:lnTo>
                      <a:lnTo>
                        <a:pt x="980" y="179"/>
                      </a:lnTo>
                      <a:lnTo>
                        <a:pt x="1014" y="179"/>
                      </a:lnTo>
                      <a:lnTo>
                        <a:pt x="1039" y="187"/>
                      </a:lnTo>
                      <a:lnTo>
                        <a:pt x="1065" y="196"/>
                      </a:lnTo>
                      <a:lnTo>
                        <a:pt x="1090" y="204"/>
                      </a:lnTo>
                      <a:lnTo>
                        <a:pt x="1124" y="213"/>
                      </a:lnTo>
                      <a:lnTo>
                        <a:pt x="1150" y="221"/>
                      </a:lnTo>
                      <a:lnTo>
                        <a:pt x="1176" y="230"/>
                      </a:lnTo>
                      <a:lnTo>
                        <a:pt x="1210" y="239"/>
                      </a:lnTo>
                      <a:lnTo>
                        <a:pt x="1235" y="256"/>
                      </a:lnTo>
                      <a:lnTo>
                        <a:pt x="1261" y="264"/>
                      </a:lnTo>
                      <a:lnTo>
                        <a:pt x="1286" y="273"/>
                      </a:lnTo>
                      <a:lnTo>
                        <a:pt x="1320" y="281"/>
                      </a:lnTo>
                      <a:lnTo>
                        <a:pt x="1346" y="298"/>
                      </a:lnTo>
                      <a:lnTo>
                        <a:pt x="1371" y="307"/>
                      </a:lnTo>
                      <a:lnTo>
                        <a:pt x="1405" y="315"/>
                      </a:lnTo>
                      <a:lnTo>
                        <a:pt x="1431" y="332"/>
                      </a:lnTo>
                      <a:lnTo>
                        <a:pt x="1457" y="341"/>
                      </a:lnTo>
                      <a:lnTo>
                        <a:pt x="1482" y="358"/>
                      </a:lnTo>
                      <a:lnTo>
                        <a:pt x="1516" y="366"/>
                      </a:lnTo>
                      <a:lnTo>
                        <a:pt x="1542" y="383"/>
                      </a:lnTo>
                      <a:lnTo>
                        <a:pt x="1567" y="400"/>
                      </a:lnTo>
                      <a:lnTo>
                        <a:pt x="1601" y="409"/>
                      </a:lnTo>
                      <a:lnTo>
                        <a:pt x="1627" y="426"/>
                      </a:lnTo>
                      <a:lnTo>
                        <a:pt x="1652" y="443"/>
                      </a:lnTo>
                      <a:lnTo>
                        <a:pt x="1686" y="460"/>
                      </a:lnTo>
                      <a:lnTo>
                        <a:pt x="1712" y="477"/>
                      </a:lnTo>
                      <a:lnTo>
                        <a:pt x="1738" y="494"/>
                      </a:lnTo>
                      <a:lnTo>
                        <a:pt x="1763" y="511"/>
                      </a:lnTo>
                      <a:lnTo>
                        <a:pt x="1797" y="537"/>
                      </a:lnTo>
                      <a:lnTo>
                        <a:pt x="1823" y="554"/>
                      </a:lnTo>
                      <a:lnTo>
                        <a:pt x="1848" y="579"/>
                      </a:lnTo>
                      <a:lnTo>
                        <a:pt x="1882" y="596"/>
                      </a:lnTo>
                      <a:lnTo>
                        <a:pt x="1908" y="622"/>
                      </a:lnTo>
                      <a:lnTo>
                        <a:pt x="1933" y="647"/>
                      </a:lnTo>
                      <a:lnTo>
                        <a:pt x="1959" y="673"/>
                      </a:lnTo>
                      <a:lnTo>
                        <a:pt x="1993" y="699"/>
                      </a:lnTo>
                      <a:lnTo>
                        <a:pt x="2019" y="724"/>
                      </a:lnTo>
                      <a:lnTo>
                        <a:pt x="2044" y="758"/>
                      </a:lnTo>
                      <a:lnTo>
                        <a:pt x="2078" y="784"/>
                      </a:lnTo>
                      <a:lnTo>
                        <a:pt x="2104" y="818"/>
                      </a:lnTo>
                      <a:lnTo>
                        <a:pt x="2129" y="852"/>
                      </a:lnTo>
                      <a:lnTo>
                        <a:pt x="2155" y="886"/>
                      </a:lnTo>
                      <a:lnTo>
                        <a:pt x="2189" y="929"/>
                      </a:lnTo>
                      <a:lnTo>
                        <a:pt x="2214" y="963"/>
                      </a:lnTo>
                      <a:lnTo>
                        <a:pt x="2240" y="1005"/>
                      </a:lnTo>
                      <a:lnTo>
                        <a:pt x="2274" y="1048"/>
                      </a:lnTo>
                      <a:lnTo>
                        <a:pt x="2300" y="1099"/>
                      </a:lnTo>
                      <a:lnTo>
                        <a:pt x="2325" y="1141"/>
                      </a:lnTo>
                      <a:lnTo>
                        <a:pt x="2359" y="1193"/>
                      </a:lnTo>
                      <a:lnTo>
                        <a:pt x="2385" y="1252"/>
                      </a:lnTo>
                      <a:lnTo>
                        <a:pt x="2410" y="1312"/>
                      </a:lnTo>
                      <a:lnTo>
                        <a:pt x="2436" y="1371"/>
                      </a:lnTo>
                      <a:lnTo>
                        <a:pt x="2470" y="1431"/>
                      </a:lnTo>
                      <a:lnTo>
                        <a:pt x="2495" y="1499"/>
                      </a:lnTo>
                      <a:lnTo>
                        <a:pt x="2521" y="1567"/>
                      </a:lnTo>
                      <a:lnTo>
                        <a:pt x="2555" y="1644"/>
                      </a:lnTo>
                      <a:lnTo>
                        <a:pt x="2581" y="1721"/>
                      </a:lnTo>
                      <a:lnTo>
                        <a:pt x="2606" y="1797"/>
                      </a:lnTo>
                      <a:lnTo>
                        <a:pt x="2632" y="1883"/>
                      </a:lnTo>
                      <a:lnTo>
                        <a:pt x="2666" y="1968"/>
                      </a:lnTo>
                      <a:lnTo>
                        <a:pt x="2691" y="2053"/>
                      </a:lnTo>
                      <a:lnTo>
                        <a:pt x="2717" y="2147"/>
                      </a:lnTo>
                      <a:lnTo>
                        <a:pt x="2751" y="2240"/>
                      </a:lnTo>
                      <a:lnTo>
                        <a:pt x="2776" y="2334"/>
                      </a:lnTo>
                      <a:lnTo>
                        <a:pt x="2802" y="2428"/>
                      </a:lnTo>
                      <a:lnTo>
                        <a:pt x="2828" y="2513"/>
                      </a:lnTo>
                      <a:lnTo>
                        <a:pt x="2862" y="2607"/>
                      </a:lnTo>
                      <a:lnTo>
                        <a:pt x="2887" y="2700"/>
                      </a:lnTo>
                      <a:lnTo>
                        <a:pt x="2913" y="2794"/>
                      </a:lnTo>
                      <a:lnTo>
                        <a:pt x="2947" y="2879"/>
                      </a:lnTo>
                      <a:lnTo>
                        <a:pt x="2972" y="2964"/>
                      </a:lnTo>
                      <a:lnTo>
                        <a:pt x="2998" y="3050"/>
                      </a:lnTo>
                      <a:lnTo>
                        <a:pt x="3032" y="3126"/>
                      </a:lnTo>
                      <a:lnTo>
                        <a:pt x="3057" y="3203"/>
                      </a:lnTo>
                      <a:lnTo>
                        <a:pt x="3083" y="3280"/>
                      </a:lnTo>
                      <a:lnTo>
                        <a:pt x="3109" y="3348"/>
                      </a:lnTo>
                      <a:lnTo>
                        <a:pt x="3143" y="3416"/>
                      </a:lnTo>
                      <a:lnTo>
                        <a:pt x="3168" y="3475"/>
                      </a:lnTo>
                      <a:lnTo>
                        <a:pt x="3194" y="3535"/>
                      </a:lnTo>
                      <a:lnTo>
                        <a:pt x="3228" y="3595"/>
                      </a:lnTo>
                      <a:lnTo>
                        <a:pt x="3253" y="3654"/>
                      </a:lnTo>
                      <a:lnTo>
                        <a:pt x="3279" y="3705"/>
                      </a:lnTo>
                      <a:lnTo>
                        <a:pt x="3304" y="3748"/>
                      </a:lnTo>
                      <a:lnTo>
                        <a:pt x="3338" y="3799"/>
                      </a:lnTo>
                      <a:lnTo>
                        <a:pt x="3364" y="3842"/>
                      </a:lnTo>
                      <a:lnTo>
                        <a:pt x="3390" y="3884"/>
                      </a:lnTo>
                      <a:lnTo>
                        <a:pt x="3424" y="3918"/>
                      </a:lnTo>
                      <a:lnTo>
                        <a:pt x="3449" y="3961"/>
                      </a:lnTo>
                      <a:lnTo>
                        <a:pt x="3475" y="3995"/>
                      </a:lnTo>
                      <a:lnTo>
                        <a:pt x="3509" y="4029"/>
                      </a:lnTo>
                      <a:lnTo>
                        <a:pt x="3534" y="4063"/>
                      </a:lnTo>
                      <a:lnTo>
                        <a:pt x="3560" y="4089"/>
                      </a:lnTo>
                      <a:lnTo>
                        <a:pt x="3585" y="4123"/>
                      </a:lnTo>
                      <a:lnTo>
                        <a:pt x="3619" y="4148"/>
                      </a:lnTo>
                      <a:lnTo>
                        <a:pt x="3645" y="4174"/>
                      </a:lnTo>
                      <a:lnTo>
                        <a:pt x="3671" y="4200"/>
                      </a:lnTo>
                      <a:lnTo>
                        <a:pt x="3705" y="4225"/>
                      </a:lnTo>
                      <a:lnTo>
                        <a:pt x="3730" y="4251"/>
                      </a:lnTo>
                      <a:lnTo>
                        <a:pt x="3756" y="4268"/>
                      </a:lnTo>
                      <a:lnTo>
                        <a:pt x="3781" y="4293"/>
                      </a:lnTo>
                      <a:lnTo>
                        <a:pt x="3815" y="4310"/>
                      </a:lnTo>
                      <a:lnTo>
                        <a:pt x="3841" y="4336"/>
                      </a:lnTo>
                      <a:lnTo>
                        <a:pt x="3866" y="4353"/>
                      </a:lnTo>
                      <a:lnTo>
                        <a:pt x="3901" y="4370"/>
                      </a:lnTo>
                      <a:lnTo>
                        <a:pt x="3926" y="4387"/>
                      </a:lnTo>
                      <a:lnTo>
                        <a:pt x="3952" y="4404"/>
                      </a:lnTo>
                      <a:lnTo>
                        <a:pt x="3977" y="4421"/>
                      </a:lnTo>
                      <a:lnTo>
                        <a:pt x="4011" y="4438"/>
                      </a:lnTo>
                      <a:lnTo>
                        <a:pt x="4037" y="4447"/>
                      </a:lnTo>
                      <a:lnTo>
                        <a:pt x="4062" y="4464"/>
                      </a:lnTo>
                      <a:lnTo>
                        <a:pt x="4096" y="4481"/>
                      </a:lnTo>
                      <a:lnTo>
                        <a:pt x="4122" y="4489"/>
                      </a:lnTo>
                      <a:lnTo>
                        <a:pt x="4147" y="4506"/>
                      </a:lnTo>
                      <a:lnTo>
                        <a:pt x="4182" y="4515"/>
                      </a:lnTo>
                      <a:lnTo>
                        <a:pt x="4207" y="4532"/>
                      </a:lnTo>
                      <a:lnTo>
                        <a:pt x="4233" y="4540"/>
                      </a:lnTo>
                      <a:lnTo>
                        <a:pt x="4258" y="4549"/>
                      </a:lnTo>
                      <a:lnTo>
                        <a:pt x="4292" y="4566"/>
                      </a:lnTo>
                      <a:lnTo>
                        <a:pt x="4318" y="4574"/>
                      </a:lnTo>
                      <a:lnTo>
                        <a:pt x="4343" y="4583"/>
                      </a:lnTo>
                      <a:lnTo>
                        <a:pt x="4377" y="4591"/>
                      </a:lnTo>
                      <a:lnTo>
                        <a:pt x="4403" y="4608"/>
                      </a:lnTo>
                      <a:lnTo>
                        <a:pt x="4428" y="4617"/>
                      </a:lnTo>
                      <a:lnTo>
                        <a:pt x="4454" y="4625"/>
                      </a:lnTo>
                      <a:lnTo>
                        <a:pt x="4488" y="4634"/>
                      </a:lnTo>
                      <a:lnTo>
                        <a:pt x="4514" y="4642"/>
                      </a:lnTo>
                      <a:lnTo>
                        <a:pt x="4539" y="4651"/>
                      </a:lnTo>
                      <a:lnTo>
                        <a:pt x="4573" y="4659"/>
                      </a:lnTo>
                      <a:lnTo>
                        <a:pt x="4599" y="4668"/>
                      </a:lnTo>
                      <a:lnTo>
                        <a:pt x="4624" y="4668"/>
                      </a:lnTo>
                      <a:lnTo>
                        <a:pt x="4650" y="4677"/>
                      </a:lnTo>
                      <a:lnTo>
                        <a:pt x="4684" y="4685"/>
                      </a:lnTo>
                      <a:lnTo>
                        <a:pt x="4709" y="4694"/>
                      </a:lnTo>
                      <a:lnTo>
                        <a:pt x="4735" y="4702"/>
                      </a:lnTo>
                      <a:lnTo>
                        <a:pt x="4769" y="4711"/>
                      </a:lnTo>
                      <a:lnTo>
                        <a:pt x="4795" y="4711"/>
                      </a:lnTo>
                      <a:lnTo>
                        <a:pt x="4820" y="4719"/>
                      </a:lnTo>
                      <a:lnTo>
                        <a:pt x="4854" y="4728"/>
                      </a:lnTo>
                      <a:lnTo>
                        <a:pt x="4880" y="4736"/>
                      </a:lnTo>
                      <a:lnTo>
                        <a:pt x="4905" y="4736"/>
                      </a:lnTo>
                      <a:lnTo>
                        <a:pt x="4931" y="4745"/>
                      </a:lnTo>
                      <a:lnTo>
                        <a:pt x="4965" y="4745"/>
                      </a:lnTo>
                      <a:lnTo>
                        <a:pt x="4990" y="4753"/>
                      </a:lnTo>
                      <a:lnTo>
                        <a:pt x="5016" y="4762"/>
                      </a:lnTo>
                      <a:lnTo>
                        <a:pt x="5050" y="4762"/>
                      </a:lnTo>
                      <a:lnTo>
                        <a:pt x="5076" y="4770"/>
                      </a:lnTo>
                      <a:lnTo>
                        <a:pt x="5101" y="4770"/>
                      </a:lnTo>
                      <a:lnTo>
                        <a:pt x="5127" y="4779"/>
                      </a:lnTo>
                      <a:lnTo>
                        <a:pt x="5161" y="4787"/>
                      </a:lnTo>
                      <a:lnTo>
                        <a:pt x="5186" y="4787"/>
                      </a:lnTo>
                      <a:lnTo>
                        <a:pt x="5212" y="4796"/>
                      </a:lnTo>
                      <a:lnTo>
                        <a:pt x="5246" y="4796"/>
                      </a:lnTo>
                      <a:lnTo>
                        <a:pt x="5272" y="4804"/>
                      </a:lnTo>
                      <a:lnTo>
                        <a:pt x="5297" y="4804"/>
                      </a:lnTo>
                      <a:lnTo>
                        <a:pt x="5323" y="4813"/>
                      </a:lnTo>
                      <a:lnTo>
                        <a:pt x="5357" y="4813"/>
                      </a:lnTo>
                      <a:lnTo>
                        <a:pt x="5382" y="4813"/>
                      </a:lnTo>
                      <a:lnTo>
                        <a:pt x="5408" y="4821"/>
                      </a:lnTo>
                      <a:lnTo>
                        <a:pt x="5442" y="4821"/>
                      </a:lnTo>
                      <a:lnTo>
                        <a:pt x="5467" y="4830"/>
                      </a:lnTo>
                      <a:lnTo>
                        <a:pt x="5493" y="4830"/>
                      </a:lnTo>
                      <a:lnTo>
                        <a:pt x="5527" y="4838"/>
                      </a:lnTo>
                      <a:lnTo>
                        <a:pt x="5553" y="4838"/>
                      </a:lnTo>
                      <a:lnTo>
                        <a:pt x="5578" y="4838"/>
                      </a:lnTo>
                      <a:lnTo>
                        <a:pt x="5604" y="4847"/>
                      </a:lnTo>
                      <a:lnTo>
                        <a:pt x="5638" y="4847"/>
                      </a:lnTo>
                      <a:lnTo>
                        <a:pt x="5663" y="4847"/>
                      </a:lnTo>
                      <a:lnTo>
                        <a:pt x="5689" y="4855"/>
                      </a:lnTo>
                      <a:lnTo>
                        <a:pt x="5723" y="4855"/>
                      </a:lnTo>
                      <a:lnTo>
                        <a:pt x="5748" y="4855"/>
                      </a:lnTo>
                      <a:lnTo>
                        <a:pt x="5774" y="4864"/>
                      </a:lnTo>
                      <a:lnTo>
                        <a:pt x="5799" y="4864"/>
                      </a:lnTo>
                      <a:lnTo>
                        <a:pt x="5834" y="4864"/>
                      </a:lnTo>
                      <a:lnTo>
                        <a:pt x="5859" y="4872"/>
                      </a:lnTo>
                      <a:lnTo>
                        <a:pt x="5885" y="4872"/>
                      </a:lnTo>
                      <a:lnTo>
                        <a:pt x="5919" y="4872"/>
                      </a:lnTo>
                      <a:lnTo>
                        <a:pt x="5944" y="4872"/>
                      </a:lnTo>
                      <a:lnTo>
                        <a:pt x="5970" y="4881"/>
                      </a:lnTo>
                      <a:lnTo>
                        <a:pt x="5995" y="4881"/>
                      </a:lnTo>
                      <a:lnTo>
                        <a:pt x="6029" y="4881"/>
                      </a:lnTo>
                      <a:lnTo>
                        <a:pt x="6055" y="4881"/>
                      </a:lnTo>
                      <a:lnTo>
                        <a:pt x="6080" y="4889"/>
                      </a:lnTo>
                      <a:lnTo>
                        <a:pt x="6115" y="4889"/>
                      </a:lnTo>
                      <a:lnTo>
                        <a:pt x="6140" y="4889"/>
                      </a:lnTo>
                      <a:lnTo>
                        <a:pt x="6166" y="4889"/>
                      </a:lnTo>
                      <a:lnTo>
                        <a:pt x="6200" y="4898"/>
                      </a:lnTo>
                      <a:lnTo>
                        <a:pt x="6225" y="4898"/>
                      </a:lnTo>
                      <a:lnTo>
                        <a:pt x="6251" y="4898"/>
                      </a:lnTo>
                      <a:lnTo>
                        <a:pt x="6276" y="4898"/>
                      </a:lnTo>
                      <a:lnTo>
                        <a:pt x="6310" y="4898"/>
                      </a:lnTo>
                      <a:lnTo>
                        <a:pt x="6336" y="4907"/>
                      </a:lnTo>
                      <a:lnTo>
                        <a:pt x="6361" y="4907"/>
                      </a:lnTo>
                      <a:lnTo>
                        <a:pt x="6396" y="4907"/>
                      </a:lnTo>
                      <a:lnTo>
                        <a:pt x="6421" y="4907"/>
                      </a:lnTo>
                      <a:lnTo>
                        <a:pt x="6447" y="4907"/>
                      </a:lnTo>
                      <a:lnTo>
                        <a:pt x="6472" y="4915"/>
                      </a:lnTo>
                      <a:lnTo>
                        <a:pt x="6506" y="4915"/>
                      </a:lnTo>
                      <a:lnTo>
                        <a:pt x="6532" y="4915"/>
                      </a:lnTo>
                      <a:lnTo>
                        <a:pt x="6557" y="4915"/>
                      </a:lnTo>
                      <a:lnTo>
                        <a:pt x="6591" y="4915"/>
                      </a:lnTo>
                      <a:lnTo>
                        <a:pt x="6617" y="4915"/>
                      </a:lnTo>
                      <a:lnTo>
                        <a:pt x="6643" y="4915"/>
                      </a:lnTo>
                      <a:lnTo>
                        <a:pt x="6668" y="4924"/>
                      </a:lnTo>
                      <a:lnTo>
                        <a:pt x="6702" y="4924"/>
                      </a:lnTo>
                      <a:lnTo>
                        <a:pt x="6728" y="4924"/>
                      </a:lnTo>
                      <a:lnTo>
                        <a:pt x="6753" y="4924"/>
                      </a:lnTo>
                      <a:lnTo>
                        <a:pt x="6787" y="4924"/>
                      </a:lnTo>
                      <a:lnTo>
                        <a:pt x="6813" y="4924"/>
                      </a:lnTo>
                      <a:lnTo>
                        <a:pt x="6838" y="4924"/>
                      </a:lnTo>
                      <a:lnTo>
                        <a:pt x="6872" y="4932"/>
                      </a:lnTo>
                      <a:lnTo>
                        <a:pt x="6898" y="4932"/>
                      </a:lnTo>
                      <a:lnTo>
                        <a:pt x="6924" y="4932"/>
                      </a:lnTo>
                      <a:lnTo>
                        <a:pt x="6949" y="4932"/>
                      </a:lnTo>
                      <a:lnTo>
                        <a:pt x="6983" y="4932"/>
                      </a:lnTo>
                      <a:lnTo>
                        <a:pt x="7009" y="4932"/>
                      </a:lnTo>
                    </a:path>
                  </a:pathLst>
                </a:custGeom>
                <a:noFill/>
                <a:ln w="9525" cmpd="sng">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28711" name="Freeform 84"/>
                <p:cNvSpPr>
                  <a:spLocks/>
                </p:cNvSpPr>
                <p:nvPr/>
              </p:nvSpPr>
              <p:spPr bwMode="auto">
                <a:xfrm>
                  <a:off x="3025" y="2829"/>
                  <a:ext cx="2075" cy="625"/>
                </a:xfrm>
                <a:custGeom>
                  <a:avLst/>
                  <a:gdLst>
                    <a:gd name="T0" fmla="*/ 25 w 7009"/>
                    <a:gd name="T1" fmla="*/ 2 h 4830"/>
                    <a:gd name="T2" fmla="*/ 58 w 7009"/>
                    <a:gd name="T3" fmla="*/ 4 h 4830"/>
                    <a:gd name="T4" fmla="*/ 91 w 7009"/>
                    <a:gd name="T5" fmla="*/ 8 h 4830"/>
                    <a:gd name="T6" fmla="*/ 124 w 7009"/>
                    <a:gd name="T7" fmla="*/ 11 h 4830"/>
                    <a:gd name="T8" fmla="*/ 159 w 7009"/>
                    <a:gd name="T9" fmla="*/ 14 h 4830"/>
                    <a:gd name="T10" fmla="*/ 192 w 7009"/>
                    <a:gd name="T11" fmla="*/ 19 h 4830"/>
                    <a:gd name="T12" fmla="*/ 224 w 7009"/>
                    <a:gd name="T13" fmla="*/ 23 h 4830"/>
                    <a:gd name="T14" fmla="*/ 257 w 7009"/>
                    <a:gd name="T15" fmla="*/ 29 h 4830"/>
                    <a:gd name="T16" fmla="*/ 290 w 7009"/>
                    <a:gd name="T17" fmla="*/ 34 h 4830"/>
                    <a:gd name="T18" fmla="*/ 323 w 7009"/>
                    <a:gd name="T19" fmla="*/ 40 h 4830"/>
                    <a:gd name="T20" fmla="*/ 358 w 7009"/>
                    <a:gd name="T21" fmla="*/ 46 h 4830"/>
                    <a:gd name="T22" fmla="*/ 391 w 7009"/>
                    <a:gd name="T23" fmla="*/ 54 h 4830"/>
                    <a:gd name="T24" fmla="*/ 424 w 7009"/>
                    <a:gd name="T25" fmla="*/ 63 h 4830"/>
                    <a:gd name="T26" fmla="*/ 457 w 7009"/>
                    <a:gd name="T27" fmla="*/ 73 h 4830"/>
                    <a:gd name="T28" fmla="*/ 489 w 7009"/>
                    <a:gd name="T29" fmla="*/ 83 h 4830"/>
                    <a:gd name="T30" fmla="*/ 522 w 7009"/>
                    <a:gd name="T31" fmla="*/ 95 h 4830"/>
                    <a:gd name="T32" fmla="*/ 557 w 7009"/>
                    <a:gd name="T33" fmla="*/ 108 h 4830"/>
                    <a:gd name="T34" fmla="*/ 590 w 7009"/>
                    <a:gd name="T35" fmla="*/ 124 h 4830"/>
                    <a:gd name="T36" fmla="*/ 623 w 7009"/>
                    <a:gd name="T37" fmla="*/ 141 h 4830"/>
                    <a:gd name="T38" fmla="*/ 655 w 7009"/>
                    <a:gd name="T39" fmla="*/ 161 h 4830"/>
                    <a:gd name="T40" fmla="*/ 688 w 7009"/>
                    <a:gd name="T41" fmla="*/ 184 h 4830"/>
                    <a:gd name="T42" fmla="*/ 721 w 7009"/>
                    <a:gd name="T43" fmla="*/ 208 h 4830"/>
                    <a:gd name="T44" fmla="*/ 756 w 7009"/>
                    <a:gd name="T45" fmla="*/ 236 h 4830"/>
                    <a:gd name="T46" fmla="*/ 789 w 7009"/>
                    <a:gd name="T47" fmla="*/ 266 h 4830"/>
                    <a:gd name="T48" fmla="*/ 822 w 7009"/>
                    <a:gd name="T49" fmla="*/ 295 h 4830"/>
                    <a:gd name="T50" fmla="*/ 855 w 7009"/>
                    <a:gd name="T51" fmla="*/ 327 h 4830"/>
                    <a:gd name="T52" fmla="*/ 888 w 7009"/>
                    <a:gd name="T53" fmla="*/ 357 h 4830"/>
                    <a:gd name="T54" fmla="*/ 920 w 7009"/>
                    <a:gd name="T55" fmla="*/ 386 h 4830"/>
                    <a:gd name="T56" fmla="*/ 956 w 7009"/>
                    <a:gd name="T57" fmla="*/ 411 h 4830"/>
                    <a:gd name="T58" fmla="*/ 988 w 7009"/>
                    <a:gd name="T59" fmla="*/ 435 h 4830"/>
                    <a:gd name="T60" fmla="*/ 1021 w 7009"/>
                    <a:gd name="T61" fmla="*/ 456 h 4830"/>
                    <a:gd name="T62" fmla="*/ 1054 w 7009"/>
                    <a:gd name="T63" fmla="*/ 475 h 4830"/>
                    <a:gd name="T64" fmla="*/ 1087 w 7009"/>
                    <a:gd name="T65" fmla="*/ 492 h 4830"/>
                    <a:gd name="T66" fmla="*/ 1119 w 7009"/>
                    <a:gd name="T67" fmla="*/ 506 h 4830"/>
                    <a:gd name="T68" fmla="*/ 1155 w 7009"/>
                    <a:gd name="T69" fmla="*/ 518 h 4830"/>
                    <a:gd name="T70" fmla="*/ 1187 w 7009"/>
                    <a:gd name="T71" fmla="*/ 530 h 4830"/>
                    <a:gd name="T72" fmla="*/ 1220 w 7009"/>
                    <a:gd name="T73" fmla="*/ 540 h 4830"/>
                    <a:gd name="T74" fmla="*/ 1253 w 7009"/>
                    <a:gd name="T75" fmla="*/ 549 h 4830"/>
                    <a:gd name="T76" fmla="*/ 1286 w 7009"/>
                    <a:gd name="T77" fmla="*/ 557 h 4830"/>
                    <a:gd name="T78" fmla="*/ 1319 w 7009"/>
                    <a:gd name="T79" fmla="*/ 564 h 4830"/>
                    <a:gd name="T80" fmla="*/ 1354 w 7009"/>
                    <a:gd name="T81" fmla="*/ 571 h 4830"/>
                    <a:gd name="T82" fmla="*/ 1387 w 7009"/>
                    <a:gd name="T83" fmla="*/ 576 h 4830"/>
                    <a:gd name="T84" fmla="*/ 1420 w 7009"/>
                    <a:gd name="T85" fmla="*/ 582 h 4830"/>
                    <a:gd name="T86" fmla="*/ 1452 w 7009"/>
                    <a:gd name="T87" fmla="*/ 586 h 4830"/>
                    <a:gd name="T88" fmla="*/ 1485 w 7009"/>
                    <a:gd name="T89" fmla="*/ 591 h 4830"/>
                    <a:gd name="T90" fmla="*/ 1518 w 7009"/>
                    <a:gd name="T91" fmla="*/ 594 h 4830"/>
                    <a:gd name="T92" fmla="*/ 1553 w 7009"/>
                    <a:gd name="T93" fmla="*/ 598 h 4830"/>
                    <a:gd name="T94" fmla="*/ 1586 w 7009"/>
                    <a:gd name="T95" fmla="*/ 601 h 4830"/>
                    <a:gd name="T96" fmla="*/ 1618 w 7009"/>
                    <a:gd name="T97" fmla="*/ 604 h 4830"/>
                    <a:gd name="T98" fmla="*/ 1651 w 7009"/>
                    <a:gd name="T99" fmla="*/ 606 h 4830"/>
                    <a:gd name="T100" fmla="*/ 1684 w 7009"/>
                    <a:gd name="T101" fmla="*/ 609 h 4830"/>
                    <a:gd name="T102" fmla="*/ 1717 w 7009"/>
                    <a:gd name="T103" fmla="*/ 612 h 4830"/>
                    <a:gd name="T104" fmla="*/ 1752 w 7009"/>
                    <a:gd name="T105" fmla="*/ 613 h 4830"/>
                    <a:gd name="T106" fmla="*/ 1785 w 7009"/>
                    <a:gd name="T107" fmla="*/ 615 h 4830"/>
                    <a:gd name="T108" fmla="*/ 1818 w 7009"/>
                    <a:gd name="T109" fmla="*/ 617 h 4830"/>
                    <a:gd name="T110" fmla="*/ 1851 w 7009"/>
                    <a:gd name="T111" fmla="*/ 618 h 4830"/>
                    <a:gd name="T112" fmla="*/ 1883 w 7009"/>
                    <a:gd name="T113" fmla="*/ 619 h 4830"/>
                    <a:gd name="T114" fmla="*/ 1916 w 7009"/>
                    <a:gd name="T115" fmla="*/ 620 h 4830"/>
                    <a:gd name="T116" fmla="*/ 1951 w 7009"/>
                    <a:gd name="T117" fmla="*/ 622 h 4830"/>
                    <a:gd name="T118" fmla="*/ 1984 w 7009"/>
                    <a:gd name="T119" fmla="*/ 623 h 4830"/>
                    <a:gd name="T120" fmla="*/ 2017 w 7009"/>
                    <a:gd name="T121" fmla="*/ 624 h 4830"/>
                    <a:gd name="T122" fmla="*/ 2050 w 7009"/>
                    <a:gd name="T123" fmla="*/ 625 h 4830"/>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7009" h="4830">
                      <a:moveTo>
                        <a:pt x="0" y="0"/>
                      </a:moveTo>
                      <a:lnTo>
                        <a:pt x="26" y="8"/>
                      </a:lnTo>
                      <a:lnTo>
                        <a:pt x="60" y="8"/>
                      </a:lnTo>
                      <a:lnTo>
                        <a:pt x="86" y="17"/>
                      </a:lnTo>
                      <a:lnTo>
                        <a:pt x="111" y="17"/>
                      </a:lnTo>
                      <a:lnTo>
                        <a:pt x="137" y="25"/>
                      </a:lnTo>
                      <a:lnTo>
                        <a:pt x="171" y="34"/>
                      </a:lnTo>
                      <a:lnTo>
                        <a:pt x="196" y="34"/>
                      </a:lnTo>
                      <a:lnTo>
                        <a:pt x="222" y="42"/>
                      </a:lnTo>
                      <a:lnTo>
                        <a:pt x="256" y="51"/>
                      </a:lnTo>
                      <a:lnTo>
                        <a:pt x="281" y="51"/>
                      </a:lnTo>
                      <a:lnTo>
                        <a:pt x="307" y="59"/>
                      </a:lnTo>
                      <a:lnTo>
                        <a:pt x="341" y="68"/>
                      </a:lnTo>
                      <a:lnTo>
                        <a:pt x="367" y="68"/>
                      </a:lnTo>
                      <a:lnTo>
                        <a:pt x="392" y="76"/>
                      </a:lnTo>
                      <a:lnTo>
                        <a:pt x="418" y="85"/>
                      </a:lnTo>
                      <a:lnTo>
                        <a:pt x="452" y="93"/>
                      </a:lnTo>
                      <a:lnTo>
                        <a:pt x="477" y="102"/>
                      </a:lnTo>
                      <a:lnTo>
                        <a:pt x="503" y="102"/>
                      </a:lnTo>
                      <a:lnTo>
                        <a:pt x="537" y="110"/>
                      </a:lnTo>
                      <a:lnTo>
                        <a:pt x="562" y="119"/>
                      </a:lnTo>
                      <a:lnTo>
                        <a:pt x="588" y="127"/>
                      </a:lnTo>
                      <a:lnTo>
                        <a:pt x="614" y="136"/>
                      </a:lnTo>
                      <a:lnTo>
                        <a:pt x="648" y="144"/>
                      </a:lnTo>
                      <a:lnTo>
                        <a:pt x="673" y="153"/>
                      </a:lnTo>
                      <a:lnTo>
                        <a:pt x="699" y="162"/>
                      </a:lnTo>
                      <a:lnTo>
                        <a:pt x="733" y="170"/>
                      </a:lnTo>
                      <a:lnTo>
                        <a:pt x="758" y="179"/>
                      </a:lnTo>
                      <a:lnTo>
                        <a:pt x="784" y="187"/>
                      </a:lnTo>
                      <a:lnTo>
                        <a:pt x="809" y="196"/>
                      </a:lnTo>
                      <a:lnTo>
                        <a:pt x="843" y="204"/>
                      </a:lnTo>
                      <a:lnTo>
                        <a:pt x="869" y="221"/>
                      </a:lnTo>
                      <a:lnTo>
                        <a:pt x="895" y="230"/>
                      </a:lnTo>
                      <a:lnTo>
                        <a:pt x="929" y="238"/>
                      </a:lnTo>
                      <a:lnTo>
                        <a:pt x="954" y="247"/>
                      </a:lnTo>
                      <a:lnTo>
                        <a:pt x="980" y="264"/>
                      </a:lnTo>
                      <a:lnTo>
                        <a:pt x="1014" y="272"/>
                      </a:lnTo>
                      <a:lnTo>
                        <a:pt x="1039" y="281"/>
                      </a:lnTo>
                      <a:lnTo>
                        <a:pt x="1065" y="298"/>
                      </a:lnTo>
                      <a:lnTo>
                        <a:pt x="1090" y="306"/>
                      </a:lnTo>
                      <a:lnTo>
                        <a:pt x="1124" y="323"/>
                      </a:lnTo>
                      <a:lnTo>
                        <a:pt x="1150" y="332"/>
                      </a:lnTo>
                      <a:lnTo>
                        <a:pt x="1176" y="349"/>
                      </a:lnTo>
                      <a:lnTo>
                        <a:pt x="1210" y="357"/>
                      </a:lnTo>
                      <a:lnTo>
                        <a:pt x="1235" y="374"/>
                      </a:lnTo>
                      <a:lnTo>
                        <a:pt x="1261" y="392"/>
                      </a:lnTo>
                      <a:lnTo>
                        <a:pt x="1286" y="400"/>
                      </a:lnTo>
                      <a:lnTo>
                        <a:pt x="1320" y="417"/>
                      </a:lnTo>
                      <a:lnTo>
                        <a:pt x="1346" y="434"/>
                      </a:lnTo>
                      <a:lnTo>
                        <a:pt x="1371" y="451"/>
                      </a:lnTo>
                      <a:lnTo>
                        <a:pt x="1405" y="468"/>
                      </a:lnTo>
                      <a:lnTo>
                        <a:pt x="1431" y="485"/>
                      </a:lnTo>
                      <a:lnTo>
                        <a:pt x="1457" y="502"/>
                      </a:lnTo>
                      <a:lnTo>
                        <a:pt x="1482" y="519"/>
                      </a:lnTo>
                      <a:lnTo>
                        <a:pt x="1516" y="536"/>
                      </a:lnTo>
                      <a:lnTo>
                        <a:pt x="1542" y="562"/>
                      </a:lnTo>
                      <a:lnTo>
                        <a:pt x="1567" y="579"/>
                      </a:lnTo>
                      <a:lnTo>
                        <a:pt x="1601" y="596"/>
                      </a:lnTo>
                      <a:lnTo>
                        <a:pt x="1627" y="622"/>
                      </a:lnTo>
                      <a:lnTo>
                        <a:pt x="1652" y="639"/>
                      </a:lnTo>
                      <a:lnTo>
                        <a:pt x="1686" y="664"/>
                      </a:lnTo>
                      <a:lnTo>
                        <a:pt x="1712" y="690"/>
                      </a:lnTo>
                      <a:lnTo>
                        <a:pt x="1738" y="707"/>
                      </a:lnTo>
                      <a:lnTo>
                        <a:pt x="1763" y="732"/>
                      </a:lnTo>
                      <a:lnTo>
                        <a:pt x="1797" y="758"/>
                      </a:lnTo>
                      <a:lnTo>
                        <a:pt x="1823" y="783"/>
                      </a:lnTo>
                      <a:lnTo>
                        <a:pt x="1848" y="809"/>
                      </a:lnTo>
                      <a:lnTo>
                        <a:pt x="1882" y="834"/>
                      </a:lnTo>
                      <a:lnTo>
                        <a:pt x="1908" y="869"/>
                      </a:lnTo>
                      <a:lnTo>
                        <a:pt x="1933" y="894"/>
                      </a:lnTo>
                      <a:lnTo>
                        <a:pt x="1959" y="928"/>
                      </a:lnTo>
                      <a:lnTo>
                        <a:pt x="1993" y="962"/>
                      </a:lnTo>
                      <a:lnTo>
                        <a:pt x="2019" y="988"/>
                      </a:lnTo>
                      <a:lnTo>
                        <a:pt x="2044" y="1022"/>
                      </a:lnTo>
                      <a:lnTo>
                        <a:pt x="2078" y="1056"/>
                      </a:lnTo>
                      <a:lnTo>
                        <a:pt x="2104" y="1090"/>
                      </a:lnTo>
                      <a:lnTo>
                        <a:pt x="2129" y="1133"/>
                      </a:lnTo>
                      <a:lnTo>
                        <a:pt x="2155" y="1167"/>
                      </a:lnTo>
                      <a:lnTo>
                        <a:pt x="2189" y="1209"/>
                      </a:lnTo>
                      <a:lnTo>
                        <a:pt x="2214" y="1243"/>
                      </a:lnTo>
                      <a:lnTo>
                        <a:pt x="2240" y="1286"/>
                      </a:lnTo>
                      <a:lnTo>
                        <a:pt x="2274" y="1329"/>
                      </a:lnTo>
                      <a:lnTo>
                        <a:pt x="2300" y="1371"/>
                      </a:lnTo>
                      <a:lnTo>
                        <a:pt x="2325" y="1422"/>
                      </a:lnTo>
                      <a:lnTo>
                        <a:pt x="2359" y="1465"/>
                      </a:lnTo>
                      <a:lnTo>
                        <a:pt x="2385" y="1516"/>
                      </a:lnTo>
                      <a:lnTo>
                        <a:pt x="2410" y="1559"/>
                      </a:lnTo>
                      <a:lnTo>
                        <a:pt x="2436" y="1610"/>
                      </a:lnTo>
                      <a:lnTo>
                        <a:pt x="2470" y="1661"/>
                      </a:lnTo>
                      <a:lnTo>
                        <a:pt x="2495" y="1712"/>
                      </a:lnTo>
                      <a:lnTo>
                        <a:pt x="2521" y="1771"/>
                      </a:lnTo>
                      <a:lnTo>
                        <a:pt x="2555" y="1823"/>
                      </a:lnTo>
                      <a:lnTo>
                        <a:pt x="2581" y="1882"/>
                      </a:lnTo>
                      <a:lnTo>
                        <a:pt x="2606" y="1933"/>
                      </a:lnTo>
                      <a:lnTo>
                        <a:pt x="2632" y="1993"/>
                      </a:lnTo>
                      <a:lnTo>
                        <a:pt x="2666" y="2053"/>
                      </a:lnTo>
                      <a:lnTo>
                        <a:pt x="2691" y="2112"/>
                      </a:lnTo>
                      <a:lnTo>
                        <a:pt x="2717" y="2163"/>
                      </a:lnTo>
                      <a:lnTo>
                        <a:pt x="2751" y="2223"/>
                      </a:lnTo>
                      <a:lnTo>
                        <a:pt x="2776" y="2283"/>
                      </a:lnTo>
                      <a:lnTo>
                        <a:pt x="2802" y="2351"/>
                      </a:lnTo>
                      <a:lnTo>
                        <a:pt x="2828" y="2410"/>
                      </a:lnTo>
                      <a:lnTo>
                        <a:pt x="2862" y="2470"/>
                      </a:lnTo>
                      <a:lnTo>
                        <a:pt x="2887" y="2530"/>
                      </a:lnTo>
                      <a:lnTo>
                        <a:pt x="2913" y="2581"/>
                      </a:lnTo>
                      <a:lnTo>
                        <a:pt x="2947" y="2640"/>
                      </a:lnTo>
                      <a:lnTo>
                        <a:pt x="2972" y="2700"/>
                      </a:lnTo>
                      <a:lnTo>
                        <a:pt x="2998" y="2760"/>
                      </a:lnTo>
                      <a:lnTo>
                        <a:pt x="3032" y="2811"/>
                      </a:lnTo>
                      <a:lnTo>
                        <a:pt x="3057" y="2870"/>
                      </a:lnTo>
                      <a:lnTo>
                        <a:pt x="3083" y="2921"/>
                      </a:lnTo>
                      <a:lnTo>
                        <a:pt x="3109" y="2981"/>
                      </a:lnTo>
                      <a:lnTo>
                        <a:pt x="3143" y="3032"/>
                      </a:lnTo>
                      <a:lnTo>
                        <a:pt x="3168" y="3083"/>
                      </a:lnTo>
                      <a:lnTo>
                        <a:pt x="3194" y="3134"/>
                      </a:lnTo>
                      <a:lnTo>
                        <a:pt x="3228" y="3177"/>
                      </a:lnTo>
                      <a:lnTo>
                        <a:pt x="3253" y="3228"/>
                      </a:lnTo>
                      <a:lnTo>
                        <a:pt x="3279" y="3271"/>
                      </a:lnTo>
                      <a:lnTo>
                        <a:pt x="3304" y="3322"/>
                      </a:lnTo>
                      <a:lnTo>
                        <a:pt x="3338" y="3364"/>
                      </a:lnTo>
                      <a:lnTo>
                        <a:pt x="3364" y="3407"/>
                      </a:lnTo>
                      <a:lnTo>
                        <a:pt x="3390" y="3450"/>
                      </a:lnTo>
                      <a:lnTo>
                        <a:pt x="3424" y="3484"/>
                      </a:lnTo>
                      <a:lnTo>
                        <a:pt x="3449" y="3526"/>
                      </a:lnTo>
                      <a:lnTo>
                        <a:pt x="3475" y="3560"/>
                      </a:lnTo>
                      <a:lnTo>
                        <a:pt x="3509" y="3603"/>
                      </a:lnTo>
                      <a:lnTo>
                        <a:pt x="3534" y="3637"/>
                      </a:lnTo>
                      <a:lnTo>
                        <a:pt x="3560" y="3671"/>
                      </a:lnTo>
                      <a:lnTo>
                        <a:pt x="3585" y="3705"/>
                      </a:lnTo>
                      <a:lnTo>
                        <a:pt x="3619" y="3731"/>
                      </a:lnTo>
                      <a:lnTo>
                        <a:pt x="3645" y="3765"/>
                      </a:lnTo>
                      <a:lnTo>
                        <a:pt x="3671" y="3799"/>
                      </a:lnTo>
                      <a:lnTo>
                        <a:pt x="3705" y="3824"/>
                      </a:lnTo>
                      <a:lnTo>
                        <a:pt x="3730" y="3858"/>
                      </a:lnTo>
                      <a:lnTo>
                        <a:pt x="3756" y="3884"/>
                      </a:lnTo>
                      <a:lnTo>
                        <a:pt x="3781" y="3910"/>
                      </a:lnTo>
                      <a:lnTo>
                        <a:pt x="3815" y="3935"/>
                      </a:lnTo>
                      <a:lnTo>
                        <a:pt x="3841" y="3961"/>
                      </a:lnTo>
                      <a:lnTo>
                        <a:pt x="3866" y="3986"/>
                      </a:lnTo>
                      <a:lnTo>
                        <a:pt x="3901" y="4003"/>
                      </a:lnTo>
                      <a:lnTo>
                        <a:pt x="3926" y="4029"/>
                      </a:lnTo>
                      <a:lnTo>
                        <a:pt x="3952" y="4054"/>
                      </a:lnTo>
                      <a:lnTo>
                        <a:pt x="3977" y="4071"/>
                      </a:lnTo>
                      <a:lnTo>
                        <a:pt x="4011" y="4097"/>
                      </a:lnTo>
                      <a:lnTo>
                        <a:pt x="4037" y="4114"/>
                      </a:lnTo>
                      <a:lnTo>
                        <a:pt x="4062" y="4131"/>
                      </a:lnTo>
                      <a:lnTo>
                        <a:pt x="4096" y="4157"/>
                      </a:lnTo>
                      <a:lnTo>
                        <a:pt x="4122" y="4174"/>
                      </a:lnTo>
                      <a:lnTo>
                        <a:pt x="4147" y="4191"/>
                      </a:lnTo>
                      <a:lnTo>
                        <a:pt x="4182" y="4208"/>
                      </a:lnTo>
                      <a:lnTo>
                        <a:pt x="4207" y="4225"/>
                      </a:lnTo>
                      <a:lnTo>
                        <a:pt x="4233" y="4242"/>
                      </a:lnTo>
                      <a:lnTo>
                        <a:pt x="4258" y="4259"/>
                      </a:lnTo>
                      <a:lnTo>
                        <a:pt x="4292" y="4276"/>
                      </a:lnTo>
                      <a:lnTo>
                        <a:pt x="4318" y="4293"/>
                      </a:lnTo>
                      <a:lnTo>
                        <a:pt x="4343" y="4301"/>
                      </a:lnTo>
                      <a:lnTo>
                        <a:pt x="4377" y="4318"/>
                      </a:lnTo>
                      <a:lnTo>
                        <a:pt x="4403" y="4335"/>
                      </a:lnTo>
                      <a:lnTo>
                        <a:pt x="4428" y="4344"/>
                      </a:lnTo>
                      <a:lnTo>
                        <a:pt x="4454" y="4361"/>
                      </a:lnTo>
                      <a:lnTo>
                        <a:pt x="4488" y="4370"/>
                      </a:lnTo>
                      <a:lnTo>
                        <a:pt x="4514" y="4387"/>
                      </a:lnTo>
                      <a:lnTo>
                        <a:pt x="4539" y="4395"/>
                      </a:lnTo>
                      <a:lnTo>
                        <a:pt x="4573" y="4412"/>
                      </a:lnTo>
                      <a:lnTo>
                        <a:pt x="4599" y="4421"/>
                      </a:lnTo>
                      <a:lnTo>
                        <a:pt x="4624" y="4429"/>
                      </a:lnTo>
                      <a:lnTo>
                        <a:pt x="4650" y="4446"/>
                      </a:lnTo>
                      <a:lnTo>
                        <a:pt x="4684" y="4455"/>
                      </a:lnTo>
                      <a:lnTo>
                        <a:pt x="4709" y="4463"/>
                      </a:lnTo>
                      <a:lnTo>
                        <a:pt x="4735" y="4472"/>
                      </a:lnTo>
                      <a:lnTo>
                        <a:pt x="4769" y="4489"/>
                      </a:lnTo>
                      <a:lnTo>
                        <a:pt x="4795" y="4497"/>
                      </a:lnTo>
                      <a:lnTo>
                        <a:pt x="4820" y="4506"/>
                      </a:lnTo>
                      <a:lnTo>
                        <a:pt x="4854" y="4514"/>
                      </a:lnTo>
                      <a:lnTo>
                        <a:pt x="4880" y="4523"/>
                      </a:lnTo>
                      <a:lnTo>
                        <a:pt x="4905" y="4531"/>
                      </a:lnTo>
                      <a:lnTo>
                        <a:pt x="4931" y="4540"/>
                      </a:lnTo>
                      <a:lnTo>
                        <a:pt x="4965" y="4548"/>
                      </a:lnTo>
                      <a:lnTo>
                        <a:pt x="4990" y="4557"/>
                      </a:lnTo>
                      <a:lnTo>
                        <a:pt x="5016" y="4565"/>
                      </a:lnTo>
                      <a:lnTo>
                        <a:pt x="5050" y="4574"/>
                      </a:lnTo>
                      <a:lnTo>
                        <a:pt x="5076" y="4582"/>
                      </a:lnTo>
                      <a:lnTo>
                        <a:pt x="5101" y="4591"/>
                      </a:lnTo>
                      <a:lnTo>
                        <a:pt x="5127" y="4591"/>
                      </a:lnTo>
                      <a:lnTo>
                        <a:pt x="5161" y="4600"/>
                      </a:lnTo>
                      <a:lnTo>
                        <a:pt x="5186" y="4608"/>
                      </a:lnTo>
                      <a:lnTo>
                        <a:pt x="5212" y="4617"/>
                      </a:lnTo>
                      <a:lnTo>
                        <a:pt x="5246" y="4625"/>
                      </a:lnTo>
                      <a:lnTo>
                        <a:pt x="5272" y="4625"/>
                      </a:lnTo>
                      <a:lnTo>
                        <a:pt x="5297" y="4634"/>
                      </a:lnTo>
                      <a:lnTo>
                        <a:pt x="5323" y="4642"/>
                      </a:lnTo>
                      <a:lnTo>
                        <a:pt x="5357" y="4642"/>
                      </a:lnTo>
                      <a:lnTo>
                        <a:pt x="5382" y="4651"/>
                      </a:lnTo>
                      <a:lnTo>
                        <a:pt x="5408" y="4659"/>
                      </a:lnTo>
                      <a:lnTo>
                        <a:pt x="5442" y="4659"/>
                      </a:lnTo>
                      <a:lnTo>
                        <a:pt x="5467" y="4668"/>
                      </a:lnTo>
                      <a:lnTo>
                        <a:pt x="5493" y="4676"/>
                      </a:lnTo>
                      <a:lnTo>
                        <a:pt x="5527" y="4676"/>
                      </a:lnTo>
                      <a:lnTo>
                        <a:pt x="5553" y="4685"/>
                      </a:lnTo>
                      <a:lnTo>
                        <a:pt x="5578" y="4685"/>
                      </a:lnTo>
                      <a:lnTo>
                        <a:pt x="5604" y="4693"/>
                      </a:lnTo>
                      <a:lnTo>
                        <a:pt x="5638" y="4702"/>
                      </a:lnTo>
                      <a:lnTo>
                        <a:pt x="5663" y="4702"/>
                      </a:lnTo>
                      <a:lnTo>
                        <a:pt x="5689" y="4710"/>
                      </a:lnTo>
                      <a:lnTo>
                        <a:pt x="5723" y="4710"/>
                      </a:lnTo>
                      <a:lnTo>
                        <a:pt x="5748" y="4719"/>
                      </a:lnTo>
                      <a:lnTo>
                        <a:pt x="5774" y="4719"/>
                      </a:lnTo>
                      <a:lnTo>
                        <a:pt x="5799" y="4727"/>
                      </a:lnTo>
                      <a:lnTo>
                        <a:pt x="5834" y="4727"/>
                      </a:lnTo>
                      <a:lnTo>
                        <a:pt x="5859" y="4736"/>
                      </a:lnTo>
                      <a:lnTo>
                        <a:pt x="5885" y="4736"/>
                      </a:lnTo>
                      <a:lnTo>
                        <a:pt x="5919" y="4736"/>
                      </a:lnTo>
                      <a:lnTo>
                        <a:pt x="5944" y="4744"/>
                      </a:lnTo>
                      <a:lnTo>
                        <a:pt x="5970" y="4744"/>
                      </a:lnTo>
                      <a:lnTo>
                        <a:pt x="5995" y="4753"/>
                      </a:lnTo>
                      <a:lnTo>
                        <a:pt x="6029" y="4753"/>
                      </a:lnTo>
                      <a:lnTo>
                        <a:pt x="6055" y="4753"/>
                      </a:lnTo>
                      <a:lnTo>
                        <a:pt x="6080" y="4761"/>
                      </a:lnTo>
                      <a:lnTo>
                        <a:pt x="6115" y="4761"/>
                      </a:lnTo>
                      <a:lnTo>
                        <a:pt x="6140" y="4770"/>
                      </a:lnTo>
                      <a:lnTo>
                        <a:pt x="6166" y="4770"/>
                      </a:lnTo>
                      <a:lnTo>
                        <a:pt x="6200" y="4770"/>
                      </a:lnTo>
                      <a:lnTo>
                        <a:pt x="6225" y="4778"/>
                      </a:lnTo>
                      <a:lnTo>
                        <a:pt x="6251" y="4778"/>
                      </a:lnTo>
                      <a:lnTo>
                        <a:pt x="6276" y="4778"/>
                      </a:lnTo>
                      <a:lnTo>
                        <a:pt x="6310" y="4787"/>
                      </a:lnTo>
                      <a:lnTo>
                        <a:pt x="6336" y="4787"/>
                      </a:lnTo>
                      <a:lnTo>
                        <a:pt x="6361" y="4787"/>
                      </a:lnTo>
                      <a:lnTo>
                        <a:pt x="6396" y="4787"/>
                      </a:lnTo>
                      <a:lnTo>
                        <a:pt x="6421" y="4795"/>
                      </a:lnTo>
                      <a:lnTo>
                        <a:pt x="6447" y="4795"/>
                      </a:lnTo>
                      <a:lnTo>
                        <a:pt x="6472" y="4795"/>
                      </a:lnTo>
                      <a:lnTo>
                        <a:pt x="6506" y="4804"/>
                      </a:lnTo>
                      <a:lnTo>
                        <a:pt x="6532" y="4804"/>
                      </a:lnTo>
                      <a:lnTo>
                        <a:pt x="6557" y="4804"/>
                      </a:lnTo>
                      <a:lnTo>
                        <a:pt x="6591" y="4804"/>
                      </a:lnTo>
                      <a:lnTo>
                        <a:pt x="6617" y="4812"/>
                      </a:lnTo>
                      <a:lnTo>
                        <a:pt x="6643" y="4812"/>
                      </a:lnTo>
                      <a:lnTo>
                        <a:pt x="6668" y="4812"/>
                      </a:lnTo>
                      <a:lnTo>
                        <a:pt x="6702" y="4812"/>
                      </a:lnTo>
                      <a:lnTo>
                        <a:pt x="6728" y="4821"/>
                      </a:lnTo>
                      <a:lnTo>
                        <a:pt x="6753" y="4821"/>
                      </a:lnTo>
                      <a:lnTo>
                        <a:pt x="6787" y="4821"/>
                      </a:lnTo>
                      <a:lnTo>
                        <a:pt x="6813" y="4821"/>
                      </a:lnTo>
                      <a:lnTo>
                        <a:pt x="6838" y="4821"/>
                      </a:lnTo>
                      <a:lnTo>
                        <a:pt x="6872" y="4830"/>
                      </a:lnTo>
                      <a:lnTo>
                        <a:pt x="6898" y="4830"/>
                      </a:lnTo>
                      <a:lnTo>
                        <a:pt x="6924" y="4830"/>
                      </a:lnTo>
                      <a:lnTo>
                        <a:pt x="6949" y="4830"/>
                      </a:lnTo>
                      <a:lnTo>
                        <a:pt x="6983" y="4830"/>
                      </a:lnTo>
                      <a:lnTo>
                        <a:pt x="7009" y="4830"/>
                      </a:lnTo>
                    </a:path>
                  </a:pathLst>
                </a:custGeom>
                <a:noFill/>
                <a:ln w="9525" cmpd="sng">
                  <a:solidFill>
                    <a:srgbClr val="0066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28712" name="Freeform 85"/>
                <p:cNvSpPr>
                  <a:spLocks/>
                </p:cNvSpPr>
                <p:nvPr/>
              </p:nvSpPr>
              <p:spPr bwMode="auto">
                <a:xfrm>
                  <a:off x="3030" y="2838"/>
                  <a:ext cx="2075" cy="614"/>
                </a:xfrm>
                <a:custGeom>
                  <a:avLst/>
                  <a:gdLst>
                    <a:gd name="T0" fmla="*/ 25 w 7009"/>
                    <a:gd name="T1" fmla="*/ 2 h 4744"/>
                    <a:gd name="T2" fmla="*/ 58 w 7009"/>
                    <a:gd name="T3" fmla="*/ 5 h 4744"/>
                    <a:gd name="T4" fmla="*/ 91 w 7009"/>
                    <a:gd name="T5" fmla="*/ 10 h 4744"/>
                    <a:gd name="T6" fmla="*/ 124 w 7009"/>
                    <a:gd name="T7" fmla="*/ 14 h 4744"/>
                    <a:gd name="T8" fmla="*/ 159 w 7009"/>
                    <a:gd name="T9" fmla="*/ 19 h 4744"/>
                    <a:gd name="T10" fmla="*/ 192 w 7009"/>
                    <a:gd name="T11" fmla="*/ 24 h 4744"/>
                    <a:gd name="T12" fmla="*/ 224 w 7009"/>
                    <a:gd name="T13" fmla="*/ 30 h 4744"/>
                    <a:gd name="T14" fmla="*/ 257 w 7009"/>
                    <a:gd name="T15" fmla="*/ 36 h 4744"/>
                    <a:gd name="T16" fmla="*/ 290 w 7009"/>
                    <a:gd name="T17" fmla="*/ 43 h 4744"/>
                    <a:gd name="T18" fmla="*/ 323 w 7009"/>
                    <a:gd name="T19" fmla="*/ 51 h 4744"/>
                    <a:gd name="T20" fmla="*/ 358 w 7009"/>
                    <a:gd name="T21" fmla="*/ 60 h 4744"/>
                    <a:gd name="T22" fmla="*/ 391 w 7009"/>
                    <a:gd name="T23" fmla="*/ 68 h 4744"/>
                    <a:gd name="T24" fmla="*/ 424 w 7009"/>
                    <a:gd name="T25" fmla="*/ 79 h 4744"/>
                    <a:gd name="T26" fmla="*/ 457 w 7009"/>
                    <a:gd name="T27" fmla="*/ 90 h 4744"/>
                    <a:gd name="T28" fmla="*/ 489 w 7009"/>
                    <a:gd name="T29" fmla="*/ 103 h 4744"/>
                    <a:gd name="T30" fmla="*/ 522 w 7009"/>
                    <a:gd name="T31" fmla="*/ 116 h 4744"/>
                    <a:gd name="T32" fmla="*/ 557 w 7009"/>
                    <a:gd name="T33" fmla="*/ 130 h 4744"/>
                    <a:gd name="T34" fmla="*/ 590 w 7009"/>
                    <a:gd name="T35" fmla="*/ 145 h 4744"/>
                    <a:gd name="T36" fmla="*/ 623 w 7009"/>
                    <a:gd name="T37" fmla="*/ 163 h 4744"/>
                    <a:gd name="T38" fmla="*/ 655 w 7009"/>
                    <a:gd name="T39" fmla="*/ 181 h 4744"/>
                    <a:gd name="T40" fmla="*/ 688 w 7009"/>
                    <a:gd name="T41" fmla="*/ 201 h 4744"/>
                    <a:gd name="T42" fmla="*/ 721 w 7009"/>
                    <a:gd name="T43" fmla="*/ 222 h 4744"/>
                    <a:gd name="T44" fmla="*/ 756 w 7009"/>
                    <a:gd name="T45" fmla="*/ 244 h 4744"/>
                    <a:gd name="T46" fmla="*/ 789 w 7009"/>
                    <a:gd name="T47" fmla="*/ 266 h 4744"/>
                    <a:gd name="T48" fmla="*/ 822 w 7009"/>
                    <a:gd name="T49" fmla="*/ 289 h 4744"/>
                    <a:gd name="T50" fmla="*/ 855 w 7009"/>
                    <a:gd name="T51" fmla="*/ 312 h 4744"/>
                    <a:gd name="T52" fmla="*/ 888 w 7009"/>
                    <a:gd name="T53" fmla="*/ 335 h 4744"/>
                    <a:gd name="T54" fmla="*/ 920 w 7009"/>
                    <a:gd name="T55" fmla="*/ 357 h 4744"/>
                    <a:gd name="T56" fmla="*/ 956 w 7009"/>
                    <a:gd name="T57" fmla="*/ 379 h 4744"/>
                    <a:gd name="T58" fmla="*/ 988 w 7009"/>
                    <a:gd name="T59" fmla="*/ 399 h 4744"/>
                    <a:gd name="T60" fmla="*/ 1021 w 7009"/>
                    <a:gd name="T61" fmla="*/ 418 h 4744"/>
                    <a:gd name="T62" fmla="*/ 1054 w 7009"/>
                    <a:gd name="T63" fmla="*/ 436 h 4744"/>
                    <a:gd name="T64" fmla="*/ 1087 w 7009"/>
                    <a:gd name="T65" fmla="*/ 452 h 4744"/>
                    <a:gd name="T66" fmla="*/ 1119 w 7009"/>
                    <a:gd name="T67" fmla="*/ 467 h 4744"/>
                    <a:gd name="T68" fmla="*/ 1155 w 7009"/>
                    <a:gd name="T69" fmla="*/ 482 h 4744"/>
                    <a:gd name="T70" fmla="*/ 1187 w 7009"/>
                    <a:gd name="T71" fmla="*/ 494 h 4744"/>
                    <a:gd name="T72" fmla="*/ 1220 w 7009"/>
                    <a:gd name="T73" fmla="*/ 506 h 4744"/>
                    <a:gd name="T74" fmla="*/ 1253 w 7009"/>
                    <a:gd name="T75" fmla="*/ 516 h 4744"/>
                    <a:gd name="T76" fmla="*/ 1286 w 7009"/>
                    <a:gd name="T77" fmla="*/ 526 h 4744"/>
                    <a:gd name="T78" fmla="*/ 1319 w 7009"/>
                    <a:gd name="T79" fmla="*/ 535 h 4744"/>
                    <a:gd name="T80" fmla="*/ 1354 w 7009"/>
                    <a:gd name="T81" fmla="*/ 542 h 4744"/>
                    <a:gd name="T82" fmla="*/ 1387 w 7009"/>
                    <a:gd name="T83" fmla="*/ 550 h 4744"/>
                    <a:gd name="T84" fmla="*/ 1420 w 7009"/>
                    <a:gd name="T85" fmla="*/ 557 h 4744"/>
                    <a:gd name="T86" fmla="*/ 1452 w 7009"/>
                    <a:gd name="T87" fmla="*/ 562 h 4744"/>
                    <a:gd name="T88" fmla="*/ 1485 w 7009"/>
                    <a:gd name="T89" fmla="*/ 568 h 4744"/>
                    <a:gd name="T90" fmla="*/ 1518 w 7009"/>
                    <a:gd name="T91" fmla="*/ 573 h 4744"/>
                    <a:gd name="T92" fmla="*/ 1553 w 7009"/>
                    <a:gd name="T93" fmla="*/ 578 h 4744"/>
                    <a:gd name="T94" fmla="*/ 1586 w 7009"/>
                    <a:gd name="T95" fmla="*/ 582 h 4744"/>
                    <a:gd name="T96" fmla="*/ 1618 w 7009"/>
                    <a:gd name="T97" fmla="*/ 585 h 4744"/>
                    <a:gd name="T98" fmla="*/ 1651 w 7009"/>
                    <a:gd name="T99" fmla="*/ 589 h 4744"/>
                    <a:gd name="T100" fmla="*/ 1684 w 7009"/>
                    <a:gd name="T101" fmla="*/ 592 h 4744"/>
                    <a:gd name="T102" fmla="*/ 1717 w 7009"/>
                    <a:gd name="T103" fmla="*/ 595 h 4744"/>
                    <a:gd name="T104" fmla="*/ 1752 w 7009"/>
                    <a:gd name="T105" fmla="*/ 598 h 4744"/>
                    <a:gd name="T106" fmla="*/ 1785 w 7009"/>
                    <a:gd name="T107" fmla="*/ 600 h 4744"/>
                    <a:gd name="T108" fmla="*/ 1818 w 7009"/>
                    <a:gd name="T109" fmla="*/ 602 h 4744"/>
                    <a:gd name="T110" fmla="*/ 1851 w 7009"/>
                    <a:gd name="T111" fmla="*/ 604 h 4744"/>
                    <a:gd name="T112" fmla="*/ 1883 w 7009"/>
                    <a:gd name="T113" fmla="*/ 606 h 4744"/>
                    <a:gd name="T114" fmla="*/ 1916 w 7009"/>
                    <a:gd name="T115" fmla="*/ 607 h 4744"/>
                    <a:gd name="T116" fmla="*/ 1951 w 7009"/>
                    <a:gd name="T117" fmla="*/ 610 h 4744"/>
                    <a:gd name="T118" fmla="*/ 1984 w 7009"/>
                    <a:gd name="T119" fmla="*/ 611 h 4744"/>
                    <a:gd name="T120" fmla="*/ 2017 w 7009"/>
                    <a:gd name="T121" fmla="*/ 612 h 4744"/>
                    <a:gd name="T122" fmla="*/ 2050 w 7009"/>
                    <a:gd name="T123" fmla="*/ 613 h 474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7009" h="4744">
                      <a:moveTo>
                        <a:pt x="0" y="0"/>
                      </a:moveTo>
                      <a:lnTo>
                        <a:pt x="26" y="8"/>
                      </a:lnTo>
                      <a:lnTo>
                        <a:pt x="60" y="8"/>
                      </a:lnTo>
                      <a:lnTo>
                        <a:pt x="86" y="17"/>
                      </a:lnTo>
                      <a:lnTo>
                        <a:pt x="111" y="25"/>
                      </a:lnTo>
                      <a:lnTo>
                        <a:pt x="137" y="34"/>
                      </a:lnTo>
                      <a:lnTo>
                        <a:pt x="171" y="42"/>
                      </a:lnTo>
                      <a:lnTo>
                        <a:pt x="196" y="42"/>
                      </a:lnTo>
                      <a:lnTo>
                        <a:pt x="222" y="51"/>
                      </a:lnTo>
                      <a:lnTo>
                        <a:pt x="256" y="59"/>
                      </a:lnTo>
                      <a:lnTo>
                        <a:pt x="281" y="68"/>
                      </a:lnTo>
                      <a:lnTo>
                        <a:pt x="307" y="76"/>
                      </a:lnTo>
                      <a:lnTo>
                        <a:pt x="341" y="85"/>
                      </a:lnTo>
                      <a:lnTo>
                        <a:pt x="367" y="94"/>
                      </a:lnTo>
                      <a:lnTo>
                        <a:pt x="392" y="102"/>
                      </a:lnTo>
                      <a:lnTo>
                        <a:pt x="418" y="111"/>
                      </a:lnTo>
                      <a:lnTo>
                        <a:pt x="452" y="119"/>
                      </a:lnTo>
                      <a:lnTo>
                        <a:pt x="477" y="128"/>
                      </a:lnTo>
                      <a:lnTo>
                        <a:pt x="503" y="136"/>
                      </a:lnTo>
                      <a:lnTo>
                        <a:pt x="537" y="145"/>
                      </a:lnTo>
                      <a:lnTo>
                        <a:pt x="562" y="162"/>
                      </a:lnTo>
                      <a:lnTo>
                        <a:pt x="588" y="170"/>
                      </a:lnTo>
                      <a:lnTo>
                        <a:pt x="614" y="179"/>
                      </a:lnTo>
                      <a:lnTo>
                        <a:pt x="648" y="187"/>
                      </a:lnTo>
                      <a:lnTo>
                        <a:pt x="673" y="196"/>
                      </a:lnTo>
                      <a:lnTo>
                        <a:pt x="699" y="213"/>
                      </a:lnTo>
                      <a:lnTo>
                        <a:pt x="733" y="221"/>
                      </a:lnTo>
                      <a:lnTo>
                        <a:pt x="758" y="230"/>
                      </a:lnTo>
                      <a:lnTo>
                        <a:pt x="784" y="247"/>
                      </a:lnTo>
                      <a:lnTo>
                        <a:pt x="809" y="255"/>
                      </a:lnTo>
                      <a:lnTo>
                        <a:pt x="843" y="272"/>
                      </a:lnTo>
                      <a:lnTo>
                        <a:pt x="869" y="281"/>
                      </a:lnTo>
                      <a:lnTo>
                        <a:pt x="895" y="298"/>
                      </a:lnTo>
                      <a:lnTo>
                        <a:pt x="929" y="306"/>
                      </a:lnTo>
                      <a:lnTo>
                        <a:pt x="954" y="324"/>
                      </a:lnTo>
                      <a:lnTo>
                        <a:pt x="980" y="332"/>
                      </a:lnTo>
                      <a:lnTo>
                        <a:pt x="1014" y="349"/>
                      </a:lnTo>
                      <a:lnTo>
                        <a:pt x="1039" y="366"/>
                      </a:lnTo>
                      <a:lnTo>
                        <a:pt x="1065" y="383"/>
                      </a:lnTo>
                      <a:lnTo>
                        <a:pt x="1090" y="392"/>
                      </a:lnTo>
                      <a:lnTo>
                        <a:pt x="1124" y="409"/>
                      </a:lnTo>
                      <a:lnTo>
                        <a:pt x="1150" y="426"/>
                      </a:lnTo>
                      <a:lnTo>
                        <a:pt x="1176" y="443"/>
                      </a:lnTo>
                      <a:lnTo>
                        <a:pt x="1210" y="460"/>
                      </a:lnTo>
                      <a:lnTo>
                        <a:pt x="1235" y="477"/>
                      </a:lnTo>
                      <a:lnTo>
                        <a:pt x="1261" y="494"/>
                      </a:lnTo>
                      <a:lnTo>
                        <a:pt x="1286" y="511"/>
                      </a:lnTo>
                      <a:lnTo>
                        <a:pt x="1320" y="528"/>
                      </a:lnTo>
                      <a:lnTo>
                        <a:pt x="1346" y="554"/>
                      </a:lnTo>
                      <a:lnTo>
                        <a:pt x="1371" y="571"/>
                      </a:lnTo>
                      <a:lnTo>
                        <a:pt x="1405" y="588"/>
                      </a:lnTo>
                      <a:lnTo>
                        <a:pt x="1431" y="613"/>
                      </a:lnTo>
                      <a:lnTo>
                        <a:pt x="1457" y="630"/>
                      </a:lnTo>
                      <a:lnTo>
                        <a:pt x="1482" y="647"/>
                      </a:lnTo>
                      <a:lnTo>
                        <a:pt x="1516" y="673"/>
                      </a:lnTo>
                      <a:lnTo>
                        <a:pt x="1542" y="698"/>
                      </a:lnTo>
                      <a:lnTo>
                        <a:pt x="1567" y="715"/>
                      </a:lnTo>
                      <a:lnTo>
                        <a:pt x="1601" y="741"/>
                      </a:lnTo>
                      <a:lnTo>
                        <a:pt x="1627" y="766"/>
                      </a:lnTo>
                      <a:lnTo>
                        <a:pt x="1652" y="792"/>
                      </a:lnTo>
                      <a:lnTo>
                        <a:pt x="1686" y="809"/>
                      </a:lnTo>
                      <a:lnTo>
                        <a:pt x="1712" y="835"/>
                      </a:lnTo>
                      <a:lnTo>
                        <a:pt x="1738" y="869"/>
                      </a:lnTo>
                      <a:lnTo>
                        <a:pt x="1763" y="894"/>
                      </a:lnTo>
                      <a:lnTo>
                        <a:pt x="1797" y="920"/>
                      </a:lnTo>
                      <a:lnTo>
                        <a:pt x="1823" y="945"/>
                      </a:lnTo>
                      <a:lnTo>
                        <a:pt x="1848" y="971"/>
                      </a:lnTo>
                      <a:lnTo>
                        <a:pt x="1882" y="1005"/>
                      </a:lnTo>
                      <a:lnTo>
                        <a:pt x="1908" y="1031"/>
                      </a:lnTo>
                      <a:lnTo>
                        <a:pt x="1933" y="1065"/>
                      </a:lnTo>
                      <a:lnTo>
                        <a:pt x="1959" y="1090"/>
                      </a:lnTo>
                      <a:lnTo>
                        <a:pt x="1993" y="1124"/>
                      </a:lnTo>
                      <a:lnTo>
                        <a:pt x="2019" y="1158"/>
                      </a:lnTo>
                      <a:lnTo>
                        <a:pt x="2044" y="1192"/>
                      </a:lnTo>
                      <a:lnTo>
                        <a:pt x="2078" y="1226"/>
                      </a:lnTo>
                      <a:lnTo>
                        <a:pt x="2104" y="1261"/>
                      </a:lnTo>
                      <a:lnTo>
                        <a:pt x="2129" y="1295"/>
                      </a:lnTo>
                      <a:lnTo>
                        <a:pt x="2155" y="1329"/>
                      </a:lnTo>
                      <a:lnTo>
                        <a:pt x="2189" y="1363"/>
                      </a:lnTo>
                      <a:lnTo>
                        <a:pt x="2214" y="1397"/>
                      </a:lnTo>
                      <a:lnTo>
                        <a:pt x="2240" y="1439"/>
                      </a:lnTo>
                      <a:lnTo>
                        <a:pt x="2274" y="1473"/>
                      </a:lnTo>
                      <a:lnTo>
                        <a:pt x="2300" y="1508"/>
                      </a:lnTo>
                      <a:lnTo>
                        <a:pt x="2325" y="1550"/>
                      </a:lnTo>
                      <a:lnTo>
                        <a:pt x="2359" y="1593"/>
                      </a:lnTo>
                      <a:lnTo>
                        <a:pt x="2385" y="1627"/>
                      </a:lnTo>
                      <a:lnTo>
                        <a:pt x="2410" y="1669"/>
                      </a:lnTo>
                      <a:lnTo>
                        <a:pt x="2436" y="1712"/>
                      </a:lnTo>
                      <a:lnTo>
                        <a:pt x="2470" y="1755"/>
                      </a:lnTo>
                      <a:lnTo>
                        <a:pt x="2495" y="1797"/>
                      </a:lnTo>
                      <a:lnTo>
                        <a:pt x="2521" y="1840"/>
                      </a:lnTo>
                      <a:lnTo>
                        <a:pt x="2555" y="1882"/>
                      </a:lnTo>
                      <a:lnTo>
                        <a:pt x="2581" y="1925"/>
                      </a:lnTo>
                      <a:lnTo>
                        <a:pt x="2606" y="1968"/>
                      </a:lnTo>
                      <a:lnTo>
                        <a:pt x="2632" y="2010"/>
                      </a:lnTo>
                      <a:lnTo>
                        <a:pt x="2666" y="2053"/>
                      </a:lnTo>
                      <a:lnTo>
                        <a:pt x="2691" y="2104"/>
                      </a:lnTo>
                      <a:lnTo>
                        <a:pt x="2717" y="2146"/>
                      </a:lnTo>
                      <a:lnTo>
                        <a:pt x="2751" y="2189"/>
                      </a:lnTo>
                      <a:lnTo>
                        <a:pt x="2776" y="2232"/>
                      </a:lnTo>
                      <a:lnTo>
                        <a:pt x="2802" y="2283"/>
                      </a:lnTo>
                      <a:lnTo>
                        <a:pt x="2828" y="2325"/>
                      </a:lnTo>
                      <a:lnTo>
                        <a:pt x="2862" y="2368"/>
                      </a:lnTo>
                      <a:lnTo>
                        <a:pt x="2887" y="2410"/>
                      </a:lnTo>
                      <a:lnTo>
                        <a:pt x="2913" y="2453"/>
                      </a:lnTo>
                      <a:lnTo>
                        <a:pt x="2947" y="2504"/>
                      </a:lnTo>
                      <a:lnTo>
                        <a:pt x="2972" y="2547"/>
                      </a:lnTo>
                      <a:lnTo>
                        <a:pt x="2998" y="2589"/>
                      </a:lnTo>
                      <a:lnTo>
                        <a:pt x="3032" y="2632"/>
                      </a:lnTo>
                      <a:lnTo>
                        <a:pt x="3057" y="2675"/>
                      </a:lnTo>
                      <a:lnTo>
                        <a:pt x="3083" y="2717"/>
                      </a:lnTo>
                      <a:lnTo>
                        <a:pt x="3109" y="2760"/>
                      </a:lnTo>
                      <a:lnTo>
                        <a:pt x="3143" y="2802"/>
                      </a:lnTo>
                      <a:lnTo>
                        <a:pt x="3168" y="2845"/>
                      </a:lnTo>
                      <a:lnTo>
                        <a:pt x="3194" y="2888"/>
                      </a:lnTo>
                      <a:lnTo>
                        <a:pt x="3228" y="2930"/>
                      </a:lnTo>
                      <a:lnTo>
                        <a:pt x="3253" y="2964"/>
                      </a:lnTo>
                      <a:lnTo>
                        <a:pt x="3279" y="3007"/>
                      </a:lnTo>
                      <a:lnTo>
                        <a:pt x="3304" y="3049"/>
                      </a:lnTo>
                      <a:lnTo>
                        <a:pt x="3338" y="3083"/>
                      </a:lnTo>
                      <a:lnTo>
                        <a:pt x="3364" y="3117"/>
                      </a:lnTo>
                      <a:lnTo>
                        <a:pt x="3390" y="3160"/>
                      </a:lnTo>
                      <a:lnTo>
                        <a:pt x="3424" y="3194"/>
                      </a:lnTo>
                      <a:lnTo>
                        <a:pt x="3449" y="3228"/>
                      </a:lnTo>
                      <a:lnTo>
                        <a:pt x="3475" y="3262"/>
                      </a:lnTo>
                      <a:lnTo>
                        <a:pt x="3509" y="3296"/>
                      </a:lnTo>
                      <a:lnTo>
                        <a:pt x="3534" y="3330"/>
                      </a:lnTo>
                      <a:lnTo>
                        <a:pt x="3560" y="3365"/>
                      </a:lnTo>
                      <a:lnTo>
                        <a:pt x="3585" y="3399"/>
                      </a:lnTo>
                      <a:lnTo>
                        <a:pt x="3619" y="3433"/>
                      </a:lnTo>
                      <a:lnTo>
                        <a:pt x="3645" y="3467"/>
                      </a:lnTo>
                      <a:lnTo>
                        <a:pt x="3671" y="3492"/>
                      </a:lnTo>
                      <a:lnTo>
                        <a:pt x="3705" y="3526"/>
                      </a:lnTo>
                      <a:lnTo>
                        <a:pt x="3730" y="3552"/>
                      </a:lnTo>
                      <a:lnTo>
                        <a:pt x="3756" y="3586"/>
                      </a:lnTo>
                      <a:lnTo>
                        <a:pt x="3781" y="3612"/>
                      </a:lnTo>
                      <a:lnTo>
                        <a:pt x="3815" y="3637"/>
                      </a:lnTo>
                      <a:lnTo>
                        <a:pt x="3841" y="3663"/>
                      </a:lnTo>
                      <a:lnTo>
                        <a:pt x="3866" y="3688"/>
                      </a:lnTo>
                      <a:lnTo>
                        <a:pt x="3901" y="3722"/>
                      </a:lnTo>
                      <a:lnTo>
                        <a:pt x="3926" y="3748"/>
                      </a:lnTo>
                      <a:lnTo>
                        <a:pt x="3952" y="3765"/>
                      </a:lnTo>
                      <a:lnTo>
                        <a:pt x="3977" y="3790"/>
                      </a:lnTo>
                      <a:lnTo>
                        <a:pt x="4011" y="3816"/>
                      </a:lnTo>
                      <a:lnTo>
                        <a:pt x="4037" y="3842"/>
                      </a:lnTo>
                      <a:lnTo>
                        <a:pt x="4062" y="3859"/>
                      </a:lnTo>
                      <a:lnTo>
                        <a:pt x="4096" y="3884"/>
                      </a:lnTo>
                      <a:lnTo>
                        <a:pt x="4122" y="3910"/>
                      </a:lnTo>
                      <a:lnTo>
                        <a:pt x="4147" y="3927"/>
                      </a:lnTo>
                      <a:lnTo>
                        <a:pt x="4182" y="3944"/>
                      </a:lnTo>
                      <a:lnTo>
                        <a:pt x="4207" y="3969"/>
                      </a:lnTo>
                      <a:lnTo>
                        <a:pt x="4233" y="3986"/>
                      </a:lnTo>
                      <a:lnTo>
                        <a:pt x="4258" y="4003"/>
                      </a:lnTo>
                      <a:lnTo>
                        <a:pt x="4292" y="4029"/>
                      </a:lnTo>
                      <a:lnTo>
                        <a:pt x="4318" y="4046"/>
                      </a:lnTo>
                      <a:lnTo>
                        <a:pt x="4343" y="4063"/>
                      </a:lnTo>
                      <a:lnTo>
                        <a:pt x="4377" y="4080"/>
                      </a:lnTo>
                      <a:lnTo>
                        <a:pt x="4403" y="4097"/>
                      </a:lnTo>
                      <a:lnTo>
                        <a:pt x="4428" y="4114"/>
                      </a:lnTo>
                      <a:lnTo>
                        <a:pt x="4454" y="4131"/>
                      </a:lnTo>
                      <a:lnTo>
                        <a:pt x="4488" y="4148"/>
                      </a:lnTo>
                      <a:lnTo>
                        <a:pt x="4514" y="4165"/>
                      </a:lnTo>
                      <a:lnTo>
                        <a:pt x="4539" y="4174"/>
                      </a:lnTo>
                      <a:lnTo>
                        <a:pt x="4573" y="4191"/>
                      </a:lnTo>
                      <a:lnTo>
                        <a:pt x="4599" y="4208"/>
                      </a:lnTo>
                      <a:lnTo>
                        <a:pt x="4624" y="4225"/>
                      </a:lnTo>
                      <a:lnTo>
                        <a:pt x="4650" y="4233"/>
                      </a:lnTo>
                      <a:lnTo>
                        <a:pt x="4684" y="4250"/>
                      </a:lnTo>
                      <a:lnTo>
                        <a:pt x="4709" y="4259"/>
                      </a:lnTo>
                      <a:lnTo>
                        <a:pt x="4735" y="4276"/>
                      </a:lnTo>
                      <a:lnTo>
                        <a:pt x="4769" y="4284"/>
                      </a:lnTo>
                      <a:lnTo>
                        <a:pt x="4795" y="4302"/>
                      </a:lnTo>
                      <a:lnTo>
                        <a:pt x="4820" y="4310"/>
                      </a:lnTo>
                      <a:lnTo>
                        <a:pt x="4854" y="4327"/>
                      </a:lnTo>
                      <a:lnTo>
                        <a:pt x="4880" y="4336"/>
                      </a:lnTo>
                      <a:lnTo>
                        <a:pt x="4905" y="4344"/>
                      </a:lnTo>
                      <a:lnTo>
                        <a:pt x="4931" y="4361"/>
                      </a:lnTo>
                      <a:lnTo>
                        <a:pt x="4965" y="4370"/>
                      </a:lnTo>
                      <a:lnTo>
                        <a:pt x="4990" y="4378"/>
                      </a:lnTo>
                      <a:lnTo>
                        <a:pt x="5016" y="4387"/>
                      </a:lnTo>
                      <a:lnTo>
                        <a:pt x="5050" y="4395"/>
                      </a:lnTo>
                      <a:lnTo>
                        <a:pt x="5076" y="4412"/>
                      </a:lnTo>
                      <a:lnTo>
                        <a:pt x="5101" y="4421"/>
                      </a:lnTo>
                      <a:lnTo>
                        <a:pt x="5127" y="4429"/>
                      </a:lnTo>
                      <a:lnTo>
                        <a:pt x="5161" y="4438"/>
                      </a:lnTo>
                      <a:lnTo>
                        <a:pt x="5186" y="4446"/>
                      </a:lnTo>
                      <a:lnTo>
                        <a:pt x="5212" y="4455"/>
                      </a:lnTo>
                      <a:lnTo>
                        <a:pt x="5246" y="4463"/>
                      </a:lnTo>
                      <a:lnTo>
                        <a:pt x="5272" y="4472"/>
                      </a:lnTo>
                      <a:lnTo>
                        <a:pt x="5297" y="4480"/>
                      </a:lnTo>
                      <a:lnTo>
                        <a:pt x="5323" y="4489"/>
                      </a:lnTo>
                      <a:lnTo>
                        <a:pt x="5357" y="4497"/>
                      </a:lnTo>
                      <a:lnTo>
                        <a:pt x="5382" y="4506"/>
                      </a:lnTo>
                      <a:lnTo>
                        <a:pt x="5408" y="4514"/>
                      </a:lnTo>
                      <a:lnTo>
                        <a:pt x="5442" y="4514"/>
                      </a:lnTo>
                      <a:lnTo>
                        <a:pt x="5467" y="4523"/>
                      </a:lnTo>
                      <a:lnTo>
                        <a:pt x="5493" y="4532"/>
                      </a:lnTo>
                      <a:lnTo>
                        <a:pt x="5527" y="4540"/>
                      </a:lnTo>
                      <a:lnTo>
                        <a:pt x="5553" y="4549"/>
                      </a:lnTo>
                      <a:lnTo>
                        <a:pt x="5578" y="4549"/>
                      </a:lnTo>
                      <a:lnTo>
                        <a:pt x="5604" y="4557"/>
                      </a:lnTo>
                      <a:lnTo>
                        <a:pt x="5638" y="4566"/>
                      </a:lnTo>
                      <a:lnTo>
                        <a:pt x="5663" y="4574"/>
                      </a:lnTo>
                      <a:lnTo>
                        <a:pt x="5689" y="4574"/>
                      </a:lnTo>
                      <a:lnTo>
                        <a:pt x="5723" y="4583"/>
                      </a:lnTo>
                      <a:lnTo>
                        <a:pt x="5748" y="4591"/>
                      </a:lnTo>
                      <a:lnTo>
                        <a:pt x="5774" y="4591"/>
                      </a:lnTo>
                      <a:lnTo>
                        <a:pt x="5799" y="4600"/>
                      </a:lnTo>
                      <a:lnTo>
                        <a:pt x="5834" y="4608"/>
                      </a:lnTo>
                      <a:lnTo>
                        <a:pt x="5859" y="4608"/>
                      </a:lnTo>
                      <a:lnTo>
                        <a:pt x="5885" y="4617"/>
                      </a:lnTo>
                      <a:lnTo>
                        <a:pt x="5919" y="4617"/>
                      </a:lnTo>
                      <a:lnTo>
                        <a:pt x="5944" y="4625"/>
                      </a:lnTo>
                      <a:lnTo>
                        <a:pt x="5970" y="4625"/>
                      </a:lnTo>
                      <a:lnTo>
                        <a:pt x="5995" y="4634"/>
                      </a:lnTo>
                      <a:lnTo>
                        <a:pt x="6029" y="4634"/>
                      </a:lnTo>
                      <a:lnTo>
                        <a:pt x="6055" y="4642"/>
                      </a:lnTo>
                      <a:lnTo>
                        <a:pt x="6080" y="4642"/>
                      </a:lnTo>
                      <a:lnTo>
                        <a:pt x="6115" y="4651"/>
                      </a:lnTo>
                      <a:lnTo>
                        <a:pt x="6140" y="4651"/>
                      </a:lnTo>
                      <a:lnTo>
                        <a:pt x="6166" y="4659"/>
                      </a:lnTo>
                      <a:lnTo>
                        <a:pt x="6200" y="4659"/>
                      </a:lnTo>
                      <a:lnTo>
                        <a:pt x="6225" y="4668"/>
                      </a:lnTo>
                      <a:lnTo>
                        <a:pt x="6251" y="4668"/>
                      </a:lnTo>
                      <a:lnTo>
                        <a:pt x="6276" y="4676"/>
                      </a:lnTo>
                      <a:lnTo>
                        <a:pt x="6310" y="4676"/>
                      </a:lnTo>
                      <a:lnTo>
                        <a:pt x="6336" y="4676"/>
                      </a:lnTo>
                      <a:lnTo>
                        <a:pt x="6361" y="4685"/>
                      </a:lnTo>
                      <a:lnTo>
                        <a:pt x="6396" y="4685"/>
                      </a:lnTo>
                      <a:lnTo>
                        <a:pt x="6421" y="4693"/>
                      </a:lnTo>
                      <a:lnTo>
                        <a:pt x="6447" y="4693"/>
                      </a:lnTo>
                      <a:lnTo>
                        <a:pt x="6472" y="4693"/>
                      </a:lnTo>
                      <a:lnTo>
                        <a:pt x="6506" y="4702"/>
                      </a:lnTo>
                      <a:lnTo>
                        <a:pt x="6532" y="4702"/>
                      </a:lnTo>
                      <a:lnTo>
                        <a:pt x="6557" y="4702"/>
                      </a:lnTo>
                      <a:lnTo>
                        <a:pt x="6591" y="4710"/>
                      </a:lnTo>
                      <a:lnTo>
                        <a:pt x="6617" y="4710"/>
                      </a:lnTo>
                      <a:lnTo>
                        <a:pt x="6643" y="4710"/>
                      </a:lnTo>
                      <a:lnTo>
                        <a:pt x="6668" y="4719"/>
                      </a:lnTo>
                      <a:lnTo>
                        <a:pt x="6702" y="4719"/>
                      </a:lnTo>
                      <a:lnTo>
                        <a:pt x="6728" y="4719"/>
                      </a:lnTo>
                      <a:lnTo>
                        <a:pt x="6753" y="4727"/>
                      </a:lnTo>
                      <a:lnTo>
                        <a:pt x="6787" y="4727"/>
                      </a:lnTo>
                      <a:lnTo>
                        <a:pt x="6813" y="4727"/>
                      </a:lnTo>
                      <a:lnTo>
                        <a:pt x="6838" y="4727"/>
                      </a:lnTo>
                      <a:lnTo>
                        <a:pt x="6872" y="4736"/>
                      </a:lnTo>
                      <a:lnTo>
                        <a:pt x="6898" y="4736"/>
                      </a:lnTo>
                      <a:lnTo>
                        <a:pt x="6924" y="4736"/>
                      </a:lnTo>
                      <a:lnTo>
                        <a:pt x="6949" y="4736"/>
                      </a:lnTo>
                      <a:lnTo>
                        <a:pt x="6983" y="4744"/>
                      </a:lnTo>
                      <a:lnTo>
                        <a:pt x="7009" y="4744"/>
                      </a:lnTo>
                    </a:path>
                  </a:pathLst>
                </a:custGeom>
                <a:noFill/>
                <a:ln w="9525" cmpd="sng">
                  <a:solidFill>
                    <a:srgbClr val="66CC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28713" name="Freeform 86"/>
                <p:cNvSpPr>
                  <a:spLocks/>
                </p:cNvSpPr>
                <p:nvPr/>
              </p:nvSpPr>
              <p:spPr bwMode="auto">
                <a:xfrm>
                  <a:off x="3030" y="2854"/>
                  <a:ext cx="2075" cy="592"/>
                </a:xfrm>
                <a:custGeom>
                  <a:avLst/>
                  <a:gdLst>
                    <a:gd name="T0" fmla="*/ 25 w 7009"/>
                    <a:gd name="T1" fmla="*/ 3 h 4574"/>
                    <a:gd name="T2" fmla="*/ 58 w 7009"/>
                    <a:gd name="T3" fmla="*/ 9 h 4574"/>
                    <a:gd name="T4" fmla="*/ 91 w 7009"/>
                    <a:gd name="T5" fmla="*/ 14 h 4574"/>
                    <a:gd name="T6" fmla="*/ 124 w 7009"/>
                    <a:gd name="T7" fmla="*/ 21 h 4574"/>
                    <a:gd name="T8" fmla="*/ 159 w 7009"/>
                    <a:gd name="T9" fmla="*/ 28 h 4574"/>
                    <a:gd name="T10" fmla="*/ 192 w 7009"/>
                    <a:gd name="T11" fmla="*/ 35 h 4574"/>
                    <a:gd name="T12" fmla="*/ 224 w 7009"/>
                    <a:gd name="T13" fmla="*/ 43 h 4574"/>
                    <a:gd name="T14" fmla="*/ 257 w 7009"/>
                    <a:gd name="T15" fmla="*/ 51 h 4574"/>
                    <a:gd name="T16" fmla="*/ 290 w 7009"/>
                    <a:gd name="T17" fmla="*/ 61 h 4574"/>
                    <a:gd name="T18" fmla="*/ 323 w 7009"/>
                    <a:gd name="T19" fmla="*/ 69 h 4574"/>
                    <a:gd name="T20" fmla="*/ 358 w 7009"/>
                    <a:gd name="T21" fmla="*/ 80 h 4574"/>
                    <a:gd name="T22" fmla="*/ 391 w 7009"/>
                    <a:gd name="T23" fmla="*/ 92 h 4574"/>
                    <a:gd name="T24" fmla="*/ 424 w 7009"/>
                    <a:gd name="T25" fmla="*/ 103 h 4574"/>
                    <a:gd name="T26" fmla="*/ 457 w 7009"/>
                    <a:gd name="T27" fmla="*/ 115 h 4574"/>
                    <a:gd name="T28" fmla="*/ 489 w 7009"/>
                    <a:gd name="T29" fmla="*/ 128 h 4574"/>
                    <a:gd name="T30" fmla="*/ 522 w 7009"/>
                    <a:gd name="T31" fmla="*/ 141 h 4574"/>
                    <a:gd name="T32" fmla="*/ 557 w 7009"/>
                    <a:gd name="T33" fmla="*/ 154 h 4574"/>
                    <a:gd name="T34" fmla="*/ 590 w 7009"/>
                    <a:gd name="T35" fmla="*/ 169 h 4574"/>
                    <a:gd name="T36" fmla="*/ 623 w 7009"/>
                    <a:gd name="T37" fmla="*/ 183 h 4574"/>
                    <a:gd name="T38" fmla="*/ 655 w 7009"/>
                    <a:gd name="T39" fmla="*/ 198 h 4574"/>
                    <a:gd name="T40" fmla="*/ 688 w 7009"/>
                    <a:gd name="T41" fmla="*/ 213 h 4574"/>
                    <a:gd name="T42" fmla="*/ 721 w 7009"/>
                    <a:gd name="T43" fmla="*/ 228 h 4574"/>
                    <a:gd name="T44" fmla="*/ 756 w 7009"/>
                    <a:gd name="T45" fmla="*/ 244 h 4574"/>
                    <a:gd name="T46" fmla="*/ 789 w 7009"/>
                    <a:gd name="T47" fmla="*/ 259 h 4574"/>
                    <a:gd name="T48" fmla="*/ 822 w 7009"/>
                    <a:gd name="T49" fmla="*/ 275 h 4574"/>
                    <a:gd name="T50" fmla="*/ 855 w 7009"/>
                    <a:gd name="T51" fmla="*/ 290 h 4574"/>
                    <a:gd name="T52" fmla="*/ 888 w 7009"/>
                    <a:gd name="T53" fmla="*/ 305 h 4574"/>
                    <a:gd name="T54" fmla="*/ 920 w 7009"/>
                    <a:gd name="T55" fmla="*/ 321 h 4574"/>
                    <a:gd name="T56" fmla="*/ 956 w 7009"/>
                    <a:gd name="T57" fmla="*/ 336 h 4574"/>
                    <a:gd name="T58" fmla="*/ 988 w 7009"/>
                    <a:gd name="T59" fmla="*/ 352 h 4574"/>
                    <a:gd name="T60" fmla="*/ 1021 w 7009"/>
                    <a:gd name="T61" fmla="*/ 366 h 4574"/>
                    <a:gd name="T62" fmla="*/ 1054 w 7009"/>
                    <a:gd name="T63" fmla="*/ 380 h 4574"/>
                    <a:gd name="T64" fmla="*/ 1087 w 7009"/>
                    <a:gd name="T65" fmla="*/ 395 h 4574"/>
                    <a:gd name="T66" fmla="*/ 1119 w 7009"/>
                    <a:gd name="T67" fmla="*/ 409 h 4574"/>
                    <a:gd name="T68" fmla="*/ 1155 w 7009"/>
                    <a:gd name="T69" fmla="*/ 422 h 4574"/>
                    <a:gd name="T70" fmla="*/ 1187 w 7009"/>
                    <a:gd name="T71" fmla="*/ 435 h 4574"/>
                    <a:gd name="T72" fmla="*/ 1220 w 7009"/>
                    <a:gd name="T73" fmla="*/ 448 h 4574"/>
                    <a:gd name="T74" fmla="*/ 1253 w 7009"/>
                    <a:gd name="T75" fmla="*/ 460 h 4574"/>
                    <a:gd name="T76" fmla="*/ 1286 w 7009"/>
                    <a:gd name="T77" fmla="*/ 471 h 4574"/>
                    <a:gd name="T78" fmla="*/ 1319 w 7009"/>
                    <a:gd name="T79" fmla="*/ 482 h 4574"/>
                    <a:gd name="T80" fmla="*/ 1354 w 7009"/>
                    <a:gd name="T81" fmla="*/ 492 h 4574"/>
                    <a:gd name="T82" fmla="*/ 1387 w 7009"/>
                    <a:gd name="T83" fmla="*/ 502 h 4574"/>
                    <a:gd name="T84" fmla="*/ 1420 w 7009"/>
                    <a:gd name="T85" fmla="*/ 510 h 4574"/>
                    <a:gd name="T86" fmla="*/ 1452 w 7009"/>
                    <a:gd name="T87" fmla="*/ 518 h 4574"/>
                    <a:gd name="T88" fmla="*/ 1485 w 7009"/>
                    <a:gd name="T89" fmla="*/ 526 h 4574"/>
                    <a:gd name="T90" fmla="*/ 1518 w 7009"/>
                    <a:gd name="T91" fmla="*/ 532 h 4574"/>
                    <a:gd name="T92" fmla="*/ 1553 w 7009"/>
                    <a:gd name="T93" fmla="*/ 539 h 4574"/>
                    <a:gd name="T94" fmla="*/ 1586 w 7009"/>
                    <a:gd name="T95" fmla="*/ 545 h 4574"/>
                    <a:gd name="T96" fmla="*/ 1618 w 7009"/>
                    <a:gd name="T97" fmla="*/ 550 h 4574"/>
                    <a:gd name="T98" fmla="*/ 1651 w 7009"/>
                    <a:gd name="T99" fmla="*/ 556 h 4574"/>
                    <a:gd name="T100" fmla="*/ 1684 w 7009"/>
                    <a:gd name="T101" fmla="*/ 560 h 4574"/>
                    <a:gd name="T102" fmla="*/ 1717 w 7009"/>
                    <a:gd name="T103" fmla="*/ 564 h 4574"/>
                    <a:gd name="T104" fmla="*/ 1752 w 7009"/>
                    <a:gd name="T105" fmla="*/ 568 h 4574"/>
                    <a:gd name="T106" fmla="*/ 1785 w 7009"/>
                    <a:gd name="T107" fmla="*/ 571 h 4574"/>
                    <a:gd name="T108" fmla="*/ 1818 w 7009"/>
                    <a:gd name="T109" fmla="*/ 574 h 4574"/>
                    <a:gd name="T110" fmla="*/ 1851 w 7009"/>
                    <a:gd name="T111" fmla="*/ 578 h 4574"/>
                    <a:gd name="T112" fmla="*/ 1883 w 7009"/>
                    <a:gd name="T113" fmla="*/ 580 h 4574"/>
                    <a:gd name="T114" fmla="*/ 1916 w 7009"/>
                    <a:gd name="T115" fmla="*/ 583 h 4574"/>
                    <a:gd name="T116" fmla="*/ 1951 w 7009"/>
                    <a:gd name="T117" fmla="*/ 585 h 4574"/>
                    <a:gd name="T118" fmla="*/ 1984 w 7009"/>
                    <a:gd name="T119" fmla="*/ 588 h 4574"/>
                    <a:gd name="T120" fmla="*/ 2017 w 7009"/>
                    <a:gd name="T121" fmla="*/ 589 h 4574"/>
                    <a:gd name="T122" fmla="*/ 2050 w 7009"/>
                    <a:gd name="T123" fmla="*/ 591 h 457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7009" h="4574">
                      <a:moveTo>
                        <a:pt x="0" y="0"/>
                      </a:moveTo>
                      <a:lnTo>
                        <a:pt x="26" y="8"/>
                      </a:lnTo>
                      <a:lnTo>
                        <a:pt x="60" y="17"/>
                      </a:lnTo>
                      <a:lnTo>
                        <a:pt x="86" y="25"/>
                      </a:lnTo>
                      <a:lnTo>
                        <a:pt x="111" y="42"/>
                      </a:lnTo>
                      <a:lnTo>
                        <a:pt x="137" y="51"/>
                      </a:lnTo>
                      <a:lnTo>
                        <a:pt x="171" y="59"/>
                      </a:lnTo>
                      <a:lnTo>
                        <a:pt x="196" y="68"/>
                      </a:lnTo>
                      <a:lnTo>
                        <a:pt x="222" y="76"/>
                      </a:lnTo>
                      <a:lnTo>
                        <a:pt x="256" y="93"/>
                      </a:lnTo>
                      <a:lnTo>
                        <a:pt x="281" y="102"/>
                      </a:lnTo>
                      <a:lnTo>
                        <a:pt x="307" y="110"/>
                      </a:lnTo>
                      <a:lnTo>
                        <a:pt x="341" y="127"/>
                      </a:lnTo>
                      <a:lnTo>
                        <a:pt x="367" y="136"/>
                      </a:lnTo>
                      <a:lnTo>
                        <a:pt x="392" y="144"/>
                      </a:lnTo>
                      <a:lnTo>
                        <a:pt x="418" y="161"/>
                      </a:lnTo>
                      <a:lnTo>
                        <a:pt x="452" y="170"/>
                      </a:lnTo>
                      <a:lnTo>
                        <a:pt x="477" y="187"/>
                      </a:lnTo>
                      <a:lnTo>
                        <a:pt x="503" y="196"/>
                      </a:lnTo>
                      <a:lnTo>
                        <a:pt x="537" y="213"/>
                      </a:lnTo>
                      <a:lnTo>
                        <a:pt x="562" y="230"/>
                      </a:lnTo>
                      <a:lnTo>
                        <a:pt x="588" y="238"/>
                      </a:lnTo>
                      <a:lnTo>
                        <a:pt x="614" y="255"/>
                      </a:lnTo>
                      <a:lnTo>
                        <a:pt x="648" y="272"/>
                      </a:lnTo>
                      <a:lnTo>
                        <a:pt x="673" y="281"/>
                      </a:lnTo>
                      <a:lnTo>
                        <a:pt x="699" y="298"/>
                      </a:lnTo>
                      <a:lnTo>
                        <a:pt x="733" y="315"/>
                      </a:lnTo>
                      <a:lnTo>
                        <a:pt x="758" y="332"/>
                      </a:lnTo>
                      <a:lnTo>
                        <a:pt x="784" y="349"/>
                      </a:lnTo>
                      <a:lnTo>
                        <a:pt x="809" y="357"/>
                      </a:lnTo>
                      <a:lnTo>
                        <a:pt x="843" y="374"/>
                      </a:lnTo>
                      <a:lnTo>
                        <a:pt x="869" y="391"/>
                      </a:lnTo>
                      <a:lnTo>
                        <a:pt x="895" y="408"/>
                      </a:lnTo>
                      <a:lnTo>
                        <a:pt x="929" y="426"/>
                      </a:lnTo>
                      <a:lnTo>
                        <a:pt x="954" y="443"/>
                      </a:lnTo>
                      <a:lnTo>
                        <a:pt x="980" y="468"/>
                      </a:lnTo>
                      <a:lnTo>
                        <a:pt x="1014" y="485"/>
                      </a:lnTo>
                      <a:lnTo>
                        <a:pt x="1039" y="502"/>
                      </a:lnTo>
                      <a:lnTo>
                        <a:pt x="1065" y="519"/>
                      </a:lnTo>
                      <a:lnTo>
                        <a:pt x="1090" y="536"/>
                      </a:lnTo>
                      <a:lnTo>
                        <a:pt x="1124" y="562"/>
                      </a:lnTo>
                      <a:lnTo>
                        <a:pt x="1150" y="579"/>
                      </a:lnTo>
                      <a:lnTo>
                        <a:pt x="1176" y="596"/>
                      </a:lnTo>
                      <a:lnTo>
                        <a:pt x="1210" y="621"/>
                      </a:lnTo>
                      <a:lnTo>
                        <a:pt x="1235" y="638"/>
                      </a:lnTo>
                      <a:lnTo>
                        <a:pt x="1261" y="664"/>
                      </a:lnTo>
                      <a:lnTo>
                        <a:pt x="1286" y="681"/>
                      </a:lnTo>
                      <a:lnTo>
                        <a:pt x="1320" y="707"/>
                      </a:lnTo>
                      <a:lnTo>
                        <a:pt x="1346" y="724"/>
                      </a:lnTo>
                      <a:lnTo>
                        <a:pt x="1371" y="749"/>
                      </a:lnTo>
                      <a:lnTo>
                        <a:pt x="1405" y="766"/>
                      </a:lnTo>
                      <a:lnTo>
                        <a:pt x="1431" y="792"/>
                      </a:lnTo>
                      <a:lnTo>
                        <a:pt x="1457" y="817"/>
                      </a:lnTo>
                      <a:lnTo>
                        <a:pt x="1482" y="843"/>
                      </a:lnTo>
                      <a:lnTo>
                        <a:pt x="1516" y="860"/>
                      </a:lnTo>
                      <a:lnTo>
                        <a:pt x="1542" y="885"/>
                      </a:lnTo>
                      <a:lnTo>
                        <a:pt x="1567" y="911"/>
                      </a:lnTo>
                      <a:lnTo>
                        <a:pt x="1601" y="937"/>
                      </a:lnTo>
                      <a:lnTo>
                        <a:pt x="1627" y="962"/>
                      </a:lnTo>
                      <a:lnTo>
                        <a:pt x="1652" y="988"/>
                      </a:lnTo>
                      <a:lnTo>
                        <a:pt x="1686" y="1013"/>
                      </a:lnTo>
                      <a:lnTo>
                        <a:pt x="1712" y="1039"/>
                      </a:lnTo>
                      <a:lnTo>
                        <a:pt x="1738" y="1064"/>
                      </a:lnTo>
                      <a:lnTo>
                        <a:pt x="1763" y="1090"/>
                      </a:lnTo>
                      <a:lnTo>
                        <a:pt x="1797" y="1115"/>
                      </a:lnTo>
                      <a:lnTo>
                        <a:pt x="1823" y="1141"/>
                      </a:lnTo>
                      <a:lnTo>
                        <a:pt x="1848" y="1167"/>
                      </a:lnTo>
                      <a:lnTo>
                        <a:pt x="1882" y="1192"/>
                      </a:lnTo>
                      <a:lnTo>
                        <a:pt x="1908" y="1218"/>
                      </a:lnTo>
                      <a:lnTo>
                        <a:pt x="1933" y="1252"/>
                      </a:lnTo>
                      <a:lnTo>
                        <a:pt x="1959" y="1277"/>
                      </a:lnTo>
                      <a:lnTo>
                        <a:pt x="1993" y="1303"/>
                      </a:lnTo>
                      <a:lnTo>
                        <a:pt x="2019" y="1328"/>
                      </a:lnTo>
                      <a:lnTo>
                        <a:pt x="2044" y="1363"/>
                      </a:lnTo>
                      <a:lnTo>
                        <a:pt x="2078" y="1388"/>
                      </a:lnTo>
                      <a:lnTo>
                        <a:pt x="2104" y="1414"/>
                      </a:lnTo>
                      <a:lnTo>
                        <a:pt x="2129" y="1448"/>
                      </a:lnTo>
                      <a:lnTo>
                        <a:pt x="2155" y="1473"/>
                      </a:lnTo>
                      <a:lnTo>
                        <a:pt x="2189" y="1499"/>
                      </a:lnTo>
                      <a:lnTo>
                        <a:pt x="2214" y="1533"/>
                      </a:lnTo>
                      <a:lnTo>
                        <a:pt x="2240" y="1558"/>
                      </a:lnTo>
                      <a:lnTo>
                        <a:pt x="2274" y="1584"/>
                      </a:lnTo>
                      <a:lnTo>
                        <a:pt x="2300" y="1618"/>
                      </a:lnTo>
                      <a:lnTo>
                        <a:pt x="2325" y="1644"/>
                      </a:lnTo>
                      <a:lnTo>
                        <a:pt x="2359" y="1678"/>
                      </a:lnTo>
                      <a:lnTo>
                        <a:pt x="2385" y="1703"/>
                      </a:lnTo>
                      <a:lnTo>
                        <a:pt x="2410" y="1737"/>
                      </a:lnTo>
                      <a:lnTo>
                        <a:pt x="2436" y="1763"/>
                      </a:lnTo>
                      <a:lnTo>
                        <a:pt x="2470" y="1797"/>
                      </a:lnTo>
                      <a:lnTo>
                        <a:pt x="2495" y="1823"/>
                      </a:lnTo>
                      <a:lnTo>
                        <a:pt x="2521" y="1848"/>
                      </a:lnTo>
                      <a:lnTo>
                        <a:pt x="2555" y="1882"/>
                      </a:lnTo>
                      <a:lnTo>
                        <a:pt x="2581" y="1908"/>
                      </a:lnTo>
                      <a:lnTo>
                        <a:pt x="2606" y="1942"/>
                      </a:lnTo>
                      <a:lnTo>
                        <a:pt x="2632" y="1967"/>
                      </a:lnTo>
                      <a:lnTo>
                        <a:pt x="2666" y="2001"/>
                      </a:lnTo>
                      <a:lnTo>
                        <a:pt x="2691" y="2027"/>
                      </a:lnTo>
                      <a:lnTo>
                        <a:pt x="2717" y="2061"/>
                      </a:lnTo>
                      <a:lnTo>
                        <a:pt x="2751" y="2087"/>
                      </a:lnTo>
                      <a:lnTo>
                        <a:pt x="2776" y="2121"/>
                      </a:lnTo>
                      <a:lnTo>
                        <a:pt x="2802" y="2155"/>
                      </a:lnTo>
                      <a:lnTo>
                        <a:pt x="2828" y="2180"/>
                      </a:lnTo>
                      <a:lnTo>
                        <a:pt x="2862" y="2214"/>
                      </a:lnTo>
                      <a:lnTo>
                        <a:pt x="2887" y="2240"/>
                      </a:lnTo>
                      <a:lnTo>
                        <a:pt x="2913" y="2274"/>
                      </a:lnTo>
                      <a:lnTo>
                        <a:pt x="2947" y="2300"/>
                      </a:lnTo>
                      <a:lnTo>
                        <a:pt x="2972" y="2334"/>
                      </a:lnTo>
                      <a:lnTo>
                        <a:pt x="2998" y="2359"/>
                      </a:lnTo>
                      <a:lnTo>
                        <a:pt x="3032" y="2393"/>
                      </a:lnTo>
                      <a:lnTo>
                        <a:pt x="3057" y="2419"/>
                      </a:lnTo>
                      <a:lnTo>
                        <a:pt x="3083" y="2453"/>
                      </a:lnTo>
                      <a:lnTo>
                        <a:pt x="3109" y="2478"/>
                      </a:lnTo>
                      <a:lnTo>
                        <a:pt x="3143" y="2504"/>
                      </a:lnTo>
                      <a:lnTo>
                        <a:pt x="3168" y="2538"/>
                      </a:lnTo>
                      <a:lnTo>
                        <a:pt x="3194" y="2564"/>
                      </a:lnTo>
                      <a:lnTo>
                        <a:pt x="3228" y="2598"/>
                      </a:lnTo>
                      <a:lnTo>
                        <a:pt x="3253" y="2623"/>
                      </a:lnTo>
                      <a:lnTo>
                        <a:pt x="3279" y="2657"/>
                      </a:lnTo>
                      <a:lnTo>
                        <a:pt x="3304" y="2683"/>
                      </a:lnTo>
                      <a:lnTo>
                        <a:pt x="3338" y="2717"/>
                      </a:lnTo>
                      <a:lnTo>
                        <a:pt x="3364" y="2742"/>
                      </a:lnTo>
                      <a:lnTo>
                        <a:pt x="3390" y="2768"/>
                      </a:lnTo>
                      <a:lnTo>
                        <a:pt x="3424" y="2802"/>
                      </a:lnTo>
                      <a:lnTo>
                        <a:pt x="3449" y="2828"/>
                      </a:lnTo>
                      <a:lnTo>
                        <a:pt x="3475" y="2853"/>
                      </a:lnTo>
                      <a:lnTo>
                        <a:pt x="3509" y="2887"/>
                      </a:lnTo>
                      <a:lnTo>
                        <a:pt x="3534" y="2913"/>
                      </a:lnTo>
                      <a:lnTo>
                        <a:pt x="3560" y="2938"/>
                      </a:lnTo>
                      <a:lnTo>
                        <a:pt x="3585" y="2972"/>
                      </a:lnTo>
                      <a:lnTo>
                        <a:pt x="3619" y="2998"/>
                      </a:lnTo>
                      <a:lnTo>
                        <a:pt x="3645" y="3024"/>
                      </a:lnTo>
                      <a:lnTo>
                        <a:pt x="3671" y="3049"/>
                      </a:lnTo>
                      <a:lnTo>
                        <a:pt x="3705" y="3083"/>
                      </a:lnTo>
                      <a:lnTo>
                        <a:pt x="3730" y="3109"/>
                      </a:lnTo>
                      <a:lnTo>
                        <a:pt x="3756" y="3134"/>
                      </a:lnTo>
                      <a:lnTo>
                        <a:pt x="3781" y="3160"/>
                      </a:lnTo>
                      <a:lnTo>
                        <a:pt x="3815" y="3185"/>
                      </a:lnTo>
                      <a:lnTo>
                        <a:pt x="3841" y="3211"/>
                      </a:lnTo>
                      <a:lnTo>
                        <a:pt x="3866" y="3237"/>
                      </a:lnTo>
                      <a:lnTo>
                        <a:pt x="3901" y="3262"/>
                      </a:lnTo>
                      <a:lnTo>
                        <a:pt x="3926" y="3288"/>
                      </a:lnTo>
                      <a:lnTo>
                        <a:pt x="3952" y="3313"/>
                      </a:lnTo>
                      <a:lnTo>
                        <a:pt x="3977" y="3339"/>
                      </a:lnTo>
                      <a:lnTo>
                        <a:pt x="4011" y="3364"/>
                      </a:lnTo>
                      <a:lnTo>
                        <a:pt x="4037" y="3390"/>
                      </a:lnTo>
                      <a:lnTo>
                        <a:pt x="4062" y="3415"/>
                      </a:lnTo>
                      <a:lnTo>
                        <a:pt x="4096" y="3441"/>
                      </a:lnTo>
                      <a:lnTo>
                        <a:pt x="4122" y="3458"/>
                      </a:lnTo>
                      <a:lnTo>
                        <a:pt x="4147" y="3484"/>
                      </a:lnTo>
                      <a:lnTo>
                        <a:pt x="4182" y="3509"/>
                      </a:lnTo>
                      <a:lnTo>
                        <a:pt x="4207" y="3535"/>
                      </a:lnTo>
                      <a:lnTo>
                        <a:pt x="4233" y="3552"/>
                      </a:lnTo>
                      <a:lnTo>
                        <a:pt x="4258" y="3577"/>
                      </a:lnTo>
                      <a:lnTo>
                        <a:pt x="4292" y="3594"/>
                      </a:lnTo>
                      <a:lnTo>
                        <a:pt x="4318" y="3620"/>
                      </a:lnTo>
                      <a:lnTo>
                        <a:pt x="4343" y="3637"/>
                      </a:lnTo>
                      <a:lnTo>
                        <a:pt x="4377" y="3662"/>
                      </a:lnTo>
                      <a:lnTo>
                        <a:pt x="4403" y="3679"/>
                      </a:lnTo>
                      <a:lnTo>
                        <a:pt x="4428" y="3705"/>
                      </a:lnTo>
                      <a:lnTo>
                        <a:pt x="4454" y="3722"/>
                      </a:lnTo>
                      <a:lnTo>
                        <a:pt x="4488" y="3739"/>
                      </a:lnTo>
                      <a:lnTo>
                        <a:pt x="4514" y="3765"/>
                      </a:lnTo>
                      <a:lnTo>
                        <a:pt x="4539" y="3782"/>
                      </a:lnTo>
                      <a:lnTo>
                        <a:pt x="4573" y="3799"/>
                      </a:lnTo>
                      <a:lnTo>
                        <a:pt x="4599" y="3816"/>
                      </a:lnTo>
                      <a:lnTo>
                        <a:pt x="4624" y="3833"/>
                      </a:lnTo>
                      <a:lnTo>
                        <a:pt x="4650" y="3858"/>
                      </a:lnTo>
                      <a:lnTo>
                        <a:pt x="4684" y="3875"/>
                      </a:lnTo>
                      <a:lnTo>
                        <a:pt x="4709" y="3892"/>
                      </a:lnTo>
                      <a:lnTo>
                        <a:pt x="4735" y="3909"/>
                      </a:lnTo>
                      <a:lnTo>
                        <a:pt x="4769" y="3927"/>
                      </a:lnTo>
                      <a:lnTo>
                        <a:pt x="4795" y="3944"/>
                      </a:lnTo>
                      <a:lnTo>
                        <a:pt x="4820" y="3952"/>
                      </a:lnTo>
                      <a:lnTo>
                        <a:pt x="4854" y="3969"/>
                      </a:lnTo>
                      <a:lnTo>
                        <a:pt x="4880" y="3986"/>
                      </a:lnTo>
                      <a:lnTo>
                        <a:pt x="4905" y="4003"/>
                      </a:lnTo>
                      <a:lnTo>
                        <a:pt x="4931" y="4020"/>
                      </a:lnTo>
                      <a:lnTo>
                        <a:pt x="4965" y="4029"/>
                      </a:lnTo>
                      <a:lnTo>
                        <a:pt x="4990" y="4046"/>
                      </a:lnTo>
                      <a:lnTo>
                        <a:pt x="5016" y="4063"/>
                      </a:lnTo>
                      <a:lnTo>
                        <a:pt x="5050" y="4071"/>
                      </a:lnTo>
                      <a:lnTo>
                        <a:pt x="5076" y="4088"/>
                      </a:lnTo>
                      <a:lnTo>
                        <a:pt x="5101" y="4105"/>
                      </a:lnTo>
                      <a:lnTo>
                        <a:pt x="5127" y="4114"/>
                      </a:lnTo>
                      <a:lnTo>
                        <a:pt x="5161" y="4131"/>
                      </a:lnTo>
                      <a:lnTo>
                        <a:pt x="5186" y="4139"/>
                      </a:lnTo>
                      <a:lnTo>
                        <a:pt x="5212" y="4156"/>
                      </a:lnTo>
                      <a:lnTo>
                        <a:pt x="5246" y="4165"/>
                      </a:lnTo>
                      <a:lnTo>
                        <a:pt x="5272" y="4174"/>
                      </a:lnTo>
                      <a:lnTo>
                        <a:pt x="5297" y="4191"/>
                      </a:lnTo>
                      <a:lnTo>
                        <a:pt x="5323" y="4199"/>
                      </a:lnTo>
                      <a:lnTo>
                        <a:pt x="5357" y="4208"/>
                      </a:lnTo>
                      <a:lnTo>
                        <a:pt x="5382" y="4225"/>
                      </a:lnTo>
                      <a:lnTo>
                        <a:pt x="5408" y="4233"/>
                      </a:lnTo>
                      <a:lnTo>
                        <a:pt x="5442" y="4242"/>
                      </a:lnTo>
                      <a:lnTo>
                        <a:pt x="5467" y="4250"/>
                      </a:lnTo>
                      <a:lnTo>
                        <a:pt x="5493" y="4259"/>
                      </a:lnTo>
                      <a:lnTo>
                        <a:pt x="5527" y="4276"/>
                      </a:lnTo>
                      <a:lnTo>
                        <a:pt x="5553" y="4284"/>
                      </a:lnTo>
                      <a:lnTo>
                        <a:pt x="5578" y="4293"/>
                      </a:lnTo>
                      <a:lnTo>
                        <a:pt x="5604" y="4301"/>
                      </a:lnTo>
                      <a:lnTo>
                        <a:pt x="5638" y="4310"/>
                      </a:lnTo>
                      <a:lnTo>
                        <a:pt x="5663" y="4318"/>
                      </a:lnTo>
                      <a:lnTo>
                        <a:pt x="5689" y="4327"/>
                      </a:lnTo>
                      <a:lnTo>
                        <a:pt x="5723" y="4335"/>
                      </a:lnTo>
                      <a:lnTo>
                        <a:pt x="5748" y="4344"/>
                      </a:lnTo>
                      <a:lnTo>
                        <a:pt x="5774" y="4352"/>
                      </a:lnTo>
                      <a:lnTo>
                        <a:pt x="5799" y="4361"/>
                      </a:lnTo>
                      <a:lnTo>
                        <a:pt x="5834" y="4369"/>
                      </a:lnTo>
                      <a:lnTo>
                        <a:pt x="5859" y="4378"/>
                      </a:lnTo>
                      <a:lnTo>
                        <a:pt x="5885" y="4378"/>
                      </a:lnTo>
                      <a:lnTo>
                        <a:pt x="5919" y="4386"/>
                      </a:lnTo>
                      <a:lnTo>
                        <a:pt x="5944" y="4395"/>
                      </a:lnTo>
                      <a:lnTo>
                        <a:pt x="5970" y="4404"/>
                      </a:lnTo>
                      <a:lnTo>
                        <a:pt x="5995" y="4412"/>
                      </a:lnTo>
                      <a:lnTo>
                        <a:pt x="6029" y="4412"/>
                      </a:lnTo>
                      <a:lnTo>
                        <a:pt x="6055" y="4421"/>
                      </a:lnTo>
                      <a:lnTo>
                        <a:pt x="6080" y="4429"/>
                      </a:lnTo>
                      <a:lnTo>
                        <a:pt x="6115" y="4438"/>
                      </a:lnTo>
                      <a:lnTo>
                        <a:pt x="6140" y="4438"/>
                      </a:lnTo>
                      <a:lnTo>
                        <a:pt x="6166" y="4446"/>
                      </a:lnTo>
                      <a:lnTo>
                        <a:pt x="6200" y="4455"/>
                      </a:lnTo>
                      <a:lnTo>
                        <a:pt x="6225" y="4455"/>
                      </a:lnTo>
                      <a:lnTo>
                        <a:pt x="6251" y="4463"/>
                      </a:lnTo>
                      <a:lnTo>
                        <a:pt x="6276" y="4472"/>
                      </a:lnTo>
                      <a:lnTo>
                        <a:pt x="6310" y="4472"/>
                      </a:lnTo>
                      <a:lnTo>
                        <a:pt x="6336" y="4480"/>
                      </a:lnTo>
                      <a:lnTo>
                        <a:pt x="6361" y="4480"/>
                      </a:lnTo>
                      <a:lnTo>
                        <a:pt x="6396" y="4489"/>
                      </a:lnTo>
                      <a:lnTo>
                        <a:pt x="6421" y="4497"/>
                      </a:lnTo>
                      <a:lnTo>
                        <a:pt x="6447" y="4497"/>
                      </a:lnTo>
                      <a:lnTo>
                        <a:pt x="6472" y="4506"/>
                      </a:lnTo>
                      <a:lnTo>
                        <a:pt x="6506" y="4506"/>
                      </a:lnTo>
                      <a:lnTo>
                        <a:pt x="6532" y="4514"/>
                      </a:lnTo>
                      <a:lnTo>
                        <a:pt x="6557" y="4514"/>
                      </a:lnTo>
                      <a:lnTo>
                        <a:pt x="6591" y="4523"/>
                      </a:lnTo>
                      <a:lnTo>
                        <a:pt x="6617" y="4523"/>
                      </a:lnTo>
                      <a:lnTo>
                        <a:pt x="6643" y="4531"/>
                      </a:lnTo>
                      <a:lnTo>
                        <a:pt x="6668" y="4531"/>
                      </a:lnTo>
                      <a:lnTo>
                        <a:pt x="6702" y="4540"/>
                      </a:lnTo>
                      <a:lnTo>
                        <a:pt x="6728" y="4540"/>
                      </a:lnTo>
                      <a:lnTo>
                        <a:pt x="6753" y="4540"/>
                      </a:lnTo>
                      <a:lnTo>
                        <a:pt x="6787" y="4548"/>
                      </a:lnTo>
                      <a:lnTo>
                        <a:pt x="6813" y="4548"/>
                      </a:lnTo>
                      <a:lnTo>
                        <a:pt x="6838" y="4557"/>
                      </a:lnTo>
                      <a:lnTo>
                        <a:pt x="6872" y="4557"/>
                      </a:lnTo>
                      <a:lnTo>
                        <a:pt x="6898" y="4557"/>
                      </a:lnTo>
                      <a:lnTo>
                        <a:pt x="6924" y="4565"/>
                      </a:lnTo>
                      <a:lnTo>
                        <a:pt x="6949" y="4565"/>
                      </a:lnTo>
                      <a:lnTo>
                        <a:pt x="6983" y="4574"/>
                      </a:lnTo>
                      <a:lnTo>
                        <a:pt x="7009" y="4574"/>
                      </a:lnTo>
                    </a:path>
                  </a:pathLst>
                </a:custGeom>
                <a:noFill/>
                <a:ln w="9525" cmpd="sng">
                  <a:solidFill>
                    <a:srgbClr val="FFCC66"/>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28714" name="Line 87"/>
                <p:cNvSpPr>
                  <a:spLocks noChangeShapeType="1"/>
                </p:cNvSpPr>
                <p:nvPr/>
              </p:nvSpPr>
              <p:spPr bwMode="auto">
                <a:xfrm flipV="1">
                  <a:off x="3769" y="2769"/>
                  <a:ext cx="276" cy="73"/>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8715" name="Line 88"/>
                <p:cNvSpPr>
                  <a:spLocks noChangeShapeType="1"/>
                </p:cNvSpPr>
                <p:nvPr/>
              </p:nvSpPr>
              <p:spPr bwMode="auto">
                <a:xfrm>
                  <a:off x="3728" y="2857"/>
                  <a:ext cx="323" cy="36"/>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8716" name="Line 89"/>
                <p:cNvSpPr>
                  <a:spLocks noChangeShapeType="1"/>
                </p:cNvSpPr>
                <p:nvPr/>
              </p:nvSpPr>
              <p:spPr bwMode="auto">
                <a:xfrm>
                  <a:off x="3733" y="2893"/>
                  <a:ext cx="312" cy="136"/>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8717" name="Line 90"/>
                <p:cNvSpPr>
                  <a:spLocks noChangeShapeType="1"/>
                </p:cNvSpPr>
                <p:nvPr/>
              </p:nvSpPr>
              <p:spPr bwMode="auto">
                <a:xfrm>
                  <a:off x="3733" y="2930"/>
                  <a:ext cx="312" cy="204"/>
                </a:xfrm>
                <a:prstGeom prst="line">
                  <a:avLst/>
                </a:prstGeom>
                <a:noFill/>
                <a:ln w="31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8718" name="Line 91"/>
                <p:cNvSpPr>
                  <a:spLocks noChangeShapeType="1"/>
                </p:cNvSpPr>
                <p:nvPr/>
              </p:nvSpPr>
              <p:spPr bwMode="auto">
                <a:xfrm flipH="1">
                  <a:off x="3703" y="2975"/>
                  <a:ext cx="27" cy="216"/>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8719" name="Line 92"/>
                <p:cNvSpPr>
                  <a:spLocks noChangeShapeType="1"/>
                </p:cNvSpPr>
                <p:nvPr/>
              </p:nvSpPr>
              <p:spPr bwMode="auto">
                <a:xfrm flipH="1">
                  <a:off x="3437" y="2936"/>
                  <a:ext cx="148" cy="258"/>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8720" name="Line 93"/>
                <p:cNvSpPr>
                  <a:spLocks noChangeShapeType="1"/>
                </p:cNvSpPr>
                <p:nvPr/>
              </p:nvSpPr>
              <p:spPr bwMode="auto">
                <a:xfrm flipH="1">
                  <a:off x="3307" y="2892"/>
                  <a:ext cx="73" cy="187"/>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8721" name="Line 94"/>
                <p:cNvSpPr>
                  <a:spLocks noChangeShapeType="1"/>
                </p:cNvSpPr>
                <p:nvPr/>
              </p:nvSpPr>
              <p:spPr bwMode="auto">
                <a:xfrm flipH="1">
                  <a:off x="3166" y="2889"/>
                  <a:ext cx="19" cy="63"/>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8722" name="Text Box 95"/>
                <p:cNvSpPr txBox="1">
                  <a:spLocks noChangeArrowheads="1"/>
                </p:cNvSpPr>
                <p:nvPr/>
              </p:nvSpPr>
              <p:spPr bwMode="auto">
                <a:xfrm>
                  <a:off x="3010" y="3043"/>
                  <a:ext cx="528" cy="1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a:r>
                    <a:rPr lang="en-US" altLang="zh-CN" sz="1400">
                      <a:latin typeface="Times New Roman" panose="02020603050405020304" pitchFamily="18" charset="0"/>
                    </a:rPr>
                    <a:t>α=1.67</a:t>
                  </a:r>
                </a:p>
              </p:txBody>
            </p:sp>
            <p:sp>
              <p:nvSpPr>
                <p:cNvPr id="28723" name="Text Box 96"/>
                <p:cNvSpPr txBox="1">
                  <a:spLocks noChangeArrowheads="1"/>
                </p:cNvSpPr>
                <p:nvPr/>
              </p:nvSpPr>
              <p:spPr bwMode="auto">
                <a:xfrm>
                  <a:off x="3106" y="3170"/>
                  <a:ext cx="517" cy="1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a:r>
                    <a:rPr lang="en-US" altLang="zh-CN" sz="1400">
                      <a:latin typeface="Times New Roman" panose="02020603050405020304" pitchFamily="18" charset="0"/>
                    </a:rPr>
                    <a:t>α=1.25</a:t>
                  </a:r>
                </a:p>
              </p:txBody>
            </p:sp>
            <p:sp>
              <p:nvSpPr>
                <p:cNvPr id="28724" name="Text Box 97"/>
                <p:cNvSpPr txBox="1">
                  <a:spLocks noChangeArrowheads="1"/>
                </p:cNvSpPr>
                <p:nvPr/>
              </p:nvSpPr>
              <p:spPr bwMode="auto">
                <a:xfrm>
                  <a:off x="3493" y="3166"/>
                  <a:ext cx="453" cy="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a:r>
                    <a:rPr lang="en-US" altLang="zh-CN" sz="1400">
                      <a:latin typeface="Times New Roman" panose="02020603050405020304" pitchFamily="18" charset="0"/>
                    </a:rPr>
                    <a:t>α=0.8</a:t>
                  </a:r>
                </a:p>
              </p:txBody>
            </p:sp>
            <p:sp>
              <p:nvSpPr>
                <p:cNvPr id="28725" name="Text Box 98"/>
                <p:cNvSpPr txBox="1">
                  <a:spLocks noChangeArrowheads="1"/>
                </p:cNvSpPr>
                <p:nvPr/>
              </p:nvSpPr>
              <p:spPr bwMode="auto">
                <a:xfrm>
                  <a:off x="3981" y="3069"/>
                  <a:ext cx="517" cy="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a:r>
                    <a:rPr lang="en-US" altLang="zh-CN" sz="1400">
                      <a:latin typeface="Times New Roman" panose="02020603050405020304" pitchFamily="18" charset="0"/>
                    </a:rPr>
                    <a:t>α=0.5</a:t>
                  </a:r>
                </a:p>
              </p:txBody>
            </p:sp>
            <p:sp>
              <p:nvSpPr>
                <p:cNvPr id="28726" name="Text Box 99"/>
                <p:cNvSpPr txBox="1">
                  <a:spLocks noChangeArrowheads="1"/>
                </p:cNvSpPr>
                <p:nvPr/>
              </p:nvSpPr>
              <p:spPr bwMode="auto">
                <a:xfrm>
                  <a:off x="3977" y="2942"/>
                  <a:ext cx="521" cy="1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a:r>
                    <a:rPr lang="en-US" altLang="zh-CN" sz="1400">
                      <a:latin typeface="Times New Roman" panose="02020603050405020304" pitchFamily="18" charset="0"/>
                    </a:rPr>
                    <a:t>α=0.33</a:t>
                  </a:r>
                </a:p>
              </p:txBody>
            </p:sp>
            <p:sp>
              <p:nvSpPr>
                <p:cNvPr id="28727" name="Text Box 100"/>
                <p:cNvSpPr txBox="1">
                  <a:spLocks noChangeArrowheads="1"/>
                </p:cNvSpPr>
                <p:nvPr/>
              </p:nvSpPr>
              <p:spPr bwMode="auto">
                <a:xfrm>
                  <a:off x="3987" y="2808"/>
                  <a:ext cx="438" cy="1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a:r>
                    <a:rPr lang="en-US" altLang="zh-CN" sz="1400">
                      <a:latin typeface="Times New Roman" panose="02020603050405020304" pitchFamily="18" charset="0"/>
                    </a:rPr>
                    <a:t>α=0.2</a:t>
                  </a:r>
                </a:p>
              </p:txBody>
            </p:sp>
            <p:sp>
              <p:nvSpPr>
                <p:cNvPr id="28728" name="Text Box 101"/>
                <p:cNvSpPr txBox="1">
                  <a:spLocks noChangeArrowheads="1"/>
                </p:cNvSpPr>
                <p:nvPr/>
              </p:nvSpPr>
              <p:spPr bwMode="auto">
                <a:xfrm>
                  <a:off x="3989" y="2656"/>
                  <a:ext cx="461" cy="1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a:r>
                    <a:rPr lang="en-US" altLang="zh-CN" sz="1400">
                      <a:latin typeface="Times New Roman" panose="02020603050405020304" pitchFamily="18" charset="0"/>
                    </a:rPr>
                    <a:t>α=0.1</a:t>
                  </a:r>
                </a:p>
              </p:txBody>
            </p:sp>
            <p:sp>
              <p:nvSpPr>
                <p:cNvPr id="28729" name="Line 102"/>
                <p:cNvSpPr>
                  <a:spLocks noChangeShapeType="1"/>
                </p:cNvSpPr>
                <p:nvPr/>
              </p:nvSpPr>
              <p:spPr bwMode="auto">
                <a:xfrm rot="16200000" flipH="1">
                  <a:off x="2575" y="3009"/>
                  <a:ext cx="908" cy="0"/>
                </a:xfrm>
                <a:prstGeom prst="line">
                  <a:avLst/>
                </a:prstGeom>
                <a:noFill/>
                <a:ln w="6350">
                  <a:solidFill>
                    <a:srgbClr val="000000"/>
                  </a:solidFill>
                  <a:round/>
                  <a:headEnd type="stealth" w="sm" len="lg"/>
                  <a:tailEnd/>
                </a:ln>
                <a:extLst>
                  <a:ext uri="{909E8E84-426E-40DD-AFC4-6F175D3DCCD1}">
                    <a14:hiddenFill xmlns:a14="http://schemas.microsoft.com/office/drawing/2010/main">
                      <a:noFill/>
                    </a14:hiddenFill>
                  </a:ext>
                </a:extLst>
              </p:spPr>
              <p:txBody>
                <a:bodyPr/>
                <a:lstStyle/>
                <a:p>
                  <a:endParaRPr lang="zh-CN" altLang="en-US"/>
                </a:p>
              </p:txBody>
            </p:sp>
            <p:sp>
              <p:nvSpPr>
                <p:cNvPr id="28730" name="Line 103"/>
                <p:cNvSpPr>
                  <a:spLocks noChangeShapeType="1"/>
                </p:cNvSpPr>
                <p:nvPr/>
              </p:nvSpPr>
              <p:spPr bwMode="auto">
                <a:xfrm rot="10800000" flipV="1">
                  <a:off x="3030" y="3462"/>
                  <a:ext cx="2222" cy="0"/>
                </a:xfrm>
                <a:prstGeom prst="line">
                  <a:avLst/>
                </a:prstGeom>
                <a:noFill/>
                <a:ln w="6350">
                  <a:solidFill>
                    <a:srgbClr val="000000"/>
                  </a:solidFill>
                  <a:round/>
                  <a:headEnd type="stealth" w="sm" len="lg"/>
                  <a:tailEnd/>
                </a:ln>
                <a:extLst>
                  <a:ext uri="{909E8E84-426E-40DD-AFC4-6F175D3DCCD1}">
                    <a14:hiddenFill xmlns:a14="http://schemas.microsoft.com/office/drawing/2010/main">
                      <a:noFill/>
                    </a14:hiddenFill>
                  </a:ext>
                </a:extLst>
              </p:spPr>
              <p:txBody>
                <a:bodyPr/>
                <a:lstStyle/>
                <a:p>
                  <a:endParaRPr lang="zh-CN" altLang="en-US"/>
                </a:p>
              </p:txBody>
            </p:sp>
            <p:sp>
              <p:nvSpPr>
                <p:cNvPr id="28731" name="Line 104"/>
                <p:cNvSpPr>
                  <a:spLocks noChangeShapeType="1"/>
                </p:cNvSpPr>
                <p:nvPr/>
              </p:nvSpPr>
              <p:spPr bwMode="auto">
                <a:xfrm flipV="1">
                  <a:off x="3446" y="3429"/>
                  <a:ext cx="0" cy="34"/>
                </a:xfrm>
                <a:prstGeom prst="line">
                  <a:avLst/>
                </a:prstGeom>
                <a:noFill/>
                <a:ln w="635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8732" name="Line 105"/>
                <p:cNvSpPr>
                  <a:spLocks noChangeShapeType="1"/>
                </p:cNvSpPr>
                <p:nvPr/>
              </p:nvSpPr>
              <p:spPr bwMode="auto">
                <a:xfrm flipV="1">
                  <a:off x="4273" y="3428"/>
                  <a:ext cx="0" cy="35"/>
                </a:xfrm>
                <a:prstGeom prst="line">
                  <a:avLst/>
                </a:prstGeom>
                <a:noFill/>
                <a:ln w="635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8733" name="Line 106"/>
                <p:cNvSpPr>
                  <a:spLocks noChangeShapeType="1"/>
                </p:cNvSpPr>
                <p:nvPr/>
              </p:nvSpPr>
              <p:spPr bwMode="auto">
                <a:xfrm flipV="1">
                  <a:off x="4690" y="3409"/>
                  <a:ext cx="0" cy="53"/>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8734" name="Line 107"/>
                <p:cNvSpPr>
                  <a:spLocks noChangeShapeType="1"/>
                </p:cNvSpPr>
                <p:nvPr/>
              </p:nvSpPr>
              <p:spPr bwMode="auto">
                <a:xfrm flipV="1">
                  <a:off x="5105" y="3428"/>
                  <a:ext cx="0" cy="35"/>
                </a:xfrm>
                <a:prstGeom prst="line">
                  <a:avLst/>
                </a:prstGeom>
                <a:noFill/>
                <a:ln w="635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8735" name="Text Box 108"/>
                <p:cNvSpPr txBox="1">
                  <a:spLocks noChangeArrowheads="1"/>
                </p:cNvSpPr>
                <p:nvPr/>
              </p:nvSpPr>
              <p:spPr bwMode="auto">
                <a:xfrm>
                  <a:off x="2638" y="2560"/>
                  <a:ext cx="530" cy="1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a:r>
                    <a:rPr lang="en-US" altLang="zh-CN" sz="1400">
                      <a:latin typeface="Times New Roman" panose="02020603050405020304" pitchFamily="18" charset="0"/>
                      <a:sym typeface="Symbol" panose="05050102010706020507" pitchFamily="18" charset="2"/>
                    </a:rPr>
                    <a:t>/</a:t>
                  </a:r>
                  <a:r>
                    <a:rPr lang="en-US" altLang="zh-CN" sz="1400">
                      <a:latin typeface="Times New Roman" panose="02020603050405020304" pitchFamily="18" charset="0"/>
                    </a:rPr>
                    <a:t>(°)</a:t>
                  </a:r>
                </a:p>
              </p:txBody>
            </p:sp>
          </p:grpSp>
        </p:grpSp>
        <p:sp>
          <p:nvSpPr>
            <p:cNvPr id="28686" name="Text Box 109"/>
            <p:cNvSpPr txBox="1">
              <a:spLocks noChangeArrowheads="1"/>
            </p:cNvSpPr>
            <p:nvPr/>
          </p:nvSpPr>
          <p:spPr bwMode="auto">
            <a:xfrm>
              <a:off x="4014" y="4089"/>
              <a:ext cx="912" cy="23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a:spcBef>
                  <a:spcPct val="50000"/>
                </a:spcBef>
              </a:pPr>
              <a:r>
                <a:rPr lang="en-US" altLang="zh-CN">
                  <a:latin typeface="Times New Roman" panose="02020603050405020304" pitchFamily="18" charset="0"/>
                </a:rPr>
                <a:t>b) </a:t>
              </a:r>
              <a:r>
                <a:rPr lang="zh-CN" altLang="en-US">
                  <a:latin typeface="Times New Roman" panose="02020603050405020304" pitchFamily="18" charset="0"/>
                </a:rPr>
                <a:t>相频特性</a:t>
              </a:r>
            </a:p>
          </p:txBody>
        </p:sp>
      </p:grpSp>
      <p:sp>
        <p:nvSpPr>
          <p:cNvPr id="28680" name="Rectangle 115"/>
          <p:cNvSpPr>
            <a:spLocks noChangeArrowheads="1"/>
          </p:cNvSpPr>
          <p:nvPr/>
        </p:nvSpPr>
        <p:spPr bwMode="auto">
          <a:xfrm>
            <a:off x="7176378" y="401573"/>
            <a:ext cx="3529013"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000" dirty="0">
                <a:solidFill>
                  <a:srgbClr val="FF0000"/>
                </a:solidFill>
                <a:latin typeface="Times New Roman" panose="02020603050405020304" pitchFamily="18" charset="0"/>
                <a:ea typeface="黑体" panose="02010609060101010101" pitchFamily="49" charset="-122"/>
              </a:rPr>
              <a:t>对二阶低通滤波器进行频率变换</a:t>
            </a:r>
            <a:r>
              <a:rPr lang="en-US" altLang="zh-CN" sz="2000" dirty="0">
                <a:solidFill>
                  <a:srgbClr val="FF0000"/>
                </a:solidFill>
                <a:latin typeface="Times New Roman" panose="02020603050405020304" pitchFamily="18" charset="0"/>
                <a:ea typeface="黑体" panose="02010609060101010101" pitchFamily="49" charset="-122"/>
              </a:rPr>
              <a:t>s/</a:t>
            </a:r>
            <a:r>
              <a:rPr lang="el-GR" altLang="zh-CN" sz="2000" dirty="0">
                <a:solidFill>
                  <a:srgbClr val="FF0000"/>
                </a:solidFill>
                <a:latin typeface="Times New Roman" panose="02020603050405020304" pitchFamily="18" charset="0"/>
                <a:ea typeface="黑体" panose="02010609060101010101" pitchFamily="49" charset="-122"/>
              </a:rPr>
              <a:t>ω</a:t>
            </a:r>
            <a:r>
              <a:rPr lang="en-US" altLang="zh-CN" sz="2000" dirty="0">
                <a:solidFill>
                  <a:srgbClr val="FF0000"/>
                </a:solidFill>
                <a:latin typeface="Times New Roman" panose="02020603050405020304" pitchFamily="18" charset="0"/>
                <a:ea typeface="黑体" panose="02010609060101010101" pitchFamily="49" charset="-122"/>
              </a:rPr>
              <a:t>0</a:t>
            </a:r>
            <a:r>
              <a:rPr lang="el-GR" altLang="zh-CN" sz="2000" dirty="0">
                <a:solidFill>
                  <a:srgbClr val="FF0000"/>
                </a:solidFill>
                <a:latin typeface="Times New Roman" panose="02020603050405020304" pitchFamily="18" charset="0"/>
                <a:ea typeface="黑体" panose="02010609060101010101" pitchFamily="49" charset="-122"/>
              </a:rPr>
              <a:t>→ ω</a:t>
            </a:r>
            <a:r>
              <a:rPr lang="en-US" altLang="zh-CN" sz="2000" dirty="0">
                <a:solidFill>
                  <a:srgbClr val="FF0000"/>
                </a:solidFill>
                <a:latin typeface="Times New Roman" panose="02020603050405020304" pitchFamily="18" charset="0"/>
                <a:ea typeface="黑体" panose="02010609060101010101" pitchFamily="49" charset="-122"/>
              </a:rPr>
              <a:t>0</a:t>
            </a:r>
            <a:r>
              <a:rPr lang="el-GR" altLang="zh-CN" sz="2000" dirty="0">
                <a:solidFill>
                  <a:srgbClr val="FF0000"/>
                </a:solidFill>
                <a:latin typeface="Times New Roman" panose="02020603050405020304" pitchFamily="18" charset="0"/>
                <a:ea typeface="黑体" panose="02010609060101010101" pitchFamily="49" charset="-122"/>
              </a:rPr>
              <a:t> </a:t>
            </a:r>
            <a:r>
              <a:rPr lang="en-US" altLang="zh-CN" sz="2000" dirty="0">
                <a:solidFill>
                  <a:srgbClr val="FF0000"/>
                </a:solidFill>
                <a:latin typeface="Times New Roman" panose="02020603050405020304" pitchFamily="18" charset="0"/>
                <a:ea typeface="黑体" panose="02010609060101010101" pitchFamily="49" charset="-122"/>
              </a:rPr>
              <a:t>/ s</a:t>
            </a:r>
            <a:r>
              <a:rPr lang="zh-CN" altLang="en-US" sz="2000" dirty="0">
                <a:solidFill>
                  <a:srgbClr val="FF0000"/>
                </a:solidFill>
                <a:latin typeface="Times New Roman" panose="02020603050405020304" pitchFamily="18" charset="0"/>
                <a:ea typeface="黑体" panose="02010609060101010101" pitchFamily="49" charset="-122"/>
              </a:rPr>
              <a:t>可得到高通</a:t>
            </a:r>
          </a:p>
        </p:txBody>
      </p:sp>
      <p:sp>
        <p:nvSpPr>
          <p:cNvPr id="107" name="Rectangle 2"/>
          <p:cNvSpPr>
            <a:spLocks noGrp="1" noChangeArrowheads="1"/>
          </p:cNvSpPr>
          <p:nvPr>
            <p:ph type="title"/>
          </p:nvPr>
        </p:nvSpPr>
        <p:spPr>
          <a:xfrm>
            <a:off x="838200" y="482481"/>
            <a:ext cx="10515600" cy="590429"/>
          </a:xfrm>
        </p:spPr>
        <p:txBody>
          <a:bodyPr/>
          <a:lstStyle/>
          <a:p>
            <a:pPr eaLnBrk="1" hangingPunct="1"/>
            <a:r>
              <a:rPr lang="en-US" altLang="zh-CN" dirty="0">
                <a:latin typeface="微软雅黑" panose="020B0503020204020204" pitchFamily="34" charset="-122"/>
                <a:ea typeface="微软雅黑" panose="020B0503020204020204" pitchFamily="34" charset="-122"/>
              </a:rPr>
              <a:t>5.1.3  </a:t>
            </a:r>
            <a:r>
              <a:rPr lang="zh-CN" altLang="en-US" dirty="0">
                <a:latin typeface="微软雅黑" panose="020B0503020204020204" pitchFamily="34" charset="-122"/>
                <a:ea typeface="微软雅黑" panose="020B0503020204020204" pitchFamily="34" charset="-122"/>
              </a:rPr>
              <a:t>基本滤波器</a:t>
            </a:r>
          </a:p>
        </p:txBody>
      </p:sp>
      <p:graphicFrame>
        <p:nvGraphicFramePr>
          <p:cNvPr id="108" name="Object 111"/>
          <p:cNvGraphicFramePr>
            <a:graphicFrameLocks noChangeAspect="1"/>
          </p:cNvGraphicFramePr>
          <p:nvPr/>
        </p:nvGraphicFramePr>
        <p:xfrm>
          <a:off x="898021" y="4698823"/>
          <a:ext cx="5607420" cy="1596557"/>
        </p:xfrm>
        <a:graphic>
          <a:graphicData uri="http://schemas.openxmlformats.org/presentationml/2006/ole">
            <mc:AlternateContent xmlns:mc="http://schemas.openxmlformats.org/markup-compatibility/2006">
              <mc:Choice xmlns:v="urn:schemas-microsoft-com:vml" Requires="v">
                <p:oleObj spid="_x0000_s31770" name="Equation" r:id="rId5" imgW="3213100" imgH="914400" progId="Equation.DSMT4">
                  <p:embed/>
                </p:oleObj>
              </mc:Choice>
              <mc:Fallback>
                <p:oleObj name="Equation" r:id="rId5" imgW="3213100" imgH="914400" progId="Equation.DSMT4">
                  <p:embed/>
                  <p:pic>
                    <p:nvPicPr>
                      <p:cNvPr id="108" name="Object 11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98021" y="4698823"/>
                        <a:ext cx="5607420" cy="1596557"/>
                      </a:xfrm>
                      <a:prstGeom prst="rect">
                        <a:avLst/>
                      </a:prstGeom>
                      <a:noFill/>
                      <a:ln>
                        <a:noFill/>
                      </a:ln>
                      <a:effectLst/>
                    </p:spPr>
                  </p:pic>
                </p:oleObj>
              </mc:Fallback>
            </mc:AlternateContent>
          </a:graphicData>
        </a:graphic>
      </p:graphicFrame>
      <p:graphicFrame>
        <p:nvGraphicFramePr>
          <p:cNvPr id="109" name="Object 113"/>
          <p:cNvGraphicFramePr>
            <a:graphicFrameLocks noChangeAspect="1"/>
          </p:cNvGraphicFramePr>
          <p:nvPr/>
        </p:nvGraphicFramePr>
        <p:xfrm>
          <a:off x="1532223" y="3649948"/>
          <a:ext cx="4480517" cy="883533"/>
        </p:xfrm>
        <a:graphic>
          <a:graphicData uri="http://schemas.openxmlformats.org/presentationml/2006/ole">
            <mc:AlternateContent xmlns:mc="http://schemas.openxmlformats.org/markup-compatibility/2006">
              <mc:Choice xmlns:v="urn:schemas-microsoft-com:vml" Requires="v">
                <p:oleObj spid="_x0000_s31771" name="Equation" r:id="rId7" imgW="2578100" imgH="508000" progId="Equation.DSMT4">
                  <p:embed/>
                </p:oleObj>
              </mc:Choice>
              <mc:Fallback>
                <p:oleObj name="Equation" r:id="rId7" imgW="2578100" imgH="508000" progId="Equation.DSMT4">
                  <p:embed/>
                  <p:pic>
                    <p:nvPicPr>
                      <p:cNvPr id="109" name="Object 113"/>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532223" y="3649948"/>
                        <a:ext cx="4480517" cy="883533"/>
                      </a:xfrm>
                      <a:prstGeom prst="rect">
                        <a:avLst/>
                      </a:prstGeom>
                      <a:noFill/>
                      <a:ln>
                        <a:noFill/>
                      </a:ln>
                      <a:effectLst/>
                    </p:spPr>
                  </p:pic>
                </p:oleObj>
              </mc:Fallback>
            </mc:AlternateContent>
          </a:graphicData>
        </a:graphic>
      </p:graphicFrame>
    </p:spTree>
    <p:extLst>
      <p:ext uri="{BB962C8B-B14F-4D97-AF65-F5344CB8AC3E}">
        <p14:creationId xmlns:p14="http://schemas.microsoft.com/office/powerpoint/2010/main" val="410276895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704" name="Rectangle 106"/>
          <p:cNvSpPr>
            <a:spLocks noGrp="1" noChangeArrowheads="1"/>
          </p:cNvSpPr>
          <p:nvPr>
            <p:ph idx="4294967295"/>
          </p:nvPr>
        </p:nvSpPr>
        <p:spPr>
          <a:xfrm>
            <a:off x="838200" y="1165225"/>
            <a:ext cx="10515600" cy="5011739"/>
          </a:xfrm>
          <a:noFill/>
        </p:spPr>
        <p:txBody>
          <a:bodyPr/>
          <a:lstStyle/>
          <a:p>
            <a:r>
              <a:rPr lang="zh-CN" altLang="en-US" dirty="0">
                <a:latin typeface="微软雅黑" panose="020B0503020204020204" pitchFamily="34" charset="-122"/>
                <a:ea typeface="微软雅黑" panose="020B0503020204020204" pitchFamily="34" charset="-122"/>
              </a:rPr>
              <a:t>二阶</a:t>
            </a:r>
            <a:r>
              <a:rPr lang="zh-CN" altLang="en-US" dirty="0">
                <a:solidFill>
                  <a:srgbClr val="FF0000"/>
                </a:solidFill>
                <a:latin typeface="微软雅黑" panose="020B0503020204020204" pitchFamily="34" charset="-122"/>
                <a:ea typeface="微软雅黑" panose="020B0503020204020204" pitchFamily="34" charset="-122"/>
              </a:rPr>
              <a:t>带通</a:t>
            </a:r>
            <a:r>
              <a:rPr lang="zh-CN" altLang="en-US" dirty="0">
                <a:latin typeface="微软雅黑" panose="020B0503020204020204" pitchFamily="34" charset="-122"/>
                <a:ea typeface="微软雅黑" panose="020B0503020204020204" pitchFamily="34" charset="-122"/>
              </a:rPr>
              <a:t>滤波器</a:t>
            </a:r>
            <a:endParaRPr lang="en-US" altLang="zh-CN" dirty="0">
              <a:latin typeface="微软雅黑" panose="020B0503020204020204" pitchFamily="34" charset="-122"/>
              <a:ea typeface="微软雅黑" panose="020B0503020204020204" pitchFamily="34" charset="-122"/>
            </a:endParaRPr>
          </a:p>
          <a:p>
            <a:pPr lvl="1"/>
            <a:r>
              <a:rPr lang="zh-CN" altLang="en-US" dirty="0">
                <a:latin typeface="微软雅黑" panose="020B0503020204020204" pitchFamily="34" charset="-122"/>
                <a:ea typeface="微软雅黑" panose="020B0503020204020204" pitchFamily="34" charset="-122"/>
              </a:rPr>
              <a:t>传递函数</a:t>
            </a:r>
          </a:p>
          <a:p>
            <a:pPr marL="457200" lvl="1" indent="0">
              <a:buNone/>
            </a:pPr>
            <a:endParaRPr lang="zh-CN" altLang="en-US" dirty="0">
              <a:latin typeface="微软雅黑" panose="020B0503020204020204" pitchFamily="34" charset="-122"/>
              <a:ea typeface="微软雅黑" panose="020B0503020204020204" pitchFamily="34" charset="-122"/>
            </a:endParaRPr>
          </a:p>
          <a:p>
            <a:pPr lvl="1"/>
            <a:r>
              <a:rPr lang="zh-CN" altLang="en-US" dirty="0">
                <a:latin typeface="微软雅黑" panose="020B0503020204020204" pitchFamily="34" charset="-122"/>
                <a:ea typeface="微软雅黑" panose="020B0503020204020204" pitchFamily="34" charset="-122"/>
              </a:rPr>
              <a:t>幅频特性</a:t>
            </a:r>
          </a:p>
          <a:p>
            <a:pPr lvl="1"/>
            <a:endParaRPr lang="zh-CN" altLang="en-US" dirty="0">
              <a:latin typeface="微软雅黑" panose="020B0503020204020204" pitchFamily="34" charset="-122"/>
              <a:ea typeface="微软雅黑" panose="020B0503020204020204" pitchFamily="34" charset="-122"/>
            </a:endParaRPr>
          </a:p>
          <a:p>
            <a:pPr lvl="1"/>
            <a:endParaRPr lang="zh-CN" altLang="en-US" dirty="0">
              <a:latin typeface="微软雅黑" panose="020B0503020204020204" pitchFamily="34" charset="-122"/>
              <a:ea typeface="微软雅黑" panose="020B0503020204020204" pitchFamily="34" charset="-122"/>
            </a:endParaRPr>
          </a:p>
          <a:p>
            <a:pPr lvl="1"/>
            <a:r>
              <a:rPr lang="zh-CN" altLang="en-US" dirty="0">
                <a:latin typeface="微软雅黑" panose="020B0503020204020204" pitchFamily="34" charset="-122"/>
                <a:ea typeface="微软雅黑" panose="020B0503020204020204" pitchFamily="34" charset="-122"/>
              </a:rPr>
              <a:t>相频特性</a:t>
            </a:r>
          </a:p>
          <a:p>
            <a:pPr lvl="1"/>
            <a:endParaRPr lang="zh-CN" altLang="en-US" dirty="0">
              <a:latin typeface="微软雅黑" panose="020B0503020204020204" pitchFamily="34" charset="-122"/>
              <a:ea typeface="微软雅黑" panose="020B0503020204020204" pitchFamily="34" charset="-122"/>
            </a:endParaRPr>
          </a:p>
        </p:txBody>
      </p:sp>
      <p:graphicFrame>
        <p:nvGraphicFramePr>
          <p:cNvPr id="29699" name="Object 6"/>
          <p:cNvGraphicFramePr>
            <a:graphicFrameLocks noChangeAspect="1"/>
          </p:cNvGraphicFramePr>
          <p:nvPr/>
        </p:nvGraphicFramePr>
        <p:xfrm>
          <a:off x="1878013" y="2357084"/>
          <a:ext cx="4211637" cy="704850"/>
        </p:xfrm>
        <a:graphic>
          <a:graphicData uri="http://schemas.openxmlformats.org/presentationml/2006/ole">
            <mc:AlternateContent xmlns:mc="http://schemas.openxmlformats.org/markup-compatibility/2006">
              <mc:Choice xmlns:v="urn:schemas-microsoft-com:vml" Requires="v">
                <p:oleObj spid="_x0000_s30745" name="Equation" r:id="rId4" imgW="2730500" imgH="457200" progId="Equation.DSMT4">
                  <p:embed/>
                </p:oleObj>
              </mc:Choice>
              <mc:Fallback>
                <p:oleObj name="Equation" r:id="rId4" imgW="2730500" imgH="457200" progId="Equation.DSMT4">
                  <p:embed/>
                  <p:pic>
                    <p:nvPicPr>
                      <p:cNvPr id="29699" name="Object 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878013" y="2357084"/>
                        <a:ext cx="4211637" cy="704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pSp>
        <p:nvGrpSpPr>
          <p:cNvPr id="29702" name="Group 8"/>
          <p:cNvGrpSpPr>
            <a:grpSpLocks/>
          </p:cNvGrpSpPr>
          <p:nvPr/>
        </p:nvGrpSpPr>
        <p:grpSpPr bwMode="auto">
          <a:xfrm>
            <a:off x="6922789" y="1273177"/>
            <a:ext cx="4483100" cy="4903787"/>
            <a:chOff x="2835" y="890"/>
            <a:chExt cx="2824" cy="3089"/>
          </a:xfrm>
        </p:grpSpPr>
        <p:sp>
          <p:nvSpPr>
            <p:cNvPr id="29705" name="Text Box 9"/>
            <p:cNvSpPr txBox="1">
              <a:spLocks noChangeArrowheads="1"/>
            </p:cNvSpPr>
            <p:nvPr/>
          </p:nvSpPr>
          <p:spPr bwMode="auto">
            <a:xfrm>
              <a:off x="3969" y="2432"/>
              <a:ext cx="912" cy="23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a:spcBef>
                  <a:spcPct val="50000"/>
                </a:spcBef>
              </a:pPr>
              <a:r>
                <a:rPr lang="en-US" altLang="zh-CN">
                  <a:latin typeface="Times New Roman" panose="02020603050405020304" pitchFamily="18" charset="0"/>
                </a:rPr>
                <a:t>a) </a:t>
              </a:r>
              <a:r>
                <a:rPr lang="zh-CN" altLang="en-US">
                  <a:latin typeface="Times New Roman" panose="02020603050405020304" pitchFamily="18" charset="0"/>
                </a:rPr>
                <a:t>幅频特性</a:t>
              </a:r>
            </a:p>
          </p:txBody>
        </p:sp>
        <p:sp>
          <p:nvSpPr>
            <p:cNvPr id="29706" name="Text Box 10"/>
            <p:cNvSpPr txBox="1">
              <a:spLocks noChangeArrowheads="1"/>
            </p:cNvSpPr>
            <p:nvPr/>
          </p:nvSpPr>
          <p:spPr bwMode="auto">
            <a:xfrm>
              <a:off x="3833" y="3748"/>
              <a:ext cx="912" cy="23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a:spcBef>
                  <a:spcPct val="50000"/>
                </a:spcBef>
              </a:pPr>
              <a:r>
                <a:rPr lang="en-US" altLang="zh-CN">
                  <a:latin typeface="Times New Roman" panose="02020603050405020304" pitchFamily="18" charset="0"/>
                </a:rPr>
                <a:t>b) </a:t>
              </a:r>
              <a:r>
                <a:rPr lang="zh-CN" altLang="en-US">
                  <a:latin typeface="Times New Roman" panose="02020603050405020304" pitchFamily="18" charset="0"/>
                </a:rPr>
                <a:t>相频特性</a:t>
              </a:r>
            </a:p>
          </p:txBody>
        </p:sp>
        <p:sp>
          <p:nvSpPr>
            <p:cNvPr id="29707" name="Text Box 11"/>
            <p:cNvSpPr txBox="1">
              <a:spLocks noChangeArrowheads="1"/>
            </p:cNvSpPr>
            <p:nvPr/>
          </p:nvSpPr>
          <p:spPr bwMode="auto">
            <a:xfrm>
              <a:off x="4026" y="3538"/>
              <a:ext cx="259"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a:r>
                <a:rPr lang="en-US" altLang="zh-CN" sz="1400">
                  <a:latin typeface="Times New Roman" panose="02020603050405020304" pitchFamily="18" charset="0"/>
                </a:rPr>
                <a:t>b)</a:t>
              </a:r>
            </a:p>
          </p:txBody>
        </p:sp>
        <p:grpSp>
          <p:nvGrpSpPr>
            <p:cNvPr id="29708" name="Group 12"/>
            <p:cNvGrpSpPr>
              <a:grpSpLocks/>
            </p:cNvGrpSpPr>
            <p:nvPr/>
          </p:nvGrpSpPr>
          <p:grpSpPr bwMode="auto">
            <a:xfrm>
              <a:off x="2835" y="890"/>
              <a:ext cx="2824" cy="2805"/>
              <a:chOff x="1592" y="1056"/>
              <a:chExt cx="2824" cy="2805"/>
            </a:xfrm>
          </p:grpSpPr>
          <p:sp>
            <p:nvSpPr>
              <p:cNvPr id="29709" name="Line 13"/>
              <p:cNvSpPr>
                <a:spLocks noChangeShapeType="1"/>
              </p:cNvSpPr>
              <p:nvPr/>
            </p:nvSpPr>
            <p:spPr bwMode="auto">
              <a:xfrm flipV="1">
                <a:off x="2370" y="3417"/>
                <a:ext cx="0" cy="18"/>
              </a:xfrm>
              <a:prstGeom prst="line">
                <a:avLst/>
              </a:prstGeom>
              <a:noFill/>
              <a:ln w="635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9710" name="Line 14"/>
              <p:cNvSpPr>
                <a:spLocks noChangeShapeType="1"/>
              </p:cNvSpPr>
              <p:nvPr/>
            </p:nvSpPr>
            <p:spPr bwMode="auto">
              <a:xfrm flipH="1" flipV="1">
                <a:off x="4031" y="3424"/>
                <a:ext cx="0" cy="23"/>
              </a:xfrm>
              <a:prstGeom prst="line">
                <a:avLst/>
              </a:prstGeom>
              <a:noFill/>
              <a:ln w="635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9711" name="Line 15"/>
              <p:cNvSpPr>
                <a:spLocks noChangeShapeType="1"/>
              </p:cNvSpPr>
              <p:nvPr/>
            </p:nvSpPr>
            <p:spPr bwMode="auto">
              <a:xfrm flipV="1">
                <a:off x="3200" y="3417"/>
                <a:ext cx="0" cy="18"/>
              </a:xfrm>
              <a:prstGeom prst="line">
                <a:avLst/>
              </a:prstGeom>
              <a:noFill/>
              <a:ln w="635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9712" name="Line 16"/>
              <p:cNvSpPr>
                <a:spLocks noChangeShapeType="1"/>
              </p:cNvSpPr>
              <p:nvPr/>
            </p:nvSpPr>
            <p:spPr bwMode="auto">
              <a:xfrm>
                <a:off x="1955" y="3610"/>
                <a:ext cx="18" cy="1"/>
              </a:xfrm>
              <a:prstGeom prst="line">
                <a:avLst/>
              </a:prstGeom>
              <a:noFill/>
              <a:ln w="635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9713" name="Line 17"/>
              <p:cNvSpPr>
                <a:spLocks noChangeShapeType="1"/>
              </p:cNvSpPr>
              <p:nvPr/>
            </p:nvSpPr>
            <p:spPr bwMode="auto">
              <a:xfrm>
                <a:off x="1954" y="3259"/>
                <a:ext cx="17" cy="0"/>
              </a:xfrm>
              <a:prstGeom prst="line">
                <a:avLst/>
              </a:prstGeom>
              <a:noFill/>
              <a:ln w="635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9714" name="Line 18"/>
              <p:cNvSpPr>
                <a:spLocks noChangeShapeType="1"/>
              </p:cNvSpPr>
              <p:nvPr/>
            </p:nvSpPr>
            <p:spPr bwMode="auto">
              <a:xfrm rot="16200000" flipH="1">
                <a:off x="1473" y="3368"/>
                <a:ext cx="961" cy="0"/>
              </a:xfrm>
              <a:prstGeom prst="line">
                <a:avLst/>
              </a:prstGeom>
              <a:noFill/>
              <a:ln w="6350">
                <a:solidFill>
                  <a:srgbClr val="000000"/>
                </a:solidFill>
                <a:round/>
                <a:headEnd type="stealth" w="sm" len="lg"/>
                <a:tailEnd/>
              </a:ln>
              <a:extLst>
                <a:ext uri="{909E8E84-426E-40DD-AFC4-6F175D3DCCD1}">
                  <a14:hiddenFill xmlns:a14="http://schemas.microsoft.com/office/drawing/2010/main">
                    <a:noFill/>
                  </a14:hiddenFill>
                </a:ext>
              </a:extLst>
            </p:spPr>
            <p:txBody>
              <a:bodyPr/>
              <a:lstStyle/>
              <a:p>
                <a:endParaRPr lang="zh-CN" altLang="en-US"/>
              </a:p>
            </p:txBody>
          </p:sp>
          <p:sp>
            <p:nvSpPr>
              <p:cNvPr id="29715" name="Line 19"/>
              <p:cNvSpPr>
                <a:spLocks noChangeShapeType="1"/>
              </p:cNvSpPr>
              <p:nvPr/>
            </p:nvSpPr>
            <p:spPr bwMode="auto">
              <a:xfrm flipH="1" flipV="1">
                <a:off x="1955" y="3781"/>
                <a:ext cx="27"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9716" name="Rectangle 20"/>
              <p:cNvSpPr>
                <a:spLocks noChangeArrowheads="1"/>
              </p:cNvSpPr>
              <p:nvPr/>
            </p:nvSpPr>
            <p:spPr bwMode="auto">
              <a:xfrm>
                <a:off x="1974" y="3309"/>
                <a:ext cx="94" cy="1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a:r>
                  <a:rPr lang="en-US" altLang="zh-CN" sz="1400">
                    <a:solidFill>
                      <a:srgbClr val="000000"/>
                    </a:solidFill>
                    <a:latin typeface="Times New Roman" panose="02020603050405020304" pitchFamily="18" charset="0"/>
                  </a:rPr>
                  <a:t>-1</a:t>
                </a:r>
                <a:endParaRPr lang="en-US" altLang="zh-CN" sz="1400">
                  <a:latin typeface="Times New Roman" panose="02020603050405020304" pitchFamily="18" charset="0"/>
                </a:endParaRPr>
              </a:p>
            </p:txBody>
          </p:sp>
          <p:sp>
            <p:nvSpPr>
              <p:cNvPr id="29717" name="Rectangle 21"/>
              <p:cNvSpPr>
                <a:spLocks noChangeArrowheads="1"/>
              </p:cNvSpPr>
              <p:nvPr/>
            </p:nvSpPr>
            <p:spPr bwMode="auto">
              <a:xfrm>
                <a:off x="2827" y="3312"/>
                <a:ext cx="57" cy="1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a:r>
                  <a:rPr lang="en-US" altLang="zh-CN" sz="1400">
                    <a:solidFill>
                      <a:srgbClr val="000000"/>
                    </a:solidFill>
                    <a:latin typeface="Times New Roman" panose="02020603050405020304" pitchFamily="18" charset="0"/>
                  </a:rPr>
                  <a:t>0</a:t>
                </a:r>
                <a:endParaRPr lang="en-US" altLang="zh-CN" sz="1400">
                  <a:latin typeface="Times New Roman" panose="02020603050405020304" pitchFamily="18" charset="0"/>
                </a:endParaRPr>
              </a:p>
            </p:txBody>
          </p:sp>
          <p:sp>
            <p:nvSpPr>
              <p:cNvPr id="29718" name="Rectangle 22"/>
              <p:cNvSpPr>
                <a:spLocks noChangeArrowheads="1"/>
              </p:cNvSpPr>
              <p:nvPr/>
            </p:nvSpPr>
            <p:spPr bwMode="auto">
              <a:xfrm>
                <a:off x="3594" y="3312"/>
                <a:ext cx="57" cy="1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a:r>
                  <a:rPr lang="en-US" altLang="zh-CN" sz="1400">
                    <a:solidFill>
                      <a:srgbClr val="000000"/>
                    </a:solidFill>
                    <a:latin typeface="Times New Roman" panose="02020603050405020304" pitchFamily="18" charset="0"/>
                  </a:rPr>
                  <a:t>1</a:t>
                </a:r>
                <a:endParaRPr lang="en-US" altLang="zh-CN" sz="1400">
                  <a:latin typeface="Times New Roman" panose="02020603050405020304" pitchFamily="18" charset="0"/>
                </a:endParaRPr>
              </a:p>
            </p:txBody>
          </p:sp>
          <p:sp>
            <p:nvSpPr>
              <p:cNvPr id="29719" name="Rectangle 23"/>
              <p:cNvSpPr>
                <a:spLocks noChangeArrowheads="1"/>
              </p:cNvSpPr>
              <p:nvPr/>
            </p:nvSpPr>
            <p:spPr bwMode="auto">
              <a:xfrm>
                <a:off x="1780" y="3039"/>
                <a:ext cx="150" cy="1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r"/>
                <a:r>
                  <a:rPr lang="en-US" altLang="zh-CN" sz="1400">
                    <a:solidFill>
                      <a:srgbClr val="000000"/>
                    </a:solidFill>
                    <a:latin typeface="Times New Roman" panose="02020603050405020304" pitchFamily="18" charset="0"/>
                  </a:rPr>
                  <a:t>90</a:t>
                </a:r>
                <a:r>
                  <a:rPr lang="en-US" altLang="zh-CN" sz="1400" baseline="30000">
                    <a:solidFill>
                      <a:srgbClr val="000000"/>
                    </a:solidFill>
                    <a:latin typeface="Times New Roman" panose="02020603050405020304" pitchFamily="18" charset="0"/>
                  </a:rPr>
                  <a:t>o</a:t>
                </a:r>
                <a:endParaRPr lang="en-US" altLang="zh-CN" sz="1400" baseline="30000">
                  <a:latin typeface="Times New Roman" panose="02020603050405020304" pitchFamily="18" charset="0"/>
                </a:endParaRPr>
              </a:p>
            </p:txBody>
          </p:sp>
          <p:sp>
            <p:nvSpPr>
              <p:cNvPr id="29720" name="Line 24"/>
              <p:cNvSpPr>
                <a:spLocks noChangeShapeType="1"/>
              </p:cNvSpPr>
              <p:nvPr/>
            </p:nvSpPr>
            <p:spPr bwMode="auto">
              <a:xfrm flipV="1">
                <a:off x="1953" y="3424"/>
                <a:ext cx="1" cy="24"/>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9721" name="Line 25"/>
              <p:cNvSpPr>
                <a:spLocks noChangeShapeType="1"/>
              </p:cNvSpPr>
              <p:nvPr/>
            </p:nvSpPr>
            <p:spPr bwMode="auto">
              <a:xfrm flipV="1">
                <a:off x="2785" y="3424"/>
                <a:ext cx="0" cy="24"/>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9722" name="Line 26"/>
              <p:cNvSpPr>
                <a:spLocks noChangeShapeType="1"/>
              </p:cNvSpPr>
              <p:nvPr/>
            </p:nvSpPr>
            <p:spPr bwMode="auto">
              <a:xfrm flipH="1">
                <a:off x="3615" y="3408"/>
                <a:ext cx="0" cy="27"/>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9723" name="Line 27"/>
              <p:cNvSpPr>
                <a:spLocks noChangeShapeType="1"/>
              </p:cNvSpPr>
              <p:nvPr/>
            </p:nvSpPr>
            <p:spPr bwMode="auto">
              <a:xfrm>
                <a:off x="1954" y="3085"/>
                <a:ext cx="28"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9724" name="Freeform 28"/>
              <p:cNvSpPr>
                <a:spLocks/>
              </p:cNvSpPr>
              <p:nvPr/>
            </p:nvSpPr>
            <p:spPr bwMode="auto">
              <a:xfrm>
                <a:off x="1954" y="3132"/>
                <a:ext cx="2077" cy="608"/>
              </a:xfrm>
              <a:custGeom>
                <a:avLst/>
                <a:gdLst>
                  <a:gd name="T0" fmla="*/ 25 w 7011"/>
                  <a:gd name="T1" fmla="*/ 3 h 4678"/>
                  <a:gd name="T2" fmla="*/ 58 w 7011"/>
                  <a:gd name="T3" fmla="*/ 8 h 4678"/>
                  <a:gd name="T4" fmla="*/ 91 w 7011"/>
                  <a:gd name="T5" fmla="*/ 12 h 4678"/>
                  <a:gd name="T6" fmla="*/ 124 w 7011"/>
                  <a:gd name="T7" fmla="*/ 18 h 4678"/>
                  <a:gd name="T8" fmla="*/ 159 w 7011"/>
                  <a:gd name="T9" fmla="*/ 23 h 4678"/>
                  <a:gd name="T10" fmla="*/ 192 w 7011"/>
                  <a:gd name="T11" fmla="*/ 29 h 4678"/>
                  <a:gd name="T12" fmla="*/ 225 w 7011"/>
                  <a:gd name="T13" fmla="*/ 35 h 4678"/>
                  <a:gd name="T14" fmla="*/ 257 w 7011"/>
                  <a:gd name="T15" fmla="*/ 43 h 4678"/>
                  <a:gd name="T16" fmla="*/ 290 w 7011"/>
                  <a:gd name="T17" fmla="*/ 51 h 4678"/>
                  <a:gd name="T18" fmla="*/ 323 w 7011"/>
                  <a:gd name="T19" fmla="*/ 60 h 4678"/>
                  <a:gd name="T20" fmla="*/ 358 w 7011"/>
                  <a:gd name="T21" fmla="*/ 69 h 4678"/>
                  <a:gd name="T22" fmla="*/ 391 w 7011"/>
                  <a:gd name="T23" fmla="*/ 79 h 4678"/>
                  <a:gd name="T24" fmla="*/ 424 w 7011"/>
                  <a:gd name="T25" fmla="*/ 90 h 4678"/>
                  <a:gd name="T26" fmla="*/ 457 w 7011"/>
                  <a:gd name="T27" fmla="*/ 102 h 4678"/>
                  <a:gd name="T28" fmla="*/ 490 w 7011"/>
                  <a:gd name="T29" fmla="*/ 114 h 4678"/>
                  <a:gd name="T30" fmla="*/ 522 w 7011"/>
                  <a:gd name="T31" fmla="*/ 129 h 4678"/>
                  <a:gd name="T32" fmla="*/ 558 w 7011"/>
                  <a:gd name="T33" fmla="*/ 143 h 4678"/>
                  <a:gd name="T34" fmla="*/ 590 w 7011"/>
                  <a:gd name="T35" fmla="*/ 158 h 4678"/>
                  <a:gd name="T36" fmla="*/ 623 w 7011"/>
                  <a:gd name="T37" fmla="*/ 174 h 4678"/>
                  <a:gd name="T38" fmla="*/ 656 w 7011"/>
                  <a:gd name="T39" fmla="*/ 192 h 4678"/>
                  <a:gd name="T40" fmla="*/ 689 w 7011"/>
                  <a:gd name="T41" fmla="*/ 209 h 4678"/>
                  <a:gd name="T42" fmla="*/ 722 w 7011"/>
                  <a:gd name="T43" fmla="*/ 227 h 4678"/>
                  <a:gd name="T44" fmla="*/ 757 w 7011"/>
                  <a:gd name="T45" fmla="*/ 246 h 4678"/>
                  <a:gd name="T46" fmla="*/ 790 w 7011"/>
                  <a:gd name="T47" fmla="*/ 266 h 4678"/>
                  <a:gd name="T48" fmla="*/ 823 w 7011"/>
                  <a:gd name="T49" fmla="*/ 285 h 4678"/>
                  <a:gd name="T50" fmla="*/ 856 w 7011"/>
                  <a:gd name="T51" fmla="*/ 305 h 4678"/>
                  <a:gd name="T52" fmla="*/ 888 w 7011"/>
                  <a:gd name="T53" fmla="*/ 323 h 4678"/>
                  <a:gd name="T54" fmla="*/ 921 w 7011"/>
                  <a:gd name="T55" fmla="*/ 342 h 4678"/>
                  <a:gd name="T56" fmla="*/ 957 w 7011"/>
                  <a:gd name="T57" fmla="*/ 361 h 4678"/>
                  <a:gd name="T58" fmla="*/ 989 w 7011"/>
                  <a:gd name="T59" fmla="*/ 379 h 4678"/>
                  <a:gd name="T60" fmla="*/ 1022 w 7011"/>
                  <a:gd name="T61" fmla="*/ 397 h 4678"/>
                  <a:gd name="T62" fmla="*/ 1055 w 7011"/>
                  <a:gd name="T63" fmla="*/ 413 h 4678"/>
                  <a:gd name="T64" fmla="*/ 1088 w 7011"/>
                  <a:gd name="T65" fmla="*/ 429 h 4678"/>
                  <a:gd name="T66" fmla="*/ 1120 w 7011"/>
                  <a:gd name="T67" fmla="*/ 444 h 4678"/>
                  <a:gd name="T68" fmla="*/ 1156 w 7011"/>
                  <a:gd name="T69" fmla="*/ 457 h 4678"/>
                  <a:gd name="T70" fmla="*/ 1189 w 7011"/>
                  <a:gd name="T71" fmla="*/ 471 h 4678"/>
                  <a:gd name="T72" fmla="*/ 1221 w 7011"/>
                  <a:gd name="T73" fmla="*/ 483 h 4678"/>
                  <a:gd name="T74" fmla="*/ 1254 w 7011"/>
                  <a:gd name="T75" fmla="*/ 495 h 4678"/>
                  <a:gd name="T76" fmla="*/ 1287 w 7011"/>
                  <a:gd name="T77" fmla="*/ 505 h 4678"/>
                  <a:gd name="T78" fmla="*/ 1320 w 7011"/>
                  <a:gd name="T79" fmla="*/ 515 h 4678"/>
                  <a:gd name="T80" fmla="*/ 1355 w 7011"/>
                  <a:gd name="T81" fmla="*/ 524 h 4678"/>
                  <a:gd name="T82" fmla="*/ 1388 w 7011"/>
                  <a:gd name="T83" fmla="*/ 533 h 4678"/>
                  <a:gd name="T84" fmla="*/ 1421 w 7011"/>
                  <a:gd name="T85" fmla="*/ 541 h 4678"/>
                  <a:gd name="T86" fmla="*/ 1454 w 7011"/>
                  <a:gd name="T87" fmla="*/ 547 h 4678"/>
                  <a:gd name="T88" fmla="*/ 1487 w 7011"/>
                  <a:gd name="T89" fmla="*/ 554 h 4678"/>
                  <a:gd name="T90" fmla="*/ 1519 w 7011"/>
                  <a:gd name="T91" fmla="*/ 559 h 4678"/>
                  <a:gd name="T92" fmla="*/ 1555 w 7011"/>
                  <a:gd name="T93" fmla="*/ 565 h 4678"/>
                  <a:gd name="T94" fmla="*/ 1588 w 7011"/>
                  <a:gd name="T95" fmla="*/ 569 h 4678"/>
                  <a:gd name="T96" fmla="*/ 1620 w 7011"/>
                  <a:gd name="T97" fmla="*/ 574 h 4678"/>
                  <a:gd name="T98" fmla="*/ 1653 w 7011"/>
                  <a:gd name="T99" fmla="*/ 578 h 4678"/>
                  <a:gd name="T100" fmla="*/ 1686 w 7011"/>
                  <a:gd name="T101" fmla="*/ 583 h 4678"/>
                  <a:gd name="T102" fmla="*/ 1719 w 7011"/>
                  <a:gd name="T103" fmla="*/ 586 h 4678"/>
                  <a:gd name="T104" fmla="*/ 1754 w 7011"/>
                  <a:gd name="T105" fmla="*/ 588 h 4678"/>
                  <a:gd name="T106" fmla="*/ 1787 w 7011"/>
                  <a:gd name="T107" fmla="*/ 591 h 4678"/>
                  <a:gd name="T108" fmla="*/ 1820 w 7011"/>
                  <a:gd name="T109" fmla="*/ 594 h 4678"/>
                  <a:gd name="T110" fmla="*/ 1852 w 7011"/>
                  <a:gd name="T111" fmla="*/ 597 h 4678"/>
                  <a:gd name="T112" fmla="*/ 1885 w 7011"/>
                  <a:gd name="T113" fmla="*/ 599 h 4678"/>
                  <a:gd name="T114" fmla="*/ 1918 w 7011"/>
                  <a:gd name="T115" fmla="*/ 600 h 4678"/>
                  <a:gd name="T116" fmla="*/ 1953 w 7011"/>
                  <a:gd name="T117" fmla="*/ 603 h 4678"/>
                  <a:gd name="T118" fmla="*/ 1986 w 7011"/>
                  <a:gd name="T119" fmla="*/ 604 h 4678"/>
                  <a:gd name="T120" fmla="*/ 2019 w 7011"/>
                  <a:gd name="T121" fmla="*/ 606 h 4678"/>
                  <a:gd name="T122" fmla="*/ 2052 w 7011"/>
                  <a:gd name="T123" fmla="*/ 607 h 467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7011" h="4678">
                    <a:moveTo>
                      <a:pt x="0" y="0"/>
                    </a:moveTo>
                    <a:lnTo>
                      <a:pt x="25" y="9"/>
                    </a:lnTo>
                    <a:lnTo>
                      <a:pt x="59" y="17"/>
                    </a:lnTo>
                    <a:lnTo>
                      <a:pt x="85" y="26"/>
                    </a:lnTo>
                    <a:lnTo>
                      <a:pt x="110" y="34"/>
                    </a:lnTo>
                    <a:lnTo>
                      <a:pt x="136" y="43"/>
                    </a:lnTo>
                    <a:lnTo>
                      <a:pt x="170" y="51"/>
                    </a:lnTo>
                    <a:lnTo>
                      <a:pt x="196" y="60"/>
                    </a:lnTo>
                    <a:lnTo>
                      <a:pt x="221" y="68"/>
                    </a:lnTo>
                    <a:lnTo>
                      <a:pt x="255" y="77"/>
                    </a:lnTo>
                    <a:lnTo>
                      <a:pt x="281" y="85"/>
                    </a:lnTo>
                    <a:lnTo>
                      <a:pt x="306" y="94"/>
                    </a:lnTo>
                    <a:lnTo>
                      <a:pt x="341" y="102"/>
                    </a:lnTo>
                    <a:lnTo>
                      <a:pt x="366" y="111"/>
                    </a:lnTo>
                    <a:lnTo>
                      <a:pt x="392" y="120"/>
                    </a:lnTo>
                    <a:lnTo>
                      <a:pt x="417" y="137"/>
                    </a:lnTo>
                    <a:lnTo>
                      <a:pt x="451" y="145"/>
                    </a:lnTo>
                    <a:lnTo>
                      <a:pt x="477" y="154"/>
                    </a:lnTo>
                    <a:lnTo>
                      <a:pt x="502" y="162"/>
                    </a:lnTo>
                    <a:lnTo>
                      <a:pt x="536" y="179"/>
                    </a:lnTo>
                    <a:lnTo>
                      <a:pt x="562" y="188"/>
                    </a:lnTo>
                    <a:lnTo>
                      <a:pt x="588" y="196"/>
                    </a:lnTo>
                    <a:lnTo>
                      <a:pt x="613" y="213"/>
                    </a:lnTo>
                    <a:lnTo>
                      <a:pt x="647" y="222"/>
                    </a:lnTo>
                    <a:lnTo>
                      <a:pt x="673" y="239"/>
                    </a:lnTo>
                    <a:lnTo>
                      <a:pt x="698" y="247"/>
                    </a:lnTo>
                    <a:lnTo>
                      <a:pt x="732" y="264"/>
                    </a:lnTo>
                    <a:lnTo>
                      <a:pt x="758" y="273"/>
                    </a:lnTo>
                    <a:lnTo>
                      <a:pt x="784" y="290"/>
                    </a:lnTo>
                    <a:lnTo>
                      <a:pt x="809" y="298"/>
                    </a:lnTo>
                    <a:lnTo>
                      <a:pt x="843" y="316"/>
                    </a:lnTo>
                    <a:lnTo>
                      <a:pt x="869" y="333"/>
                    </a:lnTo>
                    <a:lnTo>
                      <a:pt x="894" y="350"/>
                    </a:lnTo>
                    <a:lnTo>
                      <a:pt x="928" y="358"/>
                    </a:lnTo>
                    <a:lnTo>
                      <a:pt x="954" y="375"/>
                    </a:lnTo>
                    <a:lnTo>
                      <a:pt x="979" y="392"/>
                    </a:lnTo>
                    <a:lnTo>
                      <a:pt x="1014" y="409"/>
                    </a:lnTo>
                    <a:lnTo>
                      <a:pt x="1039" y="426"/>
                    </a:lnTo>
                    <a:lnTo>
                      <a:pt x="1065" y="443"/>
                    </a:lnTo>
                    <a:lnTo>
                      <a:pt x="1090" y="460"/>
                    </a:lnTo>
                    <a:lnTo>
                      <a:pt x="1124" y="477"/>
                    </a:lnTo>
                    <a:lnTo>
                      <a:pt x="1150" y="494"/>
                    </a:lnTo>
                    <a:lnTo>
                      <a:pt x="1175" y="512"/>
                    </a:lnTo>
                    <a:lnTo>
                      <a:pt x="1210" y="529"/>
                    </a:lnTo>
                    <a:lnTo>
                      <a:pt x="1235" y="546"/>
                    </a:lnTo>
                    <a:lnTo>
                      <a:pt x="1261" y="571"/>
                    </a:lnTo>
                    <a:lnTo>
                      <a:pt x="1286" y="588"/>
                    </a:lnTo>
                    <a:lnTo>
                      <a:pt x="1320" y="605"/>
                    </a:lnTo>
                    <a:lnTo>
                      <a:pt x="1346" y="631"/>
                    </a:lnTo>
                    <a:lnTo>
                      <a:pt x="1371" y="648"/>
                    </a:lnTo>
                    <a:lnTo>
                      <a:pt x="1405" y="673"/>
                    </a:lnTo>
                    <a:lnTo>
                      <a:pt x="1431" y="690"/>
                    </a:lnTo>
                    <a:lnTo>
                      <a:pt x="1457" y="716"/>
                    </a:lnTo>
                    <a:lnTo>
                      <a:pt x="1482" y="742"/>
                    </a:lnTo>
                    <a:lnTo>
                      <a:pt x="1516" y="759"/>
                    </a:lnTo>
                    <a:lnTo>
                      <a:pt x="1542" y="784"/>
                    </a:lnTo>
                    <a:lnTo>
                      <a:pt x="1567" y="810"/>
                    </a:lnTo>
                    <a:lnTo>
                      <a:pt x="1601" y="835"/>
                    </a:lnTo>
                    <a:lnTo>
                      <a:pt x="1627" y="861"/>
                    </a:lnTo>
                    <a:lnTo>
                      <a:pt x="1653" y="878"/>
                    </a:lnTo>
                    <a:lnTo>
                      <a:pt x="1687" y="903"/>
                    </a:lnTo>
                    <a:lnTo>
                      <a:pt x="1712" y="938"/>
                    </a:lnTo>
                    <a:lnTo>
                      <a:pt x="1738" y="963"/>
                    </a:lnTo>
                    <a:lnTo>
                      <a:pt x="1763" y="989"/>
                    </a:lnTo>
                    <a:lnTo>
                      <a:pt x="1797" y="1014"/>
                    </a:lnTo>
                    <a:lnTo>
                      <a:pt x="1823" y="1040"/>
                    </a:lnTo>
                    <a:lnTo>
                      <a:pt x="1849" y="1065"/>
                    </a:lnTo>
                    <a:lnTo>
                      <a:pt x="1883" y="1099"/>
                    </a:lnTo>
                    <a:lnTo>
                      <a:pt x="1908" y="1125"/>
                    </a:lnTo>
                    <a:lnTo>
                      <a:pt x="1934" y="1159"/>
                    </a:lnTo>
                    <a:lnTo>
                      <a:pt x="1959" y="1185"/>
                    </a:lnTo>
                    <a:lnTo>
                      <a:pt x="1993" y="1219"/>
                    </a:lnTo>
                    <a:lnTo>
                      <a:pt x="2019" y="1244"/>
                    </a:lnTo>
                    <a:lnTo>
                      <a:pt x="2044" y="1278"/>
                    </a:lnTo>
                    <a:lnTo>
                      <a:pt x="2079" y="1312"/>
                    </a:lnTo>
                    <a:lnTo>
                      <a:pt x="2104" y="1338"/>
                    </a:lnTo>
                    <a:lnTo>
                      <a:pt x="2130" y="1372"/>
                    </a:lnTo>
                    <a:lnTo>
                      <a:pt x="2155" y="1406"/>
                    </a:lnTo>
                    <a:lnTo>
                      <a:pt x="2189" y="1440"/>
                    </a:lnTo>
                    <a:lnTo>
                      <a:pt x="2215" y="1474"/>
                    </a:lnTo>
                    <a:lnTo>
                      <a:pt x="2240" y="1508"/>
                    </a:lnTo>
                    <a:lnTo>
                      <a:pt x="2274" y="1543"/>
                    </a:lnTo>
                    <a:lnTo>
                      <a:pt x="2300" y="1577"/>
                    </a:lnTo>
                    <a:lnTo>
                      <a:pt x="2326" y="1611"/>
                    </a:lnTo>
                    <a:lnTo>
                      <a:pt x="2360" y="1645"/>
                    </a:lnTo>
                    <a:lnTo>
                      <a:pt x="2385" y="1679"/>
                    </a:lnTo>
                    <a:lnTo>
                      <a:pt x="2411" y="1713"/>
                    </a:lnTo>
                    <a:lnTo>
                      <a:pt x="2436" y="1747"/>
                    </a:lnTo>
                    <a:lnTo>
                      <a:pt x="2470" y="1781"/>
                    </a:lnTo>
                    <a:lnTo>
                      <a:pt x="2496" y="1824"/>
                    </a:lnTo>
                    <a:lnTo>
                      <a:pt x="2522" y="1858"/>
                    </a:lnTo>
                    <a:lnTo>
                      <a:pt x="2556" y="1892"/>
                    </a:lnTo>
                    <a:lnTo>
                      <a:pt x="2581" y="1935"/>
                    </a:lnTo>
                    <a:lnTo>
                      <a:pt x="2607" y="1969"/>
                    </a:lnTo>
                    <a:lnTo>
                      <a:pt x="2632" y="2003"/>
                    </a:lnTo>
                    <a:lnTo>
                      <a:pt x="2666" y="2045"/>
                    </a:lnTo>
                    <a:lnTo>
                      <a:pt x="2692" y="2079"/>
                    </a:lnTo>
                    <a:lnTo>
                      <a:pt x="2718" y="2113"/>
                    </a:lnTo>
                    <a:lnTo>
                      <a:pt x="2752" y="2156"/>
                    </a:lnTo>
                    <a:lnTo>
                      <a:pt x="2777" y="2190"/>
                    </a:lnTo>
                    <a:lnTo>
                      <a:pt x="2803" y="2233"/>
                    </a:lnTo>
                    <a:lnTo>
                      <a:pt x="2828" y="2267"/>
                    </a:lnTo>
                    <a:lnTo>
                      <a:pt x="2862" y="2301"/>
                    </a:lnTo>
                    <a:lnTo>
                      <a:pt x="2888" y="2344"/>
                    </a:lnTo>
                    <a:lnTo>
                      <a:pt x="2913" y="2378"/>
                    </a:lnTo>
                    <a:lnTo>
                      <a:pt x="2948" y="2412"/>
                    </a:lnTo>
                    <a:lnTo>
                      <a:pt x="2973" y="2454"/>
                    </a:lnTo>
                    <a:lnTo>
                      <a:pt x="2999" y="2488"/>
                    </a:lnTo>
                    <a:lnTo>
                      <a:pt x="3033" y="2522"/>
                    </a:lnTo>
                    <a:lnTo>
                      <a:pt x="3058" y="2565"/>
                    </a:lnTo>
                    <a:lnTo>
                      <a:pt x="3084" y="2599"/>
                    </a:lnTo>
                    <a:lnTo>
                      <a:pt x="3109" y="2633"/>
                    </a:lnTo>
                    <a:lnTo>
                      <a:pt x="3144" y="2676"/>
                    </a:lnTo>
                    <a:lnTo>
                      <a:pt x="3169" y="2710"/>
                    </a:lnTo>
                    <a:lnTo>
                      <a:pt x="3195" y="2744"/>
                    </a:lnTo>
                    <a:lnTo>
                      <a:pt x="3229" y="2778"/>
                    </a:lnTo>
                    <a:lnTo>
                      <a:pt x="3254" y="2812"/>
                    </a:lnTo>
                    <a:lnTo>
                      <a:pt x="3280" y="2846"/>
                    </a:lnTo>
                    <a:lnTo>
                      <a:pt x="3305" y="2880"/>
                    </a:lnTo>
                    <a:lnTo>
                      <a:pt x="3339" y="2914"/>
                    </a:lnTo>
                    <a:lnTo>
                      <a:pt x="3365" y="2949"/>
                    </a:lnTo>
                    <a:lnTo>
                      <a:pt x="3391" y="2983"/>
                    </a:lnTo>
                    <a:lnTo>
                      <a:pt x="3425" y="3017"/>
                    </a:lnTo>
                    <a:lnTo>
                      <a:pt x="3450" y="3051"/>
                    </a:lnTo>
                    <a:lnTo>
                      <a:pt x="3476" y="3085"/>
                    </a:lnTo>
                    <a:lnTo>
                      <a:pt x="3510" y="3119"/>
                    </a:lnTo>
                    <a:lnTo>
                      <a:pt x="3535" y="3145"/>
                    </a:lnTo>
                    <a:lnTo>
                      <a:pt x="3561" y="3179"/>
                    </a:lnTo>
                    <a:lnTo>
                      <a:pt x="3587" y="3213"/>
                    </a:lnTo>
                    <a:lnTo>
                      <a:pt x="3621" y="3238"/>
                    </a:lnTo>
                    <a:lnTo>
                      <a:pt x="3646" y="3272"/>
                    </a:lnTo>
                    <a:lnTo>
                      <a:pt x="3672" y="3298"/>
                    </a:lnTo>
                    <a:lnTo>
                      <a:pt x="3706" y="3332"/>
                    </a:lnTo>
                    <a:lnTo>
                      <a:pt x="3731" y="3358"/>
                    </a:lnTo>
                    <a:lnTo>
                      <a:pt x="3757" y="3392"/>
                    </a:lnTo>
                    <a:lnTo>
                      <a:pt x="3782" y="3417"/>
                    </a:lnTo>
                    <a:lnTo>
                      <a:pt x="3817" y="3443"/>
                    </a:lnTo>
                    <a:lnTo>
                      <a:pt x="3842" y="3468"/>
                    </a:lnTo>
                    <a:lnTo>
                      <a:pt x="3868" y="3494"/>
                    </a:lnTo>
                    <a:lnTo>
                      <a:pt x="3902" y="3519"/>
                    </a:lnTo>
                    <a:lnTo>
                      <a:pt x="3927" y="3554"/>
                    </a:lnTo>
                    <a:lnTo>
                      <a:pt x="3953" y="3579"/>
                    </a:lnTo>
                    <a:lnTo>
                      <a:pt x="3978" y="3596"/>
                    </a:lnTo>
                    <a:lnTo>
                      <a:pt x="4013" y="3622"/>
                    </a:lnTo>
                    <a:lnTo>
                      <a:pt x="4038" y="3647"/>
                    </a:lnTo>
                    <a:lnTo>
                      <a:pt x="4064" y="3673"/>
                    </a:lnTo>
                    <a:lnTo>
                      <a:pt x="4098" y="3698"/>
                    </a:lnTo>
                    <a:lnTo>
                      <a:pt x="4123" y="3715"/>
                    </a:lnTo>
                    <a:lnTo>
                      <a:pt x="4149" y="3741"/>
                    </a:lnTo>
                    <a:lnTo>
                      <a:pt x="4183" y="3767"/>
                    </a:lnTo>
                    <a:lnTo>
                      <a:pt x="4208" y="3784"/>
                    </a:lnTo>
                    <a:lnTo>
                      <a:pt x="4234" y="3809"/>
                    </a:lnTo>
                    <a:lnTo>
                      <a:pt x="4260" y="3826"/>
                    </a:lnTo>
                    <a:lnTo>
                      <a:pt x="4294" y="3852"/>
                    </a:lnTo>
                    <a:lnTo>
                      <a:pt x="4319" y="3869"/>
                    </a:lnTo>
                    <a:lnTo>
                      <a:pt x="4345" y="3886"/>
                    </a:lnTo>
                    <a:lnTo>
                      <a:pt x="4379" y="3911"/>
                    </a:lnTo>
                    <a:lnTo>
                      <a:pt x="4404" y="3928"/>
                    </a:lnTo>
                    <a:lnTo>
                      <a:pt x="4430" y="3945"/>
                    </a:lnTo>
                    <a:lnTo>
                      <a:pt x="4456" y="3963"/>
                    </a:lnTo>
                    <a:lnTo>
                      <a:pt x="4490" y="3980"/>
                    </a:lnTo>
                    <a:lnTo>
                      <a:pt x="4515" y="3997"/>
                    </a:lnTo>
                    <a:lnTo>
                      <a:pt x="4541" y="4014"/>
                    </a:lnTo>
                    <a:lnTo>
                      <a:pt x="4575" y="4031"/>
                    </a:lnTo>
                    <a:lnTo>
                      <a:pt x="4600" y="4048"/>
                    </a:lnTo>
                    <a:lnTo>
                      <a:pt x="4626" y="4065"/>
                    </a:lnTo>
                    <a:lnTo>
                      <a:pt x="4651" y="4082"/>
                    </a:lnTo>
                    <a:lnTo>
                      <a:pt x="4686" y="4099"/>
                    </a:lnTo>
                    <a:lnTo>
                      <a:pt x="4711" y="4107"/>
                    </a:lnTo>
                    <a:lnTo>
                      <a:pt x="4737" y="4124"/>
                    </a:lnTo>
                    <a:lnTo>
                      <a:pt x="4771" y="4141"/>
                    </a:lnTo>
                    <a:lnTo>
                      <a:pt x="4796" y="4159"/>
                    </a:lnTo>
                    <a:lnTo>
                      <a:pt x="4822" y="4167"/>
                    </a:lnTo>
                    <a:lnTo>
                      <a:pt x="4856" y="4184"/>
                    </a:lnTo>
                    <a:lnTo>
                      <a:pt x="4882" y="4193"/>
                    </a:lnTo>
                    <a:lnTo>
                      <a:pt x="4907" y="4210"/>
                    </a:lnTo>
                    <a:lnTo>
                      <a:pt x="4933" y="4218"/>
                    </a:lnTo>
                    <a:lnTo>
                      <a:pt x="4967" y="4235"/>
                    </a:lnTo>
                    <a:lnTo>
                      <a:pt x="4992" y="4244"/>
                    </a:lnTo>
                    <a:lnTo>
                      <a:pt x="5018" y="4261"/>
                    </a:lnTo>
                    <a:lnTo>
                      <a:pt x="5052" y="4269"/>
                    </a:lnTo>
                    <a:lnTo>
                      <a:pt x="5077" y="4278"/>
                    </a:lnTo>
                    <a:lnTo>
                      <a:pt x="5103" y="4295"/>
                    </a:lnTo>
                    <a:lnTo>
                      <a:pt x="5129" y="4303"/>
                    </a:lnTo>
                    <a:lnTo>
                      <a:pt x="5163" y="4312"/>
                    </a:lnTo>
                    <a:lnTo>
                      <a:pt x="5188" y="4320"/>
                    </a:lnTo>
                    <a:lnTo>
                      <a:pt x="5214" y="4337"/>
                    </a:lnTo>
                    <a:lnTo>
                      <a:pt x="5248" y="4346"/>
                    </a:lnTo>
                    <a:lnTo>
                      <a:pt x="5273" y="4355"/>
                    </a:lnTo>
                    <a:lnTo>
                      <a:pt x="5299" y="4363"/>
                    </a:lnTo>
                    <a:lnTo>
                      <a:pt x="5325" y="4372"/>
                    </a:lnTo>
                    <a:lnTo>
                      <a:pt x="5359" y="4380"/>
                    </a:lnTo>
                    <a:lnTo>
                      <a:pt x="5384" y="4389"/>
                    </a:lnTo>
                    <a:lnTo>
                      <a:pt x="5410" y="4397"/>
                    </a:lnTo>
                    <a:lnTo>
                      <a:pt x="5444" y="4406"/>
                    </a:lnTo>
                    <a:lnTo>
                      <a:pt x="5469" y="4414"/>
                    </a:lnTo>
                    <a:lnTo>
                      <a:pt x="5495" y="4423"/>
                    </a:lnTo>
                    <a:lnTo>
                      <a:pt x="5529" y="4431"/>
                    </a:lnTo>
                    <a:lnTo>
                      <a:pt x="5555" y="4440"/>
                    </a:lnTo>
                    <a:lnTo>
                      <a:pt x="5580" y="4448"/>
                    </a:lnTo>
                    <a:lnTo>
                      <a:pt x="5606" y="4457"/>
                    </a:lnTo>
                    <a:lnTo>
                      <a:pt x="5640" y="4465"/>
                    </a:lnTo>
                    <a:lnTo>
                      <a:pt x="5665" y="4474"/>
                    </a:lnTo>
                    <a:lnTo>
                      <a:pt x="5691" y="4482"/>
                    </a:lnTo>
                    <a:lnTo>
                      <a:pt x="5725" y="4482"/>
                    </a:lnTo>
                    <a:lnTo>
                      <a:pt x="5751" y="4491"/>
                    </a:lnTo>
                    <a:lnTo>
                      <a:pt x="5776" y="4499"/>
                    </a:lnTo>
                    <a:lnTo>
                      <a:pt x="5802" y="4508"/>
                    </a:lnTo>
                    <a:lnTo>
                      <a:pt x="5836" y="4508"/>
                    </a:lnTo>
                    <a:lnTo>
                      <a:pt x="5861" y="4516"/>
                    </a:lnTo>
                    <a:lnTo>
                      <a:pt x="5887" y="4525"/>
                    </a:lnTo>
                    <a:lnTo>
                      <a:pt x="5921" y="4525"/>
                    </a:lnTo>
                    <a:lnTo>
                      <a:pt x="5946" y="4533"/>
                    </a:lnTo>
                    <a:lnTo>
                      <a:pt x="5972" y="4542"/>
                    </a:lnTo>
                    <a:lnTo>
                      <a:pt x="5998" y="4542"/>
                    </a:lnTo>
                    <a:lnTo>
                      <a:pt x="6032" y="4550"/>
                    </a:lnTo>
                    <a:lnTo>
                      <a:pt x="6057" y="4559"/>
                    </a:lnTo>
                    <a:lnTo>
                      <a:pt x="6083" y="4559"/>
                    </a:lnTo>
                    <a:lnTo>
                      <a:pt x="6117" y="4568"/>
                    </a:lnTo>
                    <a:lnTo>
                      <a:pt x="6142" y="4568"/>
                    </a:lnTo>
                    <a:lnTo>
                      <a:pt x="6168" y="4576"/>
                    </a:lnTo>
                    <a:lnTo>
                      <a:pt x="6202" y="4585"/>
                    </a:lnTo>
                    <a:lnTo>
                      <a:pt x="6228" y="4585"/>
                    </a:lnTo>
                    <a:lnTo>
                      <a:pt x="6253" y="4593"/>
                    </a:lnTo>
                    <a:lnTo>
                      <a:pt x="6279" y="4593"/>
                    </a:lnTo>
                    <a:lnTo>
                      <a:pt x="6313" y="4602"/>
                    </a:lnTo>
                    <a:lnTo>
                      <a:pt x="6338" y="4602"/>
                    </a:lnTo>
                    <a:lnTo>
                      <a:pt x="6364" y="4610"/>
                    </a:lnTo>
                    <a:lnTo>
                      <a:pt x="6398" y="4610"/>
                    </a:lnTo>
                    <a:lnTo>
                      <a:pt x="6424" y="4610"/>
                    </a:lnTo>
                    <a:lnTo>
                      <a:pt x="6449" y="4619"/>
                    </a:lnTo>
                    <a:lnTo>
                      <a:pt x="6475" y="4619"/>
                    </a:lnTo>
                    <a:lnTo>
                      <a:pt x="6509" y="4627"/>
                    </a:lnTo>
                    <a:lnTo>
                      <a:pt x="6534" y="4627"/>
                    </a:lnTo>
                    <a:lnTo>
                      <a:pt x="6560" y="4636"/>
                    </a:lnTo>
                    <a:lnTo>
                      <a:pt x="6594" y="4636"/>
                    </a:lnTo>
                    <a:lnTo>
                      <a:pt x="6620" y="4636"/>
                    </a:lnTo>
                    <a:lnTo>
                      <a:pt x="6645" y="4644"/>
                    </a:lnTo>
                    <a:lnTo>
                      <a:pt x="6671" y="4644"/>
                    </a:lnTo>
                    <a:lnTo>
                      <a:pt x="6705" y="4644"/>
                    </a:lnTo>
                    <a:lnTo>
                      <a:pt x="6730" y="4653"/>
                    </a:lnTo>
                    <a:lnTo>
                      <a:pt x="6756" y="4653"/>
                    </a:lnTo>
                    <a:lnTo>
                      <a:pt x="6790" y="4661"/>
                    </a:lnTo>
                    <a:lnTo>
                      <a:pt x="6816" y="4661"/>
                    </a:lnTo>
                    <a:lnTo>
                      <a:pt x="6841" y="4661"/>
                    </a:lnTo>
                    <a:lnTo>
                      <a:pt x="6875" y="4661"/>
                    </a:lnTo>
                    <a:lnTo>
                      <a:pt x="6901" y="4670"/>
                    </a:lnTo>
                    <a:lnTo>
                      <a:pt x="6926" y="4670"/>
                    </a:lnTo>
                    <a:lnTo>
                      <a:pt x="6952" y="4670"/>
                    </a:lnTo>
                    <a:lnTo>
                      <a:pt x="6986" y="4678"/>
                    </a:lnTo>
                    <a:lnTo>
                      <a:pt x="7011" y="4678"/>
                    </a:lnTo>
                  </a:path>
                </a:pathLst>
              </a:custGeom>
              <a:noFill/>
              <a:ln w="9525" cmpd="sng">
                <a:solidFill>
                  <a:schemeClr val="accent2"/>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29725" name="Freeform 29"/>
              <p:cNvSpPr>
                <a:spLocks/>
              </p:cNvSpPr>
              <p:nvPr/>
            </p:nvSpPr>
            <p:spPr bwMode="auto">
              <a:xfrm>
                <a:off x="1954" y="3106"/>
                <a:ext cx="2077" cy="636"/>
              </a:xfrm>
              <a:custGeom>
                <a:avLst/>
                <a:gdLst>
                  <a:gd name="T0" fmla="*/ 25 w 7011"/>
                  <a:gd name="T1" fmla="*/ 2 h 4891"/>
                  <a:gd name="T2" fmla="*/ 58 w 7011"/>
                  <a:gd name="T3" fmla="*/ 4 h 4891"/>
                  <a:gd name="T4" fmla="*/ 91 w 7011"/>
                  <a:gd name="T5" fmla="*/ 7 h 4891"/>
                  <a:gd name="T6" fmla="*/ 124 w 7011"/>
                  <a:gd name="T7" fmla="*/ 9 h 4891"/>
                  <a:gd name="T8" fmla="*/ 159 w 7011"/>
                  <a:gd name="T9" fmla="*/ 12 h 4891"/>
                  <a:gd name="T10" fmla="*/ 192 w 7011"/>
                  <a:gd name="T11" fmla="*/ 16 h 4891"/>
                  <a:gd name="T12" fmla="*/ 225 w 7011"/>
                  <a:gd name="T13" fmla="*/ 19 h 4891"/>
                  <a:gd name="T14" fmla="*/ 257 w 7011"/>
                  <a:gd name="T15" fmla="*/ 23 h 4891"/>
                  <a:gd name="T16" fmla="*/ 290 w 7011"/>
                  <a:gd name="T17" fmla="*/ 28 h 4891"/>
                  <a:gd name="T18" fmla="*/ 323 w 7011"/>
                  <a:gd name="T19" fmla="*/ 33 h 4891"/>
                  <a:gd name="T20" fmla="*/ 358 w 7011"/>
                  <a:gd name="T21" fmla="*/ 39 h 4891"/>
                  <a:gd name="T22" fmla="*/ 391 w 7011"/>
                  <a:gd name="T23" fmla="*/ 46 h 4891"/>
                  <a:gd name="T24" fmla="*/ 424 w 7011"/>
                  <a:gd name="T25" fmla="*/ 52 h 4891"/>
                  <a:gd name="T26" fmla="*/ 457 w 7011"/>
                  <a:gd name="T27" fmla="*/ 61 h 4891"/>
                  <a:gd name="T28" fmla="*/ 490 w 7011"/>
                  <a:gd name="T29" fmla="*/ 70 h 4891"/>
                  <a:gd name="T30" fmla="*/ 522 w 7011"/>
                  <a:gd name="T31" fmla="*/ 81 h 4891"/>
                  <a:gd name="T32" fmla="*/ 558 w 7011"/>
                  <a:gd name="T33" fmla="*/ 93 h 4891"/>
                  <a:gd name="T34" fmla="*/ 590 w 7011"/>
                  <a:gd name="T35" fmla="*/ 108 h 4891"/>
                  <a:gd name="T36" fmla="*/ 623 w 7011"/>
                  <a:gd name="T37" fmla="*/ 124 h 4891"/>
                  <a:gd name="T38" fmla="*/ 656 w 7011"/>
                  <a:gd name="T39" fmla="*/ 144 h 4891"/>
                  <a:gd name="T40" fmla="*/ 689 w 7011"/>
                  <a:gd name="T41" fmla="*/ 167 h 4891"/>
                  <a:gd name="T42" fmla="*/ 722 w 7011"/>
                  <a:gd name="T43" fmla="*/ 195 h 4891"/>
                  <a:gd name="T44" fmla="*/ 757 w 7011"/>
                  <a:gd name="T45" fmla="*/ 227 h 4891"/>
                  <a:gd name="T46" fmla="*/ 790 w 7011"/>
                  <a:gd name="T47" fmla="*/ 263 h 4891"/>
                  <a:gd name="T48" fmla="*/ 823 w 7011"/>
                  <a:gd name="T49" fmla="*/ 301 h 4891"/>
                  <a:gd name="T50" fmla="*/ 856 w 7011"/>
                  <a:gd name="T51" fmla="*/ 340 h 4891"/>
                  <a:gd name="T52" fmla="*/ 888 w 7011"/>
                  <a:gd name="T53" fmla="*/ 377 h 4891"/>
                  <a:gd name="T54" fmla="*/ 921 w 7011"/>
                  <a:gd name="T55" fmla="*/ 411 h 4891"/>
                  <a:gd name="T56" fmla="*/ 957 w 7011"/>
                  <a:gd name="T57" fmla="*/ 441 h 4891"/>
                  <a:gd name="T58" fmla="*/ 989 w 7011"/>
                  <a:gd name="T59" fmla="*/ 467 h 4891"/>
                  <a:gd name="T60" fmla="*/ 1022 w 7011"/>
                  <a:gd name="T61" fmla="*/ 488 h 4891"/>
                  <a:gd name="T62" fmla="*/ 1055 w 7011"/>
                  <a:gd name="T63" fmla="*/ 506 h 4891"/>
                  <a:gd name="T64" fmla="*/ 1088 w 7011"/>
                  <a:gd name="T65" fmla="*/ 522 h 4891"/>
                  <a:gd name="T66" fmla="*/ 1120 w 7011"/>
                  <a:gd name="T67" fmla="*/ 535 h 4891"/>
                  <a:gd name="T68" fmla="*/ 1156 w 7011"/>
                  <a:gd name="T69" fmla="*/ 546 h 4891"/>
                  <a:gd name="T70" fmla="*/ 1189 w 7011"/>
                  <a:gd name="T71" fmla="*/ 556 h 4891"/>
                  <a:gd name="T72" fmla="*/ 1221 w 7011"/>
                  <a:gd name="T73" fmla="*/ 565 h 4891"/>
                  <a:gd name="T74" fmla="*/ 1254 w 7011"/>
                  <a:gd name="T75" fmla="*/ 573 h 4891"/>
                  <a:gd name="T76" fmla="*/ 1287 w 7011"/>
                  <a:gd name="T77" fmla="*/ 580 h 4891"/>
                  <a:gd name="T78" fmla="*/ 1320 w 7011"/>
                  <a:gd name="T79" fmla="*/ 586 h 4891"/>
                  <a:gd name="T80" fmla="*/ 1355 w 7011"/>
                  <a:gd name="T81" fmla="*/ 592 h 4891"/>
                  <a:gd name="T82" fmla="*/ 1388 w 7011"/>
                  <a:gd name="T83" fmla="*/ 596 h 4891"/>
                  <a:gd name="T84" fmla="*/ 1421 w 7011"/>
                  <a:gd name="T85" fmla="*/ 601 h 4891"/>
                  <a:gd name="T86" fmla="*/ 1454 w 7011"/>
                  <a:gd name="T87" fmla="*/ 604 h 4891"/>
                  <a:gd name="T88" fmla="*/ 1487 w 7011"/>
                  <a:gd name="T89" fmla="*/ 608 h 4891"/>
                  <a:gd name="T90" fmla="*/ 1519 w 7011"/>
                  <a:gd name="T91" fmla="*/ 611 h 4891"/>
                  <a:gd name="T92" fmla="*/ 1555 w 7011"/>
                  <a:gd name="T93" fmla="*/ 614 h 4891"/>
                  <a:gd name="T94" fmla="*/ 1588 w 7011"/>
                  <a:gd name="T95" fmla="*/ 616 h 4891"/>
                  <a:gd name="T96" fmla="*/ 1620 w 7011"/>
                  <a:gd name="T97" fmla="*/ 618 h 4891"/>
                  <a:gd name="T98" fmla="*/ 1653 w 7011"/>
                  <a:gd name="T99" fmla="*/ 621 h 4891"/>
                  <a:gd name="T100" fmla="*/ 1686 w 7011"/>
                  <a:gd name="T101" fmla="*/ 623 h 4891"/>
                  <a:gd name="T102" fmla="*/ 1719 w 7011"/>
                  <a:gd name="T103" fmla="*/ 625 h 4891"/>
                  <a:gd name="T104" fmla="*/ 1754 w 7011"/>
                  <a:gd name="T105" fmla="*/ 626 h 4891"/>
                  <a:gd name="T106" fmla="*/ 1787 w 7011"/>
                  <a:gd name="T107" fmla="*/ 627 h 4891"/>
                  <a:gd name="T108" fmla="*/ 1820 w 7011"/>
                  <a:gd name="T109" fmla="*/ 629 h 4891"/>
                  <a:gd name="T110" fmla="*/ 1852 w 7011"/>
                  <a:gd name="T111" fmla="*/ 631 h 4891"/>
                  <a:gd name="T112" fmla="*/ 1885 w 7011"/>
                  <a:gd name="T113" fmla="*/ 632 h 4891"/>
                  <a:gd name="T114" fmla="*/ 1918 w 7011"/>
                  <a:gd name="T115" fmla="*/ 633 h 4891"/>
                  <a:gd name="T116" fmla="*/ 1953 w 7011"/>
                  <a:gd name="T117" fmla="*/ 633 h 4891"/>
                  <a:gd name="T118" fmla="*/ 1986 w 7011"/>
                  <a:gd name="T119" fmla="*/ 634 h 4891"/>
                  <a:gd name="T120" fmla="*/ 2019 w 7011"/>
                  <a:gd name="T121" fmla="*/ 635 h 4891"/>
                  <a:gd name="T122" fmla="*/ 2052 w 7011"/>
                  <a:gd name="T123" fmla="*/ 636 h 4891"/>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7011" h="4891">
                    <a:moveTo>
                      <a:pt x="0" y="0"/>
                    </a:moveTo>
                    <a:lnTo>
                      <a:pt x="25" y="9"/>
                    </a:lnTo>
                    <a:lnTo>
                      <a:pt x="59" y="9"/>
                    </a:lnTo>
                    <a:lnTo>
                      <a:pt x="85" y="17"/>
                    </a:lnTo>
                    <a:lnTo>
                      <a:pt x="110" y="17"/>
                    </a:lnTo>
                    <a:lnTo>
                      <a:pt x="136" y="26"/>
                    </a:lnTo>
                    <a:lnTo>
                      <a:pt x="170" y="26"/>
                    </a:lnTo>
                    <a:lnTo>
                      <a:pt x="196" y="34"/>
                    </a:lnTo>
                    <a:lnTo>
                      <a:pt x="221" y="34"/>
                    </a:lnTo>
                    <a:lnTo>
                      <a:pt x="255" y="43"/>
                    </a:lnTo>
                    <a:lnTo>
                      <a:pt x="281" y="43"/>
                    </a:lnTo>
                    <a:lnTo>
                      <a:pt x="306" y="51"/>
                    </a:lnTo>
                    <a:lnTo>
                      <a:pt x="341" y="51"/>
                    </a:lnTo>
                    <a:lnTo>
                      <a:pt x="366" y="60"/>
                    </a:lnTo>
                    <a:lnTo>
                      <a:pt x="392" y="69"/>
                    </a:lnTo>
                    <a:lnTo>
                      <a:pt x="417" y="69"/>
                    </a:lnTo>
                    <a:lnTo>
                      <a:pt x="451" y="77"/>
                    </a:lnTo>
                    <a:lnTo>
                      <a:pt x="477" y="86"/>
                    </a:lnTo>
                    <a:lnTo>
                      <a:pt x="502" y="86"/>
                    </a:lnTo>
                    <a:lnTo>
                      <a:pt x="536" y="94"/>
                    </a:lnTo>
                    <a:lnTo>
                      <a:pt x="562" y="103"/>
                    </a:lnTo>
                    <a:lnTo>
                      <a:pt x="588" y="103"/>
                    </a:lnTo>
                    <a:lnTo>
                      <a:pt x="613" y="111"/>
                    </a:lnTo>
                    <a:lnTo>
                      <a:pt x="647" y="120"/>
                    </a:lnTo>
                    <a:lnTo>
                      <a:pt x="673" y="128"/>
                    </a:lnTo>
                    <a:lnTo>
                      <a:pt x="698" y="137"/>
                    </a:lnTo>
                    <a:lnTo>
                      <a:pt x="732" y="137"/>
                    </a:lnTo>
                    <a:lnTo>
                      <a:pt x="758" y="145"/>
                    </a:lnTo>
                    <a:lnTo>
                      <a:pt x="784" y="154"/>
                    </a:lnTo>
                    <a:lnTo>
                      <a:pt x="809" y="162"/>
                    </a:lnTo>
                    <a:lnTo>
                      <a:pt x="843" y="171"/>
                    </a:lnTo>
                    <a:lnTo>
                      <a:pt x="869" y="179"/>
                    </a:lnTo>
                    <a:lnTo>
                      <a:pt x="894" y="188"/>
                    </a:lnTo>
                    <a:lnTo>
                      <a:pt x="928" y="196"/>
                    </a:lnTo>
                    <a:lnTo>
                      <a:pt x="954" y="205"/>
                    </a:lnTo>
                    <a:lnTo>
                      <a:pt x="979" y="213"/>
                    </a:lnTo>
                    <a:lnTo>
                      <a:pt x="1014" y="222"/>
                    </a:lnTo>
                    <a:lnTo>
                      <a:pt x="1039" y="230"/>
                    </a:lnTo>
                    <a:lnTo>
                      <a:pt x="1065" y="247"/>
                    </a:lnTo>
                    <a:lnTo>
                      <a:pt x="1090" y="256"/>
                    </a:lnTo>
                    <a:lnTo>
                      <a:pt x="1124" y="264"/>
                    </a:lnTo>
                    <a:lnTo>
                      <a:pt x="1150" y="273"/>
                    </a:lnTo>
                    <a:lnTo>
                      <a:pt x="1175" y="290"/>
                    </a:lnTo>
                    <a:lnTo>
                      <a:pt x="1210" y="299"/>
                    </a:lnTo>
                    <a:lnTo>
                      <a:pt x="1235" y="307"/>
                    </a:lnTo>
                    <a:lnTo>
                      <a:pt x="1261" y="324"/>
                    </a:lnTo>
                    <a:lnTo>
                      <a:pt x="1286" y="333"/>
                    </a:lnTo>
                    <a:lnTo>
                      <a:pt x="1320" y="350"/>
                    </a:lnTo>
                    <a:lnTo>
                      <a:pt x="1346" y="358"/>
                    </a:lnTo>
                    <a:lnTo>
                      <a:pt x="1371" y="375"/>
                    </a:lnTo>
                    <a:lnTo>
                      <a:pt x="1405" y="384"/>
                    </a:lnTo>
                    <a:lnTo>
                      <a:pt x="1431" y="401"/>
                    </a:lnTo>
                    <a:lnTo>
                      <a:pt x="1457" y="418"/>
                    </a:lnTo>
                    <a:lnTo>
                      <a:pt x="1482" y="435"/>
                    </a:lnTo>
                    <a:lnTo>
                      <a:pt x="1516" y="452"/>
                    </a:lnTo>
                    <a:lnTo>
                      <a:pt x="1542" y="469"/>
                    </a:lnTo>
                    <a:lnTo>
                      <a:pt x="1567" y="486"/>
                    </a:lnTo>
                    <a:lnTo>
                      <a:pt x="1601" y="503"/>
                    </a:lnTo>
                    <a:lnTo>
                      <a:pt x="1627" y="520"/>
                    </a:lnTo>
                    <a:lnTo>
                      <a:pt x="1653" y="537"/>
                    </a:lnTo>
                    <a:lnTo>
                      <a:pt x="1687" y="554"/>
                    </a:lnTo>
                    <a:lnTo>
                      <a:pt x="1712" y="580"/>
                    </a:lnTo>
                    <a:lnTo>
                      <a:pt x="1738" y="597"/>
                    </a:lnTo>
                    <a:lnTo>
                      <a:pt x="1763" y="622"/>
                    </a:lnTo>
                    <a:lnTo>
                      <a:pt x="1797" y="639"/>
                    </a:lnTo>
                    <a:lnTo>
                      <a:pt x="1823" y="665"/>
                    </a:lnTo>
                    <a:lnTo>
                      <a:pt x="1849" y="691"/>
                    </a:lnTo>
                    <a:lnTo>
                      <a:pt x="1883" y="716"/>
                    </a:lnTo>
                    <a:lnTo>
                      <a:pt x="1908" y="742"/>
                    </a:lnTo>
                    <a:lnTo>
                      <a:pt x="1934" y="767"/>
                    </a:lnTo>
                    <a:lnTo>
                      <a:pt x="1959" y="793"/>
                    </a:lnTo>
                    <a:lnTo>
                      <a:pt x="1993" y="827"/>
                    </a:lnTo>
                    <a:lnTo>
                      <a:pt x="2019" y="861"/>
                    </a:lnTo>
                    <a:lnTo>
                      <a:pt x="2044" y="887"/>
                    </a:lnTo>
                    <a:lnTo>
                      <a:pt x="2079" y="921"/>
                    </a:lnTo>
                    <a:lnTo>
                      <a:pt x="2104" y="955"/>
                    </a:lnTo>
                    <a:lnTo>
                      <a:pt x="2130" y="989"/>
                    </a:lnTo>
                    <a:lnTo>
                      <a:pt x="2155" y="1031"/>
                    </a:lnTo>
                    <a:lnTo>
                      <a:pt x="2189" y="1065"/>
                    </a:lnTo>
                    <a:lnTo>
                      <a:pt x="2215" y="1108"/>
                    </a:lnTo>
                    <a:lnTo>
                      <a:pt x="2240" y="1151"/>
                    </a:lnTo>
                    <a:lnTo>
                      <a:pt x="2274" y="1193"/>
                    </a:lnTo>
                    <a:lnTo>
                      <a:pt x="2300" y="1244"/>
                    </a:lnTo>
                    <a:lnTo>
                      <a:pt x="2326" y="1287"/>
                    </a:lnTo>
                    <a:lnTo>
                      <a:pt x="2360" y="1338"/>
                    </a:lnTo>
                    <a:lnTo>
                      <a:pt x="2385" y="1389"/>
                    </a:lnTo>
                    <a:lnTo>
                      <a:pt x="2411" y="1449"/>
                    </a:lnTo>
                    <a:lnTo>
                      <a:pt x="2436" y="1500"/>
                    </a:lnTo>
                    <a:lnTo>
                      <a:pt x="2470" y="1560"/>
                    </a:lnTo>
                    <a:lnTo>
                      <a:pt x="2496" y="1619"/>
                    </a:lnTo>
                    <a:lnTo>
                      <a:pt x="2522" y="1688"/>
                    </a:lnTo>
                    <a:lnTo>
                      <a:pt x="2556" y="1747"/>
                    </a:lnTo>
                    <a:lnTo>
                      <a:pt x="2581" y="1815"/>
                    </a:lnTo>
                    <a:lnTo>
                      <a:pt x="2607" y="1883"/>
                    </a:lnTo>
                    <a:lnTo>
                      <a:pt x="2632" y="1952"/>
                    </a:lnTo>
                    <a:lnTo>
                      <a:pt x="2666" y="2020"/>
                    </a:lnTo>
                    <a:lnTo>
                      <a:pt x="2692" y="2097"/>
                    </a:lnTo>
                    <a:lnTo>
                      <a:pt x="2718" y="2165"/>
                    </a:lnTo>
                    <a:lnTo>
                      <a:pt x="2752" y="2241"/>
                    </a:lnTo>
                    <a:lnTo>
                      <a:pt x="2777" y="2318"/>
                    </a:lnTo>
                    <a:lnTo>
                      <a:pt x="2803" y="2395"/>
                    </a:lnTo>
                    <a:lnTo>
                      <a:pt x="2828" y="2463"/>
                    </a:lnTo>
                    <a:lnTo>
                      <a:pt x="2862" y="2540"/>
                    </a:lnTo>
                    <a:lnTo>
                      <a:pt x="2888" y="2616"/>
                    </a:lnTo>
                    <a:lnTo>
                      <a:pt x="2913" y="2684"/>
                    </a:lnTo>
                    <a:lnTo>
                      <a:pt x="2948" y="2761"/>
                    </a:lnTo>
                    <a:lnTo>
                      <a:pt x="2973" y="2829"/>
                    </a:lnTo>
                    <a:lnTo>
                      <a:pt x="2999" y="2898"/>
                    </a:lnTo>
                    <a:lnTo>
                      <a:pt x="3033" y="2966"/>
                    </a:lnTo>
                    <a:lnTo>
                      <a:pt x="3058" y="3034"/>
                    </a:lnTo>
                    <a:lnTo>
                      <a:pt x="3084" y="3093"/>
                    </a:lnTo>
                    <a:lnTo>
                      <a:pt x="3109" y="3162"/>
                    </a:lnTo>
                    <a:lnTo>
                      <a:pt x="3144" y="3221"/>
                    </a:lnTo>
                    <a:lnTo>
                      <a:pt x="3169" y="3281"/>
                    </a:lnTo>
                    <a:lnTo>
                      <a:pt x="3195" y="3332"/>
                    </a:lnTo>
                    <a:lnTo>
                      <a:pt x="3229" y="3392"/>
                    </a:lnTo>
                    <a:lnTo>
                      <a:pt x="3254" y="3443"/>
                    </a:lnTo>
                    <a:lnTo>
                      <a:pt x="3280" y="3494"/>
                    </a:lnTo>
                    <a:lnTo>
                      <a:pt x="3305" y="3537"/>
                    </a:lnTo>
                    <a:lnTo>
                      <a:pt x="3339" y="3588"/>
                    </a:lnTo>
                    <a:lnTo>
                      <a:pt x="3365" y="3630"/>
                    </a:lnTo>
                    <a:lnTo>
                      <a:pt x="3391" y="3673"/>
                    </a:lnTo>
                    <a:lnTo>
                      <a:pt x="3425" y="3716"/>
                    </a:lnTo>
                    <a:lnTo>
                      <a:pt x="3450" y="3750"/>
                    </a:lnTo>
                    <a:lnTo>
                      <a:pt x="3476" y="3792"/>
                    </a:lnTo>
                    <a:lnTo>
                      <a:pt x="3510" y="3826"/>
                    </a:lnTo>
                    <a:lnTo>
                      <a:pt x="3535" y="3860"/>
                    </a:lnTo>
                    <a:lnTo>
                      <a:pt x="3561" y="3894"/>
                    </a:lnTo>
                    <a:lnTo>
                      <a:pt x="3587" y="3920"/>
                    </a:lnTo>
                    <a:lnTo>
                      <a:pt x="3621" y="3954"/>
                    </a:lnTo>
                    <a:lnTo>
                      <a:pt x="3646" y="3988"/>
                    </a:lnTo>
                    <a:lnTo>
                      <a:pt x="3672" y="4014"/>
                    </a:lnTo>
                    <a:lnTo>
                      <a:pt x="3706" y="4039"/>
                    </a:lnTo>
                    <a:lnTo>
                      <a:pt x="3731" y="4065"/>
                    </a:lnTo>
                    <a:lnTo>
                      <a:pt x="3757" y="4090"/>
                    </a:lnTo>
                    <a:lnTo>
                      <a:pt x="3782" y="4116"/>
                    </a:lnTo>
                    <a:lnTo>
                      <a:pt x="3817" y="4142"/>
                    </a:lnTo>
                    <a:lnTo>
                      <a:pt x="3842" y="4159"/>
                    </a:lnTo>
                    <a:lnTo>
                      <a:pt x="3868" y="4184"/>
                    </a:lnTo>
                    <a:lnTo>
                      <a:pt x="3902" y="4201"/>
                    </a:lnTo>
                    <a:lnTo>
                      <a:pt x="3927" y="4227"/>
                    </a:lnTo>
                    <a:lnTo>
                      <a:pt x="3953" y="4244"/>
                    </a:lnTo>
                    <a:lnTo>
                      <a:pt x="3978" y="4261"/>
                    </a:lnTo>
                    <a:lnTo>
                      <a:pt x="4013" y="4278"/>
                    </a:lnTo>
                    <a:lnTo>
                      <a:pt x="4038" y="4295"/>
                    </a:lnTo>
                    <a:lnTo>
                      <a:pt x="4064" y="4312"/>
                    </a:lnTo>
                    <a:lnTo>
                      <a:pt x="4098" y="4329"/>
                    </a:lnTo>
                    <a:lnTo>
                      <a:pt x="4123" y="4346"/>
                    </a:lnTo>
                    <a:lnTo>
                      <a:pt x="4149" y="4363"/>
                    </a:lnTo>
                    <a:lnTo>
                      <a:pt x="4183" y="4380"/>
                    </a:lnTo>
                    <a:lnTo>
                      <a:pt x="4208" y="4397"/>
                    </a:lnTo>
                    <a:lnTo>
                      <a:pt x="4234" y="4406"/>
                    </a:lnTo>
                    <a:lnTo>
                      <a:pt x="4260" y="4423"/>
                    </a:lnTo>
                    <a:lnTo>
                      <a:pt x="4294" y="4431"/>
                    </a:lnTo>
                    <a:lnTo>
                      <a:pt x="4319" y="4448"/>
                    </a:lnTo>
                    <a:lnTo>
                      <a:pt x="4345" y="4457"/>
                    </a:lnTo>
                    <a:lnTo>
                      <a:pt x="4379" y="4474"/>
                    </a:lnTo>
                    <a:lnTo>
                      <a:pt x="4404" y="4482"/>
                    </a:lnTo>
                    <a:lnTo>
                      <a:pt x="4430" y="4491"/>
                    </a:lnTo>
                    <a:lnTo>
                      <a:pt x="4456" y="4508"/>
                    </a:lnTo>
                    <a:lnTo>
                      <a:pt x="4490" y="4517"/>
                    </a:lnTo>
                    <a:lnTo>
                      <a:pt x="4515" y="4525"/>
                    </a:lnTo>
                    <a:lnTo>
                      <a:pt x="4541" y="4534"/>
                    </a:lnTo>
                    <a:lnTo>
                      <a:pt x="4575" y="4551"/>
                    </a:lnTo>
                    <a:lnTo>
                      <a:pt x="4600" y="4559"/>
                    </a:lnTo>
                    <a:lnTo>
                      <a:pt x="4626" y="4568"/>
                    </a:lnTo>
                    <a:lnTo>
                      <a:pt x="4651" y="4576"/>
                    </a:lnTo>
                    <a:lnTo>
                      <a:pt x="4686" y="4585"/>
                    </a:lnTo>
                    <a:lnTo>
                      <a:pt x="4711" y="4593"/>
                    </a:lnTo>
                    <a:lnTo>
                      <a:pt x="4737" y="4602"/>
                    </a:lnTo>
                    <a:lnTo>
                      <a:pt x="4771" y="4610"/>
                    </a:lnTo>
                    <a:lnTo>
                      <a:pt x="4796" y="4619"/>
                    </a:lnTo>
                    <a:lnTo>
                      <a:pt x="4822" y="4627"/>
                    </a:lnTo>
                    <a:lnTo>
                      <a:pt x="4856" y="4636"/>
                    </a:lnTo>
                    <a:lnTo>
                      <a:pt x="4882" y="4644"/>
                    </a:lnTo>
                    <a:lnTo>
                      <a:pt x="4907" y="4644"/>
                    </a:lnTo>
                    <a:lnTo>
                      <a:pt x="4933" y="4653"/>
                    </a:lnTo>
                    <a:lnTo>
                      <a:pt x="4967" y="4661"/>
                    </a:lnTo>
                    <a:lnTo>
                      <a:pt x="4992" y="4670"/>
                    </a:lnTo>
                    <a:lnTo>
                      <a:pt x="5018" y="4678"/>
                    </a:lnTo>
                    <a:lnTo>
                      <a:pt x="5052" y="4678"/>
                    </a:lnTo>
                    <a:lnTo>
                      <a:pt x="5077" y="4687"/>
                    </a:lnTo>
                    <a:lnTo>
                      <a:pt x="5103" y="4695"/>
                    </a:lnTo>
                    <a:lnTo>
                      <a:pt x="5129" y="4695"/>
                    </a:lnTo>
                    <a:lnTo>
                      <a:pt x="5163" y="4704"/>
                    </a:lnTo>
                    <a:lnTo>
                      <a:pt x="5188" y="4712"/>
                    </a:lnTo>
                    <a:lnTo>
                      <a:pt x="5214" y="4712"/>
                    </a:lnTo>
                    <a:lnTo>
                      <a:pt x="5248" y="4721"/>
                    </a:lnTo>
                    <a:lnTo>
                      <a:pt x="5273" y="4730"/>
                    </a:lnTo>
                    <a:lnTo>
                      <a:pt x="5299" y="4730"/>
                    </a:lnTo>
                    <a:lnTo>
                      <a:pt x="5325" y="4738"/>
                    </a:lnTo>
                    <a:lnTo>
                      <a:pt x="5359" y="4738"/>
                    </a:lnTo>
                    <a:lnTo>
                      <a:pt x="5384" y="4747"/>
                    </a:lnTo>
                    <a:lnTo>
                      <a:pt x="5410" y="4747"/>
                    </a:lnTo>
                    <a:lnTo>
                      <a:pt x="5444" y="4755"/>
                    </a:lnTo>
                    <a:lnTo>
                      <a:pt x="5469" y="4755"/>
                    </a:lnTo>
                    <a:lnTo>
                      <a:pt x="5495" y="4764"/>
                    </a:lnTo>
                    <a:lnTo>
                      <a:pt x="5529" y="4764"/>
                    </a:lnTo>
                    <a:lnTo>
                      <a:pt x="5555" y="4772"/>
                    </a:lnTo>
                    <a:lnTo>
                      <a:pt x="5580" y="4772"/>
                    </a:lnTo>
                    <a:lnTo>
                      <a:pt x="5606" y="4781"/>
                    </a:lnTo>
                    <a:lnTo>
                      <a:pt x="5640" y="4781"/>
                    </a:lnTo>
                    <a:lnTo>
                      <a:pt x="5665" y="4789"/>
                    </a:lnTo>
                    <a:lnTo>
                      <a:pt x="5691" y="4789"/>
                    </a:lnTo>
                    <a:lnTo>
                      <a:pt x="5725" y="4798"/>
                    </a:lnTo>
                    <a:lnTo>
                      <a:pt x="5751" y="4798"/>
                    </a:lnTo>
                    <a:lnTo>
                      <a:pt x="5776" y="4798"/>
                    </a:lnTo>
                    <a:lnTo>
                      <a:pt x="5802" y="4806"/>
                    </a:lnTo>
                    <a:lnTo>
                      <a:pt x="5836" y="4806"/>
                    </a:lnTo>
                    <a:lnTo>
                      <a:pt x="5861" y="4806"/>
                    </a:lnTo>
                    <a:lnTo>
                      <a:pt x="5887" y="4815"/>
                    </a:lnTo>
                    <a:lnTo>
                      <a:pt x="5921" y="4815"/>
                    </a:lnTo>
                    <a:lnTo>
                      <a:pt x="5946" y="4815"/>
                    </a:lnTo>
                    <a:lnTo>
                      <a:pt x="5972" y="4823"/>
                    </a:lnTo>
                    <a:lnTo>
                      <a:pt x="5998" y="4823"/>
                    </a:lnTo>
                    <a:lnTo>
                      <a:pt x="6032" y="4823"/>
                    </a:lnTo>
                    <a:lnTo>
                      <a:pt x="6057" y="4832"/>
                    </a:lnTo>
                    <a:lnTo>
                      <a:pt x="6083" y="4832"/>
                    </a:lnTo>
                    <a:lnTo>
                      <a:pt x="6117" y="4832"/>
                    </a:lnTo>
                    <a:lnTo>
                      <a:pt x="6142" y="4840"/>
                    </a:lnTo>
                    <a:lnTo>
                      <a:pt x="6168" y="4840"/>
                    </a:lnTo>
                    <a:lnTo>
                      <a:pt x="6202" y="4840"/>
                    </a:lnTo>
                    <a:lnTo>
                      <a:pt x="6228" y="4840"/>
                    </a:lnTo>
                    <a:lnTo>
                      <a:pt x="6253" y="4849"/>
                    </a:lnTo>
                    <a:lnTo>
                      <a:pt x="6279" y="4849"/>
                    </a:lnTo>
                    <a:lnTo>
                      <a:pt x="6313" y="4849"/>
                    </a:lnTo>
                    <a:lnTo>
                      <a:pt x="6338" y="4857"/>
                    </a:lnTo>
                    <a:lnTo>
                      <a:pt x="6364" y="4857"/>
                    </a:lnTo>
                    <a:lnTo>
                      <a:pt x="6398" y="4857"/>
                    </a:lnTo>
                    <a:lnTo>
                      <a:pt x="6424" y="4857"/>
                    </a:lnTo>
                    <a:lnTo>
                      <a:pt x="6449" y="4857"/>
                    </a:lnTo>
                    <a:lnTo>
                      <a:pt x="6475" y="4866"/>
                    </a:lnTo>
                    <a:lnTo>
                      <a:pt x="6509" y="4866"/>
                    </a:lnTo>
                    <a:lnTo>
                      <a:pt x="6534" y="4866"/>
                    </a:lnTo>
                    <a:lnTo>
                      <a:pt x="6560" y="4866"/>
                    </a:lnTo>
                    <a:lnTo>
                      <a:pt x="6594" y="4866"/>
                    </a:lnTo>
                    <a:lnTo>
                      <a:pt x="6620" y="4874"/>
                    </a:lnTo>
                    <a:lnTo>
                      <a:pt x="6645" y="4874"/>
                    </a:lnTo>
                    <a:lnTo>
                      <a:pt x="6671" y="4874"/>
                    </a:lnTo>
                    <a:lnTo>
                      <a:pt x="6705" y="4874"/>
                    </a:lnTo>
                    <a:lnTo>
                      <a:pt x="6730" y="4874"/>
                    </a:lnTo>
                    <a:lnTo>
                      <a:pt x="6756" y="4883"/>
                    </a:lnTo>
                    <a:lnTo>
                      <a:pt x="6790" y="4883"/>
                    </a:lnTo>
                    <a:lnTo>
                      <a:pt x="6816" y="4883"/>
                    </a:lnTo>
                    <a:lnTo>
                      <a:pt x="6841" y="4883"/>
                    </a:lnTo>
                    <a:lnTo>
                      <a:pt x="6875" y="4883"/>
                    </a:lnTo>
                    <a:lnTo>
                      <a:pt x="6901" y="4883"/>
                    </a:lnTo>
                    <a:lnTo>
                      <a:pt x="6926" y="4891"/>
                    </a:lnTo>
                    <a:lnTo>
                      <a:pt x="6952" y="4891"/>
                    </a:lnTo>
                    <a:lnTo>
                      <a:pt x="6986" y="4891"/>
                    </a:lnTo>
                    <a:lnTo>
                      <a:pt x="7011" y="4891"/>
                    </a:lnTo>
                  </a:path>
                </a:pathLst>
              </a:custGeom>
              <a:noFill/>
              <a:ln w="9525" cmpd="sng">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29726" name="Freeform 30"/>
              <p:cNvSpPr>
                <a:spLocks/>
              </p:cNvSpPr>
              <p:nvPr/>
            </p:nvSpPr>
            <p:spPr bwMode="auto">
              <a:xfrm>
                <a:off x="1957" y="3094"/>
                <a:ext cx="2077" cy="652"/>
              </a:xfrm>
              <a:custGeom>
                <a:avLst/>
                <a:gdLst>
                  <a:gd name="T0" fmla="*/ 25 w 7011"/>
                  <a:gd name="T1" fmla="*/ 0 h 5019"/>
                  <a:gd name="T2" fmla="*/ 58 w 7011"/>
                  <a:gd name="T3" fmla="*/ 1 h 5019"/>
                  <a:gd name="T4" fmla="*/ 91 w 7011"/>
                  <a:gd name="T5" fmla="*/ 2 h 5019"/>
                  <a:gd name="T6" fmla="*/ 124 w 7011"/>
                  <a:gd name="T7" fmla="*/ 3 h 5019"/>
                  <a:gd name="T8" fmla="*/ 159 w 7011"/>
                  <a:gd name="T9" fmla="*/ 4 h 5019"/>
                  <a:gd name="T10" fmla="*/ 192 w 7011"/>
                  <a:gd name="T11" fmla="*/ 5 h 5019"/>
                  <a:gd name="T12" fmla="*/ 225 w 7011"/>
                  <a:gd name="T13" fmla="*/ 8 h 5019"/>
                  <a:gd name="T14" fmla="*/ 257 w 7011"/>
                  <a:gd name="T15" fmla="*/ 9 h 5019"/>
                  <a:gd name="T16" fmla="*/ 290 w 7011"/>
                  <a:gd name="T17" fmla="*/ 11 h 5019"/>
                  <a:gd name="T18" fmla="*/ 323 w 7011"/>
                  <a:gd name="T19" fmla="*/ 13 h 5019"/>
                  <a:gd name="T20" fmla="*/ 358 w 7011"/>
                  <a:gd name="T21" fmla="*/ 15 h 5019"/>
                  <a:gd name="T22" fmla="*/ 391 w 7011"/>
                  <a:gd name="T23" fmla="*/ 19 h 5019"/>
                  <a:gd name="T24" fmla="*/ 424 w 7011"/>
                  <a:gd name="T25" fmla="*/ 21 h 5019"/>
                  <a:gd name="T26" fmla="*/ 457 w 7011"/>
                  <a:gd name="T27" fmla="*/ 25 h 5019"/>
                  <a:gd name="T28" fmla="*/ 490 w 7011"/>
                  <a:gd name="T29" fmla="*/ 30 h 5019"/>
                  <a:gd name="T30" fmla="*/ 522 w 7011"/>
                  <a:gd name="T31" fmla="*/ 34 h 5019"/>
                  <a:gd name="T32" fmla="*/ 558 w 7011"/>
                  <a:gd name="T33" fmla="*/ 41 h 5019"/>
                  <a:gd name="T34" fmla="*/ 590 w 7011"/>
                  <a:gd name="T35" fmla="*/ 49 h 5019"/>
                  <a:gd name="T36" fmla="*/ 623 w 7011"/>
                  <a:gd name="T37" fmla="*/ 59 h 5019"/>
                  <a:gd name="T38" fmla="*/ 656 w 7011"/>
                  <a:gd name="T39" fmla="*/ 71 h 5019"/>
                  <a:gd name="T40" fmla="*/ 689 w 7011"/>
                  <a:gd name="T41" fmla="*/ 88 h 5019"/>
                  <a:gd name="T42" fmla="*/ 722 w 7011"/>
                  <a:gd name="T43" fmla="*/ 114 h 5019"/>
                  <a:gd name="T44" fmla="*/ 757 w 7011"/>
                  <a:gd name="T45" fmla="*/ 153 h 5019"/>
                  <a:gd name="T46" fmla="*/ 790 w 7011"/>
                  <a:gd name="T47" fmla="*/ 213 h 5019"/>
                  <a:gd name="T48" fmla="*/ 823 w 7011"/>
                  <a:gd name="T49" fmla="*/ 299 h 5019"/>
                  <a:gd name="T50" fmla="*/ 856 w 7011"/>
                  <a:gd name="T51" fmla="*/ 393 h 5019"/>
                  <a:gd name="T52" fmla="*/ 888 w 7011"/>
                  <a:gd name="T53" fmla="*/ 466 h 5019"/>
                  <a:gd name="T54" fmla="*/ 921 w 7011"/>
                  <a:gd name="T55" fmla="*/ 515 h 5019"/>
                  <a:gd name="T56" fmla="*/ 957 w 7011"/>
                  <a:gd name="T57" fmla="*/ 546 h 5019"/>
                  <a:gd name="T58" fmla="*/ 989 w 7011"/>
                  <a:gd name="T59" fmla="*/ 567 h 5019"/>
                  <a:gd name="T60" fmla="*/ 1022 w 7011"/>
                  <a:gd name="T61" fmla="*/ 581 h 5019"/>
                  <a:gd name="T62" fmla="*/ 1055 w 7011"/>
                  <a:gd name="T63" fmla="*/ 592 h 5019"/>
                  <a:gd name="T64" fmla="*/ 1088 w 7011"/>
                  <a:gd name="T65" fmla="*/ 601 h 5019"/>
                  <a:gd name="T66" fmla="*/ 1120 w 7011"/>
                  <a:gd name="T67" fmla="*/ 608 h 5019"/>
                  <a:gd name="T68" fmla="*/ 1156 w 7011"/>
                  <a:gd name="T69" fmla="*/ 613 h 5019"/>
                  <a:gd name="T70" fmla="*/ 1189 w 7011"/>
                  <a:gd name="T71" fmla="*/ 618 h 5019"/>
                  <a:gd name="T72" fmla="*/ 1221 w 7011"/>
                  <a:gd name="T73" fmla="*/ 622 h 5019"/>
                  <a:gd name="T74" fmla="*/ 1254 w 7011"/>
                  <a:gd name="T75" fmla="*/ 625 h 5019"/>
                  <a:gd name="T76" fmla="*/ 1287 w 7011"/>
                  <a:gd name="T77" fmla="*/ 629 h 5019"/>
                  <a:gd name="T78" fmla="*/ 1320 w 7011"/>
                  <a:gd name="T79" fmla="*/ 631 h 5019"/>
                  <a:gd name="T80" fmla="*/ 1355 w 7011"/>
                  <a:gd name="T81" fmla="*/ 633 h 5019"/>
                  <a:gd name="T82" fmla="*/ 1388 w 7011"/>
                  <a:gd name="T83" fmla="*/ 635 h 5019"/>
                  <a:gd name="T84" fmla="*/ 1421 w 7011"/>
                  <a:gd name="T85" fmla="*/ 638 h 5019"/>
                  <a:gd name="T86" fmla="*/ 1454 w 7011"/>
                  <a:gd name="T87" fmla="*/ 639 h 5019"/>
                  <a:gd name="T88" fmla="*/ 1487 w 7011"/>
                  <a:gd name="T89" fmla="*/ 640 h 5019"/>
                  <a:gd name="T90" fmla="*/ 1519 w 7011"/>
                  <a:gd name="T91" fmla="*/ 641 h 5019"/>
                  <a:gd name="T92" fmla="*/ 1555 w 7011"/>
                  <a:gd name="T93" fmla="*/ 643 h 5019"/>
                  <a:gd name="T94" fmla="*/ 1588 w 7011"/>
                  <a:gd name="T95" fmla="*/ 643 h 5019"/>
                  <a:gd name="T96" fmla="*/ 1620 w 7011"/>
                  <a:gd name="T97" fmla="*/ 644 h 5019"/>
                  <a:gd name="T98" fmla="*/ 1653 w 7011"/>
                  <a:gd name="T99" fmla="*/ 645 h 5019"/>
                  <a:gd name="T100" fmla="*/ 1686 w 7011"/>
                  <a:gd name="T101" fmla="*/ 646 h 5019"/>
                  <a:gd name="T102" fmla="*/ 1719 w 7011"/>
                  <a:gd name="T103" fmla="*/ 646 h 5019"/>
                  <a:gd name="T104" fmla="*/ 1754 w 7011"/>
                  <a:gd name="T105" fmla="*/ 647 h 5019"/>
                  <a:gd name="T106" fmla="*/ 1787 w 7011"/>
                  <a:gd name="T107" fmla="*/ 649 h 5019"/>
                  <a:gd name="T108" fmla="*/ 1820 w 7011"/>
                  <a:gd name="T109" fmla="*/ 649 h 5019"/>
                  <a:gd name="T110" fmla="*/ 1852 w 7011"/>
                  <a:gd name="T111" fmla="*/ 649 h 5019"/>
                  <a:gd name="T112" fmla="*/ 1885 w 7011"/>
                  <a:gd name="T113" fmla="*/ 650 h 5019"/>
                  <a:gd name="T114" fmla="*/ 1918 w 7011"/>
                  <a:gd name="T115" fmla="*/ 650 h 5019"/>
                  <a:gd name="T116" fmla="*/ 1953 w 7011"/>
                  <a:gd name="T117" fmla="*/ 651 h 5019"/>
                  <a:gd name="T118" fmla="*/ 1986 w 7011"/>
                  <a:gd name="T119" fmla="*/ 651 h 5019"/>
                  <a:gd name="T120" fmla="*/ 2019 w 7011"/>
                  <a:gd name="T121" fmla="*/ 651 h 5019"/>
                  <a:gd name="T122" fmla="*/ 2052 w 7011"/>
                  <a:gd name="T123" fmla="*/ 651 h 5019"/>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7011" h="5019">
                    <a:moveTo>
                      <a:pt x="0" y="0"/>
                    </a:moveTo>
                    <a:lnTo>
                      <a:pt x="25" y="0"/>
                    </a:lnTo>
                    <a:lnTo>
                      <a:pt x="59" y="0"/>
                    </a:lnTo>
                    <a:lnTo>
                      <a:pt x="85" y="0"/>
                    </a:lnTo>
                    <a:lnTo>
                      <a:pt x="110" y="0"/>
                    </a:lnTo>
                    <a:lnTo>
                      <a:pt x="136" y="8"/>
                    </a:lnTo>
                    <a:lnTo>
                      <a:pt x="170" y="8"/>
                    </a:lnTo>
                    <a:lnTo>
                      <a:pt x="196" y="8"/>
                    </a:lnTo>
                    <a:lnTo>
                      <a:pt x="221" y="8"/>
                    </a:lnTo>
                    <a:lnTo>
                      <a:pt x="255" y="17"/>
                    </a:lnTo>
                    <a:lnTo>
                      <a:pt x="281" y="17"/>
                    </a:lnTo>
                    <a:lnTo>
                      <a:pt x="306" y="17"/>
                    </a:lnTo>
                    <a:lnTo>
                      <a:pt x="341" y="17"/>
                    </a:lnTo>
                    <a:lnTo>
                      <a:pt x="366" y="17"/>
                    </a:lnTo>
                    <a:lnTo>
                      <a:pt x="392" y="25"/>
                    </a:lnTo>
                    <a:lnTo>
                      <a:pt x="417" y="25"/>
                    </a:lnTo>
                    <a:lnTo>
                      <a:pt x="451" y="25"/>
                    </a:lnTo>
                    <a:lnTo>
                      <a:pt x="477" y="34"/>
                    </a:lnTo>
                    <a:lnTo>
                      <a:pt x="502" y="34"/>
                    </a:lnTo>
                    <a:lnTo>
                      <a:pt x="536" y="34"/>
                    </a:lnTo>
                    <a:lnTo>
                      <a:pt x="562" y="34"/>
                    </a:lnTo>
                    <a:lnTo>
                      <a:pt x="588" y="42"/>
                    </a:lnTo>
                    <a:lnTo>
                      <a:pt x="613" y="42"/>
                    </a:lnTo>
                    <a:lnTo>
                      <a:pt x="647" y="42"/>
                    </a:lnTo>
                    <a:lnTo>
                      <a:pt x="673" y="51"/>
                    </a:lnTo>
                    <a:lnTo>
                      <a:pt x="698" y="51"/>
                    </a:lnTo>
                    <a:lnTo>
                      <a:pt x="732" y="51"/>
                    </a:lnTo>
                    <a:lnTo>
                      <a:pt x="758" y="59"/>
                    </a:lnTo>
                    <a:lnTo>
                      <a:pt x="784" y="59"/>
                    </a:lnTo>
                    <a:lnTo>
                      <a:pt x="809" y="59"/>
                    </a:lnTo>
                    <a:lnTo>
                      <a:pt x="843" y="68"/>
                    </a:lnTo>
                    <a:lnTo>
                      <a:pt x="869" y="68"/>
                    </a:lnTo>
                    <a:lnTo>
                      <a:pt x="894" y="76"/>
                    </a:lnTo>
                    <a:lnTo>
                      <a:pt x="928" y="76"/>
                    </a:lnTo>
                    <a:lnTo>
                      <a:pt x="954" y="76"/>
                    </a:lnTo>
                    <a:lnTo>
                      <a:pt x="979" y="85"/>
                    </a:lnTo>
                    <a:lnTo>
                      <a:pt x="1014" y="85"/>
                    </a:lnTo>
                    <a:lnTo>
                      <a:pt x="1039" y="93"/>
                    </a:lnTo>
                    <a:lnTo>
                      <a:pt x="1065" y="93"/>
                    </a:lnTo>
                    <a:lnTo>
                      <a:pt x="1090" y="102"/>
                    </a:lnTo>
                    <a:lnTo>
                      <a:pt x="1124" y="102"/>
                    </a:lnTo>
                    <a:lnTo>
                      <a:pt x="1150" y="110"/>
                    </a:lnTo>
                    <a:lnTo>
                      <a:pt x="1175" y="110"/>
                    </a:lnTo>
                    <a:lnTo>
                      <a:pt x="1210" y="119"/>
                    </a:lnTo>
                    <a:lnTo>
                      <a:pt x="1235" y="127"/>
                    </a:lnTo>
                    <a:lnTo>
                      <a:pt x="1261" y="127"/>
                    </a:lnTo>
                    <a:lnTo>
                      <a:pt x="1286" y="136"/>
                    </a:lnTo>
                    <a:lnTo>
                      <a:pt x="1320" y="144"/>
                    </a:lnTo>
                    <a:lnTo>
                      <a:pt x="1346" y="144"/>
                    </a:lnTo>
                    <a:lnTo>
                      <a:pt x="1371" y="153"/>
                    </a:lnTo>
                    <a:lnTo>
                      <a:pt x="1405" y="162"/>
                    </a:lnTo>
                    <a:lnTo>
                      <a:pt x="1431" y="162"/>
                    </a:lnTo>
                    <a:lnTo>
                      <a:pt x="1457" y="170"/>
                    </a:lnTo>
                    <a:lnTo>
                      <a:pt x="1482" y="179"/>
                    </a:lnTo>
                    <a:lnTo>
                      <a:pt x="1516" y="187"/>
                    </a:lnTo>
                    <a:lnTo>
                      <a:pt x="1542" y="196"/>
                    </a:lnTo>
                    <a:lnTo>
                      <a:pt x="1567" y="204"/>
                    </a:lnTo>
                    <a:lnTo>
                      <a:pt x="1601" y="213"/>
                    </a:lnTo>
                    <a:lnTo>
                      <a:pt x="1627" y="221"/>
                    </a:lnTo>
                    <a:lnTo>
                      <a:pt x="1653" y="230"/>
                    </a:lnTo>
                    <a:lnTo>
                      <a:pt x="1687" y="238"/>
                    </a:lnTo>
                    <a:lnTo>
                      <a:pt x="1712" y="247"/>
                    </a:lnTo>
                    <a:lnTo>
                      <a:pt x="1738" y="255"/>
                    </a:lnTo>
                    <a:lnTo>
                      <a:pt x="1763" y="264"/>
                    </a:lnTo>
                    <a:lnTo>
                      <a:pt x="1797" y="281"/>
                    </a:lnTo>
                    <a:lnTo>
                      <a:pt x="1823" y="289"/>
                    </a:lnTo>
                    <a:lnTo>
                      <a:pt x="1849" y="298"/>
                    </a:lnTo>
                    <a:lnTo>
                      <a:pt x="1883" y="315"/>
                    </a:lnTo>
                    <a:lnTo>
                      <a:pt x="1908" y="323"/>
                    </a:lnTo>
                    <a:lnTo>
                      <a:pt x="1934" y="340"/>
                    </a:lnTo>
                    <a:lnTo>
                      <a:pt x="1959" y="357"/>
                    </a:lnTo>
                    <a:lnTo>
                      <a:pt x="1993" y="375"/>
                    </a:lnTo>
                    <a:lnTo>
                      <a:pt x="2019" y="392"/>
                    </a:lnTo>
                    <a:lnTo>
                      <a:pt x="2044" y="409"/>
                    </a:lnTo>
                    <a:lnTo>
                      <a:pt x="2079" y="426"/>
                    </a:lnTo>
                    <a:lnTo>
                      <a:pt x="2104" y="451"/>
                    </a:lnTo>
                    <a:lnTo>
                      <a:pt x="2130" y="468"/>
                    </a:lnTo>
                    <a:lnTo>
                      <a:pt x="2155" y="494"/>
                    </a:lnTo>
                    <a:lnTo>
                      <a:pt x="2189" y="519"/>
                    </a:lnTo>
                    <a:lnTo>
                      <a:pt x="2215" y="545"/>
                    </a:lnTo>
                    <a:lnTo>
                      <a:pt x="2240" y="579"/>
                    </a:lnTo>
                    <a:lnTo>
                      <a:pt x="2274" y="605"/>
                    </a:lnTo>
                    <a:lnTo>
                      <a:pt x="2300" y="647"/>
                    </a:lnTo>
                    <a:lnTo>
                      <a:pt x="2326" y="681"/>
                    </a:lnTo>
                    <a:lnTo>
                      <a:pt x="2360" y="724"/>
                    </a:lnTo>
                    <a:lnTo>
                      <a:pt x="2385" y="767"/>
                    </a:lnTo>
                    <a:lnTo>
                      <a:pt x="2411" y="818"/>
                    </a:lnTo>
                    <a:lnTo>
                      <a:pt x="2436" y="877"/>
                    </a:lnTo>
                    <a:lnTo>
                      <a:pt x="2470" y="937"/>
                    </a:lnTo>
                    <a:lnTo>
                      <a:pt x="2496" y="1005"/>
                    </a:lnTo>
                    <a:lnTo>
                      <a:pt x="2522" y="1090"/>
                    </a:lnTo>
                    <a:lnTo>
                      <a:pt x="2556" y="1176"/>
                    </a:lnTo>
                    <a:lnTo>
                      <a:pt x="2581" y="1269"/>
                    </a:lnTo>
                    <a:lnTo>
                      <a:pt x="2607" y="1380"/>
                    </a:lnTo>
                    <a:lnTo>
                      <a:pt x="2632" y="1499"/>
                    </a:lnTo>
                    <a:lnTo>
                      <a:pt x="2666" y="1636"/>
                    </a:lnTo>
                    <a:lnTo>
                      <a:pt x="2692" y="1781"/>
                    </a:lnTo>
                    <a:lnTo>
                      <a:pt x="2718" y="1942"/>
                    </a:lnTo>
                    <a:lnTo>
                      <a:pt x="2752" y="2113"/>
                    </a:lnTo>
                    <a:lnTo>
                      <a:pt x="2777" y="2300"/>
                    </a:lnTo>
                    <a:lnTo>
                      <a:pt x="2803" y="2488"/>
                    </a:lnTo>
                    <a:lnTo>
                      <a:pt x="2828" y="2667"/>
                    </a:lnTo>
                    <a:lnTo>
                      <a:pt x="2862" y="2854"/>
                    </a:lnTo>
                    <a:lnTo>
                      <a:pt x="2888" y="3025"/>
                    </a:lnTo>
                    <a:lnTo>
                      <a:pt x="2913" y="3186"/>
                    </a:lnTo>
                    <a:lnTo>
                      <a:pt x="2948" y="3331"/>
                    </a:lnTo>
                    <a:lnTo>
                      <a:pt x="2973" y="3468"/>
                    </a:lnTo>
                    <a:lnTo>
                      <a:pt x="2999" y="3587"/>
                    </a:lnTo>
                    <a:lnTo>
                      <a:pt x="3033" y="3698"/>
                    </a:lnTo>
                    <a:lnTo>
                      <a:pt x="3058" y="3791"/>
                    </a:lnTo>
                    <a:lnTo>
                      <a:pt x="3084" y="3877"/>
                    </a:lnTo>
                    <a:lnTo>
                      <a:pt x="3109" y="3962"/>
                    </a:lnTo>
                    <a:lnTo>
                      <a:pt x="3144" y="4030"/>
                    </a:lnTo>
                    <a:lnTo>
                      <a:pt x="3169" y="4090"/>
                    </a:lnTo>
                    <a:lnTo>
                      <a:pt x="3195" y="4149"/>
                    </a:lnTo>
                    <a:lnTo>
                      <a:pt x="3229" y="4200"/>
                    </a:lnTo>
                    <a:lnTo>
                      <a:pt x="3254" y="4243"/>
                    </a:lnTo>
                    <a:lnTo>
                      <a:pt x="3280" y="4286"/>
                    </a:lnTo>
                    <a:lnTo>
                      <a:pt x="3305" y="4320"/>
                    </a:lnTo>
                    <a:lnTo>
                      <a:pt x="3339" y="4362"/>
                    </a:lnTo>
                    <a:lnTo>
                      <a:pt x="3365" y="4388"/>
                    </a:lnTo>
                    <a:lnTo>
                      <a:pt x="3391" y="4422"/>
                    </a:lnTo>
                    <a:lnTo>
                      <a:pt x="3425" y="4448"/>
                    </a:lnTo>
                    <a:lnTo>
                      <a:pt x="3450" y="4473"/>
                    </a:lnTo>
                    <a:lnTo>
                      <a:pt x="3476" y="4499"/>
                    </a:lnTo>
                    <a:lnTo>
                      <a:pt x="3510" y="4516"/>
                    </a:lnTo>
                    <a:lnTo>
                      <a:pt x="3535" y="4541"/>
                    </a:lnTo>
                    <a:lnTo>
                      <a:pt x="3561" y="4558"/>
                    </a:lnTo>
                    <a:lnTo>
                      <a:pt x="3587" y="4575"/>
                    </a:lnTo>
                    <a:lnTo>
                      <a:pt x="3621" y="4592"/>
                    </a:lnTo>
                    <a:lnTo>
                      <a:pt x="3646" y="4610"/>
                    </a:lnTo>
                    <a:lnTo>
                      <a:pt x="3672" y="4627"/>
                    </a:lnTo>
                    <a:lnTo>
                      <a:pt x="3706" y="4644"/>
                    </a:lnTo>
                    <a:lnTo>
                      <a:pt x="3731" y="4652"/>
                    </a:lnTo>
                    <a:lnTo>
                      <a:pt x="3757" y="4669"/>
                    </a:lnTo>
                    <a:lnTo>
                      <a:pt x="3782" y="4678"/>
                    </a:lnTo>
                    <a:lnTo>
                      <a:pt x="3817" y="4686"/>
                    </a:lnTo>
                    <a:lnTo>
                      <a:pt x="3842" y="4703"/>
                    </a:lnTo>
                    <a:lnTo>
                      <a:pt x="3868" y="4712"/>
                    </a:lnTo>
                    <a:lnTo>
                      <a:pt x="3902" y="4720"/>
                    </a:lnTo>
                    <a:lnTo>
                      <a:pt x="3927" y="4729"/>
                    </a:lnTo>
                    <a:lnTo>
                      <a:pt x="3953" y="4737"/>
                    </a:lnTo>
                    <a:lnTo>
                      <a:pt x="3978" y="4746"/>
                    </a:lnTo>
                    <a:lnTo>
                      <a:pt x="4013" y="4754"/>
                    </a:lnTo>
                    <a:lnTo>
                      <a:pt x="4038" y="4763"/>
                    </a:lnTo>
                    <a:lnTo>
                      <a:pt x="4064" y="4771"/>
                    </a:lnTo>
                    <a:lnTo>
                      <a:pt x="4098" y="4780"/>
                    </a:lnTo>
                    <a:lnTo>
                      <a:pt x="4123" y="4788"/>
                    </a:lnTo>
                    <a:lnTo>
                      <a:pt x="4149" y="4797"/>
                    </a:lnTo>
                    <a:lnTo>
                      <a:pt x="4183" y="4805"/>
                    </a:lnTo>
                    <a:lnTo>
                      <a:pt x="4208" y="4805"/>
                    </a:lnTo>
                    <a:lnTo>
                      <a:pt x="4234" y="4814"/>
                    </a:lnTo>
                    <a:lnTo>
                      <a:pt x="4260" y="4823"/>
                    </a:lnTo>
                    <a:lnTo>
                      <a:pt x="4294" y="4823"/>
                    </a:lnTo>
                    <a:lnTo>
                      <a:pt x="4319" y="4831"/>
                    </a:lnTo>
                    <a:lnTo>
                      <a:pt x="4345" y="4840"/>
                    </a:lnTo>
                    <a:lnTo>
                      <a:pt x="4379" y="4840"/>
                    </a:lnTo>
                    <a:lnTo>
                      <a:pt x="4404" y="4848"/>
                    </a:lnTo>
                    <a:lnTo>
                      <a:pt x="4430" y="4857"/>
                    </a:lnTo>
                    <a:lnTo>
                      <a:pt x="4456" y="4857"/>
                    </a:lnTo>
                    <a:lnTo>
                      <a:pt x="4490" y="4865"/>
                    </a:lnTo>
                    <a:lnTo>
                      <a:pt x="4515" y="4865"/>
                    </a:lnTo>
                    <a:lnTo>
                      <a:pt x="4541" y="4874"/>
                    </a:lnTo>
                    <a:lnTo>
                      <a:pt x="4575" y="4874"/>
                    </a:lnTo>
                    <a:lnTo>
                      <a:pt x="4600" y="4882"/>
                    </a:lnTo>
                    <a:lnTo>
                      <a:pt x="4626" y="4882"/>
                    </a:lnTo>
                    <a:lnTo>
                      <a:pt x="4651" y="4891"/>
                    </a:lnTo>
                    <a:lnTo>
                      <a:pt x="4686" y="4891"/>
                    </a:lnTo>
                    <a:lnTo>
                      <a:pt x="4711" y="4891"/>
                    </a:lnTo>
                    <a:lnTo>
                      <a:pt x="4737" y="4899"/>
                    </a:lnTo>
                    <a:lnTo>
                      <a:pt x="4771" y="4899"/>
                    </a:lnTo>
                    <a:lnTo>
                      <a:pt x="4796" y="4908"/>
                    </a:lnTo>
                    <a:lnTo>
                      <a:pt x="4822" y="4908"/>
                    </a:lnTo>
                    <a:lnTo>
                      <a:pt x="4856" y="4908"/>
                    </a:lnTo>
                    <a:lnTo>
                      <a:pt x="4882" y="4916"/>
                    </a:lnTo>
                    <a:lnTo>
                      <a:pt x="4907" y="4916"/>
                    </a:lnTo>
                    <a:lnTo>
                      <a:pt x="4933" y="4916"/>
                    </a:lnTo>
                    <a:lnTo>
                      <a:pt x="4967" y="4925"/>
                    </a:lnTo>
                    <a:lnTo>
                      <a:pt x="4992" y="4925"/>
                    </a:lnTo>
                    <a:lnTo>
                      <a:pt x="5018" y="4925"/>
                    </a:lnTo>
                    <a:lnTo>
                      <a:pt x="5052" y="4933"/>
                    </a:lnTo>
                    <a:lnTo>
                      <a:pt x="5077" y="4933"/>
                    </a:lnTo>
                    <a:lnTo>
                      <a:pt x="5103" y="4933"/>
                    </a:lnTo>
                    <a:lnTo>
                      <a:pt x="5129" y="4933"/>
                    </a:lnTo>
                    <a:lnTo>
                      <a:pt x="5163" y="4942"/>
                    </a:lnTo>
                    <a:lnTo>
                      <a:pt x="5188" y="4942"/>
                    </a:lnTo>
                    <a:lnTo>
                      <a:pt x="5214" y="4942"/>
                    </a:lnTo>
                    <a:lnTo>
                      <a:pt x="5248" y="4950"/>
                    </a:lnTo>
                    <a:lnTo>
                      <a:pt x="5273" y="4950"/>
                    </a:lnTo>
                    <a:lnTo>
                      <a:pt x="5299" y="4950"/>
                    </a:lnTo>
                    <a:lnTo>
                      <a:pt x="5325" y="4950"/>
                    </a:lnTo>
                    <a:lnTo>
                      <a:pt x="5359" y="4950"/>
                    </a:lnTo>
                    <a:lnTo>
                      <a:pt x="5384" y="4959"/>
                    </a:lnTo>
                    <a:lnTo>
                      <a:pt x="5410" y="4959"/>
                    </a:lnTo>
                    <a:lnTo>
                      <a:pt x="5444" y="4959"/>
                    </a:lnTo>
                    <a:lnTo>
                      <a:pt x="5469" y="4959"/>
                    </a:lnTo>
                    <a:lnTo>
                      <a:pt x="5495" y="4967"/>
                    </a:lnTo>
                    <a:lnTo>
                      <a:pt x="5529" y="4967"/>
                    </a:lnTo>
                    <a:lnTo>
                      <a:pt x="5555" y="4967"/>
                    </a:lnTo>
                    <a:lnTo>
                      <a:pt x="5580" y="4967"/>
                    </a:lnTo>
                    <a:lnTo>
                      <a:pt x="5606" y="4967"/>
                    </a:lnTo>
                    <a:lnTo>
                      <a:pt x="5640" y="4967"/>
                    </a:lnTo>
                    <a:lnTo>
                      <a:pt x="5665" y="4976"/>
                    </a:lnTo>
                    <a:lnTo>
                      <a:pt x="5691" y="4976"/>
                    </a:lnTo>
                    <a:lnTo>
                      <a:pt x="5725" y="4976"/>
                    </a:lnTo>
                    <a:lnTo>
                      <a:pt x="5751" y="4976"/>
                    </a:lnTo>
                    <a:lnTo>
                      <a:pt x="5776" y="4976"/>
                    </a:lnTo>
                    <a:lnTo>
                      <a:pt x="5802" y="4976"/>
                    </a:lnTo>
                    <a:lnTo>
                      <a:pt x="5836" y="4984"/>
                    </a:lnTo>
                    <a:lnTo>
                      <a:pt x="5861" y="4984"/>
                    </a:lnTo>
                    <a:lnTo>
                      <a:pt x="5887" y="4984"/>
                    </a:lnTo>
                    <a:lnTo>
                      <a:pt x="5921" y="4984"/>
                    </a:lnTo>
                    <a:lnTo>
                      <a:pt x="5946" y="4984"/>
                    </a:lnTo>
                    <a:lnTo>
                      <a:pt x="5972" y="4984"/>
                    </a:lnTo>
                    <a:lnTo>
                      <a:pt x="5998" y="4984"/>
                    </a:lnTo>
                    <a:lnTo>
                      <a:pt x="6032" y="4993"/>
                    </a:lnTo>
                    <a:lnTo>
                      <a:pt x="6057" y="4993"/>
                    </a:lnTo>
                    <a:lnTo>
                      <a:pt x="6083" y="4993"/>
                    </a:lnTo>
                    <a:lnTo>
                      <a:pt x="6117" y="4993"/>
                    </a:lnTo>
                    <a:lnTo>
                      <a:pt x="6142" y="4993"/>
                    </a:lnTo>
                    <a:lnTo>
                      <a:pt x="6168" y="4993"/>
                    </a:lnTo>
                    <a:lnTo>
                      <a:pt x="6202" y="4993"/>
                    </a:lnTo>
                    <a:lnTo>
                      <a:pt x="6228" y="4993"/>
                    </a:lnTo>
                    <a:lnTo>
                      <a:pt x="6253" y="4993"/>
                    </a:lnTo>
                    <a:lnTo>
                      <a:pt x="6279" y="5001"/>
                    </a:lnTo>
                    <a:lnTo>
                      <a:pt x="6313" y="5001"/>
                    </a:lnTo>
                    <a:lnTo>
                      <a:pt x="6338" y="5001"/>
                    </a:lnTo>
                    <a:lnTo>
                      <a:pt x="6364" y="5001"/>
                    </a:lnTo>
                    <a:lnTo>
                      <a:pt x="6398" y="5001"/>
                    </a:lnTo>
                    <a:lnTo>
                      <a:pt x="6424" y="5001"/>
                    </a:lnTo>
                    <a:lnTo>
                      <a:pt x="6449" y="5001"/>
                    </a:lnTo>
                    <a:lnTo>
                      <a:pt x="6475" y="5001"/>
                    </a:lnTo>
                    <a:lnTo>
                      <a:pt x="6509" y="5001"/>
                    </a:lnTo>
                    <a:lnTo>
                      <a:pt x="6534" y="5001"/>
                    </a:lnTo>
                    <a:lnTo>
                      <a:pt x="6560" y="5010"/>
                    </a:lnTo>
                    <a:lnTo>
                      <a:pt x="6594" y="5010"/>
                    </a:lnTo>
                    <a:lnTo>
                      <a:pt x="6620" y="5010"/>
                    </a:lnTo>
                    <a:lnTo>
                      <a:pt x="6645" y="5010"/>
                    </a:lnTo>
                    <a:lnTo>
                      <a:pt x="6671" y="5010"/>
                    </a:lnTo>
                    <a:lnTo>
                      <a:pt x="6705" y="5010"/>
                    </a:lnTo>
                    <a:lnTo>
                      <a:pt x="6730" y="5010"/>
                    </a:lnTo>
                    <a:lnTo>
                      <a:pt x="6756" y="5010"/>
                    </a:lnTo>
                    <a:lnTo>
                      <a:pt x="6790" y="5010"/>
                    </a:lnTo>
                    <a:lnTo>
                      <a:pt x="6816" y="5010"/>
                    </a:lnTo>
                    <a:lnTo>
                      <a:pt x="6841" y="5010"/>
                    </a:lnTo>
                    <a:lnTo>
                      <a:pt x="6875" y="5010"/>
                    </a:lnTo>
                    <a:lnTo>
                      <a:pt x="6901" y="5010"/>
                    </a:lnTo>
                    <a:lnTo>
                      <a:pt x="6926" y="5010"/>
                    </a:lnTo>
                    <a:lnTo>
                      <a:pt x="6952" y="5010"/>
                    </a:lnTo>
                    <a:lnTo>
                      <a:pt x="6986" y="5019"/>
                    </a:lnTo>
                    <a:lnTo>
                      <a:pt x="7011" y="5019"/>
                    </a:lnTo>
                  </a:path>
                </a:pathLst>
              </a:custGeom>
              <a:noFill/>
              <a:ln w="9525" cmpd="sng">
                <a:solidFill>
                  <a:srgbClr val="9900CC"/>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29727" name="Freeform 31"/>
              <p:cNvSpPr>
                <a:spLocks/>
              </p:cNvSpPr>
              <p:nvPr/>
            </p:nvSpPr>
            <p:spPr bwMode="auto">
              <a:xfrm>
                <a:off x="1954" y="3089"/>
                <a:ext cx="2077" cy="658"/>
              </a:xfrm>
              <a:custGeom>
                <a:avLst/>
                <a:gdLst>
                  <a:gd name="T0" fmla="*/ 25 w 7011"/>
                  <a:gd name="T1" fmla="*/ 0 h 5061"/>
                  <a:gd name="T2" fmla="*/ 58 w 7011"/>
                  <a:gd name="T3" fmla="*/ 1 h 5061"/>
                  <a:gd name="T4" fmla="*/ 91 w 7011"/>
                  <a:gd name="T5" fmla="*/ 1 h 5061"/>
                  <a:gd name="T6" fmla="*/ 124 w 7011"/>
                  <a:gd name="T7" fmla="*/ 1 h 5061"/>
                  <a:gd name="T8" fmla="*/ 159 w 7011"/>
                  <a:gd name="T9" fmla="*/ 2 h 5061"/>
                  <a:gd name="T10" fmla="*/ 192 w 7011"/>
                  <a:gd name="T11" fmla="*/ 3 h 5061"/>
                  <a:gd name="T12" fmla="*/ 225 w 7011"/>
                  <a:gd name="T13" fmla="*/ 3 h 5061"/>
                  <a:gd name="T14" fmla="*/ 257 w 7011"/>
                  <a:gd name="T15" fmla="*/ 4 h 5061"/>
                  <a:gd name="T16" fmla="*/ 290 w 7011"/>
                  <a:gd name="T17" fmla="*/ 5 h 5061"/>
                  <a:gd name="T18" fmla="*/ 323 w 7011"/>
                  <a:gd name="T19" fmla="*/ 7 h 5061"/>
                  <a:gd name="T20" fmla="*/ 358 w 7011"/>
                  <a:gd name="T21" fmla="*/ 8 h 5061"/>
                  <a:gd name="T22" fmla="*/ 391 w 7011"/>
                  <a:gd name="T23" fmla="*/ 9 h 5061"/>
                  <a:gd name="T24" fmla="*/ 424 w 7011"/>
                  <a:gd name="T25" fmla="*/ 11 h 5061"/>
                  <a:gd name="T26" fmla="*/ 457 w 7011"/>
                  <a:gd name="T27" fmla="*/ 12 h 5061"/>
                  <a:gd name="T28" fmla="*/ 490 w 7011"/>
                  <a:gd name="T29" fmla="*/ 14 h 5061"/>
                  <a:gd name="T30" fmla="*/ 522 w 7011"/>
                  <a:gd name="T31" fmla="*/ 18 h 5061"/>
                  <a:gd name="T32" fmla="*/ 558 w 7011"/>
                  <a:gd name="T33" fmla="*/ 21 h 5061"/>
                  <a:gd name="T34" fmla="*/ 590 w 7011"/>
                  <a:gd name="T35" fmla="*/ 24 h 5061"/>
                  <a:gd name="T36" fmla="*/ 623 w 7011"/>
                  <a:gd name="T37" fmla="*/ 30 h 5061"/>
                  <a:gd name="T38" fmla="*/ 656 w 7011"/>
                  <a:gd name="T39" fmla="*/ 37 h 5061"/>
                  <a:gd name="T40" fmla="*/ 689 w 7011"/>
                  <a:gd name="T41" fmla="*/ 48 h 5061"/>
                  <a:gd name="T42" fmla="*/ 722 w 7011"/>
                  <a:gd name="T43" fmla="*/ 63 h 5061"/>
                  <a:gd name="T44" fmla="*/ 757 w 7011"/>
                  <a:gd name="T45" fmla="*/ 90 h 5061"/>
                  <a:gd name="T46" fmla="*/ 790 w 7011"/>
                  <a:gd name="T47" fmla="*/ 146 h 5061"/>
                  <a:gd name="T48" fmla="*/ 823 w 7011"/>
                  <a:gd name="T49" fmla="*/ 279 h 5061"/>
                  <a:gd name="T50" fmla="*/ 856 w 7011"/>
                  <a:gd name="T51" fmla="*/ 455 h 5061"/>
                  <a:gd name="T52" fmla="*/ 888 w 7011"/>
                  <a:gd name="T53" fmla="*/ 542 h 5061"/>
                  <a:gd name="T54" fmla="*/ 921 w 7011"/>
                  <a:gd name="T55" fmla="*/ 581 h 5061"/>
                  <a:gd name="T56" fmla="*/ 957 w 7011"/>
                  <a:gd name="T57" fmla="*/ 600 h 5061"/>
                  <a:gd name="T58" fmla="*/ 989 w 7011"/>
                  <a:gd name="T59" fmla="*/ 613 h 5061"/>
                  <a:gd name="T60" fmla="*/ 1022 w 7011"/>
                  <a:gd name="T61" fmla="*/ 621 h 5061"/>
                  <a:gd name="T62" fmla="*/ 1055 w 7011"/>
                  <a:gd name="T63" fmla="*/ 627 h 5061"/>
                  <a:gd name="T64" fmla="*/ 1088 w 7011"/>
                  <a:gd name="T65" fmla="*/ 633 h 5061"/>
                  <a:gd name="T66" fmla="*/ 1120 w 7011"/>
                  <a:gd name="T67" fmla="*/ 636 h 5061"/>
                  <a:gd name="T68" fmla="*/ 1156 w 7011"/>
                  <a:gd name="T69" fmla="*/ 638 h 5061"/>
                  <a:gd name="T70" fmla="*/ 1189 w 7011"/>
                  <a:gd name="T71" fmla="*/ 641 h 5061"/>
                  <a:gd name="T72" fmla="*/ 1221 w 7011"/>
                  <a:gd name="T73" fmla="*/ 643 h 5061"/>
                  <a:gd name="T74" fmla="*/ 1254 w 7011"/>
                  <a:gd name="T75" fmla="*/ 645 h 5061"/>
                  <a:gd name="T76" fmla="*/ 1287 w 7011"/>
                  <a:gd name="T77" fmla="*/ 646 h 5061"/>
                  <a:gd name="T78" fmla="*/ 1320 w 7011"/>
                  <a:gd name="T79" fmla="*/ 648 h 5061"/>
                  <a:gd name="T80" fmla="*/ 1355 w 7011"/>
                  <a:gd name="T81" fmla="*/ 649 h 5061"/>
                  <a:gd name="T82" fmla="*/ 1388 w 7011"/>
                  <a:gd name="T83" fmla="*/ 649 h 5061"/>
                  <a:gd name="T84" fmla="*/ 1421 w 7011"/>
                  <a:gd name="T85" fmla="*/ 650 h 5061"/>
                  <a:gd name="T86" fmla="*/ 1454 w 7011"/>
                  <a:gd name="T87" fmla="*/ 651 h 5061"/>
                  <a:gd name="T88" fmla="*/ 1487 w 7011"/>
                  <a:gd name="T89" fmla="*/ 652 h 5061"/>
                  <a:gd name="T90" fmla="*/ 1519 w 7011"/>
                  <a:gd name="T91" fmla="*/ 652 h 5061"/>
                  <a:gd name="T92" fmla="*/ 1555 w 7011"/>
                  <a:gd name="T93" fmla="*/ 654 h 5061"/>
                  <a:gd name="T94" fmla="*/ 1588 w 7011"/>
                  <a:gd name="T95" fmla="*/ 654 h 5061"/>
                  <a:gd name="T96" fmla="*/ 1620 w 7011"/>
                  <a:gd name="T97" fmla="*/ 655 h 5061"/>
                  <a:gd name="T98" fmla="*/ 1653 w 7011"/>
                  <a:gd name="T99" fmla="*/ 655 h 5061"/>
                  <a:gd name="T100" fmla="*/ 1686 w 7011"/>
                  <a:gd name="T101" fmla="*/ 655 h 5061"/>
                  <a:gd name="T102" fmla="*/ 1719 w 7011"/>
                  <a:gd name="T103" fmla="*/ 656 h 5061"/>
                  <a:gd name="T104" fmla="*/ 1754 w 7011"/>
                  <a:gd name="T105" fmla="*/ 656 h 5061"/>
                  <a:gd name="T106" fmla="*/ 1787 w 7011"/>
                  <a:gd name="T107" fmla="*/ 656 h 5061"/>
                  <a:gd name="T108" fmla="*/ 1820 w 7011"/>
                  <a:gd name="T109" fmla="*/ 657 h 5061"/>
                  <a:gd name="T110" fmla="*/ 1852 w 7011"/>
                  <a:gd name="T111" fmla="*/ 657 h 5061"/>
                  <a:gd name="T112" fmla="*/ 1885 w 7011"/>
                  <a:gd name="T113" fmla="*/ 657 h 5061"/>
                  <a:gd name="T114" fmla="*/ 1918 w 7011"/>
                  <a:gd name="T115" fmla="*/ 657 h 5061"/>
                  <a:gd name="T116" fmla="*/ 1953 w 7011"/>
                  <a:gd name="T117" fmla="*/ 657 h 5061"/>
                  <a:gd name="T118" fmla="*/ 1986 w 7011"/>
                  <a:gd name="T119" fmla="*/ 657 h 5061"/>
                  <a:gd name="T120" fmla="*/ 2019 w 7011"/>
                  <a:gd name="T121" fmla="*/ 658 h 5061"/>
                  <a:gd name="T122" fmla="*/ 2052 w 7011"/>
                  <a:gd name="T123" fmla="*/ 658 h 5061"/>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7011" h="5061">
                    <a:moveTo>
                      <a:pt x="0" y="0"/>
                    </a:moveTo>
                    <a:lnTo>
                      <a:pt x="25" y="0"/>
                    </a:lnTo>
                    <a:lnTo>
                      <a:pt x="59" y="0"/>
                    </a:lnTo>
                    <a:lnTo>
                      <a:pt x="85" y="0"/>
                    </a:lnTo>
                    <a:lnTo>
                      <a:pt x="110" y="0"/>
                    </a:lnTo>
                    <a:lnTo>
                      <a:pt x="136" y="0"/>
                    </a:lnTo>
                    <a:lnTo>
                      <a:pt x="170" y="0"/>
                    </a:lnTo>
                    <a:lnTo>
                      <a:pt x="196" y="8"/>
                    </a:lnTo>
                    <a:lnTo>
                      <a:pt x="221" y="8"/>
                    </a:lnTo>
                    <a:lnTo>
                      <a:pt x="255" y="8"/>
                    </a:lnTo>
                    <a:lnTo>
                      <a:pt x="281" y="8"/>
                    </a:lnTo>
                    <a:lnTo>
                      <a:pt x="306" y="8"/>
                    </a:lnTo>
                    <a:lnTo>
                      <a:pt x="341" y="8"/>
                    </a:lnTo>
                    <a:lnTo>
                      <a:pt x="366" y="8"/>
                    </a:lnTo>
                    <a:lnTo>
                      <a:pt x="392" y="8"/>
                    </a:lnTo>
                    <a:lnTo>
                      <a:pt x="417" y="8"/>
                    </a:lnTo>
                    <a:lnTo>
                      <a:pt x="451" y="17"/>
                    </a:lnTo>
                    <a:lnTo>
                      <a:pt x="477" y="17"/>
                    </a:lnTo>
                    <a:lnTo>
                      <a:pt x="502" y="17"/>
                    </a:lnTo>
                    <a:lnTo>
                      <a:pt x="536" y="17"/>
                    </a:lnTo>
                    <a:lnTo>
                      <a:pt x="562" y="17"/>
                    </a:lnTo>
                    <a:lnTo>
                      <a:pt x="588" y="17"/>
                    </a:lnTo>
                    <a:lnTo>
                      <a:pt x="613" y="25"/>
                    </a:lnTo>
                    <a:lnTo>
                      <a:pt x="647" y="25"/>
                    </a:lnTo>
                    <a:lnTo>
                      <a:pt x="673" y="25"/>
                    </a:lnTo>
                    <a:lnTo>
                      <a:pt x="698" y="25"/>
                    </a:lnTo>
                    <a:lnTo>
                      <a:pt x="732" y="25"/>
                    </a:lnTo>
                    <a:lnTo>
                      <a:pt x="758" y="25"/>
                    </a:lnTo>
                    <a:lnTo>
                      <a:pt x="784" y="34"/>
                    </a:lnTo>
                    <a:lnTo>
                      <a:pt x="809" y="34"/>
                    </a:lnTo>
                    <a:lnTo>
                      <a:pt x="843" y="34"/>
                    </a:lnTo>
                    <a:lnTo>
                      <a:pt x="869" y="34"/>
                    </a:lnTo>
                    <a:lnTo>
                      <a:pt x="894" y="34"/>
                    </a:lnTo>
                    <a:lnTo>
                      <a:pt x="928" y="42"/>
                    </a:lnTo>
                    <a:lnTo>
                      <a:pt x="954" y="42"/>
                    </a:lnTo>
                    <a:lnTo>
                      <a:pt x="979" y="42"/>
                    </a:lnTo>
                    <a:lnTo>
                      <a:pt x="1014" y="42"/>
                    </a:lnTo>
                    <a:lnTo>
                      <a:pt x="1039" y="42"/>
                    </a:lnTo>
                    <a:lnTo>
                      <a:pt x="1065" y="51"/>
                    </a:lnTo>
                    <a:lnTo>
                      <a:pt x="1090" y="51"/>
                    </a:lnTo>
                    <a:lnTo>
                      <a:pt x="1124" y="51"/>
                    </a:lnTo>
                    <a:lnTo>
                      <a:pt x="1150" y="51"/>
                    </a:lnTo>
                    <a:lnTo>
                      <a:pt x="1175" y="59"/>
                    </a:lnTo>
                    <a:lnTo>
                      <a:pt x="1210" y="59"/>
                    </a:lnTo>
                    <a:lnTo>
                      <a:pt x="1235" y="59"/>
                    </a:lnTo>
                    <a:lnTo>
                      <a:pt x="1261" y="68"/>
                    </a:lnTo>
                    <a:lnTo>
                      <a:pt x="1286" y="68"/>
                    </a:lnTo>
                    <a:lnTo>
                      <a:pt x="1320" y="68"/>
                    </a:lnTo>
                    <a:lnTo>
                      <a:pt x="1346" y="76"/>
                    </a:lnTo>
                    <a:lnTo>
                      <a:pt x="1371" y="76"/>
                    </a:lnTo>
                    <a:lnTo>
                      <a:pt x="1405" y="76"/>
                    </a:lnTo>
                    <a:lnTo>
                      <a:pt x="1431" y="85"/>
                    </a:lnTo>
                    <a:lnTo>
                      <a:pt x="1457" y="85"/>
                    </a:lnTo>
                    <a:lnTo>
                      <a:pt x="1482" y="93"/>
                    </a:lnTo>
                    <a:lnTo>
                      <a:pt x="1516" y="93"/>
                    </a:lnTo>
                    <a:lnTo>
                      <a:pt x="1542" y="93"/>
                    </a:lnTo>
                    <a:lnTo>
                      <a:pt x="1567" y="102"/>
                    </a:lnTo>
                    <a:lnTo>
                      <a:pt x="1601" y="102"/>
                    </a:lnTo>
                    <a:lnTo>
                      <a:pt x="1627" y="110"/>
                    </a:lnTo>
                    <a:lnTo>
                      <a:pt x="1653" y="110"/>
                    </a:lnTo>
                    <a:lnTo>
                      <a:pt x="1687" y="119"/>
                    </a:lnTo>
                    <a:lnTo>
                      <a:pt x="1712" y="127"/>
                    </a:lnTo>
                    <a:lnTo>
                      <a:pt x="1738" y="127"/>
                    </a:lnTo>
                    <a:lnTo>
                      <a:pt x="1763" y="136"/>
                    </a:lnTo>
                    <a:lnTo>
                      <a:pt x="1797" y="136"/>
                    </a:lnTo>
                    <a:lnTo>
                      <a:pt x="1823" y="144"/>
                    </a:lnTo>
                    <a:lnTo>
                      <a:pt x="1849" y="153"/>
                    </a:lnTo>
                    <a:lnTo>
                      <a:pt x="1883" y="161"/>
                    </a:lnTo>
                    <a:lnTo>
                      <a:pt x="1908" y="170"/>
                    </a:lnTo>
                    <a:lnTo>
                      <a:pt x="1934" y="170"/>
                    </a:lnTo>
                    <a:lnTo>
                      <a:pt x="1959" y="178"/>
                    </a:lnTo>
                    <a:lnTo>
                      <a:pt x="1993" y="187"/>
                    </a:lnTo>
                    <a:lnTo>
                      <a:pt x="2019" y="196"/>
                    </a:lnTo>
                    <a:lnTo>
                      <a:pt x="2044" y="213"/>
                    </a:lnTo>
                    <a:lnTo>
                      <a:pt x="2079" y="221"/>
                    </a:lnTo>
                    <a:lnTo>
                      <a:pt x="2104" y="230"/>
                    </a:lnTo>
                    <a:lnTo>
                      <a:pt x="2130" y="238"/>
                    </a:lnTo>
                    <a:lnTo>
                      <a:pt x="2155" y="255"/>
                    </a:lnTo>
                    <a:lnTo>
                      <a:pt x="2189" y="272"/>
                    </a:lnTo>
                    <a:lnTo>
                      <a:pt x="2215" y="281"/>
                    </a:lnTo>
                    <a:lnTo>
                      <a:pt x="2240" y="298"/>
                    </a:lnTo>
                    <a:lnTo>
                      <a:pt x="2274" y="323"/>
                    </a:lnTo>
                    <a:lnTo>
                      <a:pt x="2300" y="340"/>
                    </a:lnTo>
                    <a:lnTo>
                      <a:pt x="2326" y="366"/>
                    </a:lnTo>
                    <a:lnTo>
                      <a:pt x="2360" y="383"/>
                    </a:lnTo>
                    <a:lnTo>
                      <a:pt x="2385" y="417"/>
                    </a:lnTo>
                    <a:lnTo>
                      <a:pt x="2411" y="443"/>
                    </a:lnTo>
                    <a:lnTo>
                      <a:pt x="2436" y="485"/>
                    </a:lnTo>
                    <a:lnTo>
                      <a:pt x="2470" y="519"/>
                    </a:lnTo>
                    <a:lnTo>
                      <a:pt x="2496" y="570"/>
                    </a:lnTo>
                    <a:lnTo>
                      <a:pt x="2522" y="630"/>
                    </a:lnTo>
                    <a:lnTo>
                      <a:pt x="2556" y="690"/>
                    </a:lnTo>
                    <a:lnTo>
                      <a:pt x="2581" y="766"/>
                    </a:lnTo>
                    <a:lnTo>
                      <a:pt x="2607" y="869"/>
                    </a:lnTo>
                    <a:lnTo>
                      <a:pt x="2632" y="979"/>
                    </a:lnTo>
                    <a:lnTo>
                      <a:pt x="2666" y="1124"/>
                    </a:lnTo>
                    <a:lnTo>
                      <a:pt x="2692" y="1303"/>
                    </a:lnTo>
                    <a:lnTo>
                      <a:pt x="2718" y="1533"/>
                    </a:lnTo>
                    <a:lnTo>
                      <a:pt x="2752" y="1815"/>
                    </a:lnTo>
                    <a:lnTo>
                      <a:pt x="2777" y="2147"/>
                    </a:lnTo>
                    <a:lnTo>
                      <a:pt x="2803" y="2522"/>
                    </a:lnTo>
                    <a:lnTo>
                      <a:pt x="2828" y="2888"/>
                    </a:lnTo>
                    <a:lnTo>
                      <a:pt x="2862" y="3220"/>
                    </a:lnTo>
                    <a:lnTo>
                      <a:pt x="2888" y="3502"/>
                    </a:lnTo>
                    <a:lnTo>
                      <a:pt x="2913" y="3732"/>
                    </a:lnTo>
                    <a:lnTo>
                      <a:pt x="2948" y="3911"/>
                    </a:lnTo>
                    <a:lnTo>
                      <a:pt x="2973" y="4056"/>
                    </a:lnTo>
                    <a:lnTo>
                      <a:pt x="2999" y="4166"/>
                    </a:lnTo>
                    <a:lnTo>
                      <a:pt x="3033" y="4269"/>
                    </a:lnTo>
                    <a:lnTo>
                      <a:pt x="3058" y="4345"/>
                    </a:lnTo>
                    <a:lnTo>
                      <a:pt x="3084" y="4405"/>
                    </a:lnTo>
                    <a:lnTo>
                      <a:pt x="3109" y="4465"/>
                    </a:lnTo>
                    <a:lnTo>
                      <a:pt x="3144" y="4516"/>
                    </a:lnTo>
                    <a:lnTo>
                      <a:pt x="3169" y="4550"/>
                    </a:lnTo>
                    <a:lnTo>
                      <a:pt x="3195" y="4592"/>
                    </a:lnTo>
                    <a:lnTo>
                      <a:pt x="3229" y="4618"/>
                    </a:lnTo>
                    <a:lnTo>
                      <a:pt x="3254" y="4652"/>
                    </a:lnTo>
                    <a:lnTo>
                      <a:pt x="3280" y="4669"/>
                    </a:lnTo>
                    <a:lnTo>
                      <a:pt x="3305" y="4695"/>
                    </a:lnTo>
                    <a:lnTo>
                      <a:pt x="3339" y="4712"/>
                    </a:lnTo>
                    <a:lnTo>
                      <a:pt x="3365" y="4737"/>
                    </a:lnTo>
                    <a:lnTo>
                      <a:pt x="3391" y="4754"/>
                    </a:lnTo>
                    <a:lnTo>
                      <a:pt x="3425" y="4763"/>
                    </a:lnTo>
                    <a:lnTo>
                      <a:pt x="3450" y="4780"/>
                    </a:lnTo>
                    <a:lnTo>
                      <a:pt x="3476" y="4797"/>
                    </a:lnTo>
                    <a:lnTo>
                      <a:pt x="3510" y="4805"/>
                    </a:lnTo>
                    <a:lnTo>
                      <a:pt x="3535" y="4814"/>
                    </a:lnTo>
                    <a:lnTo>
                      <a:pt x="3561" y="4822"/>
                    </a:lnTo>
                    <a:lnTo>
                      <a:pt x="3587" y="4839"/>
                    </a:lnTo>
                    <a:lnTo>
                      <a:pt x="3621" y="4848"/>
                    </a:lnTo>
                    <a:lnTo>
                      <a:pt x="3646" y="4857"/>
                    </a:lnTo>
                    <a:lnTo>
                      <a:pt x="3672" y="4865"/>
                    </a:lnTo>
                    <a:lnTo>
                      <a:pt x="3706" y="4865"/>
                    </a:lnTo>
                    <a:lnTo>
                      <a:pt x="3731" y="4874"/>
                    </a:lnTo>
                    <a:lnTo>
                      <a:pt x="3757" y="4882"/>
                    </a:lnTo>
                    <a:lnTo>
                      <a:pt x="3782" y="4891"/>
                    </a:lnTo>
                    <a:lnTo>
                      <a:pt x="3817" y="4899"/>
                    </a:lnTo>
                    <a:lnTo>
                      <a:pt x="3842" y="4899"/>
                    </a:lnTo>
                    <a:lnTo>
                      <a:pt x="3868" y="4908"/>
                    </a:lnTo>
                    <a:lnTo>
                      <a:pt x="3902" y="4908"/>
                    </a:lnTo>
                    <a:lnTo>
                      <a:pt x="3927" y="4916"/>
                    </a:lnTo>
                    <a:lnTo>
                      <a:pt x="3953" y="4925"/>
                    </a:lnTo>
                    <a:lnTo>
                      <a:pt x="3978" y="4925"/>
                    </a:lnTo>
                    <a:lnTo>
                      <a:pt x="4013" y="4933"/>
                    </a:lnTo>
                    <a:lnTo>
                      <a:pt x="4038" y="4933"/>
                    </a:lnTo>
                    <a:lnTo>
                      <a:pt x="4064" y="4942"/>
                    </a:lnTo>
                    <a:lnTo>
                      <a:pt x="4098" y="4942"/>
                    </a:lnTo>
                    <a:lnTo>
                      <a:pt x="4123" y="4942"/>
                    </a:lnTo>
                    <a:lnTo>
                      <a:pt x="4149" y="4950"/>
                    </a:lnTo>
                    <a:lnTo>
                      <a:pt x="4183" y="4950"/>
                    </a:lnTo>
                    <a:lnTo>
                      <a:pt x="4208" y="4959"/>
                    </a:lnTo>
                    <a:lnTo>
                      <a:pt x="4234" y="4959"/>
                    </a:lnTo>
                    <a:lnTo>
                      <a:pt x="4260" y="4959"/>
                    </a:lnTo>
                    <a:lnTo>
                      <a:pt x="4294" y="4967"/>
                    </a:lnTo>
                    <a:lnTo>
                      <a:pt x="4319" y="4967"/>
                    </a:lnTo>
                    <a:lnTo>
                      <a:pt x="4345" y="4967"/>
                    </a:lnTo>
                    <a:lnTo>
                      <a:pt x="4379" y="4976"/>
                    </a:lnTo>
                    <a:lnTo>
                      <a:pt x="4404" y="4976"/>
                    </a:lnTo>
                    <a:lnTo>
                      <a:pt x="4430" y="4976"/>
                    </a:lnTo>
                    <a:lnTo>
                      <a:pt x="4456" y="4984"/>
                    </a:lnTo>
                    <a:lnTo>
                      <a:pt x="4490" y="4984"/>
                    </a:lnTo>
                    <a:lnTo>
                      <a:pt x="4515" y="4984"/>
                    </a:lnTo>
                    <a:lnTo>
                      <a:pt x="4541" y="4984"/>
                    </a:lnTo>
                    <a:lnTo>
                      <a:pt x="4575" y="4993"/>
                    </a:lnTo>
                    <a:lnTo>
                      <a:pt x="4600" y="4993"/>
                    </a:lnTo>
                    <a:lnTo>
                      <a:pt x="4626" y="4993"/>
                    </a:lnTo>
                    <a:lnTo>
                      <a:pt x="4651" y="4993"/>
                    </a:lnTo>
                    <a:lnTo>
                      <a:pt x="4686" y="4993"/>
                    </a:lnTo>
                    <a:lnTo>
                      <a:pt x="4711" y="5001"/>
                    </a:lnTo>
                    <a:lnTo>
                      <a:pt x="4737" y="5001"/>
                    </a:lnTo>
                    <a:lnTo>
                      <a:pt x="4771" y="5001"/>
                    </a:lnTo>
                    <a:lnTo>
                      <a:pt x="4796" y="5001"/>
                    </a:lnTo>
                    <a:lnTo>
                      <a:pt x="4822" y="5001"/>
                    </a:lnTo>
                    <a:lnTo>
                      <a:pt x="4856" y="5010"/>
                    </a:lnTo>
                    <a:lnTo>
                      <a:pt x="4882" y="5010"/>
                    </a:lnTo>
                    <a:lnTo>
                      <a:pt x="4907" y="5010"/>
                    </a:lnTo>
                    <a:lnTo>
                      <a:pt x="4933" y="5010"/>
                    </a:lnTo>
                    <a:lnTo>
                      <a:pt x="4967" y="5010"/>
                    </a:lnTo>
                    <a:lnTo>
                      <a:pt x="4992" y="5010"/>
                    </a:lnTo>
                    <a:lnTo>
                      <a:pt x="5018" y="5018"/>
                    </a:lnTo>
                    <a:lnTo>
                      <a:pt x="5052" y="5018"/>
                    </a:lnTo>
                    <a:lnTo>
                      <a:pt x="5077" y="5018"/>
                    </a:lnTo>
                    <a:lnTo>
                      <a:pt x="5103" y="5018"/>
                    </a:lnTo>
                    <a:lnTo>
                      <a:pt x="5129" y="5018"/>
                    </a:lnTo>
                    <a:lnTo>
                      <a:pt x="5163" y="5018"/>
                    </a:lnTo>
                    <a:lnTo>
                      <a:pt x="5188" y="5027"/>
                    </a:lnTo>
                    <a:lnTo>
                      <a:pt x="5214" y="5027"/>
                    </a:lnTo>
                    <a:lnTo>
                      <a:pt x="5248" y="5027"/>
                    </a:lnTo>
                    <a:lnTo>
                      <a:pt x="5273" y="5027"/>
                    </a:lnTo>
                    <a:lnTo>
                      <a:pt x="5299" y="5027"/>
                    </a:lnTo>
                    <a:lnTo>
                      <a:pt x="5325" y="5027"/>
                    </a:lnTo>
                    <a:lnTo>
                      <a:pt x="5359" y="5027"/>
                    </a:lnTo>
                    <a:lnTo>
                      <a:pt x="5384" y="5027"/>
                    </a:lnTo>
                    <a:lnTo>
                      <a:pt x="5410" y="5027"/>
                    </a:lnTo>
                    <a:lnTo>
                      <a:pt x="5444" y="5035"/>
                    </a:lnTo>
                    <a:lnTo>
                      <a:pt x="5469" y="5035"/>
                    </a:lnTo>
                    <a:lnTo>
                      <a:pt x="5495" y="5035"/>
                    </a:lnTo>
                    <a:lnTo>
                      <a:pt x="5529" y="5035"/>
                    </a:lnTo>
                    <a:lnTo>
                      <a:pt x="5555" y="5035"/>
                    </a:lnTo>
                    <a:lnTo>
                      <a:pt x="5580" y="5035"/>
                    </a:lnTo>
                    <a:lnTo>
                      <a:pt x="5606" y="5035"/>
                    </a:lnTo>
                    <a:lnTo>
                      <a:pt x="5640" y="5035"/>
                    </a:lnTo>
                    <a:lnTo>
                      <a:pt x="5665" y="5035"/>
                    </a:lnTo>
                    <a:lnTo>
                      <a:pt x="5691" y="5035"/>
                    </a:lnTo>
                    <a:lnTo>
                      <a:pt x="5725" y="5035"/>
                    </a:lnTo>
                    <a:lnTo>
                      <a:pt x="5751" y="5044"/>
                    </a:lnTo>
                    <a:lnTo>
                      <a:pt x="5776" y="5044"/>
                    </a:lnTo>
                    <a:lnTo>
                      <a:pt x="5802" y="5044"/>
                    </a:lnTo>
                    <a:lnTo>
                      <a:pt x="5836" y="5044"/>
                    </a:lnTo>
                    <a:lnTo>
                      <a:pt x="5861" y="5044"/>
                    </a:lnTo>
                    <a:lnTo>
                      <a:pt x="5887" y="5044"/>
                    </a:lnTo>
                    <a:lnTo>
                      <a:pt x="5921" y="5044"/>
                    </a:lnTo>
                    <a:lnTo>
                      <a:pt x="5946" y="5044"/>
                    </a:lnTo>
                    <a:lnTo>
                      <a:pt x="5972" y="5044"/>
                    </a:lnTo>
                    <a:lnTo>
                      <a:pt x="5998" y="5044"/>
                    </a:lnTo>
                    <a:lnTo>
                      <a:pt x="6032" y="5044"/>
                    </a:lnTo>
                    <a:lnTo>
                      <a:pt x="6057" y="5044"/>
                    </a:lnTo>
                    <a:lnTo>
                      <a:pt x="6083" y="5044"/>
                    </a:lnTo>
                    <a:lnTo>
                      <a:pt x="6117" y="5044"/>
                    </a:lnTo>
                    <a:lnTo>
                      <a:pt x="6142" y="5053"/>
                    </a:lnTo>
                    <a:lnTo>
                      <a:pt x="6168" y="5053"/>
                    </a:lnTo>
                    <a:lnTo>
                      <a:pt x="6202" y="5053"/>
                    </a:lnTo>
                    <a:lnTo>
                      <a:pt x="6228" y="5053"/>
                    </a:lnTo>
                    <a:lnTo>
                      <a:pt x="6253" y="5053"/>
                    </a:lnTo>
                    <a:lnTo>
                      <a:pt x="6279" y="5053"/>
                    </a:lnTo>
                    <a:lnTo>
                      <a:pt x="6313" y="5053"/>
                    </a:lnTo>
                    <a:lnTo>
                      <a:pt x="6338" y="5053"/>
                    </a:lnTo>
                    <a:lnTo>
                      <a:pt x="6364" y="5053"/>
                    </a:lnTo>
                    <a:lnTo>
                      <a:pt x="6398" y="5053"/>
                    </a:lnTo>
                    <a:lnTo>
                      <a:pt x="6424" y="5053"/>
                    </a:lnTo>
                    <a:lnTo>
                      <a:pt x="6449" y="5053"/>
                    </a:lnTo>
                    <a:lnTo>
                      <a:pt x="6475" y="5053"/>
                    </a:lnTo>
                    <a:lnTo>
                      <a:pt x="6509" y="5053"/>
                    </a:lnTo>
                    <a:lnTo>
                      <a:pt x="6534" y="5053"/>
                    </a:lnTo>
                    <a:lnTo>
                      <a:pt x="6560" y="5053"/>
                    </a:lnTo>
                    <a:lnTo>
                      <a:pt x="6594" y="5053"/>
                    </a:lnTo>
                    <a:lnTo>
                      <a:pt x="6620" y="5053"/>
                    </a:lnTo>
                    <a:lnTo>
                      <a:pt x="6645" y="5053"/>
                    </a:lnTo>
                    <a:lnTo>
                      <a:pt x="6671" y="5053"/>
                    </a:lnTo>
                    <a:lnTo>
                      <a:pt x="6705" y="5053"/>
                    </a:lnTo>
                    <a:lnTo>
                      <a:pt x="6730" y="5053"/>
                    </a:lnTo>
                    <a:lnTo>
                      <a:pt x="6756" y="5061"/>
                    </a:lnTo>
                    <a:lnTo>
                      <a:pt x="6790" y="5061"/>
                    </a:lnTo>
                    <a:lnTo>
                      <a:pt x="6816" y="5061"/>
                    </a:lnTo>
                    <a:lnTo>
                      <a:pt x="6841" y="5061"/>
                    </a:lnTo>
                    <a:lnTo>
                      <a:pt x="6875" y="5061"/>
                    </a:lnTo>
                    <a:lnTo>
                      <a:pt x="6901" y="5061"/>
                    </a:lnTo>
                    <a:lnTo>
                      <a:pt x="6926" y="5061"/>
                    </a:lnTo>
                    <a:lnTo>
                      <a:pt x="6952" y="5061"/>
                    </a:lnTo>
                    <a:lnTo>
                      <a:pt x="6986" y="5061"/>
                    </a:lnTo>
                    <a:lnTo>
                      <a:pt x="7011" y="5061"/>
                    </a:lnTo>
                  </a:path>
                </a:pathLst>
              </a:custGeom>
              <a:noFill/>
              <a:ln w="9525" cmpd="sng">
                <a:solidFill>
                  <a:srgbClr val="FF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29728" name="Freeform 32"/>
              <p:cNvSpPr>
                <a:spLocks/>
              </p:cNvSpPr>
              <p:nvPr/>
            </p:nvSpPr>
            <p:spPr bwMode="auto">
              <a:xfrm>
                <a:off x="1954" y="3087"/>
                <a:ext cx="2077" cy="660"/>
              </a:xfrm>
              <a:custGeom>
                <a:avLst/>
                <a:gdLst>
                  <a:gd name="T0" fmla="*/ 25 w 7011"/>
                  <a:gd name="T1" fmla="*/ 0 h 5079"/>
                  <a:gd name="T2" fmla="*/ 58 w 7011"/>
                  <a:gd name="T3" fmla="*/ 0 h 5079"/>
                  <a:gd name="T4" fmla="*/ 91 w 7011"/>
                  <a:gd name="T5" fmla="*/ 0 h 5079"/>
                  <a:gd name="T6" fmla="*/ 124 w 7011"/>
                  <a:gd name="T7" fmla="*/ 1 h 5079"/>
                  <a:gd name="T8" fmla="*/ 159 w 7011"/>
                  <a:gd name="T9" fmla="*/ 1 h 5079"/>
                  <a:gd name="T10" fmla="*/ 192 w 7011"/>
                  <a:gd name="T11" fmla="*/ 1 h 5079"/>
                  <a:gd name="T12" fmla="*/ 225 w 7011"/>
                  <a:gd name="T13" fmla="*/ 2 h 5079"/>
                  <a:gd name="T14" fmla="*/ 257 w 7011"/>
                  <a:gd name="T15" fmla="*/ 2 h 5079"/>
                  <a:gd name="T16" fmla="*/ 290 w 7011"/>
                  <a:gd name="T17" fmla="*/ 2 h 5079"/>
                  <a:gd name="T18" fmla="*/ 323 w 7011"/>
                  <a:gd name="T19" fmla="*/ 3 h 5079"/>
                  <a:gd name="T20" fmla="*/ 358 w 7011"/>
                  <a:gd name="T21" fmla="*/ 5 h 5079"/>
                  <a:gd name="T22" fmla="*/ 391 w 7011"/>
                  <a:gd name="T23" fmla="*/ 5 h 5079"/>
                  <a:gd name="T24" fmla="*/ 424 w 7011"/>
                  <a:gd name="T25" fmla="*/ 6 h 5079"/>
                  <a:gd name="T26" fmla="*/ 457 w 7011"/>
                  <a:gd name="T27" fmla="*/ 7 h 5079"/>
                  <a:gd name="T28" fmla="*/ 490 w 7011"/>
                  <a:gd name="T29" fmla="*/ 8 h 5079"/>
                  <a:gd name="T30" fmla="*/ 522 w 7011"/>
                  <a:gd name="T31" fmla="*/ 9 h 5079"/>
                  <a:gd name="T32" fmla="*/ 558 w 7011"/>
                  <a:gd name="T33" fmla="*/ 10 h 5079"/>
                  <a:gd name="T34" fmla="*/ 590 w 7011"/>
                  <a:gd name="T35" fmla="*/ 12 h 5079"/>
                  <a:gd name="T36" fmla="*/ 623 w 7011"/>
                  <a:gd name="T37" fmla="*/ 16 h 5079"/>
                  <a:gd name="T38" fmla="*/ 656 w 7011"/>
                  <a:gd name="T39" fmla="*/ 19 h 5079"/>
                  <a:gd name="T40" fmla="*/ 689 w 7011"/>
                  <a:gd name="T41" fmla="*/ 24 h 5079"/>
                  <a:gd name="T42" fmla="*/ 722 w 7011"/>
                  <a:gd name="T43" fmla="*/ 32 h 5079"/>
                  <a:gd name="T44" fmla="*/ 757 w 7011"/>
                  <a:gd name="T45" fmla="*/ 48 h 5079"/>
                  <a:gd name="T46" fmla="*/ 790 w 7011"/>
                  <a:gd name="T47" fmla="*/ 84 h 5079"/>
                  <a:gd name="T48" fmla="*/ 823 w 7011"/>
                  <a:gd name="T49" fmla="*/ 238 h 5079"/>
                  <a:gd name="T50" fmla="*/ 856 w 7011"/>
                  <a:gd name="T51" fmla="*/ 529 h 5079"/>
                  <a:gd name="T52" fmla="*/ 888 w 7011"/>
                  <a:gd name="T53" fmla="*/ 598 h 5079"/>
                  <a:gd name="T54" fmla="*/ 921 w 7011"/>
                  <a:gd name="T55" fmla="*/ 620 h 5079"/>
                  <a:gd name="T56" fmla="*/ 957 w 7011"/>
                  <a:gd name="T57" fmla="*/ 631 h 5079"/>
                  <a:gd name="T58" fmla="*/ 989 w 7011"/>
                  <a:gd name="T59" fmla="*/ 638 h 5079"/>
                  <a:gd name="T60" fmla="*/ 1022 w 7011"/>
                  <a:gd name="T61" fmla="*/ 642 h 5079"/>
                  <a:gd name="T62" fmla="*/ 1055 w 7011"/>
                  <a:gd name="T63" fmla="*/ 646 h 5079"/>
                  <a:gd name="T64" fmla="*/ 1088 w 7011"/>
                  <a:gd name="T65" fmla="*/ 648 h 5079"/>
                  <a:gd name="T66" fmla="*/ 1120 w 7011"/>
                  <a:gd name="T67" fmla="*/ 649 h 5079"/>
                  <a:gd name="T68" fmla="*/ 1156 w 7011"/>
                  <a:gd name="T69" fmla="*/ 651 h 5079"/>
                  <a:gd name="T70" fmla="*/ 1189 w 7011"/>
                  <a:gd name="T71" fmla="*/ 652 h 5079"/>
                  <a:gd name="T72" fmla="*/ 1221 w 7011"/>
                  <a:gd name="T73" fmla="*/ 653 h 5079"/>
                  <a:gd name="T74" fmla="*/ 1254 w 7011"/>
                  <a:gd name="T75" fmla="*/ 653 h 5079"/>
                  <a:gd name="T76" fmla="*/ 1287 w 7011"/>
                  <a:gd name="T77" fmla="*/ 654 h 5079"/>
                  <a:gd name="T78" fmla="*/ 1320 w 7011"/>
                  <a:gd name="T79" fmla="*/ 656 h 5079"/>
                  <a:gd name="T80" fmla="*/ 1355 w 7011"/>
                  <a:gd name="T81" fmla="*/ 656 h 5079"/>
                  <a:gd name="T82" fmla="*/ 1388 w 7011"/>
                  <a:gd name="T83" fmla="*/ 657 h 5079"/>
                  <a:gd name="T84" fmla="*/ 1421 w 7011"/>
                  <a:gd name="T85" fmla="*/ 657 h 5079"/>
                  <a:gd name="T86" fmla="*/ 1454 w 7011"/>
                  <a:gd name="T87" fmla="*/ 657 h 5079"/>
                  <a:gd name="T88" fmla="*/ 1487 w 7011"/>
                  <a:gd name="T89" fmla="*/ 658 h 5079"/>
                  <a:gd name="T90" fmla="*/ 1519 w 7011"/>
                  <a:gd name="T91" fmla="*/ 658 h 5079"/>
                  <a:gd name="T92" fmla="*/ 1555 w 7011"/>
                  <a:gd name="T93" fmla="*/ 658 h 5079"/>
                  <a:gd name="T94" fmla="*/ 1588 w 7011"/>
                  <a:gd name="T95" fmla="*/ 659 h 5079"/>
                  <a:gd name="T96" fmla="*/ 1620 w 7011"/>
                  <a:gd name="T97" fmla="*/ 659 h 5079"/>
                  <a:gd name="T98" fmla="*/ 1653 w 7011"/>
                  <a:gd name="T99" fmla="*/ 659 h 5079"/>
                  <a:gd name="T100" fmla="*/ 1686 w 7011"/>
                  <a:gd name="T101" fmla="*/ 659 h 5079"/>
                  <a:gd name="T102" fmla="*/ 1719 w 7011"/>
                  <a:gd name="T103" fmla="*/ 659 h 5079"/>
                  <a:gd name="T104" fmla="*/ 1754 w 7011"/>
                  <a:gd name="T105" fmla="*/ 660 h 5079"/>
                  <a:gd name="T106" fmla="*/ 1787 w 7011"/>
                  <a:gd name="T107" fmla="*/ 660 h 5079"/>
                  <a:gd name="T108" fmla="*/ 1820 w 7011"/>
                  <a:gd name="T109" fmla="*/ 660 h 5079"/>
                  <a:gd name="T110" fmla="*/ 1852 w 7011"/>
                  <a:gd name="T111" fmla="*/ 660 h 5079"/>
                  <a:gd name="T112" fmla="*/ 1885 w 7011"/>
                  <a:gd name="T113" fmla="*/ 660 h 5079"/>
                  <a:gd name="T114" fmla="*/ 1918 w 7011"/>
                  <a:gd name="T115" fmla="*/ 660 h 5079"/>
                  <a:gd name="T116" fmla="*/ 1953 w 7011"/>
                  <a:gd name="T117" fmla="*/ 660 h 5079"/>
                  <a:gd name="T118" fmla="*/ 1986 w 7011"/>
                  <a:gd name="T119" fmla="*/ 660 h 5079"/>
                  <a:gd name="T120" fmla="*/ 2019 w 7011"/>
                  <a:gd name="T121" fmla="*/ 660 h 5079"/>
                  <a:gd name="T122" fmla="*/ 2052 w 7011"/>
                  <a:gd name="T123" fmla="*/ 660 h 5079"/>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7011" h="5079">
                    <a:moveTo>
                      <a:pt x="0" y="0"/>
                    </a:moveTo>
                    <a:lnTo>
                      <a:pt x="25" y="0"/>
                    </a:lnTo>
                    <a:lnTo>
                      <a:pt x="59" y="0"/>
                    </a:lnTo>
                    <a:lnTo>
                      <a:pt x="85" y="0"/>
                    </a:lnTo>
                    <a:lnTo>
                      <a:pt x="110" y="0"/>
                    </a:lnTo>
                    <a:lnTo>
                      <a:pt x="136" y="0"/>
                    </a:lnTo>
                    <a:lnTo>
                      <a:pt x="170" y="0"/>
                    </a:lnTo>
                    <a:lnTo>
                      <a:pt x="196" y="0"/>
                    </a:lnTo>
                    <a:lnTo>
                      <a:pt x="221" y="0"/>
                    </a:lnTo>
                    <a:lnTo>
                      <a:pt x="255" y="0"/>
                    </a:lnTo>
                    <a:lnTo>
                      <a:pt x="281" y="0"/>
                    </a:lnTo>
                    <a:lnTo>
                      <a:pt x="306" y="0"/>
                    </a:lnTo>
                    <a:lnTo>
                      <a:pt x="341" y="9"/>
                    </a:lnTo>
                    <a:lnTo>
                      <a:pt x="366" y="9"/>
                    </a:lnTo>
                    <a:lnTo>
                      <a:pt x="392" y="9"/>
                    </a:lnTo>
                    <a:lnTo>
                      <a:pt x="417" y="9"/>
                    </a:lnTo>
                    <a:lnTo>
                      <a:pt x="451" y="9"/>
                    </a:lnTo>
                    <a:lnTo>
                      <a:pt x="477" y="9"/>
                    </a:lnTo>
                    <a:lnTo>
                      <a:pt x="502" y="9"/>
                    </a:lnTo>
                    <a:lnTo>
                      <a:pt x="536" y="9"/>
                    </a:lnTo>
                    <a:lnTo>
                      <a:pt x="562" y="9"/>
                    </a:lnTo>
                    <a:lnTo>
                      <a:pt x="588" y="9"/>
                    </a:lnTo>
                    <a:lnTo>
                      <a:pt x="613" y="9"/>
                    </a:lnTo>
                    <a:lnTo>
                      <a:pt x="647" y="9"/>
                    </a:lnTo>
                    <a:lnTo>
                      <a:pt x="673" y="9"/>
                    </a:lnTo>
                    <a:lnTo>
                      <a:pt x="698" y="18"/>
                    </a:lnTo>
                    <a:lnTo>
                      <a:pt x="732" y="18"/>
                    </a:lnTo>
                    <a:lnTo>
                      <a:pt x="758" y="18"/>
                    </a:lnTo>
                    <a:lnTo>
                      <a:pt x="784" y="18"/>
                    </a:lnTo>
                    <a:lnTo>
                      <a:pt x="809" y="18"/>
                    </a:lnTo>
                    <a:lnTo>
                      <a:pt x="843" y="18"/>
                    </a:lnTo>
                    <a:lnTo>
                      <a:pt x="869" y="18"/>
                    </a:lnTo>
                    <a:lnTo>
                      <a:pt x="894" y="18"/>
                    </a:lnTo>
                    <a:lnTo>
                      <a:pt x="928" y="18"/>
                    </a:lnTo>
                    <a:lnTo>
                      <a:pt x="954" y="18"/>
                    </a:lnTo>
                    <a:lnTo>
                      <a:pt x="979" y="18"/>
                    </a:lnTo>
                    <a:lnTo>
                      <a:pt x="1014" y="26"/>
                    </a:lnTo>
                    <a:lnTo>
                      <a:pt x="1039" y="26"/>
                    </a:lnTo>
                    <a:lnTo>
                      <a:pt x="1065" y="26"/>
                    </a:lnTo>
                    <a:lnTo>
                      <a:pt x="1090" y="26"/>
                    </a:lnTo>
                    <a:lnTo>
                      <a:pt x="1124" y="26"/>
                    </a:lnTo>
                    <a:lnTo>
                      <a:pt x="1150" y="26"/>
                    </a:lnTo>
                    <a:lnTo>
                      <a:pt x="1175" y="26"/>
                    </a:lnTo>
                    <a:lnTo>
                      <a:pt x="1210" y="35"/>
                    </a:lnTo>
                    <a:lnTo>
                      <a:pt x="1235" y="35"/>
                    </a:lnTo>
                    <a:lnTo>
                      <a:pt x="1261" y="35"/>
                    </a:lnTo>
                    <a:lnTo>
                      <a:pt x="1286" y="35"/>
                    </a:lnTo>
                    <a:lnTo>
                      <a:pt x="1320" y="35"/>
                    </a:lnTo>
                    <a:lnTo>
                      <a:pt x="1346" y="35"/>
                    </a:lnTo>
                    <a:lnTo>
                      <a:pt x="1371" y="43"/>
                    </a:lnTo>
                    <a:lnTo>
                      <a:pt x="1405" y="43"/>
                    </a:lnTo>
                    <a:lnTo>
                      <a:pt x="1431" y="43"/>
                    </a:lnTo>
                    <a:lnTo>
                      <a:pt x="1457" y="43"/>
                    </a:lnTo>
                    <a:lnTo>
                      <a:pt x="1482" y="43"/>
                    </a:lnTo>
                    <a:lnTo>
                      <a:pt x="1516" y="52"/>
                    </a:lnTo>
                    <a:lnTo>
                      <a:pt x="1542" y="52"/>
                    </a:lnTo>
                    <a:lnTo>
                      <a:pt x="1567" y="52"/>
                    </a:lnTo>
                    <a:lnTo>
                      <a:pt x="1601" y="52"/>
                    </a:lnTo>
                    <a:lnTo>
                      <a:pt x="1627" y="52"/>
                    </a:lnTo>
                    <a:lnTo>
                      <a:pt x="1653" y="60"/>
                    </a:lnTo>
                    <a:lnTo>
                      <a:pt x="1687" y="60"/>
                    </a:lnTo>
                    <a:lnTo>
                      <a:pt x="1712" y="60"/>
                    </a:lnTo>
                    <a:lnTo>
                      <a:pt x="1738" y="69"/>
                    </a:lnTo>
                    <a:lnTo>
                      <a:pt x="1763" y="69"/>
                    </a:lnTo>
                    <a:lnTo>
                      <a:pt x="1797" y="69"/>
                    </a:lnTo>
                    <a:lnTo>
                      <a:pt x="1823" y="77"/>
                    </a:lnTo>
                    <a:lnTo>
                      <a:pt x="1849" y="77"/>
                    </a:lnTo>
                    <a:lnTo>
                      <a:pt x="1883" y="77"/>
                    </a:lnTo>
                    <a:lnTo>
                      <a:pt x="1908" y="86"/>
                    </a:lnTo>
                    <a:lnTo>
                      <a:pt x="1934" y="86"/>
                    </a:lnTo>
                    <a:lnTo>
                      <a:pt x="1959" y="94"/>
                    </a:lnTo>
                    <a:lnTo>
                      <a:pt x="1993" y="94"/>
                    </a:lnTo>
                    <a:lnTo>
                      <a:pt x="2019" y="103"/>
                    </a:lnTo>
                    <a:lnTo>
                      <a:pt x="2044" y="103"/>
                    </a:lnTo>
                    <a:lnTo>
                      <a:pt x="2079" y="111"/>
                    </a:lnTo>
                    <a:lnTo>
                      <a:pt x="2104" y="120"/>
                    </a:lnTo>
                    <a:lnTo>
                      <a:pt x="2130" y="120"/>
                    </a:lnTo>
                    <a:lnTo>
                      <a:pt x="2155" y="128"/>
                    </a:lnTo>
                    <a:lnTo>
                      <a:pt x="2189" y="137"/>
                    </a:lnTo>
                    <a:lnTo>
                      <a:pt x="2215" y="145"/>
                    </a:lnTo>
                    <a:lnTo>
                      <a:pt x="2240" y="154"/>
                    </a:lnTo>
                    <a:lnTo>
                      <a:pt x="2274" y="162"/>
                    </a:lnTo>
                    <a:lnTo>
                      <a:pt x="2300" y="171"/>
                    </a:lnTo>
                    <a:lnTo>
                      <a:pt x="2326" y="188"/>
                    </a:lnTo>
                    <a:lnTo>
                      <a:pt x="2360" y="196"/>
                    </a:lnTo>
                    <a:lnTo>
                      <a:pt x="2385" y="214"/>
                    </a:lnTo>
                    <a:lnTo>
                      <a:pt x="2411" y="231"/>
                    </a:lnTo>
                    <a:lnTo>
                      <a:pt x="2436" y="248"/>
                    </a:lnTo>
                    <a:lnTo>
                      <a:pt x="2470" y="273"/>
                    </a:lnTo>
                    <a:lnTo>
                      <a:pt x="2496" y="299"/>
                    </a:lnTo>
                    <a:lnTo>
                      <a:pt x="2522" y="324"/>
                    </a:lnTo>
                    <a:lnTo>
                      <a:pt x="2556" y="367"/>
                    </a:lnTo>
                    <a:lnTo>
                      <a:pt x="2581" y="409"/>
                    </a:lnTo>
                    <a:lnTo>
                      <a:pt x="2607" y="469"/>
                    </a:lnTo>
                    <a:lnTo>
                      <a:pt x="2632" y="546"/>
                    </a:lnTo>
                    <a:lnTo>
                      <a:pt x="2666" y="648"/>
                    </a:lnTo>
                    <a:lnTo>
                      <a:pt x="2692" y="793"/>
                    </a:lnTo>
                    <a:lnTo>
                      <a:pt x="2718" y="997"/>
                    </a:lnTo>
                    <a:lnTo>
                      <a:pt x="2752" y="1330"/>
                    </a:lnTo>
                    <a:lnTo>
                      <a:pt x="2777" y="1833"/>
                    </a:lnTo>
                    <a:lnTo>
                      <a:pt x="2803" y="2540"/>
                    </a:lnTo>
                    <a:lnTo>
                      <a:pt x="2828" y="3238"/>
                    </a:lnTo>
                    <a:lnTo>
                      <a:pt x="2862" y="3741"/>
                    </a:lnTo>
                    <a:lnTo>
                      <a:pt x="2888" y="4074"/>
                    </a:lnTo>
                    <a:lnTo>
                      <a:pt x="2913" y="4278"/>
                    </a:lnTo>
                    <a:lnTo>
                      <a:pt x="2948" y="4423"/>
                    </a:lnTo>
                    <a:lnTo>
                      <a:pt x="2973" y="4525"/>
                    </a:lnTo>
                    <a:lnTo>
                      <a:pt x="2999" y="4602"/>
                    </a:lnTo>
                    <a:lnTo>
                      <a:pt x="3033" y="4662"/>
                    </a:lnTo>
                    <a:lnTo>
                      <a:pt x="3058" y="4704"/>
                    </a:lnTo>
                    <a:lnTo>
                      <a:pt x="3084" y="4747"/>
                    </a:lnTo>
                    <a:lnTo>
                      <a:pt x="3109" y="4772"/>
                    </a:lnTo>
                    <a:lnTo>
                      <a:pt x="3144" y="4798"/>
                    </a:lnTo>
                    <a:lnTo>
                      <a:pt x="3169" y="4823"/>
                    </a:lnTo>
                    <a:lnTo>
                      <a:pt x="3195" y="4840"/>
                    </a:lnTo>
                    <a:lnTo>
                      <a:pt x="3229" y="4857"/>
                    </a:lnTo>
                    <a:lnTo>
                      <a:pt x="3254" y="4875"/>
                    </a:lnTo>
                    <a:lnTo>
                      <a:pt x="3280" y="4883"/>
                    </a:lnTo>
                    <a:lnTo>
                      <a:pt x="3305" y="4900"/>
                    </a:lnTo>
                    <a:lnTo>
                      <a:pt x="3339" y="4909"/>
                    </a:lnTo>
                    <a:lnTo>
                      <a:pt x="3365" y="4917"/>
                    </a:lnTo>
                    <a:lnTo>
                      <a:pt x="3391" y="4926"/>
                    </a:lnTo>
                    <a:lnTo>
                      <a:pt x="3425" y="4934"/>
                    </a:lnTo>
                    <a:lnTo>
                      <a:pt x="3450" y="4943"/>
                    </a:lnTo>
                    <a:lnTo>
                      <a:pt x="3476" y="4951"/>
                    </a:lnTo>
                    <a:lnTo>
                      <a:pt x="3510" y="4951"/>
                    </a:lnTo>
                    <a:lnTo>
                      <a:pt x="3535" y="4960"/>
                    </a:lnTo>
                    <a:lnTo>
                      <a:pt x="3561" y="4968"/>
                    </a:lnTo>
                    <a:lnTo>
                      <a:pt x="3587" y="4968"/>
                    </a:lnTo>
                    <a:lnTo>
                      <a:pt x="3621" y="4977"/>
                    </a:lnTo>
                    <a:lnTo>
                      <a:pt x="3646" y="4977"/>
                    </a:lnTo>
                    <a:lnTo>
                      <a:pt x="3672" y="4985"/>
                    </a:lnTo>
                    <a:lnTo>
                      <a:pt x="3706" y="4985"/>
                    </a:lnTo>
                    <a:lnTo>
                      <a:pt x="3731" y="4994"/>
                    </a:lnTo>
                    <a:lnTo>
                      <a:pt x="3757" y="4994"/>
                    </a:lnTo>
                    <a:lnTo>
                      <a:pt x="3782" y="4994"/>
                    </a:lnTo>
                    <a:lnTo>
                      <a:pt x="3817" y="5002"/>
                    </a:lnTo>
                    <a:lnTo>
                      <a:pt x="3842" y="5002"/>
                    </a:lnTo>
                    <a:lnTo>
                      <a:pt x="3868" y="5002"/>
                    </a:lnTo>
                    <a:lnTo>
                      <a:pt x="3902" y="5011"/>
                    </a:lnTo>
                    <a:lnTo>
                      <a:pt x="3927" y="5011"/>
                    </a:lnTo>
                    <a:lnTo>
                      <a:pt x="3953" y="5011"/>
                    </a:lnTo>
                    <a:lnTo>
                      <a:pt x="3978" y="5019"/>
                    </a:lnTo>
                    <a:lnTo>
                      <a:pt x="4013" y="5019"/>
                    </a:lnTo>
                    <a:lnTo>
                      <a:pt x="4038" y="5019"/>
                    </a:lnTo>
                    <a:lnTo>
                      <a:pt x="4064" y="5019"/>
                    </a:lnTo>
                    <a:lnTo>
                      <a:pt x="4098" y="5019"/>
                    </a:lnTo>
                    <a:lnTo>
                      <a:pt x="4123" y="5028"/>
                    </a:lnTo>
                    <a:lnTo>
                      <a:pt x="4149" y="5028"/>
                    </a:lnTo>
                    <a:lnTo>
                      <a:pt x="4183" y="5028"/>
                    </a:lnTo>
                    <a:lnTo>
                      <a:pt x="4208" y="5028"/>
                    </a:lnTo>
                    <a:lnTo>
                      <a:pt x="4234" y="5028"/>
                    </a:lnTo>
                    <a:lnTo>
                      <a:pt x="4260" y="5036"/>
                    </a:lnTo>
                    <a:lnTo>
                      <a:pt x="4294" y="5036"/>
                    </a:lnTo>
                    <a:lnTo>
                      <a:pt x="4319" y="5036"/>
                    </a:lnTo>
                    <a:lnTo>
                      <a:pt x="4345" y="5036"/>
                    </a:lnTo>
                    <a:lnTo>
                      <a:pt x="4379" y="5036"/>
                    </a:lnTo>
                    <a:lnTo>
                      <a:pt x="4404" y="5036"/>
                    </a:lnTo>
                    <a:lnTo>
                      <a:pt x="4430" y="5045"/>
                    </a:lnTo>
                    <a:lnTo>
                      <a:pt x="4456" y="5045"/>
                    </a:lnTo>
                    <a:lnTo>
                      <a:pt x="4490" y="5045"/>
                    </a:lnTo>
                    <a:lnTo>
                      <a:pt x="4515" y="5045"/>
                    </a:lnTo>
                    <a:lnTo>
                      <a:pt x="4541" y="5045"/>
                    </a:lnTo>
                    <a:lnTo>
                      <a:pt x="4575" y="5045"/>
                    </a:lnTo>
                    <a:lnTo>
                      <a:pt x="4600" y="5045"/>
                    </a:lnTo>
                    <a:lnTo>
                      <a:pt x="4626" y="5053"/>
                    </a:lnTo>
                    <a:lnTo>
                      <a:pt x="4651" y="5053"/>
                    </a:lnTo>
                    <a:lnTo>
                      <a:pt x="4686" y="5053"/>
                    </a:lnTo>
                    <a:lnTo>
                      <a:pt x="4711" y="5053"/>
                    </a:lnTo>
                    <a:lnTo>
                      <a:pt x="4737" y="5053"/>
                    </a:lnTo>
                    <a:lnTo>
                      <a:pt x="4771" y="5053"/>
                    </a:lnTo>
                    <a:lnTo>
                      <a:pt x="4796" y="5053"/>
                    </a:lnTo>
                    <a:lnTo>
                      <a:pt x="4822" y="5053"/>
                    </a:lnTo>
                    <a:lnTo>
                      <a:pt x="4856" y="5053"/>
                    </a:lnTo>
                    <a:lnTo>
                      <a:pt x="4882" y="5053"/>
                    </a:lnTo>
                    <a:lnTo>
                      <a:pt x="4907" y="5053"/>
                    </a:lnTo>
                    <a:lnTo>
                      <a:pt x="4933" y="5062"/>
                    </a:lnTo>
                    <a:lnTo>
                      <a:pt x="4967" y="5062"/>
                    </a:lnTo>
                    <a:lnTo>
                      <a:pt x="4992" y="5062"/>
                    </a:lnTo>
                    <a:lnTo>
                      <a:pt x="5018" y="5062"/>
                    </a:lnTo>
                    <a:lnTo>
                      <a:pt x="5052" y="5062"/>
                    </a:lnTo>
                    <a:lnTo>
                      <a:pt x="5077" y="5062"/>
                    </a:lnTo>
                    <a:lnTo>
                      <a:pt x="5103" y="5062"/>
                    </a:lnTo>
                    <a:lnTo>
                      <a:pt x="5129" y="5062"/>
                    </a:lnTo>
                    <a:lnTo>
                      <a:pt x="5163" y="5062"/>
                    </a:lnTo>
                    <a:lnTo>
                      <a:pt x="5188" y="5062"/>
                    </a:lnTo>
                    <a:lnTo>
                      <a:pt x="5214" y="5062"/>
                    </a:lnTo>
                    <a:lnTo>
                      <a:pt x="5248" y="5062"/>
                    </a:lnTo>
                    <a:lnTo>
                      <a:pt x="5273" y="5062"/>
                    </a:lnTo>
                    <a:lnTo>
                      <a:pt x="5299" y="5071"/>
                    </a:lnTo>
                    <a:lnTo>
                      <a:pt x="5325" y="5071"/>
                    </a:lnTo>
                    <a:lnTo>
                      <a:pt x="5359" y="5071"/>
                    </a:lnTo>
                    <a:lnTo>
                      <a:pt x="5384" y="5071"/>
                    </a:lnTo>
                    <a:lnTo>
                      <a:pt x="5410" y="5071"/>
                    </a:lnTo>
                    <a:lnTo>
                      <a:pt x="5444" y="5071"/>
                    </a:lnTo>
                    <a:lnTo>
                      <a:pt x="5469" y="5071"/>
                    </a:lnTo>
                    <a:lnTo>
                      <a:pt x="5495" y="5071"/>
                    </a:lnTo>
                    <a:lnTo>
                      <a:pt x="5529" y="5071"/>
                    </a:lnTo>
                    <a:lnTo>
                      <a:pt x="5555" y="5071"/>
                    </a:lnTo>
                    <a:lnTo>
                      <a:pt x="5580" y="5071"/>
                    </a:lnTo>
                    <a:lnTo>
                      <a:pt x="5606" y="5071"/>
                    </a:lnTo>
                    <a:lnTo>
                      <a:pt x="5640" y="5071"/>
                    </a:lnTo>
                    <a:lnTo>
                      <a:pt x="5665" y="5071"/>
                    </a:lnTo>
                    <a:lnTo>
                      <a:pt x="5691" y="5071"/>
                    </a:lnTo>
                    <a:lnTo>
                      <a:pt x="5725" y="5071"/>
                    </a:lnTo>
                    <a:lnTo>
                      <a:pt x="5751" y="5071"/>
                    </a:lnTo>
                    <a:lnTo>
                      <a:pt x="5776" y="5071"/>
                    </a:lnTo>
                    <a:lnTo>
                      <a:pt x="5802" y="5071"/>
                    </a:lnTo>
                    <a:lnTo>
                      <a:pt x="5836" y="5071"/>
                    </a:lnTo>
                    <a:lnTo>
                      <a:pt x="5861" y="5071"/>
                    </a:lnTo>
                    <a:lnTo>
                      <a:pt x="5887" y="5071"/>
                    </a:lnTo>
                    <a:lnTo>
                      <a:pt x="5921" y="5079"/>
                    </a:lnTo>
                    <a:lnTo>
                      <a:pt x="5946" y="5079"/>
                    </a:lnTo>
                    <a:lnTo>
                      <a:pt x="5972" y="5079"/>
                    </a:lnTo>
                    <a:lnTo>
                      <a:pt x="5998" y="5079"/>
                    </a:lnTo>
                    <a:lnTo>
                      <a:pt x="6032" y="5079"/>
                    </a:lnTo>
                    <a:lnTo>
                      <a:pt x="6057" y="5079"/>
                    </a:lnTo>
                    <a:lnTo>
                      <a:pt x="6083" y="5079"/>
                    </a:lnTo>
                    <a:lnTo>
                      <a:pt x="6117" y="5079"/>
                    </a:lnTo>
                    <a:lnTo>
                      <a:pt x="6142" y="5079"/>
                    </a:lnTo>
                    <a:lnTo>
                      <a:pt x="6168" y="5079"/>
                    </a:lnTo>
                    <a:lnTo>
                      <a:pt x="6202" y="5079"/>
                    </a:lnTo>
                    <a:lnTo>
                      <a:pt x="6228" y="5079"/>
                    </a:lnTo>
                    <a:lnTo>
                      <a:pt x="6253" y="5079"/>
                    </a:lnTo>
                    <a:lnTo>
                      <a:pt x="6279" y="5079"/>
                    </a:lnTo>
                    <a:lnTo>
                      <a:pt x="6313" y="5079"/>
                    </a:lnTo>
                    <a:lnTo>
                      <a:pt x="6338" y="5079"/>
                    </a:lnTo>
                    <a:lnTo>
                      <a:pt x="6364" y="5079"/>
                    </a:lnTo>
                    <a:lnTo>
                      <a:pt x="6398" y="5079"/>
                    </a:lnTo>
                    <a:lnTo>
                      <a:pt x="6424" y="5079"/>
                    </a:lnTo>
                    <a:lnTo>
                      <a:pt x="6449" y="5079"/>
                    </a:lnTo>
                    <a:lnTo>
                      <a:pt x="6475" y="5079"/>
                    </a:lnTo>
                    <a:lnTo>
                      <a:pt x="6509" y="5079"/>
                    </a:lnTo>
                    <a:lnTo>
                      <a:pt x="6534" y="5079"/>
                    </a:lnTo>
                    <a:lnTo>
                      <a:pt x="6560" y="5079"/>
                    </a:lnTo>
                    <a:lnTo>
                      <a:pt x="6594" y="5079"/>
                    </a:lnTo>
                    <a:lnTo>
                      <a:pt x="6620" y="5079"/>
                    </a:lnTo>
                    <a:lnTo>
                      <a:pt x="6645" y="5079"/>
                    </a:lnTo>
                    <a:lnTo>
                      <a:pt x="6671" y="5079"/>
                    </a:lnTo>
                    <a:lnTo>
                      <a:pt x="6705" y="5079"/>
                    </a:lnTo>
                    <a:lnTo>
                      <a:pt x="6730" y="5079"/>
                    </a:lnTo>
                    <a:lnTo>
                      <a:pt x="6756" y="5079"/>
                    </a:lnTo>
                    <a:lnTo>
                      <a:pt x="6790" y="5079"/>
                    </a:lnTo>
                    <a:lnTo>
                      <a:pt x="6816" y="5079"/>
                    </a:lnTo>
                    <a:lnTo>
                      <a:pt x="6841" y="5079"/>
                    </a:lnTo>
                    <a:lnTo>
                      <a:pt x="6875" y="5079"/>
                    </a:lnTo>
                    <a:lnTo>
                      <a:pt x="6901" y="5079"/>
                    </a:lnTo>
                    <a:lnTo>
                      <a:pt x="6926" y="5079"/>
                    </a:lnTo>
                    <a:lnTo>
                      <a:pt x="6952" y="5079"/>
                    </a:lnTo>
                    <a:lnTo>
                      <a:pt x="6986" y="5079"/>
                    </a:lnTo>
                    <a:lnTo>
                      <a:pt x="7011" y="5079"/>
                    </a:lnTo>
                  </a:path>
                </a:pathLst>
              </a:custGeom>
              <a:noFill/>
              <a:ln w="9525" cmpd="sng">
                <a:solidFill>
                  <a:srgbClr val="0066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29729" name="Freeform 33"/>
              <p:cNvSpPr>
                <a:spLocks/>
              </p:cNvSpPr>
              <p:nvPr/>
            </p:nvSpPr>
            <p:spPr bwMode="auto">
              <a:xfrm>
                <a:off x="1954" y="3086"/>
                <a:ext cx="2077" cy="663"/>
              </a:xfrm>
              <a:custGeom>
                <a:avLst/>
                <a:gdLst>
                  <a:gd name="T0" fmla="*/ 25 w 7011"/>
                  <a:gd name="T1" fmla="*/ 0 h 5096"/>
                  <a:gd name="T2" fmla="*/ 58 w 7011"/>
                  <a:gd name="T3" fmla="*/ 0 h 5096"/>
                  <a:gd name="T4" fmla="*/ 91 w 7011"/>
                  <a:gd name="T5" fmla="*/ 0 h 5096"/>
                  <a:gd name="T6" fmla="*/ 124 w 7011"/>
                  <a:gd name="T7" fmla="*/ 0 h 5096"/>
                  <a:gd name="T8" fmla="*/ 159 w 7011"/>
                  <a:gd name="T9" fmla="*/ 1 h 5096"/>
                  <a:gd name="T10" fmla="*/ 192 w 7011"/>
                  <a:gd name="T11" fmla="*/ 1 h 5096"/>
                  <a:gd name="T12" fmla="*/ 225 w 7011"/>
                  <a:gd name="T13" fmla="*/ 1 h 5096"/>
                  <a:gd name="T14" fmla="*/ 257 w 7011"/>
                  <a:gd name="T15" fmla="*/ 1 h 5096"/>
                  <a:gd name="T16" fmla="*/ 290 w 7011"/>
                  <a:gd name="T17" fmla="*/ 1 h 5096"/>
                  <a:gd name="T18" fmla="*/ 323 w 7011"/>
                  <a:gd name="T19" fmla="*/ 1 h 5096"/>
                  <a:gd name="T20" fmla="*/ 358 w 7011"/>
                  <a:gd name="T21" fmla="*/ 2 h 5096"/>
                  <a:gd name="T22" fmla="*/ 391 w 7011"/>
                  <a:gd name="T23" fmla="*/ 2 h 5096"/>
                  <a:gd name="T24" fmla="*/ 424 w 7011"/>
                  <a:gd name="T25" fmla="*/ 2 h 5096"/>
                  <a:gd name="T26" fmla="*/ 457 w 7011"/>
                  <a:gd name="T27" fmla="*/ 3 h 5096"/>
                  <a:gd name="T28" fmla="*/ 490 w 7011"/>
                  <a:gd name="T29" fmla="*/ 3 h 5096"/>
                  <a:gd name="T30" fmla="*/ 522 w 7011"/>
                  <a:gd name="T31" fmla="*/ 4 h 5096"/>
                  <a:gd name="T32" fmla="*/ 558 w 7011"/>
                  <a:gd name="T33" fmla="*/ 6 h 5096"/>
                  <a:gd name="T34" fmla="*/ 590 w 7011"/>
                  <a:gd name="T35" fmla="*/ 7 h 5096"/>
                  <a:gd name="T36" fmla="*/ 623 w 7011"/>
                  <a:gd name="T37" fmla="*/ 8 h 5096"/>
                  <a:gd name="T38" fmla="*/ 656 w 7011"/>
                  <a:gd name="T39" fmla="*/ 9 h 5096"/>
                  <a:gd name="T40" fmla="*/ 689 w 7011"/>
                  <a:gd name="T41" fmla="*/ 12 h 5096"/>
                  <a:gd name="T42" fmla="*/ 722 w 7011"/>
                  <a:gd name="T43" fmla="*/ 17 h 5096"/>
                  <a:gd name="T44" fmla="*/ 757 w 7011"/>
                  <a:gd name="T45" fmla="*/ 24 h 5096"/>
                  <a:gd name="T46" fmla="*/ 790 w 7011"/>
                  <a:gd name="T47" fmla="*/ 44 h 5096"/>
                  <a:gd name="T48" fmla="*/ 823 w 7011"/>
                  <a:gd name="T49" fmla="*/ 174 h 5096"/>
                  <a:gd name="T50" fmla="*/ 856 w 7011"/>
                  <a:gd name="T51" fmla="*/ 590 h 5096"/>
                  <a:gd name="T52" fmla="*/ 888 w 7011"/>
                  <a:gd name="T53" fmla="*/ 631 h 5096"/>
                  <a:gd name="T54" fmla="*/ 921 w 7011"/>
                  <a:gd name="T55" fmla="*/ 642 h 5096"/>
                  <a:gd name="T56" fmla="*/ 957 w 7011"/>
                  <a:gd name="T57" fmla="*/ 647 h 5096"/>
                  <a:gd name="T58" fmla="*/ 989 w 7011"/>
                  <a:gd name="T59" fmla="*/ 651 h 5096"/>
                  <a:gd name="T60" fmla="*/ 1022 w 7011"/>
                  <a:gd name="T61" fmla="*/ 653 h 5096"/>
                  <a:gd name="T62" fmla="*/ 1055 w 7011"/>
                  <a:gd name="T63" fmla="*/ 655 h 5096"/>
                  <a:gd name="T64" fmla="*/ 1088 w 7011"/>
                  <a:gd name="T65" fmla="*/ 656 h 5096"/>
                  <a:gd name="T66" fmla="*/ 1120 w 7011"/>
                  <a:gd name="T67" fmla="*/ 657 h 5096"/>
                  <a:gd name="T68" fmla="*/ 1156 w 7011"/>
                  <a:gd name="T69" fmla="*/ 657 h 5096"/>
                  <a:gd name="T70" fmla="*/ 1189 w 7011"/>
                  <a:gd name="T71" fmla="*/ 658 h 5096"/>
                  <a:gd name="T72" fmla="*/ 1221 w 7011"/>
                  <a:gd name="T73" fmla="*/ 658 h 5096"/>
                  <a:gd name="T74" fmla="*/ 1254 w 7011"/>
                  <a:gd name="T75" fmla="*/ 660 h 5096"/>
                  <a:gd name="T76" fmla="*/ 1287 w 7011"/>
                  <a:gd name="T77" fmla="*/ 660 h 5096"/>
                  <a:gd name="T78" fmla="*/ 1320 w 7011"/>
                  <a:gd name="T79" fmla="*/ 660 h 5096"/>
                  <a:gd name="T80" fmla="*/ 1355 w 7011"/>
                  <a:gd name="T81" fmla="*/ 661 h 5096"/>
                  <a:gd name="T82" fmla="*/ 1388 w 7011"/>
                  <a:gd name="T83" fmla="*/ 661 h 5096"/>
                  <a:gd name="T84" fmla="*/ 1421 w 7011"/>
                  <a:gd name="T85" fmla="*/ 661 h 5096"/>
                  <a:gd name="T86" fmla="*/ 1454 w 7011"/>
                  <a:gd name="T87" fmla="*/ 661 h 5096"/>
                  <a:gd name="T88" fmla="*/ 1487 w 7011"/>
                  <a:gd name="T89" fmla="*/ 661 h 5096"/>
                  <a:gd name="T90" fmla="*/ 1519 w 7011"/>
                  <a:gd name="T91" fmla="*/ 662 h 5096"/>
                  <a:gd name="T92" fmla="*/ 1555 w 7011"/>
                  <a:gd name="T93" fmla="*/ 662 h 5096"/>
                  <a:gd name="T94" fmla="*/ 1588 w 7011"/>
                  <a:gd name="T95" fmla="*/ 662 h 5096"/>
                  <a:gd name="T96" fmla="*/ 1620 w 7011"/>
                  <a:gd name="T97" fmla="*/ 662 h 5096"/>
                  <a:gd name="T98" fmla="*/ 1653 w 7011"/>
                  <a:gd name="T99" fmla="*/ 662 h 5096"/>
                  <a:gd name="T100" fmla="*/ 1686 w 7011"/>
                  <a:gd name="T101" fmla="*/ 662 h 5096"/>
                  <a:gd name="T102" fmla="*/ 1719 w 7011"/>
                  <a:gd name="T103" fmla="*/ 662 h 5096"/>
                  <a:gd name="T104" fmla="*/ 1754 w 7011"/>
                  <a:gd name="T105" fmla="*/ 662 h 5096"/>
                  <a:gd name="T106" fmla="*/ 1787 w 7011"/>
                  <a:gd name="T107" fmla="*/ 662 h 5096"/>
                  <a:gd name="T108" fmla="*/ 1820 w 7011"/>
                  <a:gd name="T109" fmla="*/ 662 h 5096"/>
                  <a:gd name="T110" fmla="*/ 1852 w 7011"/>
                  <a:gd name="T111" fmla="*/ 662 h 5096"/>
                  <a:gd name="T112" fmla="*/ 1885 w 7011"/>
                  <a:gd name="T113" fmla="*/ 662 h 5096"/>
                  <a:gd name="T114" fmla="*/ 1918 w 7011"/>
                  <a:gd name="T115" fmla="*/ 663 h 5096"/>
                  <a:gd name="T116" fmla="*/ 1953 w 7011"/>
                  <a:gd name="T117" fmla="*/ 663 h 5096"/>
                  <a:gd name="T118" fmla="*/ 1986 w 7011"/>
                  <a:gd name="T119" fmla="*/ 663 h 5096"/>
                  <a:gd name="T120" fmla="*/ 2019 w 7011"/>
                  <a:gd name="T121" fmla="*/ 663 h 5096"/>
                  <a:gd name="T122" fmla="*/ 2052 w 7011"/>
                  <a:gd name="T123" fmla="*/ 663 h 509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7011" h="5096">
                    <a:moveTo>
                      <a:pt x="0" y="0"/>
                    </a:moveTo>
                    <a:lnTo>
                      <a:pt x="25" y="0"/>
                    </a:lnTo>
                    <a:lnTo>
                      <a:pt x="59" y="0"/>
                    </a:lnTo>
                    <a:lnTo>
                      <a:pt x="85" y="0"/>
                    </a:lnTo>
                    <a:lnTo>
                      <a:pt x="110" y="0"/>
                    </a:lnTo>
                    <a:lnTo>
                      <a:pt x="136" y="0"/>
                    </a:lnTo>
                    <a:lnTo>
                      <a:pt x="170" y="0"/>
                    </a:lnTo>
                    <a:lnTo>
                      <a:pt x="196" y="0"/>
                    </a:lnTo>
                    <a:lnTo>
                      <a:pt x="221" y="0"/>
                    </a:lnTo>
                    <a:lnTo>
                      <a:pt x="255" y="0"/>
                    </a:lnTo>
                    <a:lnTo>
                      <a:pt x="281" y="0"/>
                    </a:lnTo>
                    <a:lnTo>
                      <a:pt x="306" y="0"/>
                    </a:lnTo>
                    <a:lnTo>
                      <a:pt x="341" y="0"/>
                    </a:lnTo>
                    <a:lnTo>
                      <a:pt x="366" y="0"/>
                    </a:lnTo>
                    <a:lnTo>
                      <a:pt x="392" y="0"/>
                    </a:lnTo>
                    <a:lnTo>
                      <a:pt x="417" y="0"/>
                    </a:lnTo>
                    <a:lnTo>
                      <a:pt x="451" y="0"/>
                    </a:lnTo>
                    <a:lnTo>
                      <a:pt x="477" y="0"/>
                    </a:lnTo>
                    <a:lnTo>
                      <a:pt x="502" y="0"/>
                    </a:lnTo>
                    <a:lnTo>
                      <a:pt x="536" y="8"/>
                    </a:lnTo>
                    <a:lnTo>
                      <a:pt x="562" y="8"/>
                    </a:lnTo>
                    <a:lnTo>
                      <a:pt x="588" y="8"/>
                    </a:lnTo>
                    <a:lnTo>
                      <a:pt x="613" y="8"/>
                    </a:lnTo>
                    <a:lnTo>
                      <a:pt x="647" y="8"/>
                    </a:lnTo>
                    <a:lnTo>
                      <a:pt x="673" y="8"/>
                    </a:lnTo>
                    <a:lnTo>
                      <a:pt x="698" y="8"/>
                    </a:lnTo>
                    <a:lnTo>
                      <a:pt x="732" y="8"/>
                    </a:lnTo>
                    <a:lnTo>
                      <a:pt x="758" y="8"/>
                    </a:lnTo>
                    <a:lnTo>
                      <a:pt x="784" y="8"/>
                    </a:lnTo>
                    <a:lnTo>
                      <a:pt x="809" y="8"/>
                    </a:lnTo>
                    <a:lnTo>
                      <a:pt x="843" y="8"/>
                    </a:lnTo>
                    <a:lnTo>
                      <a:pt x="869" y="8"/>
                    </a:lnTo>
                    <a:lnTo>
                      <a:pt x="894" y="8"/>
                    </a:lnTo>
                    <a:lnTo>
                      <a:pt x="928" y="8"/>
                    </a:lnTo>
                    <a:lnTo>
                      <a:pt x="954" y="8"/>
                    </a:lnTo>
                    <a:lnTo>
                      <a:pt x="979" y="8"/>
                    </a:lnTo>
                    <a:lnTo>
                      <a:pt x="1014" y="8"/>
                    </a:lnTo>
                    <a:lnTo>
                      <a:pt x="1039" y="8"/>
                    </a:lnTo>
                    <a:lnTo>
                      <a:pt x="1065" y="8"/>
                    </a:lnTo>
                    <a:lnTo>
                      <a:pt x="1090" y="8"/>
                    </a:lnTo>
                    <a:lnTo>
                      <a:pt x="1124" y="17"/>
                    </a:lnTo>
                    <a:lnTo>
                      <a:pt x="1150" y="17"/>
                    </a:lnTo>
                    <a:lnTo>
                      <a:pt x="1175" y="17"/>
                    </a:lnTo>
                    <a:lnTo>
                      <a:pt x="1210" y="17"/>
                    </a:lnTo>
                    <a:lnTo>
                      <a:pt x="1235" y="17"/>
                    </a:lnTo>
                    <a:lnTo>
                      <a:pt x="1261" y="17"/>
                    </a:lnTo>
                    <a:lnTo>
                      <a:pt x="1286" y="17"/>
                    </a:lnTo>
                    <a:lnTo>
                      <a:pt x="1320" y="17"/>
                    </a:lnTo>
                    <a:lnTo>
                      <a:pt x="1346" y="17"/>
                    </a:lnTo>
                    <a:lnTo>
                      <a:pt x="1371" y="17"/>
                    </a:lnTo>
                    <a:lnTo>
                      <a:pt x="1405" y="17"/>
                    </a:lnTo>
                    <a:lnTo>
                      <a:pt x="1431" y="17"/>
                    </a:lnTo>
                    <a:lnTo>
                      <a:pt x="1457" y="26"/>
                    </a:lnTo>
                    <a:lnTo>
                      <a:pt x="1482" y="26"/>
                    </a:lnTo>
                    <a:lnTo>
                      <a:pt x="1516" y="26"/>
                    </a:lnTo>
                    <a:lnTo>
                      <a:pt x="1542" y="26"/>
                    </a:lnTo>
                    <a:lnTo>
                      <a:pt x="1567" y="26"/>
                    </a:lnTo>
                    <a:lnTo>
                      <a:pt x="1601" y="26"/>
                    </a:lnTo>
                    <a:lnTo>
                      <a:pt x="1627" y="26"/>
                    </a:lnTo>
                    <a:lnTo>
                      <a:pt x="1653" y="26"/>
                    </a:lnTo>
                    <a:lnTo>
                      <a:pt x="1687" y="34"/>
                    </a:lnTo>
                    <a:lnTo>
                      <a:pt x="1712" y="34"/>
                    </a:lnTo>
                    <a:lnTo>
                      <a:pt x="1738" y="34"/>
                    </a:lnTo>
                    <a:lnTo>
                      <a:pt x="1763" y="34"/>
                    </a:lnTo>
                    <a:lnTo>
                      <a:pt x="1797" y="34"/>
                    </a:lnTo>
                    <a:lnTo>
                      <a:pt x="1823" y="34"/>
                    </a:lnTo>
                    <a:lnTo>
                      <a:pt x="1849" y="43"/>
                    </a:lnTo>
                    <a:lnTo>
                      <a:pt x="1883" y="43"/>
                    </a:lnTo>
                    <a:lnTo>
                      <a:pt x="1908" y="43"/>
                    </a:lnTo>
                    <a:lnTo>
                      <a:pt x="1934" y="43"/>
                    </a:lnTo>
                    <a:lnTo>
                      <a:pt x="1959" y="43"/>
                    </a:lnTo>
                    <a:lnTo>
                      <a:pt x="1993" y="51"/>
                    </a:lnTo>
                    <a:lnTo>
                      <a:pt x="2019" y="51"/>
                    </a:lnTo>
                    <a:lnTo>
                      <a:pt x="2044" y="51"/>
                    </a:lnTo>
                    <a:lnTo>
                      <a:pt x="2079" y="60"/>
                    </a:lnTo>
                    <a:lnTo>
                      <a:pt x="2104" y="60"/>
                    </a:lnTo>
                    <a:lnTo>
                      <a:pt x="2130" y="60"/>
                    </a:lnTo>
                    <a:lnTo>
                      <a:pt x="2155" y="68"/>
                    </a:lnTo>
                    <a:lnTo>
                      <a:pt x="2189" y="68"/>
                    </a:lnTo>
                    <a:lnTo>
                      <a:pt x="2215" y="68"/>
                    </a:lnTo>
                    <a:lnTo>
                      <a:pt x="2240" y="77"/>
                    </a:lnTo>
                    <a:lnTo>
                      <a:pt x="2274" y="85"/>
                    </a:lnTo>
                    <a:lnTo>
                      <a:pt x="2300" y="85"/>
                    </a:lnTo>
                    <a:lnTo>
                      <a:pt x="2326" y="94"/>
                    </a:lnTo>
                    <a:lnTo>
                      <a:pt x="2360" y="102"/>
                    </a:lnTo>
                    <a:lnTo>
                      <a:pt x="2385" y="111"/>
                    </a:lnTo>
                    <a:lnTo>
                      <a:pt x="2411" y="119"/>
                    </a:lnTo>
                    <a:lnTo>
                      <a:pt x="2436" y="128"/>
                    </a:lnTo>
                    <a:lnTo>
                      <a:pt x="2470" y="136"/>
                    </a:lnTo>
                    <a:lnTo>
                      <a:pt x="2496" y="153"/>
                    </a:lnTo>
                    <a:lnTo>
                      <a:pt x="2522" y="162"/>
                    </a:lnTo>
                    <a:lnTo>
                      <a:pt x="2556" y="187"/>
                    </a:lnTo>
                    <a:lnTo>
                      <a:pt x="2581" y="213"/>
                    </a:lnTo>
                    <a:lnTo>
                      <a:pt x="2607" y="239"/>
                    </a:lnTo>
                    <a:lnTo>
                      <a:pt x="2632" y="281"/>
                    </a:lnTo>
                    <a:lnTo>
                      <a:pt x="2666" y="341"/>
                    </a:lnTo>
                    <a:lnTo>
                      <a:pt x="2692" y="417"/>
                    </a:lnTo>
                    <a:lnTo>
                      <a:pt x="2718" y="554"/>
                    </a:lnTo>
                    <a:lnTo>
                      <a:pt x="2752" y="801"/>
                    </a:lnTo>
                    <a:lnTo>
                      <a:pt x="2777" y="1338"/>
                    </a:lnTo>
                    <a:lnTo>
                      <a:pt x="2803" y="2548"/>
                    </a:lnTo>
                    <a:lnTo>
                      <a:pt x="2828" y="3749"/>
                    </a:lnTo>
                    <a:lnTo>
                      <a:pt x="2862" y="4286"/>
                    </a:lnTo>
                    <a:lnTo>
                      <a:pt x="2888" y="4533"/>
                    </a:lnTo>
                    <a:lnTo>
                      <a:pt x="2913" y="4670"/>
                    </a:lnTo>
                    <a:lnTo>
                      <a:pt x="2948" y="4746"/>
                    </a:lnTo>
                    <a:lnTo>
                      <a:pt x="2973" y="4806"/>
                    </a:lnTo>
                    <a:lnTo>
                      <a:pt x="2999" y="4848"/>
                    </a:lnTo>
                    <a:lnTo>
                      <a:pt x="3033" y="4874"/>
                    </a:lnTo>
                    <a:lnTo>
                      <a:pt x="3058" y="4900"/>
                    </a:lnTo>
                    <a:lnTo>
                      <a:pt x="3084" y="4925"/>
                    </a:lnTo>
                    <a:lnTo>
                      <a:pt x="3109" y="4934"/>
                    </a:lnTo>
                    <a:lnTo>
                      <a:pt x="3144" y="4951"/>
                    </a:lnTo>
                    <a:lnTo>
                      <a:pt x="3169" y="4959"/>
                    </a:lnTo>
                    <a:lnTo>
                      <a:pt x="3195" y="4968"/>
                    </a:lnTo>
                    <a:lnTo>
                      <a:pt x="3229" y="4976"/>
                    </a:lnTo>
                    <a:lnTo>
                      <a:pt x="3254" y="4985"/>
                    </a:lnTo>
                    <a:lnTo>
                      <a:pt x="3280" y="4993"/>
                    </a:lnTo>
                    <a:lnTo>
                      <a:pt x="3305" y="5002"/>
                    </a:lnTo>
                    <a:lnTo>
                      <a:pt x="3339" y="5002"/>
                    </a:lnTo>
                    <a:lnTo>
                      <a:pt x="3365" y="5010"/>
                    </a:lnTo>
                    <a:lnTo>
                      <a:pt x="3391" y="5019"/>
                    </a:lnTo>
                    <a:lnTo>
                      <a:pt x="3425" y="5019"/>
                    </a:lnTo>
                    <a:lnTo>
                      <a:pt x="3450" y="5019"/>
                    </a:lnTo>
                    <a:lnTo>
                      <a:pt x="3476" y="5027"/>
                    </a:lnTo>
                    <a:lnTo>
                      <a:pt x="3510" y="5027"/>
                    </a:lnTo>
                    <a:lnTo>
                      <a:pt x="3535" y="5027"/>
                    </a:lnTo>
                    <a:lnTo>
                      <a:pt x="3561" y="5036"/>
                    </a:lnTo>
                    <a:lnTo>
                      <a:pt x="3587" y="5036"/>
                    </a:lnTo>
                    <a:lnTo>
                      <a:pt x="3621" y="5036"/>
                    </a:lnTo>
                    <a:lnTo>
                      <a:pt x="3646" y="5044"/>
                    </a:lnTo>
                    <a:lnTo>
                      <a:pt x="3672" y="5044"/>
                    </a:lnTo>
                    <a:lnTo>
                      <a:pt x="3706" y="5044"/>
                    </a:lnTo>
                    <a:lnTo>
                      <a:pt x="3731" y="5044"/>
                    </a:lnTo>
                    <a:lnTo>
                      <a:pt x="3757" y="5044"/>
                    </a:lnTo>
                    <a:lnTo>
                      <a:pt x="3782" y="5053"/>
                    </a:lnTo>
                    <a:lnTo>
                      <a:pt x="3817" y="5053"/>
                    </a:lnTo>
                    <a:lnTo>
                      <a:pt x="3842" y="5053"/>
                    </a:lnTo>
                    <a:lnTo>
                      <a:pt x="3868" y="5053"/>
                    </a:lnTo>
                    <a:lnTo>
                      <a:pt x="3902" y="5053"/>
                    </a:lnTo>
                    <a:lnTo>
                      <a:pt x="3927" y="5053"/>
                    </a:lnTo>
                    <a:lnTo>
                      <a:pt x="3953" y="5061"/>
                    </a:lnTo>
                    <a:lnTo>
                      <a:pt x="3978" y="5061"/>
                    </a:lnTo>
                    <a:lnTo>
                      <a:pt x="4013" y="5061"/>
                    </a:lnTo>
                    <a:lnTo>
                      <a:pt x="4038" y="5061"/>
                    </a:lnTo>
                    <a:lnTo>
                      <a:pt x="4064" y="5061"/>
                    </a:lnTo>
                    <a:lnTo>
                      <a:pt x="4098" y="5061"/>
                    </a:lnTo>
                    <a:lnTo>
                      <a:pt x="4123" y="5061"/>
                    </a:lnTo>
                    <a:lnTo>
                      <a:pt x="4149" y="5061"/>
                    </a:lnTo>
                    <a:lnTo>
                      <a:pt x="4183" y="5070"/>
                    </a:lnTo>
                    <a:lnTo>
                      <a:pt x="4208" y="5070"/>
                    </a:lnTo>
                    <a:lnTo>
                      <a:pt x="4234" y="5070"/>
                    </a:lnTo>
                    <a:lnTo>
                      <a:pt x="4260" y="5070"/>
                    </a:lnTo>
                    <a:lnTo>
                      <a:pt x="4294" y="5070"/>
                    </a:lnTo>
                    <a:lnTo>
                      <a:pt x="4319" y="5070"/>
                    </a:lnTo>
                    <a:lnTo>
                      <a:pt x="4345" y="5070"/>
                    </a:lnTo>
                    <a:lnTo>
                      <a:pt x="4379" y="5070"/>
                    </a:lnTo>
                    <a:lnTo>
                      <a:pt x="4404" y="5070"/>
                    </a:lnTo>
                    <a:lnTo>
                      <a:pt x="4430" y="5070"/>
                    </a:lnTo>
                    <a:lnTo>
                      <a:pt x="4456" y="5070"/>
                    </a:lnTo>
                    <a:lnTo>
                      <a:pt x="4490" y="5070"/>
                    </a:lnTo>
                    <a:lnTo>
                      <a:pt x="4515" y="5079"/>
                    </a:lnTo>
                    <a:lnTo>
                      <a:pt x="4541" y="5079"/>
                    </a:lnTo>
                    <a:lnTo>
                      <a:pt x="4575" y="5079"/>
                    </a:lnTo>
                    <a:lnTo>
                      <a:pt x="4600" y="5079"/>
                    </a:lnTo>
                    <a:lnTo>
                      <a:pt x="4626" y="5079"/>
                    </a:lnTo>
                    <a:lnTo>
                      <a:pt x="4651" y="5079"/>
                    </a:lnTo>
                    <a:lnTo>
                      <a:pt x="4686" y="5079"/>
                    </a:lnTo>
                    <a:lnTo>
                      <a:pt x="4711" y="5079"/>
                    </a:lnTo>
                    <a:lnTo>
                      <a:pt x="4737" y="5079"/>
                    </a:lnTo>
                    <a:lnTo>
                      <a:pt x="4771" y="5079"/>
                    </a:lnTo>
                    <a:lnTo>
                      <a:pt x="4796" y="5079"/>
                    </a:lnTo>
                    <a:lnTo>
                      <a:pt x="4822" y="5079"/>
                    </a:lnTo>
                    <a:lnTo>
                      <a:pt x="4856" y="5079"/>
                    </a:lnTo>
                    <a:lnTo>
                      <a:pt x="4882" y="5079"/>
                    </a:lnTo>
                    <a:lnTo>
                      <a:pt x="4907" y="5079"/>
                    </a:lnTo>
                    <a:lnTo>
                      <a:pt x="4933" y="5079"/>
                    </a:lnTo>
                    <a:lnTo>
                      <a:pt x="4967" y="5079"/>
                    </a:lnTo>
                    <a:lnTo>
                      <a:pt x="4992" y="5079"/>
                    </a:lnTo>
                    <a:lnTo>
                      <a:pt x="5018" y="5079"/>
                    </a:lnTo>
                    <a:lnTo>
                      <a:pt x="5052" y="5079"/>
                    </a:lnTo>
                    <a:lnTo>
                      <a:pt x="5077" y="5079"/>
                    </a:lnTo>
                    <a:lnTo>
                      <a:pt x="5103" y="5087"/>
                    </a:lnTo>
                    <a:lnTo>
                      <a:pt x="5129" y="5087"/>
                    </a:lnTo>
                    <a:lnTo>
                      <a:pt x="5163" y="5087"/>
                    </a:lnTo>
                    <a:lnTo>
                      <a:pt x="5188" y="5087"/>
                    </a:lnTo>
                    <a:lnTo>
                      <a:pt x="5214" y="5087"/>
                    </a:lnTo>
                    <a:lnTo>
                      <a:pt x="5248" y="5087"/>
                    </a:lnTo>
                    <a:lnTo>
                      <a:pt x="5273" y="5087"/>
                    </a:lnTo>
                    <a:lnTo>
                      <a:pt x="5299" y="5087"/>
                    </a:lnTo>
                    <a:lnTo>
                      <a:pt x="5325" y="5087"/>
                    </a:lnTo>
                    <a:lnTo>
                      <a:pt x="5359" y="5087"/>
                    </a:lnTo>
                    <a:lnTo>
                      <a:pt x="5384" y="5087"/>
                    </a:lnTo>
                    <a:lnTo>
                      <a:pt x="5410" y="5087"/>
                    </a:lnTo>
                    <a:lnTo>
                      <a:pt x="5444" y="5087"/>
                    </a:lnTo>
                    <a:lnTo>
                      <a:pt x="5469" y="5087"/>
                    </a:lnTo>
                    <a:lnTo>
                      <a:pt x="5495" y="5087"/>
                    </a:lnTo>
                    <a:lnTo>
                      <a:pt x="5529" y="5087"/>
                    </a:lnTo>
                    <a:lnTo>
                      <a:pt x="5555" y="5087"/>
                    </a:lnTo>
                    <a:lnTo>
                      <a:pt x="5580" y="5087"/>
                    </a:lnTo>
                    <a:lnTo>
                      <a:pt x="5606" y="5087"/>
                    </a:lnTo>
                    <a:lnTo>
                      <a:pt x="5640" y="5087"/>
                    </a:lnTo>
                    <a:lnTo>
                      <a:pt x="5665" y="5087"/>
                    </a:lnTo>
                    <a:lnTo>
                      <a:pt x="5691" y="5087"/>
                    </a:lnTo>
                    <a:lnTo>
                      <a:pt x="5725" y="5087"/>
                    </a:lnTo>
                    <a:lnTo>
                      <a:pt x="5751" y="5087"/>
                    </a:lnTo>
                    <a:lnTo>
                      <a:pt x="5776" y="5087"/>
                    </a:lnTo>
                    <a:lnTo>
                      <a:pt x="5802" y="5087"/>
                    </a:lnTo>
                    <a:lnTo>
                      <a:pt x="5836" y="5087"/>
                    </a:lnTo>
                    <a:lnTo>
                      <a:pt x="5861" y="5087"/>
                    </a:lnTo>
                    <a:lnTo>
                      <a:pt x="5887" y="5087"/>
                    </a:lnTo>
                    <a:lnTo>
                      <a:pt x="5921" y="5087"/>
                    </a:lnTo>
                    <a:lnTo>
                      <a:pt x="5946" y="5087"/>
                    </a:lnTo>
                    <a:lnTo>
                      <a:pt x="5972" y="5087"/>
                    </a:lnTo>
                    <a:lnTo>
                      <a:pt x="5998" y="5087"/>
                    </a:lnTo>
                    <a:lnTo>
                      <a:pt x="6032" y="5087"/>
                    </a:lnTo>
                    <a:lnTo>
                      <a:pt x="6057" y="5087"/>
                    </a:lnTo>
                    <a:lnTo>
                      <a:pt x="6083" y="5087"/>
                    </a:lnTo>
                    <a:lnTo>
                      <a:pt x="6117" y="5087"/>
                    </a:lnTo>
                    <a:lnTo>
                      <a:pt x="6142" y="5087"/>
                    </a:lnTo>
                    <a:lnTo>
                      <a:pt x="6168" y="5087"/>
                    </a:lnTo>
                    <a:lnTo>
                      <a:pt x="6202" y="5087"/>
                    </a:lnTo>
                    <a:lnTo>
                      <a:pt x="6228" y="5087"/>
                    </a:lnTo>
                    <a:lnTo>
                      <a:pt x="6253" y="5087"/>
                    </a:lnTo>
                    <a:lnTo>
                      <a:pt x="6279" y="5087"/>
                    </a:lnTo>
                    <a:lnTo>
                      <a:pt x="6313" y="5087"/>
                    </a:lnTo>
                    <a:lnTo>
                      <a:pt x="6338" y="5087"/>
                    </a:lnTo>
                    <a:lnTo>
                      <a:pt x="6364" y="5087"/>
                    </a:lnTo>
                    <a:lnTo>
                      <a:pt x="6398" y="5087"/>
                    </a:lnTo>
                    <a:lnTo>
                      <a:pt x="6424" y="5096"/>
                    </a:lnTo>
                    <a:lnTo>
                      <a:pt x="6449" y="5096"/>
                    </a:lnTo>
                    <a:lnTo>
                      <a:pt x="6475" y="5096"/>
                    </a:lnTo>
                    <a:lnTo>
                      <a:pt x="6509" y="5096"/>
                    </a:lnTo>
                    <a:lnTo>
                      <a:pt x="6534" y="5096"/>
                    </a:lnTo>
                    <a:lnTo>
                      <a:pt x="6560" y="5096"/>
                    </a:lnTo>
                    <a:lnTo>
                      <a:pt x="6594" y="5096"/>
                    </a:lnTo>
                    <a:lnTo>
                      <a:pt x="6620" y="5096"/>
                    </a:lnTo>
                    <a:lnTo>
                      <a:pt x="6645" y="5096"/>
                    </a:lnTo>
                    <a:lnTo>
                      <a:pt x="6671" y="5096"/>
                    </a:lnTo>
                    <a:lnTo>
                      <a:pt x="6705" y="5096"/>
                    </a:lnTo>
                    <a:lnTo>
                      <a:pt x="6730" y="5096"/>
                    </a:lnTo>
                    <a:lnTo>
                      <a:pt x="6756" y="5096"/>
                    </a:lnTo>
                    <a:lnTo>
                      <a:pt x="6790" y="5096"/>
                    </a:lnTo>
                    <a:lnTo>
                      <a:pt x="6816" y="5096"/>
                    </a:lnTo>
                    <a:lnTo>
                      <a:pt x="6841" y="5096"/>
                    </a:lnTo>
                    <a:lnTo>
                      <a:pt x="6875" y="5096"/>
                    </a:lnTo>
                    <a:lnTo>
                      <a:pt x="6901" y="5096"/>
                    </a:lnTo>
                    <a:lnTo>
                      <a:pt x="6926" y="5096"/>
                    </a:lnTo>
                    <a:lnTo>
                      <a:pt x="6952" y="5096"/>
                    </a:lnTo>
                    <a:lnTo>
                      <a:pt x="6986" y="5096"/>
                    </a:lnTo>
                    <a:lnTo>
                      <a:pt x="7011" y="5096"/>
                    </a:lnTo>
                  </a:path>
                </a:pathLst>
              </a:custGeom>
              <a:noFill/>
              <a:ln w="9525" cmpd="sng">
                <a:solidFill>
                  <a:srgbClr val="FFCC66"/>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29730" name="Freeform 34"/>
              <p:cNvSpPr>
                <a:spLocks/>
              </p:cNvSpPr>
              <p:nvPr/>
            </p:nvSpPr>
            <p:spPr bwMode="auto">
              <a:xfrm>
                <a:off x="1954" y="3085"/>
                <a:ext cx="2077" cy="664"/>
              </a:xfrm>
              <a:custGeom>
                <a:avLst/>
                <a:gdLst>
                  <a:gd name="T0" fmla="*/ 25 w 7011"/>
                  <a:gd name="T1" fmla="*/ 1 h 5105"/>
                  <a:gd name="T2" fmla="*/ 58 w 7011"/>
                  <a:gd name="T3" fmla="*/ 1 h 5105"/>
                  <a:gd name="T4" fmla="*/ 91 w 7011"/>
                  <a:gd name="T5" fmla="*/ 1 h 5105"/>
                  <a:gd name="T6" fmla="*/ 124 w 7011"/>
                  <a:gd name="T7" fmla="*/ 1 h 5105"/>
                  <a:gd name="T8" fmla="*/ 159 w 7011"/>
                  <a:gd name="T9" fmla="*/ 1 h 5105"/>
                  <a:gd name="T10" fmla="*/ 192 w 7011"/>
                  <a:gd name="T11" fmla="*/ 1 h 5105"/>
                  <a:gd name="T12" fmla="*/ 225 w 7011"/>
                  <a:gd name="T13" fmla="*/ 1 h 5105"/>
                  <a:gd name="T14" fmla="*/ 257 w 7011"/>
                  <a:gd name="T15" fmla="*/ 1 h 5105"/>
                  <a:gd name="T16" fmla="*/ 290 w 7011"/>
                  <a:gd name="T17" fmla="*/ 1 h 5105"/>
                  <a:gd name="T18" fmla="*/ 323 w 7011"/>
                  <a:gd name="T19" fmla="*/ 1 h 5105"/>
                  <a:gd name="T20" fmla="*/ 358 w 7011"/>
                  <a:gd name="T21" fmla="*/ 1 h 5105"/>
                  <a:gd name="T22" fmla="*/ 391 w 7011"/>
                  <a:gd name="T23" fmla="*/ 2 h 5105"/>
                  <a:gd name="T24" fmla="*/ 424 w 7011"/>
                  <a:gd name="T25" fmla="*/ 2 h 5105"/>
                  <a:gd name="T26" fmla="*/ 457 w 7011"/>
                  <a:gd name="T27" fmla="*/ 2 h 5105"/>
                  <a:gd name="T28" fmla="*/ 490 w 7011"/>
                  <a:gd name="T29" fmla="*/ 2 h 5105"/>
                  <a:gd name="T30" fmla="*/ 522 w 7011"/>
                  <a:gd name="T31" fmla="*/ 2 h 5105"/>
                  <a:gd name="T32" fmla="*/ 558 w 7011"/>
                  <a:gd name="T33" fmla="*/ 3 h 5105"/>
                  <a:gd name="T34" fmla="*/ 590 w 7011"/>
                  <a:gd name="T35" fmla="*/ 3 h 5105"/>
                  <a:gd name="T36" fmla="*/ 623 w 7011"/>
                  <a:gd name="T37" fmla="*/ 5 h 5105"/>
                  <a:gd name="T38" fmla="*/ 656 w 7011"/>
                  <a:gd name="T39" fmla="*/ 6 h 5105"/>
                  <a:gd name="T40" fmla="*/ 689 w 7011"/>
                  <a:gd name="T41" fmla="*/ 7 h 5105"/>
                  <a:gd name="T42" fmla="*/ 722 w 7011"/>
                  <a:gd name="T43" fmla="*/ 9 h 5105"/>
                  <a:gd name="T44" fmla="*/ 757 w 7011"/>
                  <a:gd name="T45" fmla="*/ 12 h 5105"/>
                  <a:gd name="T46" fmla="*/ 790 w 7011"/>
                  <a:gd name="T47" fmla="*/ 23 h 5105"/>
                  <a:gd name="T48" fmla="*/ 823 w 7011"/>
                  <a:gd name="T49" fmla="*/ 105 h 5105"/>
                  <a:gd name="T50" fmla="*/ 856 w 7011"/>
                  <a:gd name="T51" fmla="*/ 626 h 5105"/>
                  <a:gd name="T52" fmla="*/ 888 w 7011"/>
                  <a:gd name="T53" fmla="*/ 647 h 5105"/>
                  <a:gd name="T54" fmla="*/ 921 w 7011"/>
                  <a:gd name="T55" fmla="*/ 654 h 5105"/>
                  <a:gd name="T56" fmla="*/ 957 w 7011"/>
                  <a:gd name="T57" fmla="*/ 656 h 5105"/>
                  <a:gd name="T58" fmla="*/ 989 w 7011"/>
                  <a:gd name="T59" fmla="*/ 658 h 5105"/>
                  <a:gd name="T60" fmla="*/ 1022 w 7011"/>
                  <a:gd name="T61" fmla="*/ 659 h 5105"/>
                  <a:gd name="T62" fmla="*/ 1055 w 7011"/>
                  <a:gd name="T63" fmla="*/ 659 h 5105"/>
                  <a:gd name="T64" fmla="*/ 1088 w 7011"/>
                  <a:gd name="T65" fmla="*/ 661 h 5105"/>
                  <a:gd name="T66" fmla="*/ 1120 w 7011"/>
                  <a:gd name="T67" fmla="*/ 661 h 5105"/>
                  <a:gd name="T68" fmla="*/ 1156 w 7011"/>
                  <a:gd name="T69" fmla="*/ 662 h 5105"/>
                  <a:gd name="T70" fmla="*/ 1189 w 7011"/>
                  <a:gd name="T71" fmla="*/ 662 h 5105"/>
                  <a:gd name="T72" fmla="*/ 1221 w 7011"/>
                  <a:gd name="T73" fmla="*/ 662 h 5105"/>
                  <a:gd name="T74" fmla="*/ 1254 w 7011"/>
                  <a:gd name="T75" fmla="*/ 662 h 5105"/>
                  <a:gd name="T76" fmla="*/ 1287 w 7011"/>
                  <a:gd name="T77" fmla="*/ 663 h 5105"/>
                  <a:gd name="T78" fmla="*/ 1320 w 7011"/>
                  <a:gd name="T79" fmla="*/ 663 h 5105"/>
                  <a:gd name="T80" fmla="*/ 1355 w 7011"/>
                  <a:gd name="T81" fmla="*/ 663 h 5105"/>
                  <a:gd name="T82" fmla="*/ 1388 w 7011"/>
                  <a:gd name="T83" fmla="*/ 663 h 5105"/>
                  <a:gd name="T84" fmla="*/ 1421 w 7011"/>
                  <a:gd name="T85" fmla="*/ 663 h 5105"/>
                  <a:gd name="T86" fmla="*/ 1454 w 7011"/>
                  <a:gd name="T87" fmla="*/ 663 h 5105"/>
                  <a:gd name="T88" fmla="*/ 1487 w 7011"/>
                  <a:gd name="T89" fmla="*/ 663 h 5105"/>
                  <a:gd name="T90" fmla="*/ 1519 w 7011"/>
                  <a:gd name="T91" fmla="*/ 663 h 5105"/>
                  <a:gd name="T92" fmla="*/ 1555 w 7011"/>
                  <a:gd name="T93" fmla="*/ 663 h 5105"/>
                  <a:gd name="T94" fmla="*/ 1588 w 7011"/>
                  <a:gd name="T95" fmla="*/ 663 h 5105"/>
                  <a:gd name="T96" fmla="*/ 1620 w 7011"/>
                  <a:gd name="T97" fmla="*/ 663 h 5105"/>
                  <a:gd name="T98" fmla="*/ 1653 w 7011"/>
                  <a:gd name="T99" fmla="*/ 664 h 5105"/>
                  <a:gd name="T100" fmla="*/ 1686 w 7011"/>
                  <a:gd name="T101" fmla="*/ 664 h 5105"/>
                  <a:gd name="T102" fmla="*/ 1719 w 7011"/>
                  <a:gd name="T103" fmla="*/ 664 h 5105"/>
                  <a:gd name="T104" fmla="*/ 1754 w 7011"/>
                  <a:gd name="T105" fmla="*/ 664 h 5105"/>
                  <a:gd name="T106" fmla="*/ 1787 w 7011"/>
                  <a:gd name="T107" fmla="*/ 664 h 5105"/>
                  <a:gd name="T108" fmla="*/ 1820 w 7011"/>
                  <a:gd name="T109" fmla="*/ 664 h 5105"/>
                  <a:gd name="T110" fmla="*/ 1852 w 7011"/>
                  <a:gd name="T111" fmla="*/ 664 h 5105"/>
                  <a:gd name="T112" fmla="*/ 1885 w 7011"/>
                  <a:gd name="T113" fmla="*/ 664 h 5105"/>
                  <a:gd name="T114" fmla="*/ 1918 w 7011"/>
                  <a:gd name="T115" fmla="*/ 664 h 5105"/>
                  <a:gd name="T116" fmla="*/ 1953 w 7011"/>
                  <a:gd name="T117" fmla="*/ 664 h 5105"/>
                  <a:gd name="T118" fmla="*/ 1986 w 7011"/>
                  <a:gd name="T119" fmla="*/ 664 h 5105"/>
                  <a:gd name="T120" fmla="*/ 2019 w 7011"/>
                  <a:gd name="T121" fmla="*/ 664 h 5105"/>
                  <a:gd name="T122" fmla="*/ 2052 w 7011"/>
                  <a:gd name="T123" fmla="*/ 664 h 5105"/>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7011" h="5105">
                    <a:moveTo>
                      <a:pt x="0" y="0"/>
                    </a:moveTo>
                    <a:lnTo>
                      <a:pt x="25" y="0"/>
                    </a:lnTo>
                    <a:lnTo>
                      <a:pt x="59" y="9"/>
                    </a:lnTo>
                    <a:lnTo>
                      <a:pt x="85" y="9"/>
                    </a:lnTo>
                    <a:lnTo>
                      <a:pt x="110" y="9"/>
                    </a:lnTo>
                    <a:lnTo>
                      <a:pt x="136" y="9"/>
                    </a:lnTo>
                    <a:lnTo>
                      <a:pt x="170" y="9"/>
                    </a:lnTo>
                    <a:lnTo>
                      <a:pt x="196" y="9"/>
                    </a:lnTo>
                    <a:lnTo>
                      <a:pt x="221" y="9"/>
                    </a:lnTo>
                    <a:lnTo>
                      <a:pt x="255" y="9"/>
                    </a:lnTo>
                    <a:lnTo>
                      <a:pt x="281" y="9"/>
                    </a:lnTo>
                    <a:lnTo>
                      <a:pt x="306" y="9"/>
                    </a:lnTo>
                    <a:lnTo>
                      <a:pt x="341" y="9"/>
                    </a:lnTo>
                    <a:lnTo>
                      <a:pt x="366" y="9"/>
                    </a:lnTo>
                    <a:lnTo>
                      <a:pt x="392" y="9"/>
                    </a:lnTo>
                    <a:lnTo>
                      <a:pt x="417" y="9"/>
                    </a:lnTo>
                    <a:lnTo>
                      <a:pt x="451" y="9"/>
                    </a:lnTo>
                    <a:lnTo>
                      <a:pt x="477" y="9"/>
                    </a:lnTo>
                    <a:lnTo>
                      <a:pt x="502" y="9"/>
                    </a:lnTo>
                    <a:lnTo>
                      <a:pt x="536" y="9"/>
                    </a:lnTo>
                    <a:lnTo>
                      <a:pt x="562" y="9"/>
                    </a:lnTo>
                    <a:lnTo>
                      <a:pt x="588" y="9"/>
                    </a:lnTo>
                    <a:lnTo>
                      <a:pt x="613" y="9"/>
                    </a:lnTo>
                    <a:lnTo>
                      <a:pt x="647" y="9"/>
                    </a:lnTo>
                    <a:lnTo>
                      <a:pt x="673" y="9"/>
                    </a:lnTo>
                    <a:lnTo>
                      <a:pt x="698" y="9"/>
                    </a:lnTo>
                    <a:lnTo>
                      <a:pt x="732" y="9"/>
                    </a:lnTo>
                    <a:lnTo>
                      <a:pt x="758" y="9"/>
                    </a:lnTo>
                    <a:lnTo>
                      <a:pt x="784" y="9"/>
                    </a:lnTo>
                    <a:lnTo>
                      <a:pt x="809" y="9"/>
                    </a:lnTo>
                    <a:lnTo>
                      <a:pt x="843" y="9"/>
                    </a:lnTo>
                    <a:lnTo>
                      <a:pt x="869" y="9"/>
                    </a:lnTo>
                    <a:lnTo>
                      <a:pt x="894" y="9"/>
                    </a:lnTo>
                    <a:lnTo>
                      <a:pt x="928" y="9"/>
                    </a:lnTo>
                    <a:lnTo>
                      <a:pt x="954" y="9"/>
                    </a:lnTo>
                    <a:lnTo>
                      <a:pt x="979" y="9"/>
                    </a:lnTo>
                    <a:lnTo>
                      <a:pt x="1014" y="9"/>
                    </a:lnTo>
                    <a:lnTo>
                      <a:pt x="1039" y="9"/>
                    </a:lnTo>
                    <a:lnTo>
                      <a:pt x="1065" y="9"/>
                    </a:lnTo>
                    <a:lnTo>
                      <a:pt x="1090" y="9"/>
                    </a:lnTo>
                    <a:lnTo>
                      <a:pt x="1124" y="9"/>
                    </a:lnTo>
                    <a:lnTo>
                      <a:pt x="1150" y="9"/>
                    </a:lnTo>
                    <a:lnTo>
                      <a:pt x="1175" y="9"/>
                    </a:lnTo>
                    <a:lnTo>
                      <a:pt x="1210" y="9"/>
                    </a:lnTo>
                    <a:lnTo>
                      <a:pt x="1235" y="9"/>
                    </a:lnTo>
                    <a:lnTo>
                      <a:pt x="1261" y="9"/>
                    </a:lnTo>
                    <a:lnTo>
                      <a:pt x="1286" y="9"/>
                    </a:lnTo>
                    <a:lnTo>
                      <a:pt x="1320" y="17"/>
                    </a:lnTo>
                    <a:lnTo>
                      <a:pt x="1346" y="17"/>
                    </a:lnTo>
                    <a:lnTo>
                      <a:pt x="1371" y="17"/>
                    </a:lnTo>
                    <a:lnTo>
                      <a:pt x="1405" y="17"/>
                    </a:lnTo>
                    <a:lnTo>
                      <a:pt x="1431" y="17"/>
                    </a:lnTo>
                    <a:lnTo>
                      <a:pt x="1457" y="17"/>
                    </a:lnTo>
                    <a:lnTo>
                      <a:pt x="1482" y="17"/>
                    </a:lnTo>
                    <a:lnTo>
                      <a:pt x="1516" y="17"/>
                    </a:lnTo>
                    <a:lnTo>
                      <a:pt x="1542" y="17"/>
                    </a:lnTo>
                    <a:lnTo>
                      <a:pt x="1567" y="17"/>
                    </a:lnTo>
                    <a:lnTo>
                      <a:pt x="1601" y="17"/>
                    </a:lnTo>
                    <a:lnTo>
                      <a:pt x="1627" y="17"/>
                    </a:lnTo>
                    <a:lnTo>
                      <a:pt x="1653" y="17"/>
                    </a:lnTo>
                    <a:lnTo>
                      <a:pt x="1687" y="17"/>
                    </a:lnTo>
                    <a:lnTo>
                      <a:pt x="1712" y="17"/>
                    </a:lnTo>
                    <a:lnTo>
                      <a:pt x="1738" y="17"/>
                    </a:lnTo>
                    <a:lnTo>
                      <a:pt x="1763" y="17"/>
                    </a:lnTo>
                    <a:lnTo>
                      <a:pt x="1797" y="26"/>
                    </a:lnTo>
                    <a:lnTo>
                      <a:pt x="1823" y="26"/>
                    </a:lnTo>
                    <a:lnTo>
                      <a:pt x="1849" y="26"/>
                    </a:lnTo>
                    <a:lnTo>
                      <a:pt x="1883" y="26"/>
                    </a:lnTo>
                    <a:lnTo>
                      <a:pt x="1908" y="26"/>
                    </a:lnTo>
                    <a:lnTo>
                      <a:pt x="1934" y="26"/>
                    </a:lnTo>
                    <a:lnTo>
                      <a:pt x="1959" y="26"/>
                    </a:lnTo>
                    <a:lnTo>
                      <a:pt x="1993" y="26"/>
                    </a:lnTo>
                    <a:lnTo>
                      <a:pt x="2019" y="26"/>
                    </a:lnTo>
                    <a:lnTo>
                      <a:pt x="2044" y="35"/>
                    </a:lnTo>
                    <a:lnTo>
                      <a:pt x="2079" y="35"/>
                    </a:lnTo>
                    <a:lnTo>
                      <a:pt x="2104" y="35"/>
                    </a:lnTo>
                    <a:lnTo>
                      <a:pt x="2130" y="35"/>
                    </a:lnTo>
                    <a:lnTo>
                      <a:pt x="2155" y="35"/>
                    </a:lnTo>
                    <a:lnTo>
                      <a:pt x="2189" y="43"/>
                    </a:lnTo>
                    <a:lnTo>
                      <a:pt x="2215" y="43"/>
                    </a:lnTo>
                    <a:lnTo>
                      <a:pt x="2240" y="43"/>
                    </a:lnTo>
                    <a:lnTo>
                      <a:pt x="2274" y="43"/>
                    </a:lnTo>
                    <a:lnTo>
                      <a:pt x="2300" y="52"/>
                    </a:lnTo>
                    <a:lnTo>
                      <a:pt x="2326" y="52"/>
                    </a:lnTo>
                    <a:lnTo>
                      <a:pt x="2360" y="52"/>
                    </a:lnTo>
                    <a:lnTo>
                      <a:pt x="2385" y="60"/>
                    </a:lnTo>
                    <a:lnTo>
                      <a:pt x="2411" y="60"/>
                    </a:lnTo>
                    <a:lnTo>
                      <a:pt x="2436" y="69"/>
                    </a:lnTo>
                    <a:lnTo>
                      <a:pt x="2470" y="77"/>
                    </a:lnTo>
                    <a:lnTo>
                      <a:pt x="2496" y="77"/>
                    </a:lnTo>
                    <a:lnTo>
                      <a:pt x="2522" y="86"/>
                    </a:lnTo>
                    <a:lnTo>
                      <a:pt x="2556" y="94"/>
                    </a:lnTo>
                    <a:lnTo>
                      <a:pt x="2581" y="111"/>
                    </a:lnTo>
                    <a:lnTo>
                      <a:pt x="2607" y="128"/>
                    </a:lnTo>
                    <a:lnTo>
                      <a:pt x="2632" y="145"/>
                    </a:lnTo>
                    <a:lnTo>
                      <a:pt x="2666" y="179"/>
                    </a:lnTo>
                    <a:lnTo>
                      <a:pt x="2692" y="222"/>
                    </a:lnTo>
                    <a:lnTo>
                      <a:pt x="2718" y="290"/>
                    </a:lnTo>
                    <a:lnTo>
                      <a:pt x="2752" y="435"/>
                    </a:lnTo>
                    <a:lnTo>
                      <a:pt x="2777" y="810"/>
                    </a:lnTo>
                    <a:lnTo>
                      <a:pt x="2803" y="2557"/>
                    </a:lnTo>
                    <a:lnTo>
                      <a:pt x="2828" y="4295"/>
                    </a:lnTo>
                    <a:lnTo>
                      <a:pt x="2862" y="4670"/>
                    </a:lnTo>
                    <a:lnTo>
                      <a:pt x="2888" y="4815"/>
                    </a:lnTo>
                    <a:lnTo>
                      <a:pt x="2913" y="4883"/>
                    </a:lnTo>
                    <a:lnTo>
                      <a:pt x="2948" y="4926"/>
                    </a:lnTo>
                    <a:lnTo>
                      <a:pt x="2973" y="4960"/>
                    </a:lnTo>
                    <a:lnTo>
                      <a:pt x="2999" y="4977"/>
                    </a:lnTo>
                    <a:lnTo>
                      <a:pt x="3033" y="4994"/>
                    </a:lnTo>
                    <a:lnTo>
                      <a:pt x="3058" y="5011"/>
                    </a:lnTo>
                    <a:lnTo>
                      <a:pt x="3084" y="5019"/>
                    </a:lnTo>
                    <a:lnTo>
                      <a:pt x="3109" y="5028"/>
                    </a:lnTo>
                    <a:lnTo>
                      <a:pt x="3144" y="5028"/>
                    </a:lnTo>
                    <a:lnTo>
                      <a:pt x="3169" y="5036"/>
                    </a:lnTo>
                    <a:lnTo>
                      <a:pt x="3195" y="5045"/>
                    </a:lnTo>
                    <a:lnTo>
                      <a:pt x="3229" y="5045"/>
                    </a:lnTo>
                    <a:lnTo>
                      <a:pt x="3254" y="5053"/>
                    </a:lnTo>
                    <a:lnTo>
                      <a:pt x="3280" y="5053"/>
                    </a:lnTo>
                    <a:lnTo>
                      <a:pt x="3305" y="5053"/>
                    </a:lnTo>
                    <a:lnTo>
                      <a:pt x="3339" y="5062"/>
                    </a:lnTo>
                    <a:lnTo>
                      <a:pt x="3365" y="5062"/>
                    </a:lnTo>
                    <a:lnTo>
                      <a:pt x="3391" y="5062"/>
                    </a:lnTo>
                    <a:lnTo>
                      <a:pt x="3425" y="5062"/>
                    </a:lnTo>
                    <a:lnTo>
                      <a:pt x="3450" y="5070"/>
                    </a:lnTo>
                    <a:lnTo>
                      <a:pt x="3476" y="5070"/>
                    </a:lnTo>
                    <a:lnTo>
                      <a:pt x="3510" y="5070"/>
                    </a:lnTo>
                    <a:lnTo>
                      <a:pt x="3535" y="5070"/>
                    </a:lnTo>
                    <a:lnTo>
                      <a:pt x="3561" y="5070"/>
                    </a:lnTo>
                    <a:lnTo>
                      <a:pt x="3587" y="5079"/>
                    </a:lnTo>
                    <a:lnTo>
                      <a:pt x="3621" y="5079"/>
                    </a:lnTo>
                    <a:lnTo>
                      <a:pt x="3646" y="5079"/>
                    </a:lnTo>
                    <a:lnTo>
                      <a:pt x="3672" y="5079"/>
                    </a:lnTo>
                    <a:lnTo>
                      <a:pt x="3706" y="5079"/>
                    </a:lnTo>
                    <a:lnTo>
                      <a:pt x="3731" y="5079"/>
                    </a:lnTo>
                    <a:lnTo>
                      <a:pt x="3757" y="5079"/>
                    </a:lnTo>
                    <a:lnTo>
                      <a:pt x="3782" y="5079"/>
                    </a:lnTo>
                    <a:lnTo>
                      <a:pt x="3817" y="5079"/>
                    </a:lnTo>
                    <a:lnTo>
                      <a:pt x="3842" y="5088"/>
                    </a:lnTo>
                    <a:lnTo>
                      <a:pt x="3868" y="5088"/>
                    </a:lnTo>
                    <a:lnTo>
                      <a:pt x="3902" y="5088"/>
                    </a:lnTo>
                    <a:lnTo>
                      <a:pt x="3927" y="5088"/>
                    </a:lnTo>
                    <a:lnTo>
                      <a:pt x="3953" y="5088"/>
                    </a:lnTo>
                    <a:lnTo>
                      <a:pt x="3978" y="5088"/>
                    </a:lnTo>
                    <a:lnTo>
                      <a:pt x="4013" y="5088"/>
                    </a:lnTo>
                    <a:lnTo>
                      <a:pt x="4038" y="5088"/>
                    </a:lnTo>
                    <a:lnTo>
                      <a:pt x="4064" y="5088"/>
                    </a:lnTo>
                    <a:lnTo>
                      <a:pt x="4098" y="5088"/>
                    </a:lnTo>
                    <a:lnTo>
                      <a:pt x="4123" y="5088"/>
                    </a:lnTo>
                    <a:lnTo>
                      <a:pt x="4149" y="5088"/>
                    </a:lnTo>
                    <a:lnTo>
                      <a:pt x="4183" y="5088"/>
                    </a:lnTo>
                    <a:lnTo>
                      <a:pt x="4208" y="5088"/>
                    </a:lnTo>
                    <a:lnTo>
                      <a:pt x="4234" y="5088"/>
                    </a:lnTo>
                    <a:lnTo>
                      <a:pt x="4260" y="5088"/>
                    </a:lnTo>
                    <a:lnTo>
                      <a:pt x="4294" y="5088"/>
                    </a:lnTo>
                    <a:lnTo>
                      <a:pt x="4319" y="5096"/>
                    </a:lnTo>
                    <a:lnTo>
                      <a:pt x="4345" y="5096"/>
                    </a:lnTo>
                    <a:lnTo>
                      <a:pt x="4379" y="5096"/>
                    </a:lnTo>
                    <a:lnTo>
                      <a:pt x="4404" y="5096"/>
                    </a:lnTo>
                    <a:lnTo>
                      <a:pt x="4430" y="5096"/>
                    </a:lnTo>
                    <a:lnTo>
                      <a:pt x="4456" y="5096"/>
                    </a:lnTo>
                    <a:lnTo>
                      <a:pt x="4490" y="5096"/>
                    </a:lnTo>
                    <a:lnTo>
                      <a:pt x="4515" y="5096"/>
                    </a:lnTo>
                    <a:lnTo>
                      <a:pt x="4541" y="5096"/>
                    </a:lnTo>
                    <a:lnTo>
                      <a:pt x="4575" y="5096"/>
                    </a:lnTo>
                    <a:lnTo>
                      <a:pt x="4600" y="5096"/>
                    </a:lnTo>
                    <a:lnTo>
                      <a:pt x="4626" y="5096"/>
                    </a:lnTo>
                    <a:lnTo>
                      <a:pt x="4651" y="5096"/>
                    </a:lnTo>
                    <a:lnTo>
                      <a:pt x="4686" y="5096"/>
                    </a:lnTo>
                    <a:lnTo>
                      <a:pt x="4711" y="5096"/>
                    </a:lnTo>
                    <a:lnTo>
                      <a:pt x="4737" y="5096"/>
                    </a:lnTo>
                    <a:lnTo>
                      <a:pt x="4771" y="5096"/>
                    </a:lnTo>
                    <a:lnTo>
                      <a:pt x="4796" y="5096"/>
                    </a:lnTo>
                    <a:lnTo>
                      <a:pt x="4822" y="5096"/>
                    </a:lnTo>
                    <a:lnTo>
                      <a:pt x="4856" y="5096"/>
                    </a:lnTo>
                    <a:lnTo>
                      <a:pt x="4882" y="5096"/>
                    </a:lnTo>
                    <a:lnTo>
                      <a:pt x="4907" y="5096"/>
                    </a:lnTo>
                    <a:lnTo>
                      <a:pt x="4933" y="5096"/>
                    </a:lnTo>
                    <a:lnTo>
                      <a:pt x="4967" y="5096"/>
                    </a:lnTo>
                    <a:lnTo>
                      <a:pt x="4992" y="5096"/>
                    </a:lnTo>
                    <a:lnTo>
                      <a:pt x="5018" y="5096"/>
                    </a:lnTo>
                    <a:lnTo>
                      <a:pt x="5052" y="5096"/>
                    </a:lnTo>
                    <a:lnTo>
                      <a:pt x="5077" y="5096"/>
                    </a:lnTo>
                    <a:lnTo>
                      <a:pt x="5103" y="5096"/>
                    </a:lnTo>
                    <a:lnTo>
                      <a:pt x="5129" y="5096"/>
                    </a:lnTo>
                    <a:lnTo>
                      <a:pt x="5163" y="5096"/>
                    </a:lnTo>
                    <a:lnTo>
                      <a:pt x="5188" y="5096"/>
                    </a:lnTo>
                    <a:lnTo>
                      <a:pt x="5214" y="5096"/>
                    </a:lnTo>
                    <a:lnTo>
                      <a:pt x="5248" y="5096"/>
                    </a:lnTo>
                    <a:lnTo>
                      <a:pt x="5273" y="5096"/>
                    </a:lnTo>
                    <a:lnTo>
                      <a:pt x="5299" y="5096"/>
                    </a:lnTo>
                    <a:lnTo>
                      <a:pt x="5325" y="5096"/>
                    </a:lnTo>
                    <a:lnTo>
                      <a:pt x="5359" y="5096"/>
                    </a:lnTo>
                    <a:lnTo>
                      <a:pt x="5384" y="5096"/>
                    </a:lnTo>
                    <a:lnTo>
                      <a:pt x="5410" y="5096"/>
                    </a:lnTo>
                    <a:lnTo>
                      <a:pt x="5444" y="5096"/>
                    </a:lnTo>
                    <a:lnTo>
                      <a:pt x="5469" y="5096"/>
                    </a:lnTo>
                    <a:lnTo>
                      <a:pt x="5495" y="5096"/>
                    </a:lnTo>
                    <a:lnTo>
                      <a:pt x="5529" y="5096"/>
                    </a:lnTo>
                    <a:lnTo>
                      <a:pt x="5555" y="5096"/>
                    </a:lnTo>
                    <a:lnTo>
                      <a:pt x="5580" y="5105"/>
                    </a:lnTo>
                    <a:lnTo>
                      <a:pt x="5606" y="5105"/>
                    </a:lnTo>
                    <a:lnTo>
                      <a:pt x="5640" y="5105"/>
                    </a:lnTo>
                    <a:lnTo>
                      <a:pt x="5665" y="5105"/>
                    </a:lnTo>
                    <a:lnTo>
                      <a:pt x="5691" y="5105"/>
                    </a:lnTo>
                    <a:lnTo>
                      <a:pt x="5725" y="5105"/>
                    </a:lnTo>
                    <a:lnTo>
                      <a:pt x="5751" y="5105"/>
                    </a:lnTo>
                    <a:lnTo>
                      <a:pt x="5776" y="5105"/>
                    </a:lnTo>
                    <a:lnTo>
                      <a:pt x="5802" y="5105"/>
                    </a:lnTo>
                    <a:lnTo>
                      <a:pt x="5836" y="5105"/>
                    </a:lnTo>
                    <a:lnTo>
                      <a:pt x="5861" y="5105"/>
                    </a:lnTo>
                    <a:lnTo>
                      <a:pt x="5887" y="5105"/>
                    </a:lnTo>
                    <a:lnTo>
                      <a:pt x="5921" y="5105"/>
                    </a:lnTo>
                    <a:lnTo>
                      <a:pt x="5946" y="5105"/>
                    </a:lnTo>
                    <a:lnTo>
                      <a:pt x="5972" y="5105"/>
                    </a:lnTo>
                    <a:lnTo>
                      <a:pt x="5998" y="5105"/>
                    </a:lnTo>
                    <a:lnTo>
                      <a:pt x="6032" y="5105"/>
                    </a:lnTo>
                    <a:lnTo>
                      <a:pt x="6057" y="5105"/>
                    </a:lnTo>
                    <a:lnTo>
                      <a:pt x="6083" y="5105"/>
                    </a:lnTo>
                    <a:lnTo>
                      <a:pt x="6117" y="5105"/>
                    </a:lnTo>
                    <a:lnTo>
                      <a:pt x="6142" y="5105"/>
                    </a:lnTo>
                    <a:lnTo>
                      <a:pt x="6168" y="5105"/>
                    </a:lnTo>
                    <a:lnTo>
                      <a:pt x="6202" y="5105"/>
                    </a:lnTo>
                    <a:lnTo>
                      <a:pt x="6228" y="5105"/>
                    </a:lnTo>
                    <a:lnTo>
                      <a:pt x="6253" y="5105"/>
                    </a:lnTo>
                    <a:lnTo>
                      <a:pt x="6279" y="5105"/>
                    </a:lnTo>
                    <a:lnTo>
                      <a:pt x="6313" y="5105"/>
                    </a:lnTo>
                    <a:lnTo>
                      <a:pt x="6338" y="5105"/>
                    </a:lnTo>
                    <a:lnTo>
                      <a:pt x="6364" y="5105"/>
                    </a:lnTo>
                    <a:lnTo>
                      <a:pt x="6398" y="5105"/>
                    </a:lnTo>
                    <a:lnTo>
                      <a:pt x="6424" y="5105"/>
                    </a:lnTo>
                    <a:lnTo>
                      <a:pt x="6449" y="5105"/>
                    </a:lnTo>
                    <a:lnTo>
                      <a:pt x="6475" y="5105"/>
                    </a:lnTo>
                    <a:lnTo>
                      <a:pt x="6509" y="5105"/>
                    </a:lnTo>
                    <a:lnTo>
                      <a:pt x="6534" y="5105"/>
                    </a:lnTo>
                    <a:lnTo>
                      <a:pt x="6560" y="5105"/>
                    </a:lnTo>
                    <a:lnTo>
                      <a:pt x="6594" y="5105"/>
                    </a:lnTo>
                    <a:lnTo>
                      <a:pt x="6620" y="5105"/>
                    </a:lnTo>
                    <a:lnTo>
                      <a:pt x="6645" y="5105"/>
                    </a:lnTo>
                    <a:lnTo>
                      <a:pt x="6671" y="5105"/>
                    </a:lnTo>
                    <a:lnTo>
                      <a:pt x="6705" y="5105"/>
                    </a:lnTo>
                    <a:lnTo>
                      <a:pt x="6730" y="5105"/>
                    </a:lnTo>
                    <a:lnTo>
                      <a:pt x="6756" y="5105"/>
                    </a:lnTo>
                    <a:lnTo>
                      <a:pt x="6790" y="5105"/>
                    </a:lnTo>
                    <a:lnTo>
                      <a:pt x="6816" y="5105"/>
                    </a:lnTo>
                    <a:lnTo>
                      <a:pt x="6841" y="5105"/>
                    </a:lnTo>
                    <a:lnTo>
                      <a:pt x="6875" y="5105"/>
                    </a:lnTo>
                    <a:lnTo>
                      <a:pt x="6901" y="5105"/>
                    </a:lnTo>
                    <a:lnTo>
                      <a:pt x="6926" y="5105"/>
                    </a:lnTo>
                    <a:lnTo>
                      <a:pt x="6952" y="5105"/>
                    </a:lnTo>
                    <a:lnTo>
                      <a:pt x="6986" y="5105"/>
                    </a:lnTo>
                    <a:lnTo>
                      <a:pt x="7011" y="5105"/>
                    </a:lnTo>
                  </a:path>
                </a:pathLst>
              </a:custGeom>
              <a:noFill/>
              <a:ln w="9525" cmpd="sng">
                <a:solidFill>
                  <a:schemeClr val="accent1"/>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29731" name="Freeform 35"/>
              <p:cNvSpPr>
                <a:spLocks/>
              </p:cNvSpPr>
              <p:nvPr/>
            </p:nvSpPr>
            <p:spPr bwMode="auto">
              <a:xfrm>
                <a:off x="1954" y="3085"/>
                <a:ext cx="2077" cy="664"/>
              </a:xfrm>
              <a:custGeom>
                <a:avLst/>
                <a:gdLst>
                  <a:gd name="T0" fmla="*/ 25 w 7011"/>
                  <a:gd name="T1" fmla="*/ 0 h 5105"/>
                  <a:gd name="T2" fmla="*/ 58 w 7011"/>
                  <a:gd name="T3" fmla="*/ 0 h 5105"/>
                  <a:gd name="T4" fmla="*/ 91 w 7011"/>
                  <a:gd name="T5" fmla="*/ 0 h 5105"/>
                  <a:gd name="T6" fmla="*/ 124 w 7011"/>
                  <a:gd name="T7" fmla="*/ 0 h 5105"/>
                  <a:gd name="T8" fmla="*/ 159 w 7011"/>
                  <a:gd name="T9" fmla="*/ 0 h 5105"/>
                  <a:gd name="T10" fmla="*/ 192 w 7011"/>
                  <a:gd name="T11" fmla="*/ 0 h 5105"/>
                  <a:gd name="T12" fmla="*/ 225 w 7011"/>
                  <a:gd name="T13" fmla="*/ 0 h 5105"/>
                  <a:gd name="T14" fmla="*/ 257 w 7011"/>
                  <a:gd name="T15" fmla="*/ 0 h 5105"/>
                  <a:gd name="T16" fmla="*/ 290 w 7011"/>
                  <a:gd name="T17" fmla="*/ 0 h 5105"/>
                  <a:gd name="T18" fmla="*/ 323 w 7011"/>
                  <a:gd name="T19" fmla="*/ 0 h 5105"/>
                  <a:gd name="T20" fmla="*/ 358 w 7011"/>
                  <a:gd name="T21" fmla="*/ 1 h 5105"/>
                  <a:gd name="T22" fmla="*/ 391 w 7011"/>
                  <a:gd name="T23" fmla="*/ 1 h 5105"/>
                  <a:gd name="T24" fmla="*/ 424 w 7011"/>
                  <a:gd name="T25" fmla="*/ 1 h 5105"/>
                  <a:gd name="T26" fmla="*/ 457 w 7011"/>
                  <a:gd name="T27" fmla="*/ 1 h 5105"/>
                  <a:gd name="T28" fmla="*/ 490 w 7011"/>
                  <a:gd name="T29" fmla="*/ 1 h 5105"/>
                  <a:gd name="T30" fmla="*/ 522 w 7011"/>
                  <a:gd name="T31" fmla="*/ 1 h 5105"/>
                  <a:gd name="T32" fmla="*/ 558 w 7011"/>
                  <a:gd name="T33" fmla="*/ 1 h 5105"/>
                  <a:gd name="T34" fmla="*/ 590 w 7011"/>
                  <a:gd name="T35" fmla="*/ 1 h 5105"/>
                  <a:gd name="T36" fmla="*/ 623 w 7011"/>
                  <a:gd name="T37" fmla="*/ 2 h 5105"/>
                  <a:gd name="T38" fmla="*/ 656 w 7011"/>
                  <a:gd name="T39" fmla="*/ 2 h 5105"/>
                  <a:gd name="T40" fmla="*/ 689 w 7011"/>
                  <a:gd name="T41" fmla="*/ 2 h 5105"/>
                  <a:gd name="T42" fmla="*/ 722 w 7011"/>
                  <a:gd name="T43" fmla="*/ 3 h 5105"/>
                  <a:gd name="T44" fmla="*/ 757 w 7011"/>
                  <a:gd name="T45" fmla="*/ 6 h 5105"/>
                  <a:gd name="T46" fmla="*/ 790 w 7011"/>
                  <a:gd name="T47" fmla="*/ 9 h 5105"/>
                  <a:gd name="T48" fmla="*/ 823 w 7011"/>
                  <a:gd name="T49" fmla="*/ 46 h 5105"/>
                  <a:gd name="T50" fmla="*/ 856 w 7011"/>
                  <a:gd name="T51" fmla="*/ 648 h 5105"/>
                  <a:gd name="T52" fmla="*/ 888 w 7011"/>
                  <a:gd name="T53" fmla="*/ 657 h 5105"/>
                  <a:gd name="T54" fmla="*/ 921 w 7011"/>
                  <a:gd name="T55" fmla="*/ 659 h 5105"/>
                  <a:gd name="T56" fmla="*/ 957 w 7011"/>
                  <a:gd name="T57" fmla="*/ 661 h 5105"/>
                  <a:gd name="T58" fmla="*/ 989 w 7011"/>
                  <a:gd name="T59" fmla="*/ 662 h 5105"/>
                  <a:gd name="T60" fmla="*/ 1022 w 7011"/>
                  <a:gd name="T61" fmla="*/ 662 h 5105"/>
                  <a:gd name="T62" fmla="*/ 1055 w 7011"/>
                  <a:gd name="T63" fmla="*/ 663 h 5105"/>
                  <a:gd name="T64" fmla="*/ 1088 w 7011"/>
                  <a:gd name="T65" fmla="*/ 663 h 5105"/>
                  <a:gd name="T66" fmla="*/ 1120 w 7011"/>
                  <a:gd name="T67" fmla="*/ 663 h 5105"/>
                  <a:gd name="T68" fmla="*/ 1156 w 7011"/>
                  <a:gd name="T69" fmla="*/ 663 h 5105"/>
                  <a:gd name="T70" fmla="*/ 1189 w 7011"/>
                  <a:gd name="T71" fmla="*/ 663 h 5105"/>
                  <a:gd name="T72" fmla="*/ 1221 w 7011"/>
                  <a:gd name="T73" fmla="*/ 663 h 5105"/>
                  <a:gd name="T74" fmla="*/ 1254 w 7011"/>
                  <a:gd name="T75" fmla="*/ 663 h 5105"/>
                  <a:gd name="T76" fmla="*/ 1287 w 7011"/>
                  <a:gd name="T77" fmla="*/ 663 h 5105"/>
                  <a:gd name="T78" fmla="*/ 1320 w 7011"/>
                  <a:gd name="T79" fmla="*/ 663 h 5105"/>
                  <a:gd name="T80" fmla="*/ 1355 w 7011"/>
                  <a:gd name="T81" fmla="*/ 664 h 5105"/>
                  <a:gd name="T82" fmla="*/ 1388 w 7011"/>
                  <a:gd name="T83" fmla="*/ 664 h 5105"/>
                  <a:gd name="T84" fmla="*/ 1421 w 7011"/>
                  <a:gd name="T85" fmla="*/ 664 h 5105"/>
                  <a:gd name="T86" fmla="*/ 1454 w 7011"/>
                  <a:gd name="T87" fmla="*/ 664 h 5105"/>
                  <a:gd name="T88" fmla="*/ 1487 w 7011"/>
                  <a:gd name="T89" fmla="*/ 664 h 5105"/>
                  <a:gd name="T90" fmla="*/ 1519 w 7011"/>
                  <a:gd name="T91" fmla="*/ 664 h 5105"/>
                  <a:gd name="T92" fmla="*/ 1555 w 7011"/>
                  <a:gd name="T93" fmla="*/ 664 h 5105"/>
                  <a:gd name="T94" fmla="*/ 1588 w 7011"/>
                  <a:gd name="T95" fmla="*/ 664 h 5105"/>
                  <a:gd name="T96" fmla="*/ 1620 w 7011"/>
                  <a:gd name="T97" fmla="*/ 664 h 5105"/>
                  <a:gd name="T98" fmla="*/ 1653 w 7011"/>
                  <a:gd name="T99" fmla="*/ 664 h 5105"/>
                  <a:gd name="T100" fmla="*/ 1686 w 7011"/>
                  <a:gd name="T101" fmla="*/ 664 h 5105"/>
                  <a:gd name="T102" fmla="*/ 1719 w 7011"/>
                  <a:gd name="T103" fmla="*/ 664 h 5105"/>
                  <a:gd name="T104" fmla="*/ 1754 w 7011"/>
                  <a:gd name="T105" fmla="*/ 664 h 5105"/>
                  <a:gd name="T106" fmla="*/ 1787 w 7011"/>
                  <a:gd name="T107" fmla="*/ 664 h 5105"/>
                  <a:gd name="T108" fmla="*/ 1820 w 7011"/>
                  <a:gd name="T109" fmla="*/ 664 h 5105"/>
                  <a:gd name="T110" fmla="*/ 1852 w 7011"/>
                  <a:gd name="T111" fmla="*/ 664 h 5105"/>
                  <a:gd name="T112" fmla="*/ 1885 w 7011"/>
                  <a:gd name="T113" fmla="*/ 664 h 5105"/>
                  <a:gd name="T114" fmla="*/ 1918 w 7011"/>
                  <a:gd name="T115" fmla="*/ 664 h 5105"/>
                  <a:gd name="T116" fmla="*/ 1953 w 7011"/>
                  <a:gd name="T117" fmla="*/ 664 h 5105"/>
                  <a:gd name="T118" fmla="*/ 1986 w 7011"/>
                  <a:gd name="T119" fmla="*/ 664 h 5105"/>
                  <a:gd name="T120" fmla="*/ 2019 w 7011"/>
                  <a:gd name="T121" fmla="*/ 664 h 5105"/>
                  <a:gd name="T122" fmla="*/ 2052 w 7011"/>
                  <a:gd name="T123" fmla="*/ 664 h 5105"/>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7011" h="5105">
                    <a:moveTo>
                      <a:pt x="0" y="0"/>
                    </a:moveTo>
                    <a:lnTo>
                      <a:pt x="25" y="0"/>
                    </a:lnTo>
                    <a:lnTo>
                      <a:pt x="59" y="0"/>
                    </a:lnTo>
                    <a:lnTo>
                      <a:pt x="85" y="0"/>
                    </a:lnTo>
                    <a:lnTo>
                      <a:pt x="110" y="0"/>
                    </a:lnTo>
                    <a:lnTo>
                      <a:pt x="136" y="0"/>
                    </a:lnTo>
                    <a:lnTo>
                      <a:pt x="170" y="0"/>
                    </a:lnTo>
                    <a:lnTo>
                      <a:pt x="196" y="0"/>
                    </a:lnTo>
                    <a:lnTo>
                      <a:pt x="221" y="0"/>
                    </a:lnTo>
                    <a:lnTo>
                      <a:pt x="255" y="0"/>
                    </a:lnTo>
                    <a:lnTo>
                      <a:pt x="281" y="0"/>
                    </a:lnTo>
                    <a:lnTo>
                      <a:pt x="306" y="0"/>
                    </a:lnTo>
                    <a:lnTo>
                      <a:pt x="341" y="0"/>
                    </a:lnTo>
                    <a:lnTo>
                      <a:pt x="366" y="0"/>
                    </a:lnTo>
                    <a:lnTo>
                      <a:pt x="392" y="0"/>
                    </a:lnTo>
                    <a:lnTo>
                      <a:pt x="417" y="0"/>
                    </a:lnTo>
                    <a:lnTo>
                      <a:pt x="451" y="0"/>
                    </a:lnTo>
                    <a:lnTo>
                      <a:pt x="477" y="0"/>
                    </a:lnTo>
                    <a:lnTo>
                      <a:pt x="502" y="0"/>
                    </a:lnTo>
                    <a:lnTo>
                      <a:pt x="536" y="0"/>
                    </a:lnTo>
                    <a:lnTo>
                      <a:pt x="562" y="0"/>
                    </a:lnTo>
                    <a:lnTo>
                      <a:pt x="588" y="0"/>
                    </a:lnTo>
                    <a:lnTo>
                      <a:pt x="613" y="0"/>
                    </a:lnTo>
                    <a:lnTo>
                      <a:pt x="647" y="0"/>
                    </a:lnTo>
                    <a:lnTo>
                      <a:pt x="673" y="0"/>
                    </a:lnTo>
                    <a:lnTo>
                      <a:pt x="698" y="0"/>
                    </a:lnTo>
                    <a:lnTo>
                      <a:pt x="732" y="0"/>
                    </a:lnTo>
                    <a:lnTo>
                      <a:pt x="758" y="0"/>
                    </a:lnTo>
                    <a:lnTo>
                      <a:pt x="784" y="0"/>
                    </a:lnTo>
                    <a:lnTo>
                      <a:pt x="809" y="0"/>
                    </a:lnTo>
                    <a:lnTo>
                      <a:pt x="843" y="0"/>
                    </a:lnTo>
                    <a:lnTo>
                      <a:pt x="869" y="0"/>
                    </a:lnTo>
                    <a:lnTo>
                      <a:pt x="894" y="0"/>
                    </a:lnTo>
                    <a:lnTo>
                      <a:pt x="928" y="0"/>
                    </a:lnTo>
                    <a:lnTo>
                      <a:pt x="954" y="0"/>
                    </a:lnTo>
                    <a:lnTo>
                      <a:pt x="979" y="0"/>
                    </a:lnTo>
                    <a:lnTo>
                      <a:pt x="1014" y="0"/>
                    </a:lnTo>
                    <a:lnTo>
                      <a:pt x="1039" y="0"/>
                    </a:lnTo>
                    <a:lnTo>
                      <a:pt x="1065" y="0"/>
                    </a:lnTo>
                    <a:lnTo>
                      <a:pt x="1090" y="0"/>
                    </a:lnTo>
                    <a:lnTo>
                      <a:pt x="1124" y="9"/>
                    </a:lnTo>
                    <a:lnTo>
                      <a:pt x="1150" y="9"/>
                    </a:lnTo>
                    <a:lnTo>
                      <a:pt x="1175" y="9"/>
                    </a:lnTo>
                    <a:lnTo>
                      <a:pt x="1210" y="9"/>
                    </a:lnTo>
                    <a:lnTo>
                      <a:pt x="1235" y="9"/>
                    </a:lnTo>
                    <a:lnTo>
                      <a:pt x="1261" y="9"/>
                    </a:lnTo>
                    <a:lnTo>
                      <a:pt x="1286" y="9"/>
                    </a:lnTo>
                    <a:lnTo>
                      <a:pt x="1320" y="9"/>
                    </a:lnTo>
                    <a:lnTo>
                      <a:pt x="1346" y="9"/>
                    </a:lnTo>
                    <a:lnTo>
                      <a:pt x="1371" y="9"/>
                    </a:lnTo>
                    <a:lnTo>
                      <a:pt x="1405" y="9"/>
                    </a:lnTo>
                    <a:lnTo>
                      <a:pt x="1431" y="9"/>
                    </a:lnTo>
                    <a:lnTo>
                      <a:pt x="1457" y="9"/>
                    </a:lnTo>
                    <a:lnTo>
                      <a:pt x="1482" y="9"/>
                    </a:lnTo>
                    <a:lnTo>
                      <a:pt x="1516" y="9"/>
                    </a:lnTo>
                    <a:lnTo>
                      <a:pt x="1542" y="9"/>
                    </a:lnTo>
                    <a:lnTo>
                      <a:pt x="1567" y="9"/>
                    </a:lnTo>
                    <a:lnTo>
                      <a:pt x="1601" y="9"/>
                    </a:lnTo>
                    <a:lnTo>
                      <a:pt x="1627" y="9"/>
                    </a:lnTo>
                    <a:lnTo>
                      <a:pt x="1653" y="9"/>
                    </a:lnTo>
                    <a:lnTo>
                      <a:pt x="1687" y="9"/>
                    </a:lnTo>
                    <a:lnTo>
                      <a:pt x="1712" y="9"/>
                    </a:lnTo>
                    <a:lnTo>
                      <a:pt x="1738" y="9"/>
                    </a:lnTo>
                    <a:lnTo>
                      <a:pt x="1763" y="9"/>
                    </a:lnTo>
                    <a:lnTo>
                      <a:pt x="1797" y="9"/>
                    </a:lnTo>
                    <a:lnTo>
                      <a:pt x="1823" y="9"/>
                    </a:lnTo>
                    <a:lnTo>
                      <a:pt x="1849" y="9"/>
                    </a:lnTo>
                    <a:lnTo>
                      <a:pt x="1883" y="9"/>
                    </a:lnTo>
                    <a:lnTo>
                      <a:pt x="1908" y="9"/>
                    </a:lnTo>
                    <a:lnTo>
                      <a:pt x="1934" y="9"/>
                    </a:lnTo>
                    <a:lnTo>
                      <a:pt x="1959" y="9"/>
                    </a:lnTo>
                    <a:lnTo>
                      <a:pt x="1993" y="9"/>
                    </a:lnTo>
                    <a:lnTo>
                      <a:pt x="2019" y="9"/>
                    </a:lnTo>
                    <a:lnTo>
                      <a:pt x="2044" y="9"/>
                    </a:lnTo>
                    <a:lnTo>
                      <a:pt x="2079" y="17"/>
                    </a:lnTo>
                    <a:lnTo>
                      <a:pt x="2104" y="17"/>
                    </a:lnTo>
                    <a:lnTo>
                      <a:pt x="2130" y="17"/>
                    </a:lnTo>
                    <a:lnTo>
                      <a:pt x="2155" y="17"/>
                    </a:lnTo>
                    <a:lnTo>
                      <a:pt x="2189" y="17"/>
                    </a:lnTo>
                    <a:lnTo>
                      <a:pt x="2215" y="17"/>
                    </a:lnTo>
                    <a:lnTo>
                      <a:pt x="2240" y="17"/>
                    </a:lnTo>
                    <a:lnTo>
                      <a:pt x="2274" y="17"/>
                    </a:lnTo>
                    <a:lnTo>
                      <a:pt x="2300" y="17"/>
                    </a:lnTo>
                    <a:lnTo>
                      <a:pt x="2326" y="17"/>
                    </a:lnTo>
                    <a:lnTo>
                      <a:pt x="2360" y="26"/>
                    </a:lnTo>
                    <a:lnTo>
                      <a:pt x="2385" y="26"/>
                    </a:lnTo>
                    <a:lnTo>
                      <a:pt x="2411" y="26"/>
                    </a:lnTo>
                    <a:lnTo>
                      <a:pt x="2436" y="26"/>
                    </a:lnTo>
                    <a:lnTo>
                      <a:pt x="2470" y="26"/>
                    </a:lnTo>
                    <a:lnTo>
                      <a:pt x="2496" y="35"/>
                    </a:lnTo>
                    <a:lnTo>
                      <a:pt x="2522" y="35"/>
                    </a:lnTo>
                    <a:lnTo>
                      <a:pt x="2556" y="43"/>
                    </a:lnTo>
                    <a:lnTo>
                      <a:pt x="2581" y="43"/>
                    </a:lnTo>
                    <a:lnTo>
                      <a:pt x="2607" y="52"/>
                    </a:lnTo>
                    <a:lnTo>
                      <a:pt x="2632" y="60"/>
                    </a:lnTo>
                    <a:lnTo>
                      <a:pt x="2666" y="69"/>
                    </a:lnTo>
                    <a:lnTo>
                      <a:pt x="2692" y="86"/>
                    </a:lnTo>
                    <a:lnTo>
                      <a:pt x="2718" y="120"/>
                    </a:lnTo>
                    <a:lnTo>
                      <a:pt x="2752" y="179"/>
                    </a:lnTo>
                    <a:lnTo>
                      <a:pt x="2777" y="350"/>
                    </a:lnTo>
                    <a:lnTo>
                      <a:pt x="2803" y="2557"/>
                    </a:lnTo>
                    <a:lnTo>
                      <a:pt x="2828" y="4755"/>
                    </a:lnTo>
                    <a:lnTo>
                      <a:pt x="2862" y="4926"/>
                    </a:lnTo>
                    <a:lnTo>
                      <a:pt x="2888" y="4985"/>
                    </a:lnTo>
                    <a:lnTo>
                      <a:pt x="2913" y="5019"/>
                    </a:lnTo>
                    <a:lnTo>
                      <a:pt x="2948" y="5036"/>
                    </a:lnTo>
                    <a:lnTo>
                      <a:pt x="2973" y="5045"/>
                    </a:lnTo>
                    <a:lnTo>
                      <a:pt x="2999" y="5053"/>
                    </a:lnTo>
                    <a:lnTo>
                      <a:pt x="3033" y="5062"/>
                    </a:lnTo>
                    <a:lnTo>
                      <a:pt x="3058" y="5062"/>
                    </a:lnTo>
                    <a:lnTo>
                      <a:pt x="3084" y="5070"/>
                    </a:lnTo>
                    <a:lnTo>
                      <a:pt x="3109" y="5070"/>
                    </a:lnTo>
                    <a:lnTo>
                      <a:pt x="3144" y="5079"/>
                    </a:lnTo>
                    <a:lnTo>
                      <a:pt x="3169" y="5079"/>
                    </a:lnTo>
                    <a:lnTo>
                      <a:pt x="3195" y="5079"/>
                    </a:lnTo>
                    <a:lnTo>
                      <a:pt x="3229" y="5079"/>
                    </a:lnTo>
                    <a:lnTo>
                      <a:pt x="3254" y="5079"/>
                    </a:lnTo>
                    <a:lnTo>
                      <a:pt x="3280" y="5088"/>
                    </a:lnTo>
                    <a:lnTo>
                      <a:pt x="3305" y="5088"/>
                    </a:lnTo>
                    <a:lnTo>
                      <a:pt x="3339" y="5088"/>
                    </a:lnTo>
                    <a:lnTo>
                      <a:pt x="3365" y="5088"/>
                    </a:lnTo>
                    <a:lnTo>
                      <a:pt x="3391" y="5088"/>
                    </a:lnTo>
                    <a:lnTo>
                      <a:pt x="3425" y="5088"/>
                    </a:lnTo>
                    <a:lnTo>
                      <a:pt x="3450" y="5088"/>
                    </a:lnTo>
                    <a:lnTo>
                      <a:pt x="3476" y="5088"/>
                    </a:lnTo>
                    <a:lnTo>
                      <a:pt x="3510" y="5088"/>
                    </a:lnTo>
                    <a:lnTo>
                      <a:pt x="3535" y="5088"/>
                    </a:lnTo>
                    <a:lnTo>
                      <a:pt x="3561" y="5096"/>
                    </a:lnTo>
                    <a:lnTo>
                      <a:pt x="3587" y="5096"/>
                    </a:lnTo>
                    <a:lnTo>
                      <a:pt x="3621" y="5096"/>
                    </a:lnTo>
                    <a:lnTo>
                      <a:pt x="3646" y="5096"/>
                    </a:lnTo>
                    <a:lnTo>
                      <a:pt x="3672" y="5096"/>
                    </a:lnTo>
                    <a:lnTo>
                      <a:pt x="3706" y="5096"/>
                    </a:lnTo>
                    <a:lnTo>
                      <a:pt x="3731" y="5096"/>
                    </a:lnTo>
                    <a:lnTo>
                      <a:pt x="3757" y="5096"/>
                    </a:lnTo>
                    <a:lnTo>
                      <a:pt x="3782" y="5096"/>
                    </a:lnTo>
                    <a:lnTo>
                      <a:pt x="3817" y="5096"/>
                    </a:lnTo>
                    <a:lnTo>
                      <a:pt x="3842" y="5096"/>
                    </a:lnTo>
                    <a:lnTo>
                      <a:pt x="3868" y="5096"/>
                    </a:lnTo>
                    <a:lnTo>
                      <a:pt x="3902" y="5096"/>
                    </a:lnTo>
                    <a:lnTo>
                      <a:pt x="3927" y="5096"/>
                    </a:lnTo>
                    <a:lnTo>
                      <a:pt x="3953" y="5096"/>
                    </a:lnTo>
                    <a:lnTo>
                      <a:pt x="3978" y="5096"/>
                    </a:lnTo>
                    <a:lnTo>
                      <a:pt x="4013" y="5096"/>
                    </a:lnTo>
                    <a:lnTo>
                      <a:pt x="4038" y="5096"/>
                    </a:lnTo>
                    <a:lnTo>
                      <a:pt x="4064" y="5096"/>
                    </a:lnTo>
                    <a:lnTo>
                      <a:pt x="4098" y="5096"/>
                    </a:lnTo>
                    <a:lnTo>
                      <a:pt x="4123" y="5096"/>
                    </a:lnTo>
                    <a:lnTo>
                      <a:pt x="4149" y="5096"/>
                    </a:lnTo>
                    <a:lnTo>
                      <a:pt x="4183" y="5096"/>
                    </a:lnTo>
                    <a:lnTo>
                      <a:pt x="4208" y="5096"/>
                    </a:lnTo>
                    <a:lnTo>
                      <a:pt x="4234" y="5096"/>
                    </a:lnTo>
                    <a:lnTo>
                      <a:pt x="4260" y="5096"/>
                    </a:lnTo>
                    <a:lnTo>
                      <a:pt x="4294" y="5096"/>
                    </a:lnTo>
                    <a:lnTo>
                      <a:pt x="4319" y="5096"/>
                    </a:lnTo>
                    <a:lnTo>
                      <a:pt x="4345" y="5096"/>
                    </a:lnTo>
                    <a:lnTo>
                      <a:pt x="4379" y="5096"/>
                    </a:lnTo>
                    <a:lnTo>
                      <a:pt x="4404" y="5096"/>
                    </a:lnTo>
                    <a:lnTo>
                      <a:pt x="4430" y="5096"/>
                    </a:lnTo>
                    <a:lnTo>
                      <a:pt x="4456" y="5096"/>
                    </a:lnTo>
                    <a:lnTo>
                      <a:pt x="4490" y="5096"/>
                    </a:lnTo>
                    <a:lnTo>
                      <a:pt x="4515" y="5105"/>
                    </a:lnTo>
                    <a:lnTo>
                      <a:pt x="4541" y="5105"/>
                    </a:lnTo>
                    <a:lnTo>
                      <a:pt x="4575" y="5105"/>
                    </a:lnTo>
                    <a:lnTo>
                      <a:pt x="4600" y="5105"/>
                    </a:lnTo>
                    <a:lnTo>
                      <a:pt x="4626" y="5105"/>
                    </a:lnTo>
                    <a:lnTo>
                      <a:pt x="4651" y="5105"/>
                    </a:lnTo>
                    <a:lnTo>
                      <a:pt x="4686" y="5105"/>
                    </a:lnTo>
                    <a:lnTo>
                      <a:pt x="4711" y="5105"/>
                    </a:lnTo>
                    <a:lnTo>
                      <a:pt x="4737" y="5105"/>
                    </a:lnTo>
                    <a:lnTo>
                      <a:pt x="4771" y="5105"/>
                    </a:lnTo>
                    <a:lnTo>
                      <a:pt x="4796" y="5105"/>
                    </a:lnTo>
                    <a:lnTo>
                      <a:pt x="4822" y="5105"/>
                    </a:lnTo>
                    <a:lnTo>
                      <a:pt x="4856" y="5105"/>
                    </a:lnTo>
                    <a:lnTo>
                      <a:pt x="4882" y="5105"/>
                    </a:lnTo>
                    <a:lnTo>
                      <a:pt x="4907" y="5105"/>
                    </a:lnTo>
                    <a:lnTo>
                      <a:pt x="4933" y="5105"/>
                    </a:lnTo>
                    <a:lnTo>
                      <a:pt x="4967" y="5105"/>
                    </a:lnTo>
                    <a:lnTo>
                      <a:pt x="4992" y="5105"/>
                    </a:lnTo>
                    <a:lnTo>
                      <a:pt x="5018" y="5105"/>
                    </a:lnTo>
                    <a:lnTo>
                      <a:pt x="5052" y="5105"/>
                    </a:lnTo>
                    <a:lnTo>
                      <a:pt x="5077" y="5105"/>
                    </a:lnTo>
                    <a:lnTo>
                      <a:pt x="5103" y="5105"/>
                    </a:lnTo>
                    <a:lnTo>
                      <a:pt x="5129" y="5105"/>
                    </a:lnTo>
                    <a:lnTo>
                      <a:pt x="5163" y="5105"/>
                    </a:lnTo>
                    <a:lnTo>
                      <a:pt x="5188" y="5105"/>
                    </a:lnTo>
                    <a:lnTo>
                      <a:pt x="5214" y="5105"/>
                    </a:lnTo>
                    <a:lnTo>
                      <a:pt x="5248" y="5105"/>
                    </a:lnTo>
                    <a:lnTo>
                      <a:pt x="5273" y="5105"/>
                    </a:lnTo>
                    <a:lnTo>
                      <a:pt x="5299" y="5105"/>
                    </a:lnTo>
                    <a:lnTo>
                      <a:pt x="5325" y="5105"/>
                    </a:lnTo>
                    <a:lnTo>
                      <a:pt x="5359" y="5105"/>
                    </a:lnTo>
                    <a:lnTo>
                      <a:pt x="5384" y="5105"/>
                    </a:lnTo>
                    <a:lnTo>
                      <a:pt x="5410" y="5105"/>
                    </a:lnTo>
                    <a:lnTo>
                      <a:pt x="5444" y="5105"/>
                    </a:lnTo>
                    <a:lnTo>
                      <a:pt x="5469" y="5105"/>
                    </a:lnTo>
                    <a:lnTo>
                      <a:pt x="5495" y="5105"/>
                    </a:lnTo>
                    <a:lnTo>
                      <a:pt x="5529" y="5105"/>
                    </a:lnTo>
                    <a:lnTo>
                      <a:pt x="5555" y="5105"/>
                    </a:lnTo>
                    <a:lnTo>
                      <a:pt x="5580" y="5105"/>
                    </a:lnTo>
                    <a:lnTo>
                      <a:pt x="5606" y="5105"/>
                    </a:lnTo>
                    <a:lnTo>
                      <a:pt x="5640" y="5105"/>
                    </a:lnTo>
                    <a:lnTo>
                      <a:pt x="5665" y="5105"/>
                    </a:lnTo>
                    <a:lnTo>
                      <a:pt x="5691" y="5105"/>
                    </a:lnTo>
                    <a:lnTo>
                      <a:pt x="5725" y="5105"/>
                    </a:lnTo>
                    <a:lnTo>
                      <a:pt x="5751" y="5105"/>
                    </a:lnTo>
                    <a:lnTo>
                      <a:pt x="5776" y="5105"/>
                    </a:lnTo>
                    <a:lnTo>
                      <a:pt x="5802" y="5105"/>
                    </a:lnTo>
                    <a:lnTo>
                      <a:pt x="5836" y="5105"/>
                    </a:lnTo>
                    <a:lnTo>
                      <a:pt x="5861" y="5105"/>
                    </a:lnTo>
                    <a:lnTo>
                      <a:pt x="5887" y="5105"/>
                    </a:lnTo>
                    <a:lnTo>
                      <a:pt x="5921" y="5105"/>
                    </a:lnTo>
                    <a:lnTo>
                      <a:pt x="5946" y="5105"/>
                    </a:lnTo>
                    <a:lnTo>
                      <a:pt x="5972" y="5105"/>
                    </a:lnTo>
                    <a:lnTo>
                      <a:pt x="5998" y="5105"/>
                    </a:lnTo>
                    <a:lnTo>
                      <a:pt x="6032" y="5105"/>
                    </a:lnTo>
                    <a:lnTo>
                      <a:pt x="6057" y="5105"/>
                    </a:lnTo>
                    <a:lnTo>
                      <a:pt x="6083" y="5105"/>
                    </a:lnTo>
                    <a:lnTo>
                      <a:pt x="6117" y="5105"/>
                    </a:lnTo>
                    <a:lnTo>
                      <a:pt x="6142" y="5105"/>
                    </a:lnTo>
                    <a:lnTo>
                      <a:pt x="6168" y="5105"/>
                    </a:lnTo>
                    <a:lnTo>
                      <a:pt x="6202" y="5105"/>
                    </a:lnTo>
                    <a:lnTo>
                      <a:pt x="6228" y="5105"/>
                    </a:lnTo>
                    <a:lnTo>
                      <a:pt x="6253" y="5105"/>
                    </a:lnTo>
                    <a:lnTo>
                      <a:pt x="6279" y="5105"/>
                    </a:lnTo>
                    <a:lnTo>
                      <a:pt x="6313" y="5105"/>
                    </a:lnTo>
                    <a:lnTo>
                      <a:pt x="6338" y="5105"/>
                    </a:lnTo>
                    <a:lnTo>
                      <a:pt x="6364" y="5105"/>
                    </a:lnTo>
                    <a:lnTo>
                      <a:pt x="6398" y="5105"/>
                    </a:lnTo>
                    <a:lnTo>
                      <a:pt x="6424" y="5105"/>
                    </a:lnTo>
                    <a:lnTo>
                      <a:pt x="6449" y="5105"/>
                    </a:lnTo>
                    <a:lnTo>
                      <a:pt x="6475" y="5105"/>
                    </a:lnTo>
                    <a:lnTo>
                      <a:pt x="6509" y="5105"/>
                    </a:lnTo>
                    <a:lnTo>
                      <a:pt x="6534" y="5105"/>
                    </a:lnTo>
                    <a:lnTo>
                      <a:pt x="6560" y="5105"/>
                    </a:lnTo>
                    <a:lnTo>
                      <a:pt x="6594" y="5105"/>
                    </a:lnTo>
                    <a:lnTo>
                      <a:pt x="6620" y="5105"/>
                    </a:lnTo>
                    <a:lnTo>
                      <a:pt x="6645" y="5105"/>
                    </a:lnTo>
                    <a:lnTo>
                      <a:pt x="6671" y="5105"/>
                    </a:lnTo>
                    <a:lnTo>
                      <a:pt x="6705" y="5105"/>
                    </a:lnTo>
                    <a:lnTo>
                      <a:pt x="6730" y="5105"/>
                    </a:lnTo>
                    <a:lnTo>
                      <a:pt x="6756" y="5105"/>
                    </a:lnTo>
                    <a:lnTo>
                      <a:pt x="6790" y="5105"/>
                    </a:lnTo>
                    <a:lnTo>
                      <a:pt x="6816" y="5105"/>
                    </a:lnTo>
                    <a:lnTo>
                      <a:pt x="6841" y="5105"/>
                    </a:lnTo>
                    <a:lnTo>
                      <a:pt x="6875" y="5105"/>
                    </a:lnTo>
                    <a:lnTo>
                      <a:pt x="6901" y="5105"/>
                    </a:lnTo>
                    <a:lnTo>
                      <a:pt x="6926" y="5105"/>
                    </a:lnTo>
                    <a:lnTo>
                      <a:pt x="6952" y="5105"/>
                    </a:lnTo>
                    <a:lnTo>
                      <a:pt x="6986" y="5105"/>
                    </a:lnTo>
                    <a:lnTo>
                      <a:pt x="7011" y="5105"/>
                    </a:lnTo>
                  </a:path>
                </a:pathLst>
              </a:custGeom>
              <a:noFill/>
              <a:ln w="9525" cmpd="sng">
                <a:solidFill>
                  <a:srgbClr val="66CC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29732" name="Line 36"/>
              <p:cNvSpPr>
                <a:spLocks noChangeShapeType="1"/>
              </p:cNvSpPr>
              <p:nvPr/>
            </p:nvSpPr>
            <p:spPr bwMode="auto">
              <a:xfrm flipV="1">
                <a:off x="2712" y="3018"/>
                <a:ext cx="94" cy="85"/>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9733" name="Line 37"/>
              <p:cNvSpPr>
                <a:spLocks noChangeShapeType="1"/>
              </p:cNvSpPr>
              <p:nvPr/>
            </p:nvSpPr>
            <p:spPr bwMode="auto">
              <a:xfrm flipV="1">
                <a:off x="2748" y="3021"/>
                <a:ext cx="331" cy="85"/>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9734" name="Line 38"/>
              <p:cNvSpPr>
                <a:spLocks noChangeShapeType="1"/>
              </p:cNvSpPr>
              <p:nvPr/>
            </p:nvSpPr>
            <p:spPr bwMode="auto">
              <a:xfrm>
                <a:off x="2775" y="3116"/>
                <a:ext cx="348" cy="72"/>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9735" name="Line 39"/>
              <p:cNvSpPr>
                <a:spLocks noChangeShapeType="1"/>
              </p:cNvSpPr>
              <p:nvPr/>
            </p:nvSpPr>
            <p:spPr bwMode="auto">
              <a:xfrm flipH="1" flipV="1">
                <a:off x="2580" y="3012"/>
                <a:ext cx="94" cy="101"/>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9736" name="Line 40"/>
              <p:cNvSpPr>
                <a:spLocks noChangeShapeType="1"/>
              </p:cNvSpPr>
              <p:nvPr/>
            </p:nvSpPr>
            <p:spPr bwMode="auto">
              <a:xfrm flipH="1" flipV="1">
                <a:off x="2287" y="3014"/>
                <a:ext cx="305" cy="110"/>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9737" name="Line 41"/>
              <p:cNvSpPr>
                <a:spLocks noChangeShapeType="1"/>
              </p:cNvSpPr>
              <p:nvPr/>
            </p:nvSpPr>
            <p:spPr bwMode="auto">
              <a:xfrm flipH="1">
                <a:off x="2286" y="3166"/>
                <a:ext cx="313" cy="67"/>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9738" name="Line 42"/>
              <p:cNvSpPr>
                <a:spLocks noChangeShapeType="1"/>
              </p:cNvSpPr>
              <p:nvPr/>
            </p:nvSpPr>
            <p:spPr bwMode="auto">
              <a:xfrm flipH="1">
                <a:off x="2278" y="3241"/>
                <a:ext cx="303" cy="140"/>
              </a:xfrm>
              <a:prstGeom prst="line">
                <a:avLst/>
              </a:prstGeom>
              <a:noFill/>
              <a:ln w="635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9739" name="Line 43"/>
              <p:cNvSpPr>
                <a:spLocks noChangeShapeType="1"/>
              </p:cNvSpPr>
              <p:nvPr/>
            </p:nvSpPr>
            <p:spPr bwMode="auto">
              <a:xfrm flipH="1">
                <a:off x="2289" y="3330"/>
                <a:ext cx="310" cy="216"/>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9740" name="Text Box 44"/>
              <p:cNvSpPr txBox="1">
                <a:spLocks noChangeArrowheads="1"/>
              </p:cNvSpPr>
              <p:nvPr/>
            </p:nvSpPr>
            <p:spPr bwMode="auto">
              <a:xfrm>
                <a:off x="3093" y="3090"/>
                <a:ext cx="459" cy="1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en-US" altLang="zh-CN" sz="1400" i="1">
                    <a:latin typeface="Times New Roman" panose="02020603050405020304" pitchFamily="18" charset="0"/>
                  </a:rPr>
                  <a:t>Q</a:t>
                </a:r>
                <a:r>
                  <a:rPr lang="en-US" altLang="zh-CN" sz="1400">
                    <a:latin typeface="Times New Roman" panose="02020603050405020304" pitchFamily="18" charset="0"/>
                  </a:rPr>
                  <a:t>=100</a:t>
                </a:r>
              </a:p>
            </p:txBody>
          </p:sp>
          <p:sp>
            <p:nvSpPr>
              <p:cNvPr id="29741" name="Text Box 45"/>
              <p:cNvSpPr txBox="1">
                <a:spLocks noChangeArrowheads="1"/>
              </p:cNvSpPr>
              <p:nvPr/>
            </p:nvSpPr>
            <p:spPr bwMode="auto">
              <a:xfrm>
                <a:off x="3082" y="2878"/>
                <a:ext cx="392" cy="1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en-US" altLang="zh-CN" sz="1400" i="1">
                    <a:latin typeface="Times New Roman" panose="02020603050405020304" pitchFamily="18" charset="0"/>
                  </a:rPr>
                  <a:t>Q</a:t>
                </a:r>
                <a:r>
                  <a:rPr lang="en-US" altLang="zh-CN" sz="1400">
                    <a:latin typeface="Times New Roman" panose="02020603050405020304" pitchFamily="18" charset="0"/>
                  </a:rPr>
                  <a:t>=40</a:t>
                </a:r>
              </a:p>
            </p:txBody>
          </p:sp>
          <p:sp>
            <p:nvSpPr>
              <p:cNvPr id="29742" name="Text Box 46"/>
              <p:cNvSpPr txBox="1">
                <a:spLocks noChangeArrowheads="1"/>
              </p:cNvSpPr>
              <p:nvPr/>
            </p:nvSpPr>
            <p:spPr bwMode="auto">
              <a:xfrm>
                <a:off x="2640" y="2880"/>
                <a:ext cx="391" cy="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en-US" altLang="zh-CN" sz="1400" i="1">
                    <a:latin typeface="Times New Roman" panose="02020603050405020304" pitchFamily="18" charset="0"/>
                  </a:rPr>
                  <a:t>Q</a:t>
                </a:r>
                <a:r>
                  <a:rPr lang="en-US" altLang="zh-CN" sz="1400">
                    <a:latin typeface="Times New Roman" panose="02020603050405020304" pitchFamily="18" charset="0"/>
                  </a:rPr>
                  <a:t>=20</a:t>
                </a:r>
              </a:p>
            </p:txBody>
          </p:sp>
          <p:sp>
            <p:nvSpPr>
              <p:cNvPr id="29743" name="Text Box 47"/>
              <p:cNvSpPr txBox="1">
                <a:spLocks noChangeArrowheads="1"/>
              </p:cNvSpPr>
              <p:nvPr/>
            </p:nvSpPr>
            <p:spPr bwMode="auto">
              <a:xfrm>
                <a:off x="2352" y="2880"/>
                <a:ext cx="379" cy="1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en-US" altLang="zh-CN" sz="1400" i="1">
                    <a:latin typeface="Times New Roman" panose="02020603050405020304" pitchFamily="18" charset="0"/>
                  </a:rPr>
                  <a:t>Q</a:t>
                </a:r>
                <a:r>
                  <a:rPr lang="en-US" altLang="zh-CN" sz="1400">
                    <a:latin typeface="Times New Roman" panose="02020603050405020304" pitchFamily="18" charset="0"/>
                  </a:rPr>
                  <a:t>=10</a:t>
                </a:r>
              </a:p>
            </p:txBody>
          </p:sp>
          <p:sp>
            <p:nvSpPr>
              <p:cNvPr id="29744" name="Text Box 48"/>
              <p:cNvSpPr txBox="1">
                <a:spLocks noChangeArrowheads="1"/>
              </p:cNvSpPr>
              <p:nvPr/>
            </p:nvSpPr>
            <p:spPr bwMode="auto">
              <a:xfrm>
                <a:off x="2016" y="2880"/>
                <a:ext cx="320" cy="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en-US" altLang="zh-CN" sz="1400" i="1">
                    <a:latin typeface="Times New Roman" panose="02020603050405020304" pitchFamily="18" charset="0"/>
                  </a:rPr>
                  <a:t>Q</a:t>
                </a:r>
                <a:r>
                  <a:rPr lang="en-US" altLang="zh-CN" sz="1400">
                    <a:latin typeface="Times New Roman" panose="02020603050405020304" pitchFamily="18" charset="0"/>
                  </a:rPr>
                  <a:t>=5</a:t>
                </a:r>
              </a:p>
            </p:txBody>
          </p:sp>
          <p:sp>
            <p:nvSpPr>
              <p:cNvPr id="29745" name="Text Box 49"/>
              <p:cNvSpPr txBox="1">
                <a:spLocks noChangeArrowheads="1"/>
              </p:cNvSpPr>
              <p:nvPr/>
            </p:nvSpPr>
            <p:spPr bwMode="auto">
              <a:xfrm>
                <a:off x="1942" y="3156"/>
                <a:ext cx="446" cy="1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en-US" altLang="zh-CN" sz="1400" i="1">
                    <a:latin typeface="Times New Roman" panose="02020603050405020304" pitchFamily="18" charset="0"/>
                  </a:rPr>
                  <a:t>Q</a:t>
                </a:r>
                <a:r>
                  <a:rPr lang="en-US" altLang="zh-CN" sz="1400">
                    <a:latin typeface="Times New Roman" panose="02020603050405020304" pitchFamily="18" charset="0"/>
                  </a:rPr>
                  <a:t>=2.5</a:t>
                </a:r>
              </a:p>
            </p:txBody>
          </p:sp>
          <p:sp>
            <p:nvSpPr>
              <p:cNvPr id="29746" name="Text Box 50"/>
              <p:cNvSpPr txBox="1">
                <a:spLocks noChangeArrowheads="1"/>
              </p:cNvSpPr>
              <p:nvPr/>
            </p:nvSpPr>
            <p:spPr bwMode="auto">
              <a:xfrm>
                <a:off x="2004" y="3282"/>
                <a:ext cx="392" cy="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en-US" altLang="zh-CN" sz="1400" i="1">
                    <a:latin typeface="Times New Roman" panose="02020603050405020304" pitchFamily="18" charset="0"/>
                  </a:rPr>
                  <a:t>Q</a:t>
                </a:r>
                <a:r>
                  <a:rPr lang="en-US" altLang="zh-CN" sz="1400">
                    <a:latin typeface="Times New Roman" panose="02020603050405020304" pitchFamily="18" charset="0"/>
                  </a:rPr>
                  <a:t>=1</a:t>
                </a:r>
              </a:p>
            </p:txBody>
          </p:sp>
          <p:sp>
            <p:nvSpPr>
              <p:cNvPr id="29747" name="Text Box 51"/>
              <p:cNvSpPr txBox="1">
                <a:spLocks noChangeArrowheads="1"/>
              </p:cNvSpPr>
              <p:nvPr/>
            </p:nvSpPr>
            <p:spPr bwMode="auto">
              <a:xfrm>
                <a:off x="1986" y="3485"/>
                <a:ext cx="414" cy="2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en-US" altLang="zh-CN" sz="1400" i="1">
                    <a:latin typeface="Times New Roman" panose="02020603050405020304" pitchFamily="18" charset="0"/>
                  </a:rPr>
                  <a:t>Q</a:t>
                </a:r>
                <a:r>
                  <a:rPr lang="en-US" altLang="zh-CN" sz="1400">
                    <a:latin typeface="Times New Roman" panose="02020603050405020304" pitchFamily="18" charset="0"/>
                  </a:rPr>
                  <a:t>=0.5</a:t>
                </a:r>
              </a:p>
            </p:txBody>
          </p:sp>
          <p:sp>
            <p:nvSpPr>
              <p:cNvPr id="29748" name="Text Box 52"/>
              <p:cNvSpPr txBox="1">
                <a:spLocks noChangeArrowheads="1"/>
              </p:cNvSpPr>
              <p:nvPr/>
            </p:nvSpPr>
            <p:spPr bwMode="auto">
              <a:xfrm>
                <a:off x="3758" y="3216"/>
                <a:ext cx="610" cy="2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a:r>
                  <a:rPr lang="en-US" altLang="zh-CN" sz="1400" dirty="0" err="1">
                    <a:latin typeface="Times New Roman" panose="02020603050405020304" pitchFamily="18" charset="0"/>
                  </a:rPr>
                  <a:t>lg</a:t>
                </a:r>
                <a:r>
                  <a:rPr lang="en-US" altLang="zh-CN" sz="1400" dirty="0">
                    <a:latin typeface="Times New Roman" panose="02020603050405020304" pitchFamily="18" charset="0"/>
                  </a:rPr>
                  <a:t>(</a:t>
                </a:r>
                <a:r>
                  <a:rPr lang="en-US" altLang="zh-CN" sz="1400" i="1" dirty="0">
                    <a:latin typeface="Times New Roman" panose="02020603050405020304" pitchFamily="18" charset="0"/>
                  </a:rPr>
                  <a:t>ω/ω</a:t>
                </a:r>
                <a:r>
                  <a:rPr lang="en-US" altLang="zh-CN" sz="1400" baseline="-25000" dirty="0">
                    <a:latin typeface="Times New Roman" panose="02020603050405020304" pitchFamily="18" charset="0"/>
                  </a:rPr>
                  <a:t>0</a:t>
                </a:r>
                <a:r>
                  <a:rPr lang="en-US" altLang="zh-CN" sz="1400" dirty="0">
                    <a:latin typeface="Times New Roman" panose="02020603050405020304" pitchFamily="18" charset="0"/>
                  </a:rPr>
                  <a:t>)</a:t>
                </a:r>
              </a:p>
            </p:txBody>
          </p:sp>
          <p:sp>
            <p:nvSpPr>
              <p:cNvPr id="29749" name="Line 53"/>
              <p:cNvSpPr>
                <a:spLocks noChangeShapeType="1"/>
              </p:cNvSpPr>
              <p:nvPr/>
            </p:nvSpPr>
            <p:spPr bwMode="auto">
              <a:xfrm rot="10800000" flipV="1">
                <a:off x="1946" y="3436"/>
                <a:ext cx="2179" cy="0"/>
              </a:xfrm>
              <a:prstGeom prst="line">
                <a:avLst/>
              </a:prstGeom>
              <a:noFill/>
              <a:ln w="6350">
                <a:solidFill>
                  <a:srgbClr val="000000"/>
                </a:solidFill>
                <a:round/>
                <a:headEnd type="stealth" w="sm" len="lg"/>
                <a:tailEnd/>
              </a:ln>
              <a:extLst>
                <a:ext uri="{909E8E84-426E-40DD-AFC4-6F175D3DCCD1}">
                  <a14:hiddenFill xmlns:a14="http://schemas.microsoft.com/office/drawing/2010/main">
                    <a:noFill/>
                  </a14:hiddenFill>
                </a:ext>
              </a:extLst>
            </p:spPr>
            <p:txBody>
              <a:bodyPr/>
              <a:lstStyle/>
              <a:p>
                <a:endParaRPr lang="zh-CN" altLang="en-US"/>
              </a:p>
            </p:txBody>
          </p:sp>
          <p:sp>
            <p:nvSpPr>
              <p:cNvPr id="29750" name="Rectangle 54"/>
              <p:cNvSpPr>
                <a:spLocks noChangeArrowheads="1"/>
              </p:cNvSpPr>
              <p:nvPr/>
            </p:nvSpPr>
            <p:spPr bwMode="auto">
              <a:xfrm>
                <a:off x="1840" y="3389"/>
                <a:ext cx="94" cy="1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r"/>
                <a:r>
                  <a:rPr lang="en-US" altLang="zh-CN" sz="1400">
                    <a:solidFill>
                      <a:srgbClr val="000000"/>
                    </a:solidFill>
                    <a:latin typeface="Times New Roman" panose="02020603050405020304" pitchFamily="18" charset="0"/>
                  </a:rPr>
                  <a:t>0</a:t>
                </a:r>
                <a:r>
                  <a:rPr lang="en-US" altLang="zh-CN" sz="1400" baseline="30000">
                    <a:solidFill>
                      <a:srgbClr val="000000"/>
                    </a:solidFill>
                    <a:latin typeface="Times New Roman" panose="02020603050405020304" pitchFamily="18" charset="0"/>
                  </a:rPr>
                  <a:t>o</a:t>
                </a:r>
                <a:endParaRPr lang="en-US" altLang="zh-CN" sz="1400" baseline="30000">
                  <a:latin typeface="Times New Roman" panose="02020603050405020304" pitchFamily="18" charset="0"/>
                </a:endParaRPr>
              </a:p>
            </p:txBody>
          </p:sp>
          <p:sp>
            <p:nvSpPr>
              <p:cNvPr id="29751" name="Rectangle 55"/>
              <p:cNvSpPr>
                <a:spLocks noChangeArrowheads="1"/>
              </p:cNvSpPr>
              <p:nvPr/>
            </p:nvSpPr>
            <p:spPr bwMode="auto">
              <a:xfrm>
                <a:off x="1740" y="3725"/>
                <a:ext cx="188" cy="1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r"/>
                <a:r>
                  <a:rPr lang="en-US" altLang="zh-CN" sz="1400">
                    <a:solidFill>
                      <a:srgbClr val="000000"/>
                    </a:solidFill>
                    <a:latin typeface="Times New Roman" panose="02020603050405020304" pitchFamily="18" charset="0"/>
                  </a:rPr>
                  <a:t>-90</a:t>
                </a:r>
                <a:r>
                  <a:rPr lang="en-US" altLang="zh-CN" sz="1400" baseline="30000">
                    <a:solidFill>
                      <a:srgbClr val="000000"/>
                    </a:solidFill>
                    <a:latin typeface="Times New Roman" panose="02020603050405020304" pitchFamily="18" charset="0"/>
                  </a:rPr>
                  <a:t>o</a:t>
                </a:r>
                <a:endParaRPr lang="en-US" altLang="zh-CN" sz="1400" baseline="30000">
                  <a:latin typeface="Times New Roman" panose="02020603050405020304" pitchFamily="18" charset="0"/>
                </a:endParaRPr>
              </a:p>
            </p:txBody>
          </p:sp>
          <p:sp>
            <p:nvSpPr>
              <p:cNvPr id="29752" name="Text Box 56"/>
              <p:cNvSpPr txBox="1">
                <a:spLocks noChangeArrowheads="1"/>
              </p:cNvSpPr>
              <p:nvPr/>
            </p:nvSpPr>
            <p:spPr bwMode="auto">
              <a:xfrm>
                <a:off x="1592" y="2880"/>
                <a:ext cx="408" cy="1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a:r>
                  <a:rPr lang="en-US" altLang="zh-CN" sz="1400">
                    <a:latin typeface="Times New Roman" panose="02020603050405020304" pitchFamily="18" charset="0"/>
                    <a:sym typeface="Symbol" panose="05050102010706020507" pitchFamily="18" charset="2"/>
                  </a:rPr>
                  <a:t>/</a:t>
                </a:r>
                <a:r>
                  <a:rPr lang="en-US" altLang="zh-CN" sz="1400">
                    <a:latin typeface="Times New Roman" panose="02020603050405020304" pitchFamily="18" charset="0"/>
                  </a:rPr>
                  <a:t>(°)</a:t>
                </a:r>
              </a:p>
            </p:txBody>
          </p:sp>
          <p:sp>
            <p:nvSpPr>
              <p:cNvPr id="29753" name="Text Box 57"/>
              <p:cNvSpPr txBox="1">
                <a:spLocks noChangeArrowheads="1"/>
              </p:cNvSpPr>
              <p:nvPr/>
            </p:nvSpPr>
            <p:spPr bwMode="auto">
              <a:xfrm rot="-5400000">
                <a:off x="1447" y="1279"/>
                <a:ext cx="649" cy="2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a:r>
                  <a:rPr lang="en-US" altLang="zh-CN" sz="1400">
                    <a:latin typeface="Times New Roman" panose="02020603050405020304" pitchFamily="18" charset="0"/>
                  </a:rPr>
                  <a:t>20lgA/dB</a:t>
                </a:r>
              </a:p>
            </p:txBody>
          </p:sp>
          <p:sp>
            <p:nvSpPr>
              <p:cNvPr id="29754" name="Line 58"/>
              <p:cNvSpPr>
                <a:spLocks noChangeShapeType="1"/>
              </p:cNvSpPr>
              <p:nvPr/>
            </p:nvSpPr>
            <p:spPr bwMode="auto">
              <a:xfrm rot="10800000" flipV="1">
                <a:off x="1960" y="1373"/>
                <a:ext cx="2178" cy="0"/>
              </a:xfrm>
              <a:prstGeom prst="line">
                <a:avLst/>
              </a:prstGeom>
              <a:noFill/>
              <a:ln w="6350">
                <a:solidFill>
                  <a:srgbClr val="000000"/>
                </a:solidFill>
                <a:round/>
                <a:headEnd type="stealth" w="sm" len="lg"/>
                <a:tailEnd/>
              </a:ln>
              <a:extLst>
                <a:ext uri="{909E8E84-426E-40DD-AFC4-6F175D3DCCD1}">
                  <a14:hiddenFill xmlns:a14="http://schemas.microsoft.com/office/drawing/2010/main">
                    <a:noFill/>
                  </a14:hiddenFill>
                </a:ext>
              </a:extLst>
            </p:spPr>
            <p:txBody>
              <a:bodyPr/>
              <a:lstStyle/>
              <a:p>
                <a:endParaRPr lang="zh-CN" altLang="en-US"/>
              </a:p>
            </p:txBody>
          </p:sp>
          <p:sp>
            <p:nvSpPr>
              <p:cNvPr id="29755" name="Line 59"/>
              <p:cNvSpPr>
                <a:spLocks noChangeShapeType="1"/>
              </p:cNvSpPr>
              <p:nvPr/>
            </p:nvSpPr>
            <p:spPr bwMode="auto">
              <a:xfrm flipH="1" flipV="1">
                <a:off x="1961" y="2517"/>
                <a:ext cx="27"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9756" name="Line 60"/>
              <p:cNvSpPr>
                <a:spLocks noChangeShapeType="1"/>
              </p:cNvSpPr>
              <p:nvPr/>
            </p:nvSpPr>
            <p:spPr bwMode="auto">
              <a:xfrm flipH="1" flipV="1">
                <a:off x="1961" y="2129"/>
                <a:ext cx="27" cy="1"/>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9757" name="Line 61"/>
              <p:cNvSpPr>
                <a:spLocks noChangeShapeType="1"/>
              </p:cNvSpPr>
              <p:nvPr/>
            </p:nvSpPr>
            <p:spPr bwMode="auto">
              <a:xfrm>
                <a:off x="1960" y="1943"/>
                <a:ext cx="18" cy="0"/>
              </a:xfrm>
              <a:prstGeom prst="line">
                <a:avLst/>
              </a:prstGeom>
              <a:noFill/>
              <a:ln w="635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9758" name="Line 62"/>
              <p:cNvSpPr>
                <a:spLocks noChangeShapeType="1"/>
              </p:cNvSpPr>
              <p:nvPr/>
            </p:nvSpPr>
            <p:spPr bwMode="auto">
              <a:xfrm flipV="1">
                <a:off x="4036" y="1373"/>
                <a:ext cx="0" cy="18"/>
              </a:xfrm>
              <a:prstGeom prst="line">
                <a:avLst/>
              </a:prstGeom>
              <a:noFill/>
              <a:ln w="635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9759" name="Line 63"/>
              <p:cNvSpPr>
                <a:spLocks noChangeShapeType="1"/>
              </p:cNvSpPr>
              <p:nvPr/>
            </p:nvSpPr>
            <p:spPr bwMode="auto">
              <a:xfrm flipV="1">
                <a:off x="3206" y="1373"/>
                <a:ext cx="0" cy="18"/>
              </a:xfrm>
              <a:prstGeom prst="line">
                <a:avLst/>
              </a:prstGeom>
              <a:noFill/>
              <a:ln w="635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9760" name="Text Box 64"/>
              <p:cNvSpPr txBox="1">
                <a:spLocks noChangeArrowheads="1"/>
              </p:cNvSpPr>
              <p:nvPr/>
            </p:nvSpPr>
            <p:spPr bwMode="auto">
              <a:xfrm>
                <a:off x="3811" y="1200"/>
                <a:ext cx="605" cy="1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a:r>
                  <a:rPr lang="en-US" altLang="zh-CN" sz="1400">
                    <a:latin typeface="Times New Roman" panose="02020603050405020304" pitchFamily="18" charset="0"/>
                  </a:rPr>
                  <a:t>lg(</a:t>
                </a:r>
                <a:r>
                  <a:rPr lang="en-US" altLang="zh-CN" sz="1400" i="1">
                    <a:latin typeface="Times New Roman" panose="02020603050405020304" pitchFamily="18" charset="0"/>
                  </a:rPr>
                  <a:t>ω/ω</a:t>
                </a:r>
                <a:r>
                  <a:rPr lang="en-US" altLang="zh-CN" sz="1400" baseline="-25000">
                    <a:latin typeface="Times New Roman" panose="02020603050405020304" pitchFamily="18" charset="0"/>
                  </a:rPr>
                  <a:t>0</a:t>
                </a:r>
                <a:r>
                  <a:rPr lang="en-US" altLang="zh-CN" sz="1400">
                    <a:latin typeface="Times New Roman" panose="02020603050405020304" pitchFamily="18" charset="0"/>
                  </a:rPr>
                  <a:t>)</a:t>
                </a:r>
              </a:p>
            </p:txBody>
          </p:sp>
          <p:sp>
            <p:nvSpPr>
              <p:cNvPr id="29761" name="Rectangle 65"/>
              <p:cNvSpPr>
                <a:spLocks noChangeArrowheads="1"/>
              </p:cNvSpPr>
              <p:nvPr/>
            </p:nvSpPr>
            <p:spPr bwMode="auto">
              <a:xfrm>
                <a:off x="2019" y="1248"/>
                <a:ext cx="94" cy="1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a:r>
                  <a:rPr lang="en-US" altLang="zh-CN" sz="1400">
                    <a:solidFill>
                      <a:srgbClr val="000000"/>
                    </a:solidFill>
                    <a:latin typeface="Times New Roman" panose="02020603050405020304" pitchFamily="18" charset="0"/>
                  </a:rPr>
                  <a:t>-1</a:t>
                </a:r>
                <a:endParaRPr lang="en-US" altLang="zh-CN" sz="1400">
                  <a:latin typeface="Times New Roman" panose="02020603050405020304" pitchFamily="18" charset="0"/>
                </a:endParaRPr>
              </a:p>
            </p:txBody>
          </p:sp>
          <p:sp>
            <p:nvSpPr>
              <p:cNvPr id="29762" name="Rectangle 66"/>
              <p:cNvSpPr>
                <a:spLocks noChangeArrowheads="1"/>
              </p:cNvSpPr>
              <p:nvPr/>
            </p:nvSpPr>
            <p:spPr bwMode="auto">
              <a:xfrm>
                <a:off x="2772" y="1248"/>
                <a:ext cx="57" cy="1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a:r>
                  <a:rPr lang="en-US" altLang="zh-CN" sz="1400">
                    <a:solidFill>
                      <a:srgbClr val="000000"/>
                    </a:solidFill>
                    <a:latin typeface="Times New Roman" panose="02020603050405020304" pitchFamily="18" charset="0"/>
                  </a:rPr>
                  <a:t>0</a:t>
                </a:r>
                <a:endParaRPr lang="en-US" altLang="zh-CN" sz="1400">
                  <a:latin typeface="Times New Roman" panose="02020603050405020304" pitchFamily="18" charset="0"/>
                </a:endParaRPr>
              </a:p>
            </p:txBody>
          </p:sp>
          <p:sp>
            <p:nvSpPr>
              <p:cNvPr id="29763" name="Rectangle 67"/>
              <p:cNvSpPr>
                <a:spLocks noChangeArrowheads="1"/>
              </p:cNvSpPr>
              <p:nvPr/>
            </p:nvSpPr>
            <p:spPr bwMode="auto">
              <a:xfrm>
                <a:off x="3601" y="1248"/>
                <a:ext cx="57" cy="1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a:r>
                  <a:rPr lang="en-US" altLang="zh-CN" sz="1400">
                    <a:solidFill>
                      <a:srgbClr val="000000"/>
                    </a:solidFill>
                    <a:latin typeface="Times New Roman" panose="02020603050405020304" pitchFamily="18" charset="0"/>
                  </a:rPr>
                  <a:t>1</a:t>
                </a:r>
                <a:endParaRPr lang="en-US" altLang="zh-CN" sz="1400">
                  <a:latin typeface="Times New Roman" panose="02020603050405020304" pitchFamily="18" charset="0"/>
                </a:endParaRPr>
              </a:p>
            </p:txBody>
          </p:sp>
          <p:sp>
            <p:nvSpPr>
              <p:cNvPr id="29764" name="Rectangle 68"/>
              <p:cNvSpPr>
                <a:spLocks noChangeArrowheads="1"/>
              </p:cNvSpPr>
              <p:nvPr/>
            </p:nvSpPr>
            <p:spPr bwMode="auto">
              <a:xfrm>
                <a:off x="1815" y="2465"/>
                <a:ext cx="150" cy="1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a:r>
                  <a:rPr lang="en-US" altLang="zh-CN" sz="1400">
                    <a:solidFill>
                      <a:srgbClr val="000000"/>
                    </a:solidFill>
                    <a:latin typeface="Times New Roman" panose="02020603050405020304" pitchFamily="18" charset="0"/>
                  </a:rPr>
                  <a:t>-60</a:t>
                </a:r>
                <a:endParaRPr lang="en-US" altLang="zh-CN" sz="1400">
                  <a:latin typeface="Times New Roman" panose="02020603050405020304" pitchFamily="18" charset="0"/>
                </a:endParaRPr>
              </a:p>
            </p:txBody>
          </p:sp>
          <p:sp>
            <p:nvSpPr>
              <p:cNvPr id="29765" name="Rectangle 69"/>
              <p:cNvSpPr>
                <a:spLocks noChangeArrowheads="1"/>
              </p:cNvSpPr>
              <p:nvPr/>
            </p:nvSpPr>
            <p:spPr bwMode="auto">
              <a:xfrm>
                <a:off x="1814" y="2088"/>
                <a:ext cx="150" cy="1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a:r>
                  <a:rPr lang="en-US" altLang="zh-CN" sz="1400">
                    <a:solidFill>
                      <a:srgbClr val="000000"/>
                    </a:solidFill>
                    <a:latin typeface="Times New Roman" panose="02020603050405020304" pitchFamily="18" charset="0"/>
                  </a:rPr>
                  <a:t>-40</a:t>
                </a:r>
                <a:endParaRPr lang="en-US" altLang="zh-CN" sz="1400">
                  <a:latin typeface="Times New Roman" panose="02020603050405020304" pitchFamily="18" charset="0"/>
                </a:endParaRPr>
              </a:p>
            </p:txBody>
          </p:sp>
          <p:sp>
            <p:nvSpPr>
              <p:cNvPr id="29766" name="Rectangle 70"/>
              <p:cNvSpPr>
                <a:spLocks noChangeArrowheads="1"/>
              </p:cNvSpPr>
              <p:nvPr/>
            </p:nvSpPr>
            <p:spPr bwMode="auto">
              <a:xfrm>
                <a:off x="1816" y="1715"/>
                <a:ext cx="150" cy="1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a:r>
                  <a:rPr lang="en-US" altLang="zh-CN" sz="1400">
                    <a:solidFill>
                      <a:srgbClr val="000000"/>
                    </a:solidFill>
                    <a:latin typeface="Times New Roman" panose="02020603050405020304" pitchFamily="18" charset="0"/>
                  </a:rPr>
                  <a:t>-20</a:t>
                </a:r>
                <a:endParaRPr lang="en-US" altLang="zh-CN" sz="1400">
                  <a:latin typeface="Times New Roman" panose="02020603050405020304" pitchFamily="18" charset="0"/>
                </a:endParaRPr>
              </a:p>
            </p:txBody>
          </p:sp>
          <p:sp>
            <p:nvSpPr>
              <p:cNvPr id="29767" name="Line 71"/>
              <p:cNvSpPr>
                <a:spLocks noChangeShapeType="1"/>
              </p:cNvSpPr>
              <p:nvPr/>
            </p:nvSpPr>
            <p:spPr bwMode="auto">
              <a:xfrm flipV="1">
                <a:off x="2376" y="1372"/>
                <a:ext cx="0" cy="18"/>
              </a:xfrm>
              <a:prstGeom prst="line">
                <a:avLst/>
              </a:prstGeom>
              <a:noFill/>
              <a:ln w="635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9768" name="Line 72"/>
              <p:cNvSpPr>
                <a:spLocks noChangeShapeType="1"/>
              </p:cNvSpPr>
              <p:nvPr/>
            </p:nvSpPr>
            <p:spPr bwMode="auto">
              <a:xfrm flipV="1">
                <a:off x="2789" y="1372"/>
                <a:ext cx="1" cy="42"/>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9769" name="Line 73"/>
              <p:cNvSpPr>
                <a:spLocks noChangeShapeType="1"/>
              </p:cNvSpPr>
              <p:nvPr/>
            </p:nvSpPr>
            <p:spPr bwMode="auto">
              <a:xfrm flipV="1">
                <a:off x="3619" y="1368"/>
                <a:ext cx="0" cy="27"/>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9770" name="Line 74"/>
              <p:cNvSpPr>
                <a:spLocks noChangeShapeType="1"/>
              </p:cNvSpPr>
              <p:nvPr/>
            </p:nvSpPr>
            <p:spPr bwMode="auto">
              <a:xfrm flipH="1" flipV="1">
                <a:off x="1961" y="1753"/>
                <a:ext cx="27"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9771" name="Freeform 75"/>
              <p:cNvSpPr>
                <a:spLocks/>
              </p:cNvSpPr>
              <p:nvPr/>
            </p:nvSpPr>
            <p:spPr bwMode="auto">
              <a:xfrm>
                <a:off x="1967" y="1368"/>
                <a:ext cx="1665" cy="1137"/>
              </a:xfrm>
              <a:custGeom>
                <a:avLst/>
                <a:gdLst>
                  <a:gd name="T0" fmla="*/ 25 w 5633"/>
                  <a:gd name="T1" fmla="*/ 1124 h 4400"/>
                  <a:gd name="T2" fmla="*/ 58 w 5633"/>
                  <a:gd name="T3" fmla="*/ 1109 h 4400"/>
                  <a:gd name="T4" fmla="*/ 91 w 5633"/>
                  <a:gd name="T5" fmla="*/ 1093 h 4400"/>
                  <a:gd name="T6" fmla="*/ 124 w 5633"/>
                  <a:gd name="T7" fmla="*/ 1076 h 4400"/>
                  <a:gd name="T8" fmla="*/ 159 w 5633"/>
                  <a:gd name="T9" fmla="*/ 1061 h 4400"/>
                  <a:gd name="T10" fmla="*/ 192 w 5633"/>
                  <a:gd name="T11" fmla="*/ 1046 h 4400"/>
                  <a:gd name="T12" fmla="*/ 224 w 5633"/>
                  <a:gd name="T13" fmla="*/ 1029 h 4400"/>
                  <a:gd name="T14" fmla="*/ 257 w 5633"/>
                  <a:gd name="T15" fmla="*/ 1012 h 4400"/>
                  <a:gd name="T16" fmla="*/ 290 w 5633"/>
                  <a:gd name="T17" fmla="*/ 997 h 4400"/>
                  <a:gd name="T18" fmla="*/ 323 w 5633"/>
                  <a:gd name="T19" fmla="*/ 980 h 4400"/>
                  <a:gd name="T20" fmla="*/ 358 w 5633"/>
                  <a:gd name="T21" fmla="*/ 962 h 4400"/>
                  <a:gd name="T22" fmla="*/ 391 w 5633"/>
                  <a:gd name="T23" fmla="*/ 943 h 4400"/>
                  <a:gd name="T24" fmla="*/ 424 w 5633"/>
                  <a:gd name="T25" fmla="*/ 926 h 4400"/>
                  <a:gd name="T26" fmla="*/ 457 w 5633"/>
                  <a:gd name="T27" fmla="*/ 907 h 4400"/>
                  <a:gd name="T28" fmla="*/ 489 w 5633"/>
                  <a:gd name="T29" fmla="*/ 887 h 4400"/>
                  <a:gd name="T30" fmla="*/ 522 w 5633"/>
                  <a:gd name="T31" fmla="*/ 866 h 4400"/>
                  <a:gd name="T32" fmla="*/ 557 w 5633"/>
                  <a:gd name="T33" fmla="*/ 843 h 4400"/>
                  <a:gd name="T34" fmla="*/ 590 w 5633"/>
                  <a:gd name="T35" fmla="*/ 818 h 4400"/>
                  <a:gd name="T36" fmla="*/ 623 w 5633"/>
                  <a:gd name="T37" fmla="*/ 790 h 4400"/>
                  <a:gd name="T38" fmla="*/ 656 w 5633"/>
                  <a:gd name="T39" fmla="*/ 759 h 4400"/>
                  <a:gd name="T40" fmla="*/ 689 w 5633"/>
                  <a:gd name="T41" fmla="*/ 721 h 4400"/>
                  <a:gd name="T42" fmla="*/ 722 w 5633"/>
                  <a:gd name="T43" fmla="*/ 676 h 4400"/>
                  <a:gd name="T44" fmla="*/ 757 w 5633"/>
                  <a:gd name="T45" fmla="*/ 615 h 4400"/>
                  <a:gd name="T46" fmla="*/ 789 w 5633"/>
                  <a:gd name="T47" fmla="*/ 516 h 4400"/>
                  <a:gd name="T48" fmla="*/ 822 w 5633"/>
                  <a:gd name="T49" fmla="*/ 254 h 4400"/>
                  <a:gd name="T50" fmla="*/ 855 w 5633"/>
                  <a:gd name="T51" fmla="*/ 433 h 4400"/>
                  <a:gd name="T52" fmla="*/ 888 w 5633"/>
                  <a:gd name="T53" fmla="*/ 573 h 4400"/>
                  <a:gd name="T54" fmla="*/ 921 w 5633"/>
                  <a:gd name="T55" fmla="*/ 647 h 4400"/>
                  <a:gd name="T56" fmla="*/ 956 w 5633"/>
                  <a:gd name="T57" fmla="*/ 701 h 4400"/>
                  <a:gd name="T58" fmla="*/ 989 w 5633"/>
                  <a:gd name="T59" fmla="*/ 742 h 4400"/>
                  <a:gd name="T60" fmla="*/ 1022 w 5633"/>
                  <a:gd name="T61" fmla="*/ 774 h 4400"/>
                  <a:gd name="T62" fmla="*/ 1055 w 5633"/>
                  <a:gd name="T63" fmla="*/ 805 h 4400"/>
                  <a:gd name="T64" fmla="*/ 1087 w 5633"/>
                  <a:gd name="T65" fmla="*/ 829 h 4400"/>
                  <a:gd name="T66" fmla="*/ 1120 w 5633"/>
                  <a:gd name="T67" fmla="*/ 854 h 4400"/>
                  <a:gd name="T68" fmla="*/ 1155 w 5633"/>
                  <a:gd name="T69" fmla="*/ 875 h 4400"/>
                  <a:gd name="T70" fmla="*/ 1188 w 5633"/>
                  <a:gd name="T71" fmla="*/ 896 h 4400"/>
                  <a:gd name="T72" fmla="*/ 1221 w 5633"/>
                  <a:gd name="T73" fmla="*/ 917 h 4400"/>
                  <a:gd name="T74" fmla="*/ 1254 w 5633"/>
                  <a:gd name="T75" fmla="*/ 934 h 4400"/>
                  <a:gd name="T76" fmla="*/ 1287 w 5633"/>
                  <a:gd name="T77" fmla="*/ 953 h 4400"/>
                  <a:gd name="T78" fmla="*/ 1319 w 5633"/>
                  <a:gd name="T79" fmla="*/ 970 h 4400"/>
                  <a:gd name="T80" fmla="*/ 1355 w 5633"/>
                  <a:gd name="T81" fmla="*/ 987 h 4400"/>
                  <a:gd name="T82" fmla="*/ 1387 w 5633"/>
                  <a:gd name="T83" fmla="*/ 1004 h 4400"/>
                  <a:gd name="T84" fmla="*/ 1420 w 5633"/>
                  <a:gd name="T85" fmla="*/ 1021 h 4400"/>
                  <a:gd name="T86" fmla="*/ 1453 w 5633"/>
                  <a:gd name="T87" fmla="*/ 1036 h 4400"/>
                  <a:gd name="T88" fmla="*/ 1486 w 5633"/>
                  <a:gd name="T89" fmla="*/ 1054 h 4400"/>
                  <a:gd name="T90" fmla="*/ 1519 w 5633"/>
                  <a:gd name="T91" fmla="*/ 1069 h 4400"/>
                  <a:gd name="T92" fmla="*/ 1554 w 5633"/>
                  <a:gd name="T93" fmla="*/ 1084 h 4400"/>
                  <a:gd name="T94" fmla="*/ 1587 w 5633"/>
                  <a:gd name="T95" fmla="*/ 1101 h 4400"/>
                  <a:gd name="T96" fmla="*/ 1620 w 5633"/>
                  <a:gd name="T97" fmla="*/ 1116 h 4400"/>
                  <a:gd name="T98" fmla="*/ 1653 w 5633"/>
                  <a:gd name="T99" fmla="*/ 1131 h 4400"/>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5633" h="4400">
                    <a:moveTo>
                      <a:pt x="0" y="4393"/>
                    </a:moveTo>
                    <a:lnTo>
                      <a:pt x="25" y="4378"/>
                    </a:lnTo>
                    <a:lnTo>
                      <a:pt x="59" y="4364"/>
                    </a:lnTo>
                    <a:lnTo>
                      <a:pt x="85" y="4349"/>
                    </a:lnTo>
                    <a:lnTo>
                      <a:pt x="111" y="4334"/>
                    </a:lnTo>
                    <a:lnTo>
                      <a:pt x="136" y="4320"/>
                    </a:lnTo>
                    <a:lnTo>
                      <a:pt x="170" y="4305"/>
                    </a:lnTo>
                    <a:lnTo>
                      <a:pt x="196" y="4290"/>
                    </a:lnTo>
                    <a:lnTo>
                      <a:pt x="221" y="4276"/>
                    </a:lnTo>
                    <a:lnTo>
                      <a:pt x="256" y="4261"/>
                    </a:lnTo>
                    <a:lnTo>
                      <a:pt x="281" y="4246"/>
                    </a:lnTo>
                    <a:lnTo>
                      <a:pt x="307" y="4231"/>
                    </a:lnTo>
                    <a:lnTo>
                      <a:pt x="341" y="4217"/>
                    </a:lnTo>
                    <a:lnTo>
                      <a:pt x="367" y="4195"/>
                    </a:lnTo>
                    <a:lnTo>
                      <a:pt x="392" y="4180"/>
                    </a:lnTo>
                    <a:lnTo>
                      <a:pt x="418" y="4165"/>
                    </a:lnTo>
                    <a:lnTo>
                      <a:pt x="452" y="4151"/>
                    </a:lnTo>
                    <a:lnTo>
                      <a:pt x="478" y="4136"/>
                    </a:lnTo>
                    <a:lnTo>
                      <a:pt x="503" y="4121"/>
                    </a:lnTo>
                    <a:lnTo>
                      <a:pt x="537" y="4107"/>
                    </a:lnTo>
                    <a:lnTo>
                      <a:pt x="563" y="4092"/>
                    </a:lnTo>
                    <a:lnTo>
                      <a:pt x="589" y="4077"/>
                    </a:lnTo>
                    <a:lnTo>
                      <a:pt x="614" y="4062"/>
                    </a:lnTo>
                    <a:lnTo>
                      <a:pt x="648" y="4048"/>
                    </a:lnTo>
                    <a:lnTo>
                      <a:pt x="674" y="4026"/>
                    </a:lnTo>
                    <a:lnTo>
                      <a:pt x="699" y="4011"/>
                    </a:lnTo>
                    <a:lnTo>
                      <a:pt x="734" y="3996"/>
                    </a:lnTo>
                    <a:lnTo>
                      <a:pt x="759" y="3982"/>
                    </a:lnTo>
                    <a:lnTo>
                      <a:pt x="785" y="3967"/>
                    </a:lnTo>
                    <a:lnTo>
                      <a:pt x="810" y="3952"/>
                    </a:lnTo>
                    <a:lnTo>
                      <a:pt x="845" y="3938"/>
                    </a:lnTo>
                    <a:lnTo>
                      <a:pt x="870" y="3916"/>
                    </a:lnTo>
                    <a:lnTo>
                      <a:pt x="896" y="3901"/>
                    </a:lnTo>
                    <a:lnTo>
                      <a:pt x="930" y="3886"/>
                    </a:lnTo>
                    <a:lnTo>
                      <a:pt x="956" y="3871"/>
                    </a:lnTo>
                    <a:lnTo>
                      <a:pt x="981" y="3857"/>
                    </a:lnTo>
                    <a:lnTo>
                      <a:pt x="1015" y="3835"/>
                    </a:lnTo>
                    <a:lnTo>
                      <a:pt x="1041" y="3820"/>
                    </a:lnTo>
                    <a:lnTo>
                      <a:pt x="1067" y="3805"/>
                    </a:lnTo>
                    <a:lnTo>
                      <a:pt x="1092" y="3791"/>
                    </a:lnTo>
                    <a:lnTo>
                      <a:pt x="1126" y="3769"/>
                    </a:lnTo>
                    <a:lnTo>
                      <a:pt x="1152" y="3754"/>
                    </a:lnTo>
                    <a:lnTo>
                      <a:pt x="1178" y="3739"/>
                    </a:lnTo>
                    <a:lnTo>
                      <a:pt x="1212" y="3724"/>
                    </a:lnTo>
                    <a:lnTo>
                      <a:pt x="1237" y="3702"/>
                    </a:lnTo>
                    <a:lnTo>
                      <a:pt x="1263" y="3688"/>
                    </a:lnTo>
                    <a:lnTo>
                      <a:pt x="1288" y="3673"/>
                    </a:lnTo>
                    <a:lnTo>
                      <a:pt x="1323" y="3651"/>
                    </a:lnTo>
                    <a:lnTo>
                      <a:pt x="1348" y="3636"/>
                    </a:lnTo>
                    <a:lnTo>
                      <a:pt x="1374" y="3614"/>
                    </a:lnTo>
                    <a:lnTo>
                      <a:pt x="1408" y="3600"/>
                    </a:lnTo>
                    <a:lnTo>
                      <a:pt x="1434" y="3585"/>
                    </a:lnTo>
                    <a:lnTo>
                      <a:pt x="1459" y="3563"/>
                    </a:lnTo>
                    <a:lnTo>
                      <a:pt x="1485" y="3548"/>
                    </a:lnTo>
                    <a:lnTo>
                      <a:pt x="1519" y="3526"/>
                    </a:lnTo>
                    <a:lnTo>
                      <a:pt x="1545" y="3511"/>
                    </a:lnTo>
                    <a:lnTo>
                      <a:pt x="1570" y="3489"/>
                    </a:lnTo>
                    <a:lnTo>
                      <a:pt x="1604" y="3467"/>
                    </a:lnTo>
                    <a:lnTo>
                      <a:pt x="1630" y="3453"/>
                    </a:lnTo>
                    <a:lnTo>
                      <a:pt x="1656" y="3431"/>
                    </a:lnTo>
                    <a:lnTo>
                      <a:pt x="1690" y="3409"/>
                    </a:lnTo>
                    <a:lnTo>
                      <a:pt x="1715" y="3387"/>
                    </a:lnTo>
                    <a:lnTo>
                      <a:pt x="1741" y="3372"/>
                    </a:lnTo>
                    <a:lnTo>
                      <a:pt x="1766" y="3350"/>
                    </a:lnTo>
                    <a:lnTo>
                      <a:pt x="1801" y="3328"/>
                    </a:lnTo>
                    <a:lnTo>
                      <a:pt x="1826" y="3306"/>
                    </a:lnTo>
                    <a:lnTo>
                      <a:pt x="1852" y="3284"/>
                    </a:lnTo>
                    <a:lnTo>
                      <a:pt x="1886" y="3262"/>
                    </a:lnTo>
                    <a:lnTo>
                      <a:pt x="1912" y="3240"/>
                    </a:lnTo>
                    <a:lnTo>
                      <a:pt x="1937" y="3210"/>
                    </a:lnTo>
                    <a:lnTo>
                      <a:pt x="1963" y="3188"/>
                    </a:lnTo>
                    <a:lnTo>
                      <a:pt x="1997" y="3166"/>
                    </a:lnTo>
                    <a:lnTo>
                      <a:pt x="2023" y="3137"/>
                    </a:lnTo>
                    <a:lnTo>
                      <a:pt x="2048" y="3115"/>
                    </a:lnTo>
                    <a:lnTo>
                      <a:pt x="2082" y="3085"/>
                    </a:lnTo>
                    <a:lnTo>
                      <a:pt x="2108" y="3056"/>
                    </a:lnTo>
                    <a:lnTo>
                      <a:pt x="2134" y="3027"/>
                    </a:lnTo>
                    <a:lnTo>
                      <a:pt x="2159" y="2997"/>
                    </a:lnTo>
                    <a:lnTo>
                      <a:pt x="2193" y="2968"/>
                    </a:lnTo>
                    <a:lnTo>
                      <a:pt x="2219" y="2938"/>
                    </a:lnTo>
                    <a:lnTo>
                      <a:pt x="2244" y="2902"/>
                    </a:lnTo>
                    <a:lnTo>
                      <a:pt x="2279" y="2872"/>
                    </a:lnTo>
                    <a:lnTo>
                      <a:pt x="2304" y="2836"/>
                    </a:lnTo>
                    <a:lnTo>
                      <a:pt x="2330" y="2791"/>
                    </a:lnTo>
                    <a:lnTo>
                      <a:pt x="2364" y="2755"/>
                    </a:lnTo>
                    <a:lnTo>
                      <a:pt x="2390" y="2711"/>
                    </a:lnTo>
                    <a:lnTo>
                      <a:pt x="2415" y="2667"/>
                    </a:lnTo>
                    <a:lnTo>
                      <a:pt x="2441" y="2615"/>
                    </a:lnTo>
                    <a:lnTo>
                      <a:pt x="2475" y="2564"/>
                    </a:lnTo>
                    <a:lnTo>
                      <a:pt x="2501" y="2505"/>
                    </a:lnTo>
                    <a:lnTo>
                      <a:pt x="2526" y="2446"/>
                    </a:lnTo>
                    <a:lnTo>
                      <a:pt x="2560" y="2380"/>
                    </a:lnTo>
                    <a:lnTo>
                      <a:pt x="2586" y="2299"/>
                    </a:lnTo>
                    <a:lnTo>
                      <a:pt x="2612" y="2218"/>
                    </a:lnTo>
                    <a:lnTo>
                      <a:pt x="2637" y="2116"/>
                    </a:lnTo>
                    <a:lnTo>
                      <a:pt x="2671" y="1998"/>
                    </a:lnTo>
                    <a:lnTo>
                      <a:pt x="2697" y="1858"/>
                    </a:lnTo>
                    <a:lnTo>
                      <a:pt x="2723" y="1675"/>
                    </a:lnTo>
                    <a:lnTo>
                      <a:pt x="2757" y="1418"/>
                    </a:lnTo>
                    <a:lnTo>
                      <a:pt x="2782" y="984"/>
                    </a:lnTo>
                    <a:lnTo>
                      <a:pt x="2808" y="0"/>
                    </a:lnTo>
                    <a:lnTo>
                      <a:pt x="2833" y="984"/>
                    </a:lnTo>
                    <a:lnTo>
                      <a:pt x="2868" y="1418"/>
                    </a:lnTo>
                    <a:lnTo>
                      <a:pt x="2893" y="1675"/>
                    </a:lnTo>
                    <a:lnTo>
                      <a:pt x="2919" y="1858"/>
                    </a:lnTo>
                    <a:lnTo>
                      <a:pt x="2953" y="1998"/>
                    </a:lnTo>
                    <a:lnTo>
                      <a:pt x="2979" y="2116"/>
                    </a:lnTo>
                    <a:lnTo>
                      <a:pt x="3004" y="2218"/>
                    </a:lnTo>
                    <a:lnTo>
                      <a:pt x="3038" y="2299"/>
                    </a:lnTo>
                    <a:lnTo>
                      <a:pt x="3064" y="2380"/>
                    </a:lnTo>
                    <a:lnTo>
                      <a:pt x="3090" y="2446"/>
                    </a:lnTo>
                    <a:lnTo>
                      <a:pt x="3115" y="2505"/>
                    </a:lnTo>
                    <a:lnTo>
                      <a:pt x="3149" y="2564"/>
                    </a:lnTo>
                    <a:lnTo>
                      <a:pt x="3175" y="2615"/>
                    </a:lnTo>
                    <a:lnTo>
                      <a:pt x="3201" y="2667"/>
                    </a:lnTo>
                    <a:lnTo>
                      <a:pt x="3235" y="2711"/>
                    </a:lnTo>
                    <a:lnTo>
                      <a:pt x="3260" y="2755"/>
                    </a:lnTo>
                    <a:lnTo>
                      <a:pt x="3286" y="2791"/>
                    </a:lnTo>
                    <a:lnTo>
                      <a:pt x="3311" y="2836"/>
                    </a:lnTo>
                    <a:lnTo>
                      <a:pt x="3346" y="2872"/>
                    </a:lnTo>
                    <a:lnTo>
                      <a:pt x="3371" y="2902"/>
                    </a:lnTo>
                    <a:lnTo>
                      <a:pt x="3397" y="2938"/>
                    </a:lnTo>
                    <a:lnTo>
                      <a:pt x="3431" y="2968"/>
                    </a:lnTo>
                    <a:lnTo>
                      <a:pt x="3457" y="2997"/>
                    </a:lnTo>
                    <a:lnTo>
                      <a:pt x="3482" y="3027"/>
                    </a:lnTo>
                    <a:lnTo>
                      <a:pt x="3516" y="3056"/>
                    </a:lnTo>
                    <a:lnTo>
                      <a:pt x="3542" y="3085"/>
                    </a:lnTo>
                    <a:lnTo>
                      <a:pt x="3568" y="3115"/>
                    </a:lnTo>
                    <a:lnTo>
                      <a:pt x="3593" y="3137"/>
                    </a:lnTo>
                    <a:lnTo>
                      <a:pt x="3627" y="3166"/>
                    </a:lnTo>
                    <a:lnTo>
                      <a:pt x="3653" y="3188"/>
                    </a:lnTo>
                    <a:lnTo>
                      <a:pt x="3679" y="3210"/>
                    </a:lnTo>
                    <a:lnTo>
                      <a:pt x="3713" y="3240"/>
                    </a:lnTo>
                    <a:lnTo>
                      <a:pt x="3738" y="3262"/>
                    </a:lnTo>
                    <a:lnTo>
                      <a:pt x="3764" y="3284"/>
                    </a:lnTo>
                    <a:lnTo>
                      <a:pt x="3789" y="3306"/>
                    </a:lnTo>
                    <a:lnTo>
                      <a:pt x="3824" y="3328"/>
                    </a:lnTo>
                    <a:lnTo>
                      <a:pt x="3849" y="3350"/>
                    </a:lnTo>
                    <a:lnTo>
                      <a:pt x="3875" y="3372"/>
                    </a:lnTo>
                    <a:lnTo>
                      <a:pt x="3909" y="3387"/>
                    </a:lnTo>
                    <a:lnTo>
                      <a:pt x="3935" y="3409"/>
                    </a:lnTo>
                    <a:lnTo>
                      <a:pt x="3960" y="3431"/>
                    </a:lnTo>
                    <a:lnTo>
                      <a:pt x="3986" y="3453"/>
                    </a:lnTo>
                    <a:lnTo>
                      <a:pt x="4020" y="3467"/>
                    </a:lnTo>
                    <a:lnTo>
                      <a:pt x="4046" y="3489"/>
                    </a:lnTo>
                    <a:lnTo>
                      <a:pt x="4071" y="3511"/>
                    </a:lnTo>
                    <a:lnTo>
                      <a:pt x="4105" y="3526"/>
                    </a:lnTo>
                    <a:lnTo>
                      <a:pt x="4131" y="3548"/>
                    </a:lnTo>
                    <a:lnTo>
                      <a:pt x="4157" y="3563"/>
                    </a:lnTo>
                    <a:lnTo>
                      <a:pt x="4191" y="3585"/>
                    </a:lnTo>
                    <a:lnTo>
                      <a:pt x="4216" y="3600"/>
                    </a:lnTo>
                    <a:lnTo>
                      <a:pt x="4242" y="3614"/>
                    </a:lnTo>
                    <a:lnTo>
                      <a:pt x="4268" y="3636"/>
                    </a:lnTo>
                    <a:lnTo>
                      <a:pt x="4302" y="3651"/>
                    </a:lnTo>
                    <a:lnTo>
                      <a:pt x="4327" y="3673"/>
                    </a:lnTo>
                    <a:lnTo>
                      <a:pt x="4353" y="3688"/>
                    </a:lnTo>
                    <a:lnTo>
                      <a:pt x="4387" y="3702"/>
                    </a:lnTo>
                    <a:lnTo>
                      <a:pt x="4413" y="3724"/>
                    </a:lnTo>
                    <a:lnTo>
                      <a:pt x="4438" y="3739"/>
                    </a:lnTo>
                    <a:lnTo>
                      <a:pt x="4464" y="3754"/>
                    </a:lnTo>
                    <a:lnTo>
                      <a:pt x="4498" y="3769"/>
                    </a:lnTo>
                    <a:lnTo>
                      <a:pt x="4524" y="3791"/>
                    </a:lnTo>
                    <a:lnTo>
                      <a:pt x="4549" y="3805"/>
                    </a:lnTo>
                    <a:lnTo>
                      <a:pt x="4583" y="3820"/>
                    </a:lnTo>
                    <a:lnTo>
                      <a:pt x="4609" y="3835"/>
                    </a:lnTo>
                    <a:lnTo>
                      <a:pt x="4635" y="3857"/>
                    </a:lnTo>
                    <a:lnTo>
                      <a:pt x="4660" y="3871"/>
                    </a:lnTo>
                    <a:lnTo>
                      <a:pt x="4694" y="3886"/>
                    </a:lnTo>
                    <a:lnTo>
                      <a:pt x="4720" y="3901"/>
                    </a:lnTo>
                    <a:lnTo>
                      <a:pt x="4746" y="3916"/>
                    </a:lnTo>
                    <a:lnTo>
                      <a:pt x="4780" y="3938"/>
                    </a:lnTo>
                    <a:lnTo>
                      <a:pt x="4805" y="3952"/>
                    </a:lnTo>
                    <a:lnTo>
                      <a:pt x="4831" y="3967"/>
                    </a:lnTo>
                    <a:lnTo>
                      <a:pt x="4865" y="3982"/>
                    </a:lnTo>
                    <a:lnTo>
                      <a:pt x="4891" y="3996"/>
                    </a:lnTo>
                    <a:lnTo>
                      <a:pt x="4916" y="4011"/>
                    </a:lnTo>
                    <a:lnTo>
                      <a:pt x="4942" y="4026"/>
                    </a:lnTo>
                    <a:lnTo>
                      <a:pt x="4976" y="4048"/>
                    </a:lnTo>
                    <a:lnTo>
                      <a:pt x="5002" y="4062"/>
                    </a:lnTo>
                    <a:lnTo>
                      <a:pt x="5027" y="4077"/>
                    </a:lnTo>
                    <a:lnTo>
                      <a:pt x="5061" y="4092"/>
                    </a:lnTo>
                    <a:lnTo>
                      <a:pt x="5087" y="4107"/>
                    </a:lnTo>
                    <a:lnTo>
                      <a:pt x="5113" y="4121"/>
                    </a:lnTo>
                    <a:lnTo>
                      <a:pt x="5138" y="4136"/>
                    </a:lnTo>
                    <a:lnTo>
                      <a:pt x="5172" y="4151"/>
                    </a:lnTo>
                    <a:lnTo>
                      <a:pt x="5198" y="4165"/>
                    </a:lnTo>
                    <a:lnTo>
                      <a:pt x="5224" y="4180"/>
                    </a:lnTo>
                    <a:lnTo>
                      <a:pt x="5258" y="4195"/>
                    </a:lnTo>
                    <a:lnTo>
                      <a:pt x="5283" y="4217"/>
                    </a:lnTo>
                    <a:lnTo>
                      <a:pt x="5309" y="4231"/>
                    </a:lnTo>
                    <a:lnTo>
                      <a:pt x="5334" y="4246"/>
                    </a:lnTo>
                    <a:lnTo>
                      <a:pt x="5369" y="4261"/>
                    </a:lnTo>
                    <a:lnTo>
                      <a:pt x="5394" y="4276"/>
                    </a:lnTo>
                    <a:lnTo>
                      <a:pt x="5420" y="4290"/>
                    </a:lnTo>
                    <a:lnTo>
                      <a:pt x="5454" y="4305"/>
                    </a:lnTo>
                    <a:lnTo>
                      <a:pt x="5480" y="4320"/>
                    </a:lnTo>
                    <a:lnTo>
                      <a:pt x="5505" y="4334"/>
                    </a:lnTo>
                    <a:lnTo>
                      <a:pt x="5539" y="4349"/>
                    </a:lnTo>
                    <a:lnTo>
                      <a:pt x="5565" y="4364"/>
                    </a:lnTo>
                    <a:lnTo>
                      <a:pt x="5591" y="4378"/>
                    </a:lnTo>
                    <a:lnTo>
                      <a:pt x="5616" y="4393"/>
                    </a:lnTo>
                    <a:lnTo>
                      <a:pt x="5633" y="4400"/>
                    </a:lnTo>
                  </a:path>
                </a:pathLst>
              </a:custGeom>
              <a:noFill/>
              <a:ln w="9525" cmpd="sng">
                <a:solidFill>
                  <a:srgbClr val="66CC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29772" name="Freeform 76"/>
              <p:cNvSpPr>
                <a:spLocks/>
              </p:cNvSpPr>
              <p:nvPr/>
            </p:nvSpPr>
            <p:spPr bwMode="auto">
              <a:xfrm>
                <a:off x="1960" y="1373"/>
                <a:ext cx="1994" cy="1137"/>
              </a:xfrm>
              <a:custGeom>
                <a:avLst/>
                <a:gdLst>
                  <a:gd name="T0" fmla="*/ 25 w 6743"/>
                  <a:gd name="T1" fmla="*/ 974 h 4400"/>
                  <a:gd name="T2" fmla="*/ 58 w 6743"/>
                  <a:gd name="T3" fmla="*/ 957 h 4400"/>
                  <a:gd name="T4" fmla="*/ 91 w 6743"/>
                  <a:gd name="T5" fmla="*/ 942 h 4400"/>
                  <a:gd name="T6" fmla="*/ 124 w 6743"/>
                  <a:gd name="T7" fmla="*/ 926 h 4400"/>
                  <a:gd name="T8" fmla="*/ 159 w 6743"/>
                  <a:gd name="T9" fmla="*/ 911 h 4400"/>
                  <a:gd name="T10" fmla="*/ 192 w 6743"/>
                  <a:gd name="T11" fmla="*/ 894 h 4400"/>
                  <a:gd name="T12" fmla="*/ 224 w 6743"/>
                  <a:gd name="T13" fmla="*/ 879 h 4400"/>
                  <a:gd name="T14" fmla="*/ 257 w 6743"/>
                  <a:gd name="T15" fmla="*/ 862 h 4400"/>
                  <a:gd name="T16" fmla="*/ 290 w 6743"/>
                  <a:gd name="T17" fmla="*/ 845 h 4400"/>
                  <a:gd name="T18" fmla="*/ 323 w 6743"/>
                  <a:gd name="T19" fmla="*/ 828 h 4400"/>
                  <a:gd name="T20" fmla="*/ 358 w 6743"/>
                  <a:gd name="T21" fmla="*/ 811 h 4400"/>
                  <a:gd name="T22" fmla="*/ 391 w 6743"/>
                  <a:gd name="T23" fmla="*/ 794 h 4400"/>
                  <a:gd name="T24" fmla="*/ 424 w 6743"/>
                  <a:gd name="T25" fmla="*/ 774 h 4400"/>
                  <a:gd name="T26" fmla="*/ 457 w 6743"/>
                  <a:gd name="T27" fmla="*/ 756 h 4400"/>
                  <a:gd name="T28" fmla="*/ 490 w 6743"/>
                  <a:gd name="T29" fmla="*/ 736 h 4400"/>
                  <a:gd name="T30" fmla="*/ 522 w 6743"/>
                  <a:gd name="T31" fmla="*/ 714 h 4400"/>
                  <a:gd name="T32" fmla="*/ 558 w 6743"/>
                  <a:gd name="T33" fmla="*/ 691 h 4400"/>
                  <a:gd name="T34" fmla="*/ 591 w 6743"/>
                  <a:gd name="T35" fmla="*/ 666 h 4400"/>
                  <a:gd name="T36" fmla="*/ 623 w 6743"/>
                  <a:gd name="T37" fmla="*/ 640 h 4400"/>
                  <a:gd name="T38" fmla="*/ 656 w 6743"/>
                  <a:gd name="T39" fmla="*/ 608 h 4400"/>
                  <a:gd name="T40" fmla="*/ 689 w 6743"/>
                  <a:gd name="T41" fmla="*/ 571 h 4400"/>
                  <a:gd name="T42" fmla="*/ 722 w 6743"/>
                  <a:gd name="T43" fmla="*/ 526 h 4400"/>
                  <a:gd name="T44" fmla="*/ 757 w 6743"/>
                  <a:gd name="T45" fmla="*/ 463 h 4400"/>
                  <a:gd name="T46" fmla="*/ 790 w 6743"/>
                  <a:gd name="T47" fmla="*/ 366 h 4400"/>
                  <a:gd name="T48" fmla="*/ 823 w 6743"/>
                  <a:gd name="T49" fmla="*/ 121 h 4400"/>
                  <a:gd name="T50" fmla="*/ 856 w 6743"/>
                  <a:gd name="T51" fmla="*/ 285 h 4400"/>
                  <a:gd name="T52" fmla="*/ 888 w 6743"/>
                  <a:gd name="T53" fmla="*/ 421 h 4400"/>
                  <a:gd name="T54" fmla="*/ 921 w 6743"/>
                  <a:gd name="T55" fmla="*/ 497 h 4400"/>
                  <a:gd name="T56" fmla="*/ 957 w 6743"/>
                  <a:gd name="T57" fmla="*/ 550 h 4400"/>
                  <a:gd name="T58" fmla="*/ 989 w 6743"/>
                  <a:gd name="T59" fmla="*/ 590 h 4400"/>
                  <a:gd name="T60" fmla="*/ 1022 w 6743"/>
                  <a:gd name="T61" fmla="*/ 625 h 4400"/>
                  <a:gd name="T62" fmla="*/ 1055 w 6743"/>
                  <a:gd name="T63" fmla="*/ 653 h 4400"/>
                  <a:gd name="T64" fmla="*/ 1088 w 6743"/>
                  <a:gd name="T65" fmla="*/ 680 h 4400"/>
                  <a:gd name="T66" fmla="*/ 1120 w 6743"/>
                  <a:gd name="T67" fmla="*/ 702 h 4400"/>
                  <a:gd name="T68" fmla="*/ 1156 w 6743"/>
                  <a:gd name="T69" fmla="*/ 725 h 4400"/>
                  <a:gd name="T70" fmla="*/ 1189 w 6743"/>
                  <a:gd name="T71" fmla="*/ 746 h 4400"/>
                  <a:gd name="T72" fmla="*/ 1222 w 6743"/>
                  <a:gd name="T73" fmla="*/ 765 h 4400"/>
                  <a:gd name="T74" fmla="*/ 1254 w 6743"/>
                  <a:gd name="T75" fmla="*/ 784 h 4400"/>
                  <a:gd name="T76" fmla="*/ 1287 w 6743"/>
                  <a:gd name="T77" fmla="*/ 803 h 4400"/>
                  <a:gd name="T78" fmla="*/ 1320 w 6743"/>
                  <a:gd name="T79" fmla="*/ 820 h 4400"/>
                  <a:gd name="T80" fmla="*/ 1355 w 6743"/>
                  <a:gd name="T81" fmla="*/ 837 h 4400"/>
                  <a:gd name="T82" fmla="*/ 1388 w 6743"/>
                  <a:gd name="T83" fmla="*/ 854 h 4400"/>
                  <a:gd name="T84" fmla="*/ 1421 w 6743"/>
                  <a:gd name="T85" fmla="*/ 869 h 4400"/>
                  <a:gd name="T86" fmla="*/ 1454 w 6743"/>
                  <a:gd name="T87" fmla="*/ 887 h 4400"/>
                  <a:gd name="T88" fmla="*/ 1487 w 6743"/>
                  <a:gd name="T89" fmla="*/ 902 h 4400"/>
                  <a:gd name="T90" fmla="*/ 1519 w 6743"/>
                  <a:gd name="T91" fmla="*/ 919 h 4400"/>
                  <a:gd name="T92" fmla="*/ 1555 w 6743"/>
                  <a:gd name="T93" fmla="*/ 934 h 4400"/>
                  <a:gd name="T94" fmla="*/ 1588 w 6743"/>
                  <a:gd name="T95" fmla="*/ 949 h 4400"/>
                  <a:gd name="T96" fmla="*/ 1621 w 6743"/>
                  <a:gd name="T97" fmla="*/ 964 h 4400"/>
                  <a:gd name="T98" fmla="*/ 1653 w 6743"/>
                  <a:gd name="T99" fmla="*/ 981 h 4400"/>
                  <a:gd name="T100" fmla="*/ 1686 w 6743"/>
                  <a:gd name="T101" fmla="*/ 997 h 4400"/>
                  <a:gd name="T102" fmla="*/ 1719 w 6743"/>
                  <a:gd name="T103" fmla="*/ 1012 h 4400"/>
                  <a:gd name="T104" fmla="*/ 1754 w 6743"/>
                  <a:gd name="T105" fmla="*/ 1027 h 4400"/>
                  <a:gd name="T106" fmla="*/ 1787 w 6743"/>
                  <a:gd name="T107" fmla="*/ 1042 h 4400"/>
                  <a:gd name="T108" fmla="*/ 1820 w 6743"/>
                  <a:gd name="T109" fmla="*/ 1057 h 4400"/>
                  <a:gd name="T110" fmla="*/ 1853 w 6743"/>
                  <a:gd name="T111" fmla="*/ 1073 h 4400"/>
                  <a:gd name="T112" fmla="*/ 1885 w 6743"/>
                  <a:gd name="T113" fmla="*/ 1088 h 4400"/>
                  <a:gd name="T114" fmla="*/ 1918 w 6743"/>
                  <a:gd name="T115" fmla="*/ 1103 h 4400"/>
                  <a:gd name="T116" fmla="*/ 1953 w 6743"/>
                  <a:gd name="T117" fmla="*/ 1118 h 4400"/>
                  <a:gd name="T118" fmla="*/ 1986 w 6743"/>
                  <a:gd name="T119" fmla="*/ 1133 h 4400"/>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6743" h="4400">
                    <a:moveTo>
                      <a:pt x="0" y="3813"/>
                    </a:moveTo>
                    <a:lnTo>
                      <a:pt x="25" y="3798"/>
                    </a:lnTo>
                    <a:lnTo>
                      <a:pt x="59" y="3783"/>
                    </a:lnTo>
                    <a:lnTo>
                      <a:pt x="85" y="3769"/>
                    </a:lnTo>
                    <a:lnTo>
                      <a:pt x="111" y="3754"/>
                    </a:lnTo>
                    <a:lnTo>
                      <a:pt x="136" y="3732"/>
                    </a:lnTo>
                    <a:lnTo>
                      <a:pt x="170" y="3717"/>
                    </a:lnTo>
                    <a:lnTo>
                      <a:pt x="196" y="3702"/>
                    </a:lnTo>
                    <a:lnTo>
                      <a:pt x="221" y="3688"/>
                    </a:lnTo>
                    <a:lnTo>
                      <a:pt x="256" y="3673"/>
                    </a:lnTo>
                    <a:lnTo>
                      <a:pt x="281" y="3658"/>
                    </a:lnTo>
                    <a:lnTo>
                      <a:pt x="307" y="3644"/>
                    </a:lnTo>
                    <a:lnTo>
                      <a:pt x="341" y="3629"/>
                    </a:lnTo>
                    <a:lnTo>
                      <a:pt x="367" y="3614"/>
                    </a:lnTo>
                    <a:lnTo>
                      <a:pt x="392" y="3600"/>
                    </a:lnTo>
                    <a:lnTo>
                      <a:pt x="418" y="3585"/>
                    </a:lnTo>
                    <a:lnTo>
                      <a:pt x="452" y="3570"/>
                    </a:lnTo>
                    <a:lnTo>
                      <a:pt x="478" y="3556"/>
                    </a:lnTo>
                    <a:lnTo>
                      <a:pt x="503" y="3541"/>
                    </a:lnTo>
                    <a:lnTo>
                      <a:pt x="537" y="3526"/>
                    </a:lnTo>
                    <a:lnTo>
                      <a:pt x="563" y="3504"/>
                    </a:lnTo>
                    <a:lnTo>
                      <a:pt x="589" y="3489"/>
                    </a:lnTo>
                    <a:lnTo>
                      <a:pt x="614" y="3475"/>
                    </a:lnTo>
                    <a:lnTo>
                      <a:pt x="648" y="3460"/>
                    </a:lnTo>
                    <a:lnTo>
                      <a:pt x="674" y="3445"/>
                    </a:lnTo>
                    <a:lnTo>
                      <a:pt x="699" y="3431"/>
                    </a:lnTo>
                    <a:lnTo>
                      <a:pt x="734" y="3416"/>
                    </a:lnTo>
                    <a:lnTo>
                      <a:pt x="759" y="3401"/>
                    </a:lnTo>
                    <a:lnTo>
                      <a:pt x="785" y="3379"/>
                    </a:lnTo>
                    <a:lnTo>
                      <a:pt x="810" y="3364"/>
                    </a:lnTo>
                    <a:lnTo>
                      <a:pt x="845" y="3350"/>
                    </a:lnTo>
                    <a:lnTo>
                      <a:pt x="870" y="3335"/>
                    </a:lnTo>
                    <a:lnTo>
                      <a:pt x="896" y="3320"/>
                    </a:lnTo>
                    <a:lnTo>
                      <a:pt x="930" y="3306"/>
                    </a:lnTo>
                    <a:lnTo>
                      <a:pt x="956" y="3284"/>
                    </a:lnTo>
                    <a:lnTo>
                      <a:pt x="981" y="3269"/>
                    </a:lnTo>
                    <a:lnTo>
                      <a:pt x="1015" y="3254"/>
                    </a:lnTo>
                    <a:lnTo>
                      <a:pt x="1041" y="3240"/>
                    </a:lnTo>
                    <a:lnTo>
                      <a:pt x="1067" y="3225"/>
                    </a:lnTo>
                    <a:lnTo>
                      <a:pt x="1092" y="3203"/>
                    </a:lnTo>
                    <a:lnTo>
                      <a:pt x="1126" y="3188"/>
                    </a:lnTo>
                    <a:lnTo>
                      <a:pt x="1152" y="3173"/>
                    </a:lnTo>
                    <a:lnTo>
                      <a:pt x="1178" y="3151"/>
                    </a:lnTo>
                    <a:lnTo>
                      <a:pt x="1212" y="3137"/>
                    </a:lnTo>
                    <a:lnTo>
                      <a:pt x="1237" y="3122"/>
                    </a:lnTo>
                    <a:lnTo>
                      <a:pt x="1263" y="3107"/>
                    </a:lnTo>
                    <a:lnTo>
                      <a:pt x="1288" y="3085"/>
                    </a:lnTo>
                    <a:lnTo>
                      <a:pt x="1323" y="3071"/>
                    </a:lnTo>
                    <a:lnTo>
                      <a:pt x="1348" y="3049"/>
                    </a:lnTo>
                    <a:lnTo>
                      <a:pt x="1374" y="3034"/>
                    </a:lnTo>
                    <a:lnTo>
                      <a:pt x="1408" y="3019"/>
                    </a:lnTo>
                    <a:lnTo>
                      <a:pt x="1434" y="2997"/>
                    </a:lnTo>
                    <a:lnTo>
                      <a:pt x="1459" y="2982"/>
                    </a:lnTo>
                    <a:lnTo>
                      <a:pt x="1485" y="2960"/>
                    </a:lnTo>
                    <a:lnTo>
                      <a:pt x="1519" y="2946"/>
                    </a:lnTo>
                    <a:lnTo>
                      <a:pt x="1545" y="2924"/>
                    </a:lnTo>
                    <a:lnTo>
                      <a:pt x="1570" y="2902"/>
                    </a:lnTo>
                    <a:lnTo>
                      <a:pt x="1604" y="2887"/>
                    </a:lnTo>
                    <a:lnTo>
                      <a:pt x="1630" y="2865"/>
                    </a:lnTo>
                    <a:lnTo>
                      <a:pt x="1656" y="2850"/>
                    </a:lnTo>
                    <a:lnTo>
                      <a:pt x="1690" y="2828"/>
                    </a:lnTo>
                    <a:lnTo>
                      <a:pt x="1715" y="2806"/>
                    </a:lnTo>
                    <a:lnTo>
                      <a:pt x="1741" y="2784"/>
                    </a:lnTo>
                    <a:lnTo>
                      <a:pt x="1766" y="2762"/>
                    </a:lnTo>
                    <a:lnTo>
                      <a:pt x="1801" y="2740"/>
                    </a:lnTo>
                    <a:lnTo>
                      <a:pt x="1826" y="2718"/>
                    </a:lnTo>
                    <a:lnTo>
                      <a:pt x="1852" y="2696"/>
                    </a:lnTo>
                    <a:lnTo>
                      <a:pt x="1886" y="2674"/>
                    </a:lnTo>
                    <a:lnTo>
                      <a:pt x="1912" y="2652"/>
                    </a:lnTo>
                    <a:lnTo>
                      <a:pt x="1937" y="2630"/>
                    </a:lnTo>
                    <a:lnTo>
                      <a:pt x="1963" y="2608"/>
                    </a:lnTo>
                    <a:lnTo>
                      <a:pt x="1997" y="2578"/>
                    </a:lnTo>
                    <a:lnTo>
                      <a:pt x="2023" y="2556"/>
                    </a:lnTo>
                    <a:lnTo>
                      <a:pt x="2048" y="2527"/>
                    </a:lnTo>
                    <a:lnTo>
                      <a:pt x="2082" y="2505"/>
                    </a:lnTo>
                    <a:lnTo>
                      <a:pt x="2108" y="2476"/>
                    </a:lnTo>
                    <a:lnTo>
                      <a:pt x="2134" y="2446"/>
                    </a:lnTo>
                    <a:lnTo>
                      <a:pt x="2159" y="2417"/>
                    </a:lnTo>
                    <a:lnTo>
                      <a:pt x="2193" y="2387"/>
                    </a:lnTo>
                    <a:lnTo>
                      <a:pt x="2219" y="2351"/>
                    </a:lnTo>
                    <a:lnTo>
                      <a:pt x="2244" y="2321"/>
                    </a:lnTo>
                    <a:lnTo>
                      <a:pt x="2279" y="2284"/>
                    </a:lnTo>
                    <a:lnTo>
                      <a:pt x="2304" y="2248"/>
                    </a:lnTo>
                    <a:lnTo>
                      <a:pt x="2330" y="2211"/>
                    </a:lnTo>
                    <a:lnTo>
                      <a:pt x="2364" y="2167"/>
                    </a:lnTo>
                    <a:lnTo>
                      <a:pt x="2390" y="2130"/>
                    </a:lnTo>
                    <a:lnTo>
                      <a:pt x="2415" y="2079"/>
                    </a:lnTo>
                    <a:lnTo>
                      <a:pt x="2441" y="2035"/>
                    </a:lnTo>
                    <a:lnTo>
                      <a:pt x="2475" y="1983"/>
                    </a:lnTo>
                    <a:lnTo>
                      <a:pt x="2501" y="1924"/>
                    </a:lnTo>
                    <a:lnTo>
                      <a:pt x="2526" y="1866"/>
                    </a:lnTo>
                    <a:lnTo>
                      <a:pt x="2560" y="1792"/>
                    </a:lnTo>
                    <a:lnTo>
                      <a:pt x="2586" y="1719"/>
                    </a:lnTo>
                    <a:lnTo>
                      <a:pt x="2612" y="1631"/>
                    </a:lnTo>
                    <a:lnTo>
                      <a:pt x="2637" y="1535"/>
                    </a:lnTo>
                    <a:lnTo>
                      <a:pt x="2671" y="1418"/>
                    </a:lnTo>
                    <a:lnTo>
                      <a:pt x="2697" y="1278"/>
                    </a:lnTo>
                    <a:lnTo>
                      <a:pt x="2723" y="1102"/>
                    </a:lnTo>
                    <a:lnTo>
                      <a:pt x="2757" y="852"/>
                    </a:lnTo>
                    <a:lnTo>
                      <a:pt x="2782" y="470"/>
                    </a:lnTo>
                    <a:lnTo>
                      <a:pt x="2808" y="0"/>
                    </a:lnTo>
                    <a:lnTo>
                      <a:pt x="2833" y="470"/>
                    </a:lnTo>
                    <a:lnTo>
                      <a:pt x="2868" y="852"/>
                    </a:lnTo>
                    <a:lnTo>
                      <a:pt x="2893" y="1102"/>
                    </a:lnTo>
                    <a:lnTo>
                      <a:pt x="2919" y="1278"/>
                    </a:lnTo>
                    <a:lnTo>
                      <a:pt x="2953" y="1418"/>
                    </a:lnTo>
                    <a:lnTo>
                      <a:pt x="2979" y="1535"/>
                    </a:lnTo>
                    <a:lnTo>
                      <a:pt x="3004" y="1631"/>
                    </a:lnTo>
                    <a:lnTo>
                      <a:pt x="3038" y="1719"/>
                    </a:lnTo>
                    <a:lnTo>
                      <a:pt x="3064" y="1792"/>
                    </a:lnTo>
                    <a:lnTo>
                      <a:pt x="3090" y="1866"/>
                    </a:lnTo>
                    <a:lnTo>
                      <a:pt x="3115" y="1924"/>
                    </a:lnTo>
                    <a:lnTo>
                      <a:pt x="3149" y="1983"/>
                    </a:lnTo>
                    <a:lnTo>
                      <a:pt x="3175" y="2035"/>
                    </a:lnTo>
                    <a:lnTo>
                      <a:pt x="3201" y="2079"/>
                    </a:lnTo>
                    <a:lnTo>
                      <a:pt x="3235" y="2130"/>
                    </a:lnTo>
                    <a:lnTo>
                      <a:pt x="3260" y="2167"/>
                    </a:lnTo>
                    <a:lnTo>
                      <a:pt x="3286" y="2211"/>
                    </a:lnTo>
                    <a:lnTo>
                      <a:pt x="3311" y="2248"/>
                    </a:lnTo>
                    <a:lnTo>
                      <a:pt x="3346" y="2284"/>
                    </a:lnTo>
                    <a:lnTo>
                      <a:pt x="3371" y="2321"/>
                    </a:lnTo>
                    <a:lnTo>
                      <a:pt x="3397" y="2351"/>
                    </a:lnTo>
                    <a:lnTo>
                      <a:pt x="3431" y="2387"/>
                    </a:lnTo>
                    <a:lnTo>
                      <a:pt x="3457" y="2417"/>
                    </a:lnTo>
                    <a:lnTo>
                      <a:pt x="3482" y="2446"/>
                    </a:lnTo>
                    <a:lnTo>
                      <a:pt x="3516" y="2476"/>
                    </a:lnTo>
                    <a:lnTo>
                      <a:pt x="3542" y="2505"/>
                    </a:lnTo>
                    <a:lnTo>
                      <a:pt x="3568" y="2527"/>
                    </a:lnTo>
                    <a:lnTo>
                      <a:pt x="3593" y="2556"/>
                    </a:lnTo>
                    <a:lnTo>
                      <a:pt x="3627" y="2578"/>
                    </a:lnTo>
                    <a:lnTo>
                      <a:pt x="3653" y="2608"/>
                    </a:lnTo>
                    <a:lnTo>
                      <a:pt x="3679" y="2630"/>
                    </a:lnTo>
                    <a:lnTo>
                      <a:pt x="3713" y="2652"/>
                    </a:lnTo>
                    <a:lnTo>
                      <a:pt x="3738" y="2674"/>
                    </a:lnTo>
                    <a:lnTo>
                      <a:pt x="3764" y="2696"/>
                    </a:lnTo>
                    <a:lnTo>
                      <a:pt x="3789" y="2718"/>
                    </a:lnTo>
                    <a:lnTo>
                      <a:pt x="3824" y="2740"/>
                    </a:lnTo>
                    <a:lnTo>
                      <a:pt x="3849" y="2762"/>
                    </a:lnTo>
                    <a:lnTo>
                      <a:pt x="3875" y="2784"/>
                    </a:lnTo>
                    <a:lnTo>
                      <a:pt x="3909" y="2806"/>
                    </a:lnTo>
                    <a:lnTo>
                      <a:pt x="3935" y="2828"/>
                    </a:lnTo>
                    <a:lnTo>
                      <a:pt x="3960" y="2850"/>
                    </a:lnTo>
                    <a:lnTo>
                      <a:pt x="3986" y="2865"/>
                    </a:lnTo>
                    <a:lnTo>
                      <a:pt x="4020" y="2887"/>
                    </a:lnTo>
                    <a:lnTo>
                      <a:pt x="4046" y="2902"/>
                    </a:lnTo>
                    <a:lnTo>
                      <a:pt x="4071" y="2924"/>
                    </a:lnTo>
                    <a:lnTo>
                      <a:pt x="4105" y="2946"/>
                    </a:lnTo>
                    <a:lnTo>
                      <a:pt x="4131" y="2960"/>
                    </a:lnTo>
                    <a:lnTo>
                      <a:pt x="4157" y="2982"/>
                    </a:lnTo>
                    <a:lnTo>
                      <a:pt x="4191" y="2997"/>
                    </a:lnTo>
                    <a:lnTo>
                      <a:pt x="4216" y="3019"/>
                    </a:lnTo>
                    <a:lnTo>
                      <a:pt x="4242" y="3034"/>
                    </a:lnTo>
                    <a:lnTo>
                      <a:pt x="4268" y="3049"/>
                    </a:lnTo>
                    <a:lnTo>
                      <a:pt x="4302" y="3071"/>
                    </a:lnTo>
                    <a:lnTo>
                      <a:pt x="4327" y="3085"/>
                    </a:lnTo>
                    <a:lnTo>
                      <a:pt x="4353" y="3107"/>
                    </a:lnTo>
                    <a:lnTo>
                      <a:pt x="4387" y="3122"/>
                    </a:lnTo>
                    <a:lnTo>
                      <a:pt x="4413" y="3137"/>
                    </a:lnTo>
                    <a:lnTo>
                      <a:pt x="4438" y="3151"/>
                    </a:lnTo>
                    <a:lnTo>
                      <a:pt x="4464" y="3173"/>
                    </a:lnTo>
                    <a:lnTo>
                      <a:pt x="4498" y="3188"/>
                    </a:lnTo>
                    <a:lnTo>
                      <a:pt x="4524" y="3203"/>
                    </a:lnTo>
                    <a:lnTo>
                      <a:pt x="4549" y="3225"/>
                    </a:lnTo>
                    <a:lnTo>
                      <a:pt x="4583" y="3240"/>
                    </a:lnTo>
                    <a:lnTo>
                      <a:pt x="4609" y="3254"/>
                    </a:lnTo>
                    <a:lnTo>
                      <a:pt x="4635" y="3269"/>
                    </a:lnTo>
                    <a:lnTo>
                      <a:pt x="4660" y="3284"/>
                    </a:lnTo>
                    <a:lnTo>
                      <a:pt x="4694" y="3306"/>
                    </a:lnTo>
                    <a:lnTo>
                      <a:pt x="4720" y="3320"/>
                    </a:lnTo>
                    <a:lnTo>
                      <a:pt x="4746" y="3335"/>
                    </a:lnTo>
                    <a:lnTo>
                      <a:pt x="4780" y="3350"/>
                    </a:lnTo>
                    <a:lnTo>
                      <a:pt x="4805" y="3364"/>
                    </a:lnTo>
                    <a:lnTo>
                      <a:pt x="4831" y="3379"/>
                    </a:lnTo>
                    <a:lnTo>
                      <a:pt x="4865" y="3401"/>
                    </a:lnTo>
                    <a:lnTo>
                      <a:pt x="4891" y="3416"/>
                    </a:lnTo>
                    <a:lnTo>
                      <a:pt x="4916" y="3431"/>
                    </a:lnTo>
                    <a:lnTo>
                      <a:pt x="4942" y="3445"/>
                    </a:lnTo>
                    <a:lnTo>
                      <a:pt x="4976" y="3460"/>
                    </a:lnTo>
                    <a:lnTo>
                      <a:pt x="5002" y="3475"/>
                    </a:lnTo>
                    <a:lnTo>
                      <a:pt x="5027" y="3489"/>
                    </a:lnTo>
                    <a:lnTo>
                      <a:pt x="5061" y="3504"/>
                    </a:lnTo>
                    <a:lnTo>
                      <a:pt x="5087" y="3526"/>
                    </a:lnTo>
                    <a:lnTo>
                      <a:pt x="5113" y="3541"/>
                    </a:lnTo>
                    <a:lnTo>
                      <a:pt x="5138" y="3556"/>
                    </a:lnTo>
                    <a:lnTo>
                      <a:pt x="5172" y="3570"/>
                    </a:lnTo>
                    <a:lnTo>
                      <a:pt x="5198" y="3585"/>
                    </a:lnTo>
                    <a:lnTo>
                      <a:pt x="5224" y="3600"/>
                    </a:lnTo>
                    <a:lnTo>
                      <a:pt x="5258" y="3614"/>
                    </a:lnTo>
                    <a:lnTo>
                      <a:pt x="5283" y="3629"/>
                    </a:lnTo>
                    <a:lnTo>
                      <a:pt x="5309" y="3644"/>
                    </a:lnTo>
                    <a:lnTo>
                      <a:pt x="5334" y="3658"/>
                    </a:lnTo>
                    <a:lnTo>
                      <a:pt x="5369" y="3673"/>
                    </a:lnTo>
                    <a:lnTo>
                      <a:pt x="5394" y="3688"/>
                    </a:lnTo>
                    <a:lnTo>
                      <a:pt x="5420" y="3702"/>
                    </a:lnTo>
                    <a:lnTo>
                      <a:pt x="5454" y="3717"/>
                    </a:lnTo>
                    <a:lnTo>
                      <a:pt x="5480" y="3732"/>
                    </a:lnTo>
                    <a:lnTo>
                      <a:pt x="5505" y="3754"/>
                    </a:lnTo>
                    <a:lnTo>
                      <a:pt x="5539" y="3769"/>
                    </a:lnTo>
                    <a:lnTo>
                      <a:pt x="5565" y="3783"/>
                    </a:lnTo>
                    <a:lnTo>
                      <a:pt x="5591" y="3798"/>
                    </a:lnTo>
                    <a:lnTo>
                      <a:pt x="5616" y="3813"/>
                    </a:lnTo>
                    <a:lnTo>
                      <a:pt x="5650" y="3827"/>
                    </a:lnTo>
                    <a:lnTo>
                      <a:pt x="5676" y="3842"/>
                    </a:lnTo>
                    <a:lnTo>
                      <a:pt x="5702" y="3857"/>
                    </a:lnTo>
                    <a:lnTo>
                      <a:pt x="5736" y="3871"/>
                    </a:lnTo>
                    <a:lnTo>
                      <a:pt x="5761" y="3886"/>
                    </a:lnTo>
                    <a:lnTo>
                      <a:pt x="5787" y="3901"/>
                    </a:lnTo>
                    <a:lnTo>
                      <a:pt x="5813" y="3916"/>
                    </a:lnTo>
                    <a:lnTo>
                      <a:pt x="5847" y="3930"/>
                    </a:lnTo>
                    <a:lnTo>
                      <a:pt x="5872" y="3945"/>
                    </a:lnTo>
                    <a:lnTo>
                      <a:pt x="5898" y="3960"/>
                    </a:lnTo>
                    <a:lnTo>
                      <a:pt x="5932" y="3974"/>
                    </a:lnTo>
                    <a:lnTo>
                      <a:pt x="5958" y="3989"/>
                    </a:lnTo>
                    <a:lnTo>
                      <a:pt x="5983" y="4004"/>
                    </a:lnTo>
                    <a:lnTo>
                      <a:pt x="6009" y="4018"/>
                    </a:lnTo>
                    <a:lnTo>
                      <a:pt x="6043" y="4033"/>
                    </a:lnTo>
                    <a:lnTo>
                      <a:pt x="6069" y="4048"/>
                    </a:lnTo>
                    <a:lnTo>
                      <a:pt x="6094" y="4062"/>
                    </a:lnTo>
                    <a:lnTo>
                      <a:pt x="6128" y="4077"/>
                    </a:lnTo>
                    <a:lnTo>
                      <a:pt x="6154" y="4092"/>
                    </a:lnTo>
                    <a:lnTo>
                      <a:pt x="6180" y="4107"/>
                    </a:lnTo>
                    <a:lnTo>
                      <a:pt x="6214" y="4121"/>
                    </a:lnTo>
                    <a:lnTo>
                      <a:pt x="6239" y="4136"/>
                    </a:lnTo>
                    <a:lnTo>
                      <a:pt x="6265" y="4151"/>
                    </a:lnTo>
                    <a:lnTo>
                      <a:pt x="6291" y="4165"/>
                    </a:lnTo>
                    <a:lnTo>
                      <a:pt x="6325" y="4180"/>
                    </a:lnTo>
                    <a:lnTo>
                      <a:pt x="6350" y="4195"/>
                    </a:lnTo>
                    <a:lnTo>
                      <a:pt x="6376" y="4209"/>
                    </a:lnTo>
                    <a:lnTo>
                      <a:pt x="6410" y="4224"/>
                    </a:lnTo>
                    <a:lnTo>
                      <a:pt x="6436" y="4239"/>
                    </a:lnTo>
                    <a:lnTo>
                      <a:pt x="6461" y="4253"/>
                    </a:lnTo>
                    <a:lnTo>
                      <a:pt x="6487" y="4268"/>
                    </a:lnTo>
                    <a:lnTo>
                      <a:pt x="6521" y="4283"/>
                    </a:lnTo>
                    <a:lnTo>
                      <a:pt x="6547" y="4298"/>
                    </a:lnTo>
                    <a:lnTo>
                      <a:pt x="6572" y="4312"/>
                    </a:lnTo>
                    <a:lnTo>
                      <a:pt x="6606" y="4327"/>
                    </a:lnTo>
                    <a:lnTo>
                      <a:pt x="6632" y="4342"/>
                    </a:lnTo>
                    <a:lnTo>
                      <a:pt x="6658" y="4356"/>
                    </a:lnTo>
                    <a:lnTo>
                      <a:pt x="6683" y="4371"/>
                    </a:lnTo>
                    <a:lnTo>
                      <a:pt x="6717" y="4386"/>
                    </a:lnTo>
                    <a:lnTo>
                      <a:pt x="6743" y="4400"/>
                    </a:lnTo>
                  </a:path>
                </a:pathLst>
              </a:custGeom>
              <a:noFill/>
              <a:ln w="9525" cmpd="sng">
                <a:solidFill>
                  <a:schemeClr val="accent1"/>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29773" name="Freeform 77"/>
              <p:cNvSpPr>
                <a:spLocks/>
              </p:cNvSpPr>
              <p:nvPr/>
            </p:nvSpPr>
            <p:spPr bwMode="auto">
              <a:xfrm>
                <a:off x="1960" y="1373"/>
                <a:ext cx="2077" cy="1061"/>
              </a:xfrm>
              <a:custGeom>
                <a:avLst/>
                <a:gdLst>
                  <a:gd name="T0" fmla="*/ 25 w 7025"/>
                  <a:gd name="T1" fmla="*/ 858 h 4107"/>
                  <a:gd name="T2" fmla="*/ 58 w 7025"/>
                  <a:gd name="T3" fmla="*/ 843 h 4107"/>
                  <a:gd name="T4" fmla="*/ 91 w 7025"/>
                  <a:gd name="T5" fmla="*/ 827 h 4107"/>
                  <a:gd name="T6" fmla="*/ 124 w 7025"/>
                  <a:gd name="T7" fmla="*/ 812 h 4107"/>
                  <a:gd name="T8" fmla="*/ 159 w 7025"/>
                  <a:gd name="T9" fmla="*/ 795 h 4107"/>
                  <a:gd name="T10" fmla="*/ 192 w 7025"/>
                  <a:gd name="T11" fmla="*/ 780 h 4107"/>
                  <a:gd name="T12" fmla="*/ 224 w 7025"/>
                  <a:gd name="T13" fmla="*/ 763 h 4107"/>
                  <a:gd name="T14" fmla="*/ 257 w 7025"/>
                  <a:gd name="T15" fmla="*/ 748 h 4107"/>
                  <a:gd name="T16" fmla="*/ 290 w 7025"/>
                  <a:gd name="T17" fmla="*/ 731 h 4107"/>
                  <a:gd name="T18" fmla="*/ 323 w 7025"/>
                  <a:gd name="T19" fmla="*/ 714 h 4107"/>
                  <a:gd name="T20" fmla="*/ 358 w 7025"/>
                  <a:gd name="T21" fmla="*/ 696 h 4107"/>
                  <a:gd name="T22" fmla="*/ 391 w 7025"/>
                  <a:gd name="T23" fmla="*/ 679 h 4107"/>
                  <a:gd name="T24" fmla="*/ 424 w 7025"/>
                  <a:gd name="T25" fmla="*/ 660 h 4107"/>
                  <a:gd name="T26" fmla="*/ 457 w 7025"/>
                  <a:gd name="T27" fmla="*/ 641 h 4107"/>
                  <a:gd name="T28" fmla="*/ 490 w 7025"/>
                  <a:gd name="T29" fmla="*/ 621 h 4107"/>
                  <a:gd name="T30" fmla="*/ 522 w 7025"/>
                  <a:gd name="T31" fmla="*/ 600 h 4107"/>
                  <a:gd name="T32" fmla="*/ 558 w 7025"/>
                  <a:gd name="T33" fmla="*/ 577 h 4107"/>
                  <a:gd name="T34" fmla="*/ 590 w 7025"/>
                  <a:gd name="T35" fmla="*/ 552 h 4107"/>
                  <a:gd name="T36" fmla="*/ 623 w 7025"/>
                  <a:gd name="T37" fmla="*/ 526 h 4107"/>
                  <a:gd name="T38" fmla="*/ 656 w 7025"/>
                  <a:gd name="T39" fmla="*/ 493 h 4107"/>
                  <a:gd name="T40" fmla="*/ 689 w 7025"/>
                  <a:gd name="T41" fmla="*/ 457 h 4107"/>
                  <a:gd name="T42" fmla="*/ 722 w 7025"/>
                  <a:gd name="T43" fmla="*/ 412 h 4107"/>
                  <a:gd name="T44" fmla="*/ 757 w 7025"/>
                  <a:gd name="T45" fmla="*/ 351 h 4107"/>
                  <a:gd name="T46" fmla="*/ 790 w 7025"/>
                  <a:gd name="T47" fmla="*/ 256 h 4107"/>
                  <a:gd name="T48" fmla="*/ 823 w 7025"/>
                  <a:gd name="T49" fmla="*/ 51 h 4107"/>
                  <a:gd name="T50" fmla="*/ 855 w 7025"/>
                  <a:gd name="T51" fmla="*/ 178 h 4107"/>
                  <a:gd name="T52" fmla="*/ 888 w 7025"/>
                  <a:gd name="T53" fmla="*/ 309 h 4107"/>
                  <a:gd name="T54" fmla="*/ 921 w 7025"/>
                  <a:gd name="T55" fmla="*/ 383 h 4107"/>
                  <a:gd name="T56" fmla="*/ 956 w 7025"/>
                  <a:gd name="T57" fmla="*/ 436 h 4107"/>
                  <a:gd name="T58" fmla="*/ 989 w 7025"/>
                  <a:gd name="T59" fmla="*/ 476 h 4107"/>
                  <a:gd name="T60" fmla="*/ 1022 w 7025"/>
                  <a:gd name="T61" fmla="*/ 510 h 4107"/>
                  <a:gd name="T62" fmla="*/ 1055 w 7025"/>
                  <a:gd name="T63" fmla="*/ 539 h 4107"/>
                  <a:gd name="T64" fmla="*/ 1088 w 7025"/>
                  <a:gd name="T65" fmla="*/ 566 h 4107"/>
                  <a:gd name="T66" fmla="*/ 1120 w 7025"/>
                  <a:gd name="T67" fmla="*/ 588 h 4107"/>
                  <a:gd name="T68" fmla="*/ 1156 w 7025"/>
                  <a:gd name="T69" fmla="*/ 611 h 4107"/>
                  <a:gd name="T70" fmla="*/ 1189 w 7025"/>
                  <a:gd name="T71" fmla="*/ 632 h 4107"/>
                  <a:gd name="T72" fmla="*/ 1221 w 7025"/>
                  <a:gd name="T73" fmla="*/ 651 h 4107"/>
                  <a:gd name="T74" fmla="*/ 1254 w 7025"/>
                  <a:gd name="T75" fmla="*/ 670 h 4107"/>
                  <a:gd name="T76" fmla="*/ 1287 w 7025"/>
                  <a:gd name="T77" fmla="*/ 687 h 4107"/>
                  <a:gd name="T78" fmla="*/ 1320 w 7025"/>
                  <a:gd name="T79" fmla="*/ 706 h 4107"/>
                  <a:gd name="T80" fmla="*/ 1355 w 7025"/>
                  <a:gd name="T81" fmla="*/ 723 h 4107"/>
                  <a:gd name="T82" fmla="*/ 1388 w 7025"/>
                  <a:gd name="T83" fmla="*/ 738 h 4107"/>
                  <a:gd name="T84" fmla="*/ 1421 w 7025"/>
                  <a:gd name="T85" fmla="*/ 755 h 4107"/>
                  <a:gd name="T86" fmla="*/ 1453 w 7025"/>
                  <a:gd name="T87" fmla="*/ 772 h 4107"/>
                  <a:gd name="T88" fmla="*/ 1486 w 7025"/>
                  <a:gd name="T89" fmla="*/ 788 h 4107"/>
                  <a:gd name="T90" fmla="*/ 1519 w 7025"/>
                  <a:gd name="T91" fmla="*/ 805 h 4107"/>
                  <a:gd name="T92" fmla="*/ 1555 w 7025"/>
                  <a:gd name="T93" fmla="*/ 820 h 4107"/>
                  <a:gd name="T94" fmla="*/ 1587 w 7025"/>
                  <a:gd name="T95" fmla="*/ 835 h 4107"/>
                  <a:gd name="T96" fmla="*/ 1620 w 7025"/>
                  <a:gd name="T97" fmla="*/ 850 h 4107"/>
                  <a:gd name="T98" fmla="*/ 1653 w 7025"/>
                  <a:gd name="T99" fmla="*/ 867 h 4107"/>
                  <a:gd name="T100" fmla="*/ 1686 w 7025"/>
                  <a:gd name="T101" fmla="*/ 882 h 4107"/>
                  <a:gd name="T102" fmla="*/ 1719 w 7025"/>
                  <a:gd name="T103" fmla="*/ 898 h 4107"/>
                  <a:gd name="T104" fmla="*/ 1754 w 7025"/>
                  <a:gd name="T105" fmla="*/ 913 h 4107"/>
                  <a:gd name="T106" fmla="*/ 1787 w 7025"/>
                  <a:gd name="T107" fmla="*/ 928 h 4107"/>
                  <a:gd name="T108" fmla="*/ 1819 w 7025"/>
                  <a:gd name="T109" fmla="*/ 943 h 4107"/>
                  <a:gd name="T110" fmla="*/ 1852 w 7025"/>
                  <a:gd name="T111" fmla="*/ 958 h 4107"/>
                  <a:gd name="T112" fmla="*/ 1885 w 7025"/>
                  <a:gd name="T113" fmla="*/ 974 h 4107"/>
                  <a:gd name="T114" fmla="*/ 1918 w 7025"/>
                  <a:gd name="T115" fmla="*/ 989 h 4107"/>
                  <a:gd name="T116" fmla="*/ 1953 w 7025"/>
                  <a:gd name="T117" fmla="*/ 1004 h 4107"/>
                  <a:gd name="T118" fmla="*/ 1986 w 7025"/>
                  <a:gd name="T119" fmla="*/ 1019 h 4107"/>
                  <a:gd name="T120" fmla="*/ 2019 w 7025"/>
                  <a:gd name="T121" fmla="*/ 1034 h 4107"/>
                  <a:gd name="T122" fmla="*/ 2052 w 7025"/>
                  <a:gd name="T123" fmla="*/ 1049 h 4107"/>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7025" h="4107">
                    <a:moveTo>
                      <a:pt x="0" y="3372"/>
                    </a:moveTo>
                    <a:lnTo>
                      <a:pt x="25" y="3357"/>
                    </a:lnTo>
                    <a:lnTo>
                      <a:pt x="59" y="3335"/>
                    </a:lnTo>
                    <a:lnTo>
                      <a:pt x="85" y="3320"/>
                    </a:lnTo>
                    <a:lnTo>
                      <a:pt x="111" y="3306"/>
                    </a:lnTo>
                    <a:lnTo>
                      <a:pt x="136" y="3291"/>
                    </a:lnTo>
                    <a:lnTo>
                      <a:pt x="170" y="3276"/>
                    </a:lnTo>
                    <a:lnTo>
                      <a:pt x="196" y="3262"/>
                    </a:lnTo>
                    <a:lnTo>
                      <a:pt x="221" y="3247"/>
                    </a:lnTo>
                    <a:lnTo>
                      <a:pt x="256" y="3232"/>
                    </a:lnTo>
                    <a:lnTo>
                      <a:pt x="281" y="3218"/>
                    </a:lnTo>
                    <a:lnTo>
                      <a:pt x="307" y="3203"/>
                    </a:lnTo>
                    <a:lnTo>
                      <a:pt x="341" y="3188"/>
                    </a:lnTo>
                    <a:lnTo>
                      <a:pt x="367" y="3173"/>
                    </a:lnTo>
                    <a:lnTo>
                      <a:pt x="392" y="3159"/>
                    </a:lnTo>
                    <a:lnTo>
                      <a:pt x="418" y="3144"/>
                    </a:lnTo>
                    <a:lnTo>
                      <a:pt x="452" y="3129"/>
                    </a:lnTo>
                    <a:lnTo>
                      <a:pt x="478" y="3115"/>
                    </a:lnTo>
                    <a:lnTo>
                      <a:pt x="503" y="3093"/>
                    </a:lnTo>
                    <a:lnTo>
                      <a:pt x="537" y="3078"/>
                    </a:lnTo>
                    <a:lnTo>
                      <a:pt x="563" y="3063"/>
                    </a:lnTo>
                    <a:lnTo>
                      <a:pt x="589" y="3049"/>
                    </a:lnTo>
                    <a:lnTo>
                      <a:pt x="614" y="3034"/>
                    </a:lnTo>
                    <a:lnTo>
                      <a:pt x="648" y="3019"/>
                    </a:lnTo>
                    <a:lnTo>
                      <a:pt x="674" y="3004"/>
                    </a:lnTo>
                    <a:lnTo>
                      <a:pt x="699" y="2990"/>
                    </a:lnTo>
                    <a:lnTo>
                      <a:pt x="734" y="2975"/>
                    </a:lnTo>
                    <a:lnTo>
                      <a:pt x="759" y="2953"/>
                    </a:lnTo>
                    <a:lnTo>
                      <a:pt x="785" y="2938"/>
                    </a:lnTo>
                    <a:lnTo>
                      <a:pt x="810" y="2924"/>
                    </a:lnTo>
                    <a:lnTo>
                      <a:pt x="845" y="2909"/>
                    </a:lnTo>
                    <a:lnTo>
                      <a:pt x="870" y="2894"/>
                    </a:lnTo>
                    <a:lnTo>
                      <a:pt x="896" y="2880"/>
                    </a:lnTo>
                    <a:lnTo>
                      <a:pt x="930" y="2858"/>
                    </a:lnTo>
                    <a:lnTo>
                      <a:pt x="956" y="2843"/>
                    </a:lnTo>
                    <a:lnTo>
                      <a:pt x="981" y="2828"/>
                    </a:lnTo>
                    <a:lnTo>
                      <a:pt x="1015" y="2813"/>
                    </a:lnTo>
                    <a:lnTo>
                      <a:pt x="1041" y="2799"/>
                    </a:lnTo>
                    <a:lnTo>
                      <a:pt x="1067" y="2777"/>
                    </a:lnTo>
                    <a:lnTo>
                      <a:pt x="1092" y="2762"/>
                    </a:lnTo>
                    <a:lnTo>
                      <a:pt x="1126" y="2747"/>
                    </a:lnTo>
                    <a:lnTo>
                      <a:pt x="1152" y="2733"/>
                    </a:lnTo>
                    <a:lnTo>
                      <a:pt x="1178" y="2711"/>
                    </a:lnTo>
                    <a:lnTo>
                      <a:pt x="1212" y="2696"/>
                    </a:lnTo>
                    <a:lnTo>
                      <a:pt x="1237" y="2681"/>
                    </a:lnTo>
                    <a:lnTo>
                      <a:pt x="1263" y="2659"/>
                    </a:lnTo>
                    <a:lnTo>
                      <a:pt x="1288" y="2644"/>
                    </a:lnTo>
                    <a:lnTo>
                      <a:pt x="1323" y="2630"/>
                    </a:lnTo>
                    <a:lnTo>
                      <a:pt x="1348" y="2608"/>
                    </a:lnTo>
                    <a:lnTo>
                      <a:pt x="1374" y="2593"/>
                    </a:lnTo>
                    <a:lnTo>
                      <a:pt x="1408" y="2571"/>
                    </a:lnTo>
                    <a:lnTo>
                      <a:pt x="1434" y="2556"/>
                    </a:lnTo>
                    <a:lnTo>
                      <a:pt x="1459" y="2542"/>
                    </a:lnTo>
                    <a:lnTo>
                      <a:pt x="1485" y="2520"/>
                    </a:lnTo>
                    <a:lnTo>
                      <a:pt x="1519" y="2505"/>
                    </a:lnTo>
                    <a:lnTo>
                      <a:pt x="1545" y="2483"/>
                    </a:lnTo>
                    <a:lnTo>
                      <a:pt x="1570" y="2461"/>
                    </a:lnTo>
                    <a:lnTo>
                      <a:pt x="1604" y="2446"/>
                    </a:lnTo>
                    <a:lnTo>
                      <a:pt x="1630" y="2424"/>
                    </a:lnTo>
                    <a:lnTo>
                      <a:pt x="1656" y="2402"/>
                    </a:lnTo>
                    <a:lnTo>
                      <a:pt x="1690" y="2387"/>
                    </a:lnTo>
                    <a:lnTo>
                      <a:pt x="1715" y="2365"/>
                    </a:lnTo>
                    <a:lnTo>
                      <a:pt x="1741" y="2343"/>
                    </a:lnTo>
                    <a:lnTo>
                      <a:pt x="1766" y="2321"/>
                    </a:lnTo>
                    <a:lnTo>
                      <a:pt x="1801" y="2299"/>
                    </a:lnTo>
                    <a:lnTo>
                      <a:pt x="1826" y="2277"/>
                    </a:lnTo>
                    <a:lnTo>
                      <a:pt x="1852" y="2255"/>
                    </a:lnTo>
                    <a:lnTo>
                      <a:pt x="1886" y="2233"/>
                    </a:lnTo>
                    <a:lnTo>
                      <a:pt x="1912" y="2211"/>
                    </a:lnTo>
                    <a:lnTo>
                      <a:pt x="1937" y="2189"/>
                    </a:lnTo>
                    <a:lnTo>
                      <a:pt x="1963" y="2167"/>
                    </a:lnTo>
                    <a:lnTo>
                      <a:pt x="1997" y="2138"/>
                    </a:lnTo>
                    <a:lnTo>
                      <a:pt x="2023" y="2116"/>
                    </a:lnTo>
                    <a:lnTo>
                      <a:pt x="2048" y="2086"/>
                    </a:lnTo>
                    <a:lnTo>
                      <a:pt x="2082" y="2064"/>
                    </a:lnTo>
                    <a:lnTo>
                      <a:pt x="2108" y="2035"/>
                    </a:lnTo>
                    <a:lnTo>
                      <a:pt x="2134" y="2005"/>
                    </a:lnTo>
                    <a:lnTo>
                      <a:pt x="2159" y="1976"/>
                    </a:lnTo>
                    <a:lnTo>
                      <a:pt x="2193" y="1947"/>
                    </a:lnTo>
                    <a:lnTo>
                      <a:pt x="2219" y="1910"/>
                    </a:lnTo>
                    <a:lnTo>
                      <a:pt x="2244" y="1880"/>
                    </a:lnTo>
                    <a:lnTo>
                      <a:pt x="2279" y="1844"/>
                    </a:lnTo>
                    <a:lnTo>
                      <a:pt x="2304" y="1807"/>
                    </a:lnTo>
                    <a:lnTo>
                      <a:pt x="2330" y="1770"/>
                    </a:lnTo>
                    <a:lnTo>
                      <a:pt x="2364" y="1726"/>
                    </a:lnTo>
                    <a:lnTo>
                      <a:pt x="2390" y="1689"/>
                    </a:lnTo>
                    <a:lnTo>
                      <a:pt x="2415" y="1638"/>
                    </a:lnTo>
                    <a:lnTo>
                      <a:pt x="2441" y="1594"/>
                    </a:lnTo>
                    <a:lnTo>
                      <a:pt x="2475" y="1542"/>
                    </a:lnTo>
                    <a:lnTo>
                      <a:pt x="2501" y="1484"/>
                    </a:lnTo>
                    <a:lnTo>
                      <a:pt x="2526" y="1425"/>
                    </a:lnTo>
                    <a:lnTo>
                      <a:pt x="2560" y="1359"/>
                    </a:lnTo>
                    <a:lnTo>
                      <a:pt x="2586" y="1278"/>
                    </a:lnTo>
                    <a:lnTo>
                      <a:pt x="2612" y="1197"/>
                    </a:lnTo>
                    <a:lnTo>
                      <a:pt x="2637" y="1102"/>
                    </a:lnTo>
                    <a:lnTo>
                      <a:pt x="2671" y="991"/>
                    </a:lnTo>
                    <a:lnTo>
                      <a:pt x="2697" y="852"/>
                    </a:lnTo>
                    <a:lnTo>
                      <a:pt x="2723" y="690"/>
                    </a:lnTo>
                    <a:lnTo>
                      <a:pt x="2757" y="470"/>
                    </a:lnTo>
                    <a:lnTo>
                      <a:pt x="2782" y="198"/>
                    </a:lnTo>
                    <a:lnTo>
                      <a:pt x="2808" y="0"/>
                    </a:lnTo>
                    <a:lnTo>
                      <a:pt x="2833" y="198"/>
                    </a:lnTo>
                    <a:lnTo>
                      <a:pt x="2868" y="470"/>
                    </a:lnTo>
                    <a:lnTo>
                      <a:pt x="2893" y="690"/>
                    </a:lnTo>
                    <a:lnTo>
                      <a:pt x="2919" y="852"/>
                    </a:lnTo>
                    <a:lnTo>
                      <a:pt x="2953" y="991"/>
                    </a:lnTo>
                    <a:lnTo>
                      <a:pt x="2979" y="1102"/>
                    </a:lnTo>
                    <a:lnTo>
                      <a:pt x="3004" y="1197"/>
                    </a:lnTo>
                    <a:lnTo>
                      <a:pt x="3038" y="1278"/>
                    </a:lnTo>
                    <a:lnTo>
                      <a:pt x="3064" y="1359"/>
                    </a:lnTo>
                    <a:lnTo>
                      <a:pt x="3090" y="1425"/>
                    </a:lnTo>
                    <a:lnTo>
                      <a:pt x="3115" y="1484"/>
                    </a:lnTo>
                    <a:lnTo>
                      <a:pt x="3149" y="1542"/>
                    </a:lnTo>
                    <a:lnTo>
                      <a:pt x="3175" y="1594"/>
                    </a:lnTo>
                    <a:lnTo>
                      <a:pt x="3201" y="1638"/>
                    </a:lnTo>
                    <a:lnTo>
                      <a:pt x="3235" y="1689"/>
                    </a:lnTo>
                    <a:lnTo>
                      <a:pt x="3260" y="1726"/>
                    </a:lnTo>
                    <a:lnTo>
                      <a:pt x="3286" y="1770"/>
                    </a:lnTo>
                    <a:lnTo>
                      <a:pt x="3311" y="1807"/>
                    </a:lnTo>
                    <a:lnTo>
                      <a:pt x="3346" y="1844"/>
                    </a:lnTo>
                    <a:lnTo>
                      <a:pt x="3371" y="1880"/>
                    </a:lnTo>
                    <a:lnTo>
                      <a:pt x="3397" y="1910"/>
                    </a:lnTo>
                    <a:lnTo>
                      <a:pt x="3431" y="1947"/>
                    </a:lnTo>
                    <a:lnTo>
                      <a:pt x="3457" y="1976"/>
                    </a:lnTo>
                    <a:lnTo>
                      <a:pt x="3482" y="2005"/>
                    </a:lnTo>
                    <a:lnTo>
                      <a:pt x="3516" y="2035"/>
                    </a:lnTo>
                    <a:lnTo>
                      <a:pt x="3542" y="2064"/>
                    </a:lnTo>
                    <a:lnTo>
                      <a:pt x="3568" y="2086"/>
                    </a:lnTo>
                    <a:lnTo>
                      <a:pt x="3593" y="2116"/>
                    </a:lnTo>
                    <a:lnTo>
                      <a:pt x="3627" y="2138"/>
                    </a:lnTo>
                    <a:lnTo>
                      <a:pt x="3653" y="2167"/>
                    </a:lnTo>
                    <a:lnTo>
                      <a:pt x="3679" y="2189"/>
                    </a:lnTo>
                    <a:lnTo>
                      <a:pt x="3713" y="2211"/>
                    </a:lnTo>
                    <a:lnTo>
                      <a:pt x="3738" y="2233"/>
                    </a:lnTo>
                    <a:lnTo>
                      <a:pt x="3764" y="2255"/>
                    </a:lnTo>
                    <a:lnTo>
                      <a:pt x="3789" y="2277"/>
                    </a:lnTo>
                    <a:lnTo>
                      <a:pt x="3824" y="2299"/>
                    </a:lnTo>
                    <a:lnTo>
                      <a:pt x="3849" y="2321"/>
                    </a:lnTo>
                    <a:lnTo>
                      <a:pt x="3875" y="2343"/>
                    </a:lnTo>
                    <a:lnTo>
                      <a:pt x="3909" y="2365"/>
                    </a:lnTo>
                    <a:lnTo>
                      <a:pt x="3935" y="2387"/>
                    </a:lnTo>
                    <a:lnTo>
                      <a:pt x="3960" y="2402"/>
                    </a:lnTo>
                    <a:lnTo>
                      <a:pt x="3986" y="2424"/>
                    </a:lnTo>
                    <a:lnTo>
                      <a:pt x="4020" y="2446"/>
                    </a:lnTo>
                    <a:lnTo>
                      <a:pt x="4046" y="2461"/>
                    </a:lnTo>
                    <a:lnTo>
                      <a:pt x="4071" y="2483"/>
                    </a:lnTo>
                    <a:lnTo>
                      <a:pt x="4105" y="2505"/>
                    </a:lnTo>
                    <a:lnTo>
                      <a:pt x="4131" y="2520"/>
                    </a:lnTo>
                    <a:lnTo>
                      <a:pt x="4157" y="2542"/>
                    </a:lnTo>
                    <a:lnTo>
                      <a:pt x="4191" y="2556"/>
                    </a:lnTo>
                    <a:lnTo>
                      <a:pt x="4216" y="2571"/>
                    </a:lnTo>
                    <a:lnTo>
                      <a:pt x="4242" y="2593"/>
                    </a:lnTo>
                    <a:lnTo>
                      <a:pt x="4268" y="2608"/>
                    </a:lnTo>
                    <a:lnTo>
                      <a:pt x="4302" y="2630"/>
                    </a:lnTo>
                    <a:lnTo>
                      <a:pt x="4327" y="2644"/>
                    </a:lnTo>
                    <a:lnTo>
                      <a:pt x="4353" y="2659"/>
                    </a:lnTo>
                    <a:lnTo>
                      <a:pt x="4387" y="2681"/>
                    </a:lnTo>
                    <a:lnTo>
                      <a:pt x="4413" y="2696"/>
                    </a:lnTo>
                    <a:lnTo>
                      <a:pt x="4438" y="2711"/>
                    </a:lnTo>
                    <a:lnTo>
                      <a:pt x="4464" y="2733"/>
                    </a:lnTo>
                    <a:lnTo>
                      <a:pt x="4498" y="2747"/>
                    </a:lnTo>
                    <a:lnTo>
                      <a:pt x="4524" y="2762"/>
                    </a:lnTo>
                    <a:lnTo>
                      <a:pt x="4549" y="2777"/>
                    </a:lnTo>
                    <a:lnTo>
                      <a:pt x="4583" y="2799"/>
                    </a:lnTo>
                    <a:lnTo>
                      <a:pt x="4609" y="2813"/>
                    </a:lnTo>
                    <a:lnTo>
                      <a:pt x="4635" y="2828"/>
                    </a:lnTo>
                    <a:lnTo>
                      <a:pt x="4660" y="2843"/>
                    </a:lnTo>
                    <a:lnTo>
                      <a:pt x="4694" y="2858"/>
                    </a:lnTo>
                    <a:lnTo>
                      <a:pt x="4720" y="2880"/>
                    </a:lnTo>
                    <a:lnTo>
                      <a:pt x="4746" y="2894"/>
                    </a:lnTo>
                    <a:lnTo>
                      <a:pt x="4780" y="2909"/>
                    </a:lnTo>
                    <a:lnTo>
                      <a:pt x="4805" y="2924"/>
                    </a:lnTo>
                    <a:lnTo>
                      <a:pt x="4831" y="2938"/>
                    </a:lnTo>
                    <a:lnTo>
                      <a:pt x="4865" y="2953"/>
                    </a:lnTo>
                    <a:lnTo>
                      <a:pt x="4891" y="2975"/>
                    </a:lnTo>
                    <a:lnTo>
                      <a:pt x="4916" y="2990"/>
                    </a:lnTo>
                    <a:lnTo>
                      <a:pt x="4942" y="3004"/>
                    </a:lnTo>
                    <a:lnTo>
                      <a:pt x="4976" y="3019"/>
                    </a:lnTo>
                    <a:lnTo>
                      <a:pt x="5002" y="3034"/>
                    </a:lnTo>
                    <a:lnTo>
                      <a:pt x="5027" y="3049"/>
                    </a:lnTo>
                    <a:lnTo>
                      <a:pt x="5061" y="3063"/>
                    </a:lnTo>
                    <a:lnTo>
                      <a:pt x="5087" y="3078"/>
                    </a:lnTo>
                    <a:lnTo>
                      <a:pt x="5113" y="3093"/>
                    </a:lnTo>
                    <a:lnTo>
                      <a:pt x="5138" y="3115"/>
                    </a:lnTo>
                    <a:lnTo>
                      <a:pt x="5172" y="3129"/>
                    </a:lnTo>
                    <a:lnTo>
                      <a:pt x="5198" y="3144"/>
                    </a:lnTo>
                    <a:lnTo>
                      <a:pt x="5224" y="3159"/>
                    </a:lnTo>
                    <a:lnTo>
                      <a:pt x="5258" y="3173"/>
                    </a:lnTo>
                    <a:lnTo>
                      <a:pt x="5283" y="3188"/>
                    </a:lnTo>
                    <a:lnTo>
                      <a:pt x="5309" y="3203"/>
                    </a:lnTo>
                    <a:lnTo>
                      <a:pt x="5334" y="3218"/>
                    </a:lnTo>
                    <a:lnTo>
                      <a:pt x="5369" y="3232"/>
                    </a:lnTo>
                    <a:lnTo>
                      <a:pt x="5394" y="3247"/>
                    </a:lnTo>
                    <a:lnTo>
                      <a:pt x="5420" y="3262"/>
                    </a:lnTo>
                    <a:lnTo>
                      <a:pt x="5454" y="3276"/>
                    </a:lnTo>
                    <a:lnTo>
                      <a:pt x="5480" y="3291"/>
                    </a:lnTo>
                    <a:lnTo>
                      <a:pt x="5505" y="3306"/>
                    </a:lnTo>
                    <a:lnTo>
                      <a:pt x="5539" y="3320"/>
                    </a:lnTo>
                    <a:lnTo>
                      <a:pt x="5565" y="3335"/>
                    </a:lnTo>
                    <a:lnTo>
                      <a:pt x="5591" y="3357"/>
                    </a:lnTo>
                    <a:lnTo>
                      <a:pt x="5616" y="3372"/>
                    </a:lnTo>
                    <a:lnTo>
                      <a:pt x="5650" y="3387"/>
                    </a:lnTo>
                    <a:lnTo>
                      <a:pt x="5676" y="3401"/>
                    </a:lnTo>
                    <a:lnTo>
                      <a:pt x="5702" y="3416"/>
                    </a:lnTo>
                    <a:lnTo>
                      <a:pt x="5736" y="3431"/>
                    </a:lnTo>
                    <a:lnTo>
                      <a:pt x="5761" y="3445"/>
                    </a:lnTo>
                    <a:lnTo>
                      <a:pt x="5787" y="3460"/>
                    </a:lnTo>
                    <a:lnTo>
                      <a:pt x="5813" y="3475"/>
                    </a:lnTo>
                    <a:lnTo>
                      <a:pt x="5847" y="3489"/>
                    </a:lnTo>
                    <a:lnTo>
                      <a:pt x="5872" y="3504"/>
                    </a:lnTo>
                    <a:lnTo>
                      <a:pt x="5898" y="3519"/>
                    </a:lnTo>
                    <a:lnTo>
                      <a:pt x="5932" y="3533"/>
                    </a:lnTo>
                    <a:lnTo>
                      <a:pt x="5958" y="3548"/>
                    </a:lnTo>
                    <a:lnTo>
                      <a:pt x="5983" y="3563"/>
                    </a:lnTo>
                    <a:lnTo>
                      <a:pt x="6009" y="3578"/>
                    </a:lnTo>
                    <a:lnTo>
                      <a:pt x="6043" y="3592"/>
                    </a:lnTo>
                    <a:lnTo>
                      <a:pt x="6069" y="3607"/>
                    </a:lnTo>
                    <a:lnTo>
                      <a:pt x="6094" y="3622"/>
                    </a:lnTo>
                    <a:lnTo>
                      <a:pt x="6128" y="3636"/>
                    </a:lnTo>
                    <a:lnTo>
                      <a:pt x="6154" y="3651"/>
                    </a:lnTo>
                    <a:lnTo>
                      <a:pt x="6180" y="3666"/>
                    </a:lnTo>
                    <a:lnTo>
                      <a:pt x="6214" y="3680"/>
                    </a:lnTo>
                    <a:lnTo>
                      <a:pt x="6239" y="3695"/>
                    </a:lnTo>
                    <a:lnTo>
                      <a:pt x="6265" y="3710"/>
                    </a:lnTo>
                    <a:lnTo>
                      <a:pt x="6291" y="3724"/>
                    </a:lnTo>
                    <a:lnTo>
                      <a:pt x="6325" y="3739"/>
                    </a:lnTo>
                    <a:lnTo>
                      <a:pt x="6350" y="3754"/>
                    </a:lnTo>
                    <a:lnTo>
                      <a:pt x="6376" y="3769"/>
                    </a:lnTo>
                    <a:lnTo>
                      <a:pt x="6410" y="3783"/>
                    </a:lnTo>
                    <a:lnTo>
                      <a:pt x="6436" y="3798"/>
                    </a:lnTo>
                    <a:lnTo>
                      <a:pt x="6461" y="3813"/>
                    </a:lnTo>
                    <a:lnTo>
                      <a:pt x="6487" y="3827"/>
                    </a:lnTo>
                    <a:lnTo>
                      <a:pt x="6521" y="3842"/>
                    </a:lnTo>
                    <a:lnTo>
                      <a:pt x="6547" y="3857"/>
                    </a:lnTo>
                    <a:lnTo>
                      <a:pt x="6572" y="3871"/>
                    </a:lnTo>
                    <a:lnTo>
                      <a:pt x="6606" y="3886"/>
                    </a:lnTo>
                    <a:lnTo>
                      <a:pt x="6632" y="3901"/>
                    </a:lnTo>
                    <a:lnTo>
                      <a:pt x="6658" y="3916"/>
                    </a:lnTo>
                    <a:lnTo>
                      <a:pt x="6683" y="3930"/>
                    </a:lnTo>
                    <a:lnTo>
                      <a:pt x="6717" y="3945"/>
                    </a:lnTo>
                    <a:lnTo>
                      <a:pt x="6743" y="3960"/>
                    </a:lnTo>
                    <a:lnTo>
                      <a:pt x="6769" y="3974"/>
                    </a:lnTo>
                    <a:lnTo>
                      <a:pt x="6803" y="3989"/>
                    </a:lnTo>
                    <a:lnTo>
                      <a:pt x="6828" y="4004"/>
                    </a:lnTo>
                    <a:lnTo>
                      <a:pt x="6854" y="4018"/>
                    </a:lnTo>
                    <a:lnTo>
                      <a:pt x="6888" y="4033"/>
                    </a:lnTo>
                    <a:lnTo>
                      <a:pt x="6914" y="4048"/>
                    </a:lnTo>
                    <a:lnTo>
                      <a:pt x="6939" y="4062"/>
                    </a:lnTo>
                    <a:lnTo>
                      <a:pt x="6965" y="4077"/>
                    </a:lnTo>
                    <a:lnTo>
                      <a:pt x="6999" y="4092"/>
                    </a:lnTo>
                    <a:lnTo>
                      <a:pt x="7025" y="4107"/>
                    </a:lnTo>
                  </a:path>
                </a:pathLst>
              </a:custGeom>
              <a:noFill/>
              <a:ln w="9525" cmpd="sng">
                <a:solidFill>
                  <a:srgbClr val="FFCC66"/>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29774" name="Freeform 78"/>
              <p:cNvSpPr>
                <a:spLocks/>
              </p:cNvSpPr>
              <p:nvPr/>
            </p:nvSpPr>
            <p:spPr bwMode="auto">
              <a:xfrm>
                <a:off x="1960" y="1373"/>
                <a:ext cx="2077" cy="948"/>
              </a:xfrm>
              <a:custGeom>
                <a:avLst/>
                <a:gdLst>
                  <a:gd name="T0" fmla="*/ 25 w 7025"/>
                  <a:gd name="T1" fmla="*/ 745 h 3666"/>
                  <a:gd name="T2" fmla="*/ 58 w 7025"/>
                  <a:gd name="T3" fmla="*/ 729 h 3666"/>
                  <a:gd name="T4" fmla="*/ 91 w 7025"/>
                  <a:gd name="T5" fmla="*/ 714 h 3666"/>
                  <a:gd name="T6" fmla="*/ 124 w 7025"/>
                  <a:gd name="T7" fmla="*/ 699 h 3666"/>
                  <a:gd name="T8" fmla="*/ 159 w 7025"/>
                  <a:gd name="T9" fmla="*/ 682 h 3666"/>
                  <a:gd name="T10" fmla="*/ 192 w 7025"/>
                  <a:gd name="T11" fmla="*/ 667 h 3666"/>
                  <a:gd name="T12" fmla="*/ 224 w 7025"/>
                  <a:gd name="T13" fmla="*/ 650 h 3666"/>
                  <a:gd name="T14" fmla="*/ 257 w 7025"/>
                  <a:gd name="T15" fmla="*/ 634 h 3666"/>
                  <a:gd name="T16" fmla="*/ 290 w 7025"/>
                  <a:gd name="T17" fmla="*/ 617 h 3666"/>
                  <a:gd name="T18" fmla="*/ 323 w 7025"/>
                  <a:gd name="T19" fmla="*/ 600 h 3666"/>
                  <a:gd name="T20" fmla="*/ 358 w 7025"/>
                  <a:gd name="T21" fmla="*/ 583 h 3666"/>
                  <a:gd name="T22" fmla="*/ 391 w 7025"/>
                  <a:gd name="T23" fmla="*/ 566 h 3666"/>
                  <a:gd name="T24" fmla="*/ 424 w 7025"/>
                  <a:gd name="T25" fmla="*/ 547 h 3666"/>
                  <a:gd name="T26" fmla="*/ 457 w 7025"/>
                  <a:gd name="T27" fmla="*/ 528 h 3666"/>
                  <a:gd name="T28" fmla="*/ 490 w 7025"/>
                  <a:gd name="T29" fmla="*/ 507 h 3666"/>
                  <a:gd name="T30" fmla="*/ 522 w 7025"/>
                  <a:gd name="T31" fmla="*/ 486 h 3666"/>
                  <a:gd name="T32" fmla="*/ 558 w 7025"/>
                  <a:gd name="T33" fmla="*/ 463 h 3666"/>
                  <a:gd name="T34" fmla="*/ 590 w 7025"/>
                  <a:gd name="T35" fmla="*/ 439 h 3666"/>
                  <a:gd name="T36" fmla="*/ 623 w 7025"/>
                  <a:gd name="T37" fmla="*/ 412 h 3666"/>
                  <a:gd name="T38" fmla="*/ 656 w 7025"/>
                  <a:gd name="T39" fmla="*/ 382 h 3666"/>
                  <a:gd name="T40" fmla="*/ 689 w 7025"/>
                  <a:gd name="T41" fmla="*/ 344 h 3666"/>
                  <a:gd name="T42" fmla="*/ 722 w 7025"/>
                  <a:gd name="T43" fmla="*/ 300 h 3666"/>
                  <a:gd name="T44" fmla="*/ 757 w 7025"/>
                  <a:gd name="T45" fmla="*/ 239 h 3666"/>
                  <a:gd name="T46" fmla="*/ 790 w 7025"/>
                  <a:gd name="T47" fmla="*/ 152 h 3666"/>
                  <a:gd name="T48" fmla="*/ 823 w 7025"/>
                  <a:gd name="T49" fmla="*/ 15 h 3666"/>
                  <a:gd name="T50" fmla="*/ 855 w 7025"/>
                  <a:gd name="T51" fmla="*/ 87 h 3666"/>
                  <a:gd name="T52" fmla="*/ 888 w 7025"/>
                  <a:gd name="T53" fmla="*/ 201 h 3666"/>
                  <a:gd name="T54" fmla="*/ 921 w 7025"/>
                  <a:gd name="T55" fmla="*/ 272 h 3666"/>
                  <a:gd name="T56" fmla="*/ 956 w 7025"/>
                  <a:gd name="T57" fmla="*/ 323 h 3666"/>
                  <a:gd name="T58" fmla="*/ 989 w 7025"/>
                  <a:gd name="T59" fmla="*/ 363 h 3666"/>
                  <a:gd name="T60" fmla="*/ 1022 w 7025"/>
                  <a:gd name="T61" fmla="*/ 397 h 3666"/>
                  <a:gd name="T62" fmla="*/ 1055 w 7025"/>
                  <a:gd name="T63" fmla="*/ 425 h 3666"/>
                  <a:gd name="T64" fmla="*/ 1088 w 7025"/>
                  <a:gd name="T65" fmla="*/ 452 h 3666"/>
                  <a:gd name="T66" fmla="*/ 1120 w 7025"/>
                  <a:gd name="T67" fmla="*/ 475 h 3666"/>
                  <a:gd name="T68" fmla="*/ 1156 w 7025"/>
                  <a:gd name="T69" fmla="*/ 498 h 3666"/>
                  <a:gd name="T70" fmla="*/ 1189 w 7025"/>
                  <a:gd name="T71" fmla="*/ 518 h 3666"/>
                  <a:gd name="T72" fmla="*/ 1221 w 7025"/>
                  <a:gd name="T73" fmla="*/ 538 h 3666"/>
                  <a:gd name="T74" fmla="*/ 1254 w 7025"/>
                  <a:gd name="T75" fmla="*/ 556 h 3666"/>
                  <a:gd name="T76" fmla="*/ 1287 w 7025"/>
                  <a:gd name="T77" fmla="*/ 574 h 3666"/>
                  <a:gd name="T78" fmla="*/ 1320 w 7025"/>
                  <a:gd name="T79" fmla="*/ 593 h 3666"/>
                  <a:gd name="T80" fmla="*/ 1355 w 7025"/>
                  <a:gd name="T81" fmla="*/ 610 h 3666"/>
                  <a:gd name="T82" fmla="*/ 1388 w 7025"/>
                  <a:gd name="T83" fmla="*/ 625 h 3666"/>
                  <a:gd name="T84" fmla="*/ 1421 w 7025"/>
                  <a:gd name="T85" fmla="*/ 642 h 3666"/>
                  <a:gd name="T86" fmla="*/ 1453 w 7025"/>
                  <a:gd name="T87" fmla="*/ 659 h 3666"/>
                  <a:gd name="T88" fmla="*/ 1486 w 7025"/>
                  <a:gd name="T89" fmla="*/ 674 h 3666"/>
                  <a:gd name="T90" fmla="*/ 1519 w 7025"/>
                  <a:gd name="T91" fmla="*/ 690 h 3666"/>
                  <a:gd name="T92" fmla="*/ 1555 w 7025"/>
                  <a:gd name="T93" fmla="*/ 707 h 3666"/>
                  <a:gd name="T94" fmla="*/ 1587 w 7025"/>
                  <a:gd name="T95" fmla="*/ 722 h 3666"/>
                  <a:gd name="T96" fmla="*/ 1620 w 7025"/>
                  <a:gd name="T97" fmla="*/ 737 h 3666"/>
                  <a:gd name="T98" fmla="*/ 1653 w 7025"/>
                  <a:gd name="T99" fmla="*/ 752 h 3666"/>
                  <a:gd name="T100" fmla="*/ 1686 w 7025"/>
                  <a:gd name="T101" fmla="*/ 769 h 3666"/>
                  <a:gd name="T102" fmla="*/ 1719 w 7025"/>
                  <a:gd name="T103" fmla="*/ 785 h 3666"/>
                  <a:gd name="T104" fmla="*/ 1754 w 7025"/>
                  <a:gd name="T105" fmla="*/ 800 h 3666"/>
                  <a:gd name="T106" fmla="*/ 1787 w 7025"/>
                  <a:gd name="T107" fmla="*/ 815 h 3666"/>
                  <a:gd name="T108" fmla="*/ 1819 w 7025"/>
                  <a:gd name="T109" fmla="*/ 830 h 3666"/>
                  <a:gd name="T110" fmla="*/ 1852 w 7025"/>
                  <a:gd name="T111" fmla="*/ 845 h 3666"/>
                  <a:gd name="T112" fmla="*/ 1885 w 7025"/>
                  <a:gd name="T113" fmla="*/ 861 h 3666"/>
                  <a:gd name="T114" fmla="*/ 1918 w 7025"/>
                  <a:gd name="T115" fmla="*/ 876 h 3666"/>
                  <a:gd name="T116" fmla="*/ 1953 w 7025"/>
                  <a:gd name="T117" fmla="*/ 891 h 3666"/>
                  <a:gd name="T118" fmla="*/ 1986 w 7025"/>
                  <a:gd name="T119" fmla="*/ 906 h 3666"/>
                  <a:gd name="T120" fmla="*/ 2019 w 7025"/>
                  <a:gd name="T121" fmla="*/ 921 h 3666"/>
                  <a:gd name="T122" fmla="*/ 2052 w 7025"/>
                  <a:gd name="T123" fmla="*/ 937 h 366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7025" h="3666">
                    <a:moveTo>
                      <a:pt x="0" y="2924"/>
                    </a:moveTo>
                    <a:lnTo>
                      <a:pt x="25" y="2909"/>
                    </a:lnTo>
                    <a:lnTo>
                      <a:pt x="59" y="2894"/>
                    </a:lnTo>
                    <a:lnTo>
                      <a:pt x="85" y="2880"/>
                    </a:lnTo>
                    <a:lnTo>
                      <a:pt x="111" y="2865"/>
                    </a:lnTo>
                    <a:lnTo>
                      <a:pt x="136" y="2850"/>
                    </a:lnTo>
                    <a:lnTo>
                      <a:pt x="170" y="2836"/>
                    </a:lnTo>
                    <a:lnTo>
                      <a:pt x="196" y="2821"/>
                    </a:lnTo>
                    <a:lnTo>
                      <a:pt x="221" y="2806"/>
                    </a:lnTo>
                    <a:lnTo>
                      <a:pt x="256" y="2791"/>
                    </a:lnTo>
                    <a:lnTo>
                      <a:pt x="281" y="2777"/>
                    </a:lnTo>
                    <a:lnTo>
                      <a:pt x="307" y="2762"/>
                    </a:lnTo>
                    <a:lnTo>
                      <a:pt x="341" y="2747"/>
                    </a:lnTo>
                    <a:lnTo>
                      <a:pt x="367" y="2733"/>
                    </a:lnTo>
                    <a:lnTo>
                      <a:pt x="392" y="2718"/>
                    </a:lnTo>
                    <a:lnTo>
                      <a:pt x="418" y="2703"/>
                    </a:lnTo>
                    <a:lnTo>
                      <a:pt x="452" y="2689"/>
                    </a:lnTo>
                    <a:lnTo>
                      <a:pt x="478" y="2667"/>
                    </a:lnTo>
                    <a:lnTo>
                      <a:pt x="503" y="2652"/>
                    </a:lnTo>
                    <a:lnTo>
                      <a:pt x="537" y="2637"/>
                    </a:lnTo>
                    <a:lnTo>
                      <a:pt x="563" y="2622"/>
                    </a:lnTo>
                    <a:lnTo>
                      <a:pt x="589" y="2608"/>
                    </a:lnTo>
                    <a:lnTo>
                      <a:pt x="614" y="2593"/>
                    </a:lnTo>
                    <a:lnTo>
                      <a:pt x="648" y="2578"/>
                    </a:lnTo>
                    <a:lnTo>
                      <a:pt x="674" y="2564"/>
                    </a:lnTo>
                    <a:lnTo>
                      <a:pt x="699" y="2549"/>
                    </a:lnTo>
                    <a:lnTo>
                      <a:pt x="734" y="2534"/>
                    </a:lnTo>
                    <a:lnTo>
                      <a:pt x="759" y="2512"/>
                    </a:lnTo>
                    <a:lnTo>
                      <a:pt x="785" y="2498"/>
                    </a:lnTo>
                    <a:lnTo>
                      <a:pt x="810" y="2483"/>
                    </a:lnTo>
                    <a:lnTo>
                      <a:pt x="845" y="2468"/>
                    </a:lnTo>
                    <a:lnTo>
                      <a:pt x="870" y="2453"/>
                    </a:lnTo>
                    <a:lnTo>
                      <a:pt x="896" y="2439"/>
                    </a:lnTo>
                    <a:lnTo>
                      <a:pt x="930" y="2417"/>
                    </a:lnTo>
                    <a:lnTo>
                      <a:pt x="956" y="2402"/>
                    </a:lnTo>
                    <a:lnTo>
                      <a:pt x="981" y="2387"/>
                    </a:lnTo>
                    <a:lnTo>
                      <a:pt x="1015" y="2373"/>
                    </a:lnTo>
                    <a:lnTo>
                      <a:pt x="1041" y="2358"/>
                    </a:lnTo>
                    <a:lnTo>
                      <a:pt x="1067" y="2336"/>
                    </a:lnTo>
                    <a:lnTo>
                      <a:pt x="1092" y="2321"/>
                    </a:lnTo>
                    <a:lnTo>
                      <a:pt x="1126" y="2307"/>
                    </a:lnTo>
                    <a:lnTo>
                      <a:pt x="1152" y="2292"/>
                    </a:lnTo>
                    <a:lnTo>
                      <a:pt x="1178" y="2270"/>
                    </a:lnTo>
                    <a:lnTo>
                      <a:pt x="1212" y="2255"/>
                    </a:lnTo>
                    <a:lnTo>
                      <a:pt x="1237" y="2240"/>
                    </a:lnTo>
                    <a:lnTo>
                      <a:pt x="1263" y="2218"/>
                    </a:lnTo>
                    <a:lnTo>
                      <a:pt x="1288" y="2204"/>
                    </a:lnTo>
                    <a:lnTo>
                      <a:pt x="1323" y="2189"/>
                    </a:lnTo>
                    <a:lnTo>
                      <a:pt x="1348" y="2167"/>
                    </a:lnTo>
                    <a:lnTo>
                      <a:pt x="1374" y="2152"/>
                    </a:lnTo>
                    <a:lnTo>
                      <a:pt x="1408" y="2130"/>
                    </a:lnTo>
                    <a:lnTo>
                      <a:pt x="1434" y="2116"/>
                    </a:lnTo>
                    <a:lnTo>
                      <a:pt x="1459" y="2093"/>
                    </a:lnTo>
                    <a:lnTo>
                      <a:pt x="1485" y="2079"/>
                    </a:lnTo>
                    <a:lnTo>
                      <a:pt x="1519" y="2057"/>
                    </a:lnTo>
                    <a:lnTo>
                      <a:pt x="1545" y="2042"/>
                    </a:lnTo>
                    <a:lnTo>
                      <a:pt x="1570" y="2020"/>
                    </a:lnTo>
                    <a:lnTo>
                      <a:pt x="1604" y="2005"/>
                    </a:lnTo>
                    <a:lnTo>
                      <a:pt x="1630" y="1983"/>
                    </a:lnTo>
                    <a:lnTo>
                      <a:pt x="1656" y="1961"/>
                    </a:lnTo>
                    <a:lnTo>
                      <a:pt x="1690" y="1947"/>
                    </a:lnTo>
                    <a:lnTo>
                      <a:pt x="1715" y="1924"/>
                    </a:lnTo>
                    <a:lnTo>
                      <a:pt x="1741" y="1902"/>
                    </a:lnTo>
                    <a:lnTo>
                      <a:pt x="1766" y="1880"/>
                    </a:lnTo>
                    <a:lnTo>
                      <a:pt x="1801" y="1858"/>
                    </a:lnTo>
                    <a:lnTo>
                      <a:pt x="1826" y="1836"/>
                    </a:lnTo>
                    <a:lnTo>
                      <a:pt x="1852" y="1814"/>
                    </a:lnTo>
                    <a:lnTo>
                      <a:pt x="1886" y="1792"/>
                    </a:lnTo>
                    <a:lnTo>
                      <a:pt x="1912" y="1770"/>
                    </a:lnTo>
                    <a:lnTo>
                      <a:pt x="1937" y="1748"/>
                    </a:lnTo>
                    <a:lnTo>
                      <a:pt x="1963" y="1726"/>
                    </a:lnTo>
                    <a:lnTo>
                      <a:pt x="1997" y="1697"/>
                    </a:lnTo>
                    <a:lnTo>
                      <a:pt x="2023" y="1675"/>
                    </a:lnTo>
                    <a:lnTo>
                      <a:pt x="2048" y="1645"/>
                    </a:lnTo>
                    <a:lnTo>
                      <a:pt x="2082" y="1623"/>
                    </a:lnTo>
                    <a:lnTo>
                      <a:pt x="2108" y="1594"/>
                    </a:lnTo>
                    <a:lnTo>
                      <a:pt x="2134" y="1564"/>
                    </a:lnTo>
                    <a:lnTo>
                      <a:pt x="2159" y="1535"/>
                    </a:lnTo>
                    <a:lnTo>
                      <a:pt x="2193" y="1506"/>
                    </a:lnTo>
                    <a:lnTo>
                      <a:pt x="2219" y="1476"/>
                    </a:lnTo>
                    <a:lnTo>
                      <a:pt x="2244" y="1440"/>
                    </a:lnTo>
                    <a:lnTo>
                      <a:pt x="2279" y="1403"/>
                    </a:lnTo>
                    <a:lnTo>
                      <a:pt x="2304" y="1366"/>
                    </a:lnTo>
                    <a:lnTo>
                      <a:pt x="2330" y="1329"/>
                    </a:lnTo>
                    <a:lnTo>
                      <a:pt x="2364" y="1293"/>
                    </a:lnTo>
                    <a:lnTo>
                      <a:pt x="2390" y="1249"/>
                    </a:lnTo>
                    <a:lnTo>
                      <a:pt x="2415" y="1204"/>
                    </a:lnTo>
                    <a:lnTo>
                      <a:pt x="2441" y="1160"/>
                    </a:lnTo>
                    <a:lnTo>
                      <a:pt x="2475" y="1109"/>
                    </a:lnTo>
                    <a:lnTo>
                      <a:pt x="2501" y="1050"/>
                    </a:lnTo>
                    <a:lnTo>
                      <a:pt x="2526" y="991"/>
                    </a:lnTo>
                    <a:lnTo>
                      <a:pt x="2560" y="925"/>
                    </a:lnTo>
                    <a:lnTo>
                      <a:pt x="2586" y="859"/>
                    </a:lnTo>
                    <a:lnTo>
                      <a:pt x="2612" y="778"/>
                    </a:lnTo>
                    <a:lnTo>
                      <a:pt x="2637" y="690"/>
                    </a:lnTo>
                    <a:lnTo>
                      <a:pt x="2671" y="587"/>
                    </a:lnTo>
                    <a:lnTo>
                      <a:pt x="2697" y="470"/>
                    </a:lnTo>
                    <a:lnTo>
                      <a:pt x="2723" y="338"/>
                    </a:lnTo>
                    <a:lnTo>
                      <a:pt x="2757" y="198"/>
                    </a:lnTo>
                    <a:lnTo>
                      <a:pt x="2782" y="58"/>
                    </a:lnTo>
                    <a:lnTo>
                      <a:pt x="2808" y="0"/>
                    </a:lnTo>
                    <a:lnTo>
                      <a:pt x="2833" y="58"/>
                    </a:lnTo>
                    <a:lnTo>
                      <a:pt x="2868" y="198"/>
                    </a:lnTo>
                    <a:lnTo>
                      <a:pt x="2893" y="338"/>
                    </a:lnTo>
                    <a:lnTo>
                      <a:pt x="2919" y="470"/>
                    </a:lnTo>
                    <a:lnTo>
                      <a:pt x="2953" y="587"/>
                    </a:lnTo>
                    <a:lnTo>
                      <a:pt x="2979" y="690"/>
                    </a:lnTo>
                    <a:lnTo>
                      <a:pt x="3004" y="778"/>
                    </a:lnTo>
                    <a:lnTo>
                      <a:pt x="3038" y="859"/>
                    </a:lnTo>
                    <a:lnTo>
                      <a:pt x="3064" y="925"/>
                    </a:lnTo>
                    <a:lnTo>
                      <a:pt x="3090" y="991"/>
                    </a:lnTo>
                    <a:lnTo>
                      <a:pt x="3115" y="1050"/>
                    </a:lnTo>
                    <a:lnTo>
                      <a:pt x="3149" y="1109"/>
                    </a:lnTo>
                    <a:lnTo>
                      <a:pt x="3175" y="1160"/>
                    </a:lnTo>
                    <a:lnTo>
                      <a:pt x="3201" y="1204"/>
                    </a:lnTo>
                    <a:lnTo>
                      <a:pt x="3235" y="1249"/>
                    </a:lnTo>
                    <a:lnTo>
                      <a:pt x="3260" y="1293"/>
                    </a:lnTo>
                    <a:lnTo>
                      <a:pt x="3286" y="1329"/>
                    </a:lnTo>
                    <a:lnTo>
                      <a:pt x="3311" y="1366"/>
                    </a:lnTo>
                    <a:lnTo>
                      <a:pt x="3346" y="1403"/>
                    </a:lnTo>
                    <a:lnTo>
                      <a:pt x="3371" y="1440"/>
                    </a:lnTo>
                    <a:lnTo>
                      <a:pt x="3397" y="1476"/>
                    </a:lnTo>
                    <a:lnTo>
                      <a:pt x="3431" y="1506"/>
                    </a:lnTo>
                    <a:lnTo>
                      <a:pt x="3457" y="1535"/>
                    </a:lnTo>
                    <a:lnTo>
                      <a:pt x="3482" y="1564"/>
                    </a:lnTo>
                    <a:lnTo>
                      <a:pt x="3516" y="1594"/>
                    </a:lnTo>
                    <a:lnTo>
                      <a:pt x="3542" y="1623"/>
                    </a:lnTo>
                    <a:lnTo>
                      <a:pt x="3568" y="1645"/>
                    </a:lnTo>
                    <a:lnTo>
                      <a:pt x="3593" y="1675"/>
                    </a:lnTo>
                    <a:lnTo>
                      <a:pt x="3627" y="1697"/>
                    </a:lnTo>
                    <a:lnTo>
                      <a:pt x="3653" y="1726"/>
                    </a:lnTo>
                    <a:lnTo>
                      <a:pt x="3679" y="1748"/>
                    </a:lnTo>
                    <a:lnTo>
                      <a:pt x="3713" y="1770"/>
                    </a:lnTo>
                    <a:lnTo>
                      <a:pt x="3738" y="1792"/>
                    </a:lnTo>
                    <a:lnTo>
                      <a:pt x="3764" y="1814"/>
                    </a:lnTo>
                    <a:lnTo>
                      <a:pt x="3789" y="1836"/>
                    </a:lnTo>
                    <a:lnTo>
                      <a:pt x="3824" y="1858"/>
                    </a:lnTo>
                    <a:lnTo>
                      <a:pt x="3849" y="1880"/>
                    </a:lnTo>
                    <a:lnTo>
                      <a:pt x="3875" y="1902"/>
                    </a:lnTo>
                    <a:lnTo>
                      <a:pt x="3909" y="1924"/>
                    </a:lnTo>
                    <a:lnTo>
                      <a:pt x="3935" y="1947"/>
                    </a:lnTo>
                    <a:lnTo>
                      <a:pt x="3960" y="1961"/>
                    </a:lnTo>
                    <a:lnTo>
                      <a:pt x="3986" y="1983"/>
                    </a:lnTo>
                    <a:lnTo>
                      <a:pt x="4020" y="2005"/>
                    </a:lnTo>
                    <a:lnTo>
                      <a:pt x="4046" y="2020"/>
                    </a:lnTo>
                    <a:lnTo>
                      <a:pt x="4071" y="2042"/>
                    </a:lnTo>
                    <a:lnTo>
                      <a:pt x="4105" y="2057"/>
                    </a:lnTo>
                    <a:lnTo>
                      <a:pt x="4131" y="2079"/>
                    </a:lnTo>
                    <a:lnTo>
                      <a:pt x="4157" y="2093"/>
                    </a:lnTo>
                    <a:lnTo>
                      <a:pt x="4191" y="2116"/>
                    </a:lnTo>
                    <a:lnTo>
                      <a:pt x="4216" y="2130"/>
                    </a:lnTo>
                    <a:lnTo>
                      <a:pt x="4242" y="2152"/>
                    </a:lnTo>
                    <a:lnTo>
                      <a:pt x="4268" y="2167"/>
                    </a:lnTo>
                    <a:lnTo>
                      <a:pt x="4302" y="2189"/>
                    </a:lnTo>
                    <a:lnTo>
                      <a:pt x="4327" y="2204"/>
                    </a:lnTo>
                    <a:lnTo>
                      <a:pt x="4353" y="2218"/>
                    </a:lnTo>
                    <a:lnTo>
                      <a:pt x="4387" y="2240"/>
                    </a:lnTo>
                    <a:lnTo>
                      <a:pt x="4413" y="2255"/>
                    </a:lnTo>
                    <a:lnTo>
                      <a:pt x="4438" y="2270"/>
                    </a:lnTo>
                    <a:lnTo>
                      <a:pt x="4464" y="2292"/>
                    </a:lnTo>
                    <a:lnTo>
                      <a:pt x="4498" y="2307"/>
                    </a:lnTo>
                    <a:lnTo>
                      <a:pt x="4524" y="2321"/>
                    </a:lnTo>
                    <a:lnTo>
                      <a:pt x="4549" y="2336"/>
                    </a:lnTo>
                    <a:lnTo>
                      <a:pt x="4583" y="2358"/>
                    </a:lnTo>
                    <a:lnTo>
                      <a:pt x="4609" y="2373"/>
                    </a:lnTo>
                    <a:lnTo>
                      <a:pt x="4635" y="2387"/>
                    </a:lnTo>
                    <a:lnTo>
                      <a:pt x="4660" y="2402"/>
                    </a:lnTo>
                    <a:lnTo>
                      <a:pt x="4694" y="2417"/>
                    </a:lnTo>
                    <a:lnTo>
                      <a:pt x="4720" y="2439"/>
                    </a:lnTo>
                    <a:lnTo>
                      <a:pt x="4746" y="2453"/>
                    </a:lnTo>
                    <a:lnTo>
                      <a:pt x="4780" y="2468"/>
                    </a:lnTo>
                    <a:lnTo>
                      <a:pt x="4805" y="2483"/>
                    </a:lnTo>
                    <a:lnTo>
                      <a:pt x="4831" y="2498"/>
                    </a:lnTo>
                    <a:lnTo>
                      <a:pt x="4865" y="2512"/>
                    </a:lnTo>
                    <a:lnTo>
                      <a:pt x="4891" y="2534"/>
                    </a:lnTo>
                    <a:lnTo>
                      <a:pt x="4916" y="2549"/>
                    </a:lnTo>
                    <a:lnTo>
                      <a:pt x="4942" y="2564"/>
                    </a:lnTo>
                    <a:lnTo>
                      <a:pt x="4976" y="2578"/>
                    </a:lnTo>
                    <a:lnTo>
                      <a:pt x="5002" y="2593"/>
                    </a:lnTo>
                    <a:lnTo>
                      <a:pt x="5027" y="2608"/>
                    </a:lnTo>
                    <a:lnTo>
                      <a:pt x="5061" y="2622"/>
                    </a:lnTo>
                    <a:lnTo>
                      <a:pt x="5087" y="2637"/>
                    </a:lnTo>
                    <a:lnTo>
                      <a:pt x="5113" y="2652"/>
                    </a:lnTo>
                    <a:lnTo>
                      <a:pt x="5138" y="2667"/>
                    </a:lnTo>
                    <a:lnTo>
                      <a:pt x="5172" y="2689"/>
                    </a:lnTo>
                    <a:lnTo>
                      <a:pt x="5198" y="2703"/>
                    </a:lnTo>
                    <a:lnTo>
                      <a:pt x="5224" y="2718"/>
                    </a:lnTo>
                    <a:lnTo>
                      <a:pt x="5258" y="2733"/>
                    </a:lnTo>
                    <a:lnTo>
                      <a:pt x="5283" y="2747"/>
                    </a:lnTo>
                    <a:lnTo>
                      <a:pt x="5309" y="2762"/>
                    </a:lnTo>
                    <a:lnTo>
                      <a:pt x="5334" y="2777"/>
                    </a:lnTo>
                    <a:lnTo>
                      <a:pt x="5369" y="2791"/>
                    </a:lnTo>
                    <a:lnTo>
                      <a:pt x="5394" y="2806"/>
                    </a:lnTo>
                    <a:lnTo>
                      <a:pt x="5420" y="2821"/>
                    </a:lnTo>
                    <a:lnTo>
                      <a:pt x="5454" y="2836"/>
                    </a:lnTo>
                    <a:lnTo>
                      <a:pt x="5480" y="2850"/>
                    </a:lnTo>
                    <a:lnTo>
                      <a:pt x="5505" y="2865"/>
                    </a:lnTo>
                    <a:lnTo>
                      <a:pt x="5539" y="2880"/>
                    </a:lnTo>
                    <a:lnTo>
                      <a:pt x="5565" y="2894"/>
                    </a:lnTo>
                    <a:lnTo>
                      <a:pt x="5591" y="2909"/>
                    </a:lnTo>
                    <a:lnTo>
                      <a:pt x="5616" y="2924"/>
                    </a:lnTo>
                    <a:lnTo>
                      <a:pt x="5650" y="2946"/>
                    </a:lnTo>
                    <a:lnTo>
                      <a:pt x="5676" y="2960"/>
                    </a:lnTo>
                    <a:lnTo>
                      <a:pt x="5702" y="2975"/>
                    </a:lnTo>
                    <a:lnTo>
                      <a:pt x="5736" y="2990"/>
                    </a:lnTo>
                    <a:lnTo>
                      <a:pt x="5761" y="3004"/>
                    </a:lnTo>
                    <a:lnTo>
                      <a:pt x="5787" y="3019"/>
                    </a:lnTo>
                    <a:lnTo>
                      <a:pt x="5813" y="3034"/>
                    </a:lnTo>
                    <a:lnTo>
                      <a:pt x="5847" y="3049"/>
                    </a:lnTo>
                    <a:lnTo>
                      <a:pt x="5872" y="3063"/>
                    </a:lnTo>
                    <a:lnTo>
                      <a:pt x="5898" y="3078"/>
                    </a:lnTo>
                    <a:lnTo>
                      <a:pt x="5932" y="3093"/>
                    </a:lnTo>
                    <a:lnTo>
                      <a:pt x="5958" y="3107"/>
                    </a:lnTo>
                    <a:lnTo>
                      <a:pt x="5983" y="3122"/>
                    </a:lnTo>
                    <a:lnTo>
                      <a:pt x="6009" y="3137"/>
                    </a:lnTo>
                    <a:lnTo>
                      <a:pt x="6043" y="3151"/>
                    </a:lnTo>
                    <a:lnTo>
                      <a:pt x="6069" y="3166"/>
                    </a:lnTo>
                    <a:lnTo>
                      <a:pt x="6094" y="3181"/>
                    </a:lnTo>
                    <a:lnTo>
                      <a:pt x="6128" y="3196"/>
                    </a:lnTo>
                    <a:lnTo>
                      <a:pt x="6154" y="3210"/>
                    </a:lnTo>
                    <a:lnTo>
                      <a:pt x="6180" y="3225"/>
                    </a:lnTo>
                    <a:lnTo>
                      <a:pt x="6214" y="3240"/>
                    </a:lnTo>
                    <a:lnTo>
                      <a:pt x="6239" y="3254"/>
                    </a:lnTo>
                    <a:lnTo>
                      <a:pt x="6265" y="3269"/>
                    </a:lnTo>
                    <a:lnTo>
                      <a:pt x="6291" y="3284"/>
                    </a:lnTo>
                    <a:lnTo>
                      <a:pt x="6325" y="3298"/>
                    </a:lnTo>
                    <a:lnTo>
                      <a:pt x="6350" y="3313"/>
                    </a:lnTo>
                    <a:lnTo>
                      <a:pt x="6376" y="3328"/>
                    </a:lnTo>
                    <a:lnTo>
                      <a:pt x="6410" y="3342"/>
                    </a:lnTo>
                    <a:lnTo>
                      <a:pt x="6436" y="3357"/>
                    </a:lnTo>
                    <a:lnTo>
                      <a:pt x="6461" y="3372"/>
                    </a:lnTo>
                    <a:lnTo>
                      <a:pt x="6487" y="3387"/>
                    </a:lnTo>
                    <a:lnTo>
                      <a:pt x="6521" y="3401"/>
                    </a:lnTo>
                    <a:lnTo>
                      <a:pt x="6547" y="3416"/>
                    </a:lnTo>
                    <a:lnTo>
                      <a:pt x="6572" y="3431"/>
                    </a:lnTo>
                    <a:lnTo>
                      <a:pt x="6606" y="3445"/>
                    </a:lnTo>
                    <a:lnTo>
                      <a:pt x="6632" y="3460"/>
                    </a:lnTo>
                    <a:lnTo>
                      <a:pt x="6658" y="3475"/>
                    </a:lnTo>
                    <a:lnTo>
                      <a:pt x="6683" y="3489"/>
                    </a:lnTo>
                    <a:lnTo>
                      <a:pt x="6717" y="3504"/>
                    </a:lnTo>
                    <a:lnTo>
                      <a:pt x="6743" y="3519"/>
                    </a:lnTo>
                    <a:lnTo>
                      <a:pt x="6769" y="3533"/>
                    </a:lnTo>
                    <a:lnTo>
                      <a:pt x="6803" y="3548"/>
                    </a:lnTo>
                    <a:lnTo>
                      <a:pt x="6828" y="3563"/>
                    </a:lnTo>
                    <a:lnTo>
                      <a:pt x="6854" y="3578"/>
                    </a:lnTo>
                    <a:lnTo>
                      <a:pt x="6888" y="3592"/>
                    </a:lnTo>
                    <a:lnTo>
                      <a:pt x="6914" y="3607"/>
                    </a:lnTo>
                    <a:lnTo>
                      <a:pt x="6939" y="3622"/>
                    </a:lnTo>
                    <a:lnTo>
                      <a:pt x="6965" y="3636"/>
                    </a:lnTo>
                    <a:lnTo>
                      <a:pt x="6999" y="3651"/>
                    </a:lnTo>
                    <a:lnTo>
                      <a:pt x="7025" y="3666"/>
                    </a:lnTo>
                  </a:path>
                </a:pathLst>
              </a:custGeom>
              <a:noFill/>
              <a:ln w="9525" cmpd="sng">
                <a:solidFill>
                  <a:srgbClr val="0066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29775" name="Freeform 79"/>
              <p:cNvSpPr>
                <a:spLocks/>
              </p:cNvSpPr>
              <p:nvPr/>
            </p:nvSpPr>
            <p:spPr bwMode="auto">
              <a:xfrm>
                <a:off x="1960" y="1373"/>
                <a:ext cx="2077" cy="834"/>
              </a:xfrm>
              <a:custGeom>
                <a:avLst/>
                <a:gdLst>
                  <a:gd name="T0" fmla="*/ 25 w 7025"/>
                  <a:gd name="T1" fmla="*/ 631 h 3225"/>
                  <a:gd name="T2" fmla="*/ 58 w 7025"/>
                  <a:gd name="T3" fmla="*/ 615 h 3225"/>
                  <a:gd name="T4" fmla="*/ 91 w 7025"/>
                  <a:gd name="T5" fmla="*/ 600 h 3225"/>
                  <a:gd name="T6" fmla="*/ 124 w 7025"/>
                  <a:gd name="T7" fmla="*/ 585 h 3225"/>
                  <a:gd name="T8" fmla="*/ 159 w 7025"/>
                  <a:gd name="T9" fmla="*/ 568 h 3225"/>
                  <a:gd name="T10" fmla="*/ 192 w 7025"/>
                  <a:gd name="T11" fmla="*/ 553 h 3225"/>
                  <a:gd name="T12" fmla="*/ 224 w 7025"/>
                  <a:gd name="T13" fmla="*/ 536 h 3225"/>
                  <a:gd name="T14" fmla="*/ 257 w 7025"/>
                  <a:gd name="T15" fmla="*/ 521 h 3225"/>
                  <a:gd name="T16" fmla="*/ 290 w 7025"/>
                  <a:gd name="T17" fmla="*/ 504 h 3225"/>
                  <a:gd name="T18" fmla="*/ 323 w 7025"/>
                  <a:gd name="T19" fmla="*/ 486 h 3225"/>
                  <a:gd name="T20" fmla="*/ 358 w 7025"/>
                  <a:gd name="T21" fmla="*/ 469 h 3225"/>
                  <a:gd name="T22" fmla="*/ 391 w 7025"/>
                  <a:gd name="T23" fmla="*/ 452 h 3225"/>
                  <a:gd name="T24" fmla="*/ 424 w 7025"/>
                  <a:gd name="T25" fmla="*/ 433 h 3225"/>
                  <a:gd name="T26" fmla="*/ 457 w 7025"/>
                  <a:gd name="T27" fmla="*/ 414 h 3225"/>
                  <a:gd name="T28" fmla="*/ 490 w 7025"/>
                  <a:gd name="T29" fmla="*/ 395 h 3225"/>
                  <a:gd name="T30" fmla="*/ 522 w 7025"/>
                  <a:gd name="T31" fmla="*/ 372 h 3225"/>
                  <a:gd name="T32" fmla="*/ 558 w 7025"/>
                  <a:gd name="T33" fmla="*/ 351 h 3225"/>
                  <a:gd name="T34" fmla="*/ 590 w 7025"/>
                  <a:gd name="T35" fmla="*/ 327 h 3225"/>
                  <a:gd name="T36" fmla="*/ 623 w 7025"/>
                  <a:gd name="T37" fmla="*/ 300 h 3225"/>
                  <a:gd name="T38" fmla="*/ 656 w 7025"/>
                  <a:gd name="T39" fmla="*/ 270 h 3225"/>
                  <a:gd name="T40" fmla="*/ 689 w 7025"/>
                  <a:gd name="T41" fmla="*/ 234 h 3225"/>
                  <a:gd name="T42" fmla="*/ 722 w 7025"/>
                  <a:gd name="T43" fmla="*/ 192 h 3225"/>
                  <a:gd name="T44" fmla="*/ 757 w 7025"/>
                  <a:gd name="T45" fmla="*/ 139 h 3225"/>
                  <a:gd name="T46" fmla="*/ 790 w 7025"/>
                  <a:gd name="T47" fmla="*/ 70 h 3225"/>
                  <a:gd name="T48" fmla="*/ 823 w 7025"/>
                  <a:gd name="T49" fmla="*/ 4 h 3225"/>
                  <a:gd name="T50" fmla="*/ 855 w 7025"/>
                  <a:gd name="T51" fmla="*/ 32 h 3225"/>
                  <a:gd name="T52" fmla="*/ 888 w 7025"/>
                  <a:gd name="T53" fmla="*/ 106 h 3225"/>
                  <a:gd name="T54" fmla="*/ 921 w 7025"/>
                  <a:gd name="T55" fmla="*/ 167 h 3225"/>
                  <a:gd name="T56" fmla="*/ 956 w 7025"/>
                  <a:gd name="T57" fmla="*/ 215 h 3225"/>
                  <a:gd name="T58" fmla="*/ 989 w 7025"/>
                  <a:gd name="T59" fmla="*/ 253 h 3225"/>
                  <a:gd name="T60" fmla="*/ 1022 w 7025"/>
                  <a:gd name="T61" fmla="*/ 285 h 3225"/>
                  <a:gd name="T62" fmla="*/ 1055 w 7025"/>
                  <a:gd name="T63" fmla="*/ 313 h 3225"/>
                  <a:gd name="T64" fmla="*/ 1088 w 7025"/>
                  <a:gd name="T65" fmla="*/ 338 h 3225"/>
                  <a:gd name="T66" fmla="*/ 1120 w 7025"/>
                  <a:gd name="T67" fmla="*/ 363 h 3225"/>
                  <a:gd name="T68" fmla="*/ 1156 w 7025"/>
                  <a:gd name="T69" fmla="*/ 384 h 3225"/>
                  <a:gd name="T70" fmla="*/ 1189 w 7025"/>
                  <a:gd name="T71" fmla="*/ 404 h 3225"/>
                  <a:gd name="T72" fmla="*/ 1221 w 7025"/>
                  <a:gd name="T73" fmla="*/ 424 h 3225"/>
                  <a:gd name="T74" fmla="*/ 1254 w 7025"/>
                  <a:gd name="T75" fmla="*/ 442 h 3225"/>
                  <a:gd name="T76" fmla="*/ 1287 w 7025"/>
                  <a:gd name="T77" fmla="*/ 460 h 3225"/>
                  <a:gd name="T78" fmla="*/ 1320 w 7025"/>
                  <a:gd name="T79" fmla="*/ 479 h 3225"/>
                  <a:gd name="T80" fmla="*/ 1355 w 7025"/>
                  <a:gd name="T81" fmla="*/ 496 h 3225"/>
                  <a:gd name="T82" fmla="*/ 1388 w 7025"/>
                  <a:gd name="T83" fmla="*/ 511 h 3225"/>
                  <a:gd name="T84" fmla="*/ 1421 w 7025"/>
                  <a:gd name="T85" fmla="*/ 528 h 3225"/>
                  <a:gd name="T86" fmla="*/ 1453 w 7025"/>
                  <a:gd name="T87" fmla="*/ 545 h 3225"/>
                  <a:gd name="T88" fmla="*/ 1486 w 7025"/>
                  <a:gd name="T89" fmla="*/ 560 h 3225"/>
                  <a:gd name="T90" fmla="*/ 1519 w 7025"/>
                  <a:gd name="T91" fmla="*/ 576 h 3225"/>
                  <a:gd name="T92" fmla="*/ 1555 w 7025"/>
                  <a:gd name="T93" fmla="*/ 593 h 3225"/>
                  <a:gd name="T94" fmla="*/ 1587 w 7025"/>
                  <a:gd name="T95" fmla="*/ 608 h 3225"/>
                  <a:gd name="T96" fmla="*/ 1620 w 7025"/>
                  <a:gd name="T97" fmla="*/ 623 h 3225"/>
                  <a:gd name="T98" fmla="*/ 1653 w 7025"/>
                  <a:gd name="T99" fmla="*/ 638 h 3225"/>
                  <a:gd name="T100" fmla="*/ 1686 w 7025"/>
                  <a:gd name="T101" fmla="*/ 653 h 3225"/>
                  <a:gd name="T102" fmla="*/ 1719 w 7025"/>
                  <a:gd name="T103" fmla="*/ 671 h 3225"/>
                  <a:gd name="T104" fmla="*/ 1754 w 7025"/>
                  <a:gd name="T105" fmla="*/ 686 h 3225"/>
                  <a:gd name="T106" fmla="*/ 1787 w 7025"/>
                  <a:gd name="T107" fmla="*/ 701 h 3225"/>
                  <a:gd name="T108" fmla="*/ 1819 w 7025"/>
                  <a:gd name="T109" fmla="*/ 716 h 3225"/>
                  <a:gd name="T110" fmla="*/ 1852 w 7025"/>
                  <a:gd name="T111" fmla="*/ 731 h 3225"/>
                  <a:gd name="T112" fmla="*/ 1885 w 7025"/>
                  <a:gd name="T113" fmla="*/ 747 h 3225"/>
                  <a:gd name="T114" fmla="*/ 1918 w 7025"/>
                  <a:gd name="T115" fmla="*/ 762 h 3225"/>
                  <a:gd name="T116" fmla="*/ 1953 w 7025"/>
                  <a:gd name="T117" fmla="*/ 777 h 3225"/>
                  <a:gd name="T118" fmla="*/ 1986 w 7025"/>
                  <a:gd name="T119" fmla="*/ 792 h 3225"/>
                  <a:gd name="T120" fmla="*/ 2019 w 7025"/>
                  <a:gd name="T121" fmla="*/ 807 h 3225"/>
                  <a:gd name="T122" fmla="*/ 2052 w 7025"/>
                  <a:gd name="T123" fmla="*/ 823 h 3225"/>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7025" h="3225">
                    <a:moveTo>
                      <a:pt x="0" y="2483"/>
                    </a:moveTo>
                    <a:lnTo>
                      <a:pt x="25" y="2468"/>
                    </a:lnTo>
                    <a:lnTo>
                      <a:pt x="59" y="2453"/>
                    </a:lnTo>
                    <a:lnTo>
                      <a:pt x="85" y="2439"/>
                    </a:lnTo>
                    <a:lnTo>
                      <a:pt x="111" y="2424"/>
                    </a:lnTo>
                    <a:lnTo>
                      <a:pt x="136" y="2409"/>
                    </a:lnTo>
                    <a:lnTo>
                      <a:pt x="170" y="2395"/>
                    </a:lnTo>
                    <a:lnTo>
                      <a:pt x="196" y="2380"/>
                    </a:lnTo>
                    <a:lnTo>
                      <a:pt x="221" y="2365"/>
                    </a:lnTo>
                    <a:lnTo>
                      <a:pt x="256" y="2351"/>
                    </a:lnTo>
                    <a:lnTo>
                      <a:pt x="281" y="2336"/>
                    </a:lnTo>
                    <a:lnTo>
                      <a:pt x="307" y="2321"/>
                    </a:lnTo>
                    <a:lnTo>
                      <a:pt x="341" y="2307"/>
                    </a:lnTo>
                    <a:lnTo>
                      <a:pt x="367" y="2292"/>
                    </a:lnTo>
                    <a:lnTo>
                      <a:pt x="392" y="2277"/>
                    </a:lnTo>
                    <a:lnTo>
                      <a:pt x="418" y="2262"/>
                    </a:lnTo>
                    <a:lnTo>
                      <a:pt x="452" y="2240"/>
                    </a:lnTo>
                    <a:lnTo>
                      <a:pt x="478" y="2226"/>
                    </a:lnTo>
                    <a:lnTo>
                      <a:pt x="503" y="2211"/>
                    </a:lnTo>
                    <a:lnTo>
                      <a:pt x="537" y="2196"/>
                    </a:lnTo>
                    <a:lnTo>
                      <a:pt x="563" y="2182"/>
                    </a:lnTo>
                    <a:lnTo>
                      <a:pt x="589" y="2167"/>
                    </a:lnTo>
                    <a:lnTo>
                      <a:pt x="614" y="2152"/>
                    </a:lnTo>
                    <a:lnTo>
                      <a:pt x="648" y="2138"/>
                    </a:lnTo>
                    <a:lnTo>
                      <a:pt x="674" y="2123"/>
                    </a:lnTo>
                    <a:lnTo>
                      <a:pt x="699" y="2108"/>
                    </a:lnTo>
                    <a:lnTo>
                      <a:pt x="734" y="2086"/>
                    </a:lnTo>
                    <a:lnTo>
                      <a:pt x="759" y="2071"/>
                    </a:lnTo>
                    <a:lnTo>
                      <a:pt x="785" y="2057"/>
                    </a:lnTo>
                    <a:lnTo>
                      <a:pt x="810" y="2042"/>
                    </a:lnTo>
                    <a:lnTo>
                      <a:pt x="845" y="2027"/>
                    </a:lnTo>
                    <a:lnTo>
                      <a:pt x="870" y="2013"/>
                    </a:lnTo>
                    <a:lnTo>
                      <a:pt x="896" y="1998"/>
                    </a:lnTo>
                    <a:lnTo>
                      <a:pt x="930" y="1976"/>
                    </a:lnTo>
                    <a:lnTo>
                      <a:pt x="956" y="1961"/>
                    </a:lnTo>
                    <a:lnTo>
                      <a:pt x="981" y="1947"/>
                    </a:lnTo>
                    <a:lnTo>
                      <a:pt x="1015" y="1932"/>
                    </a:lnTo>
                    <a:lnTo>
                      <a:pt x="1041" y="1917"/>
                    </a:lnTo>
                    <a:lnTo>
                      <a:pt x="1067" y="1895"/>
                    </a:lnTo>
                    <a:lnTo>
                      <a:pt x="1092" y="1880"/>
                    </a:lnTo>
                    <a:lnTo>
                      <a:pt x="1126" y="1866"/>
                    </a:lnTo>
                    <a:lnTo>
                      <a:pt x="1152" y="1851"/>
                    </a:lnTo>
                    <a:lnTo>
                      <a:pt x="1178" y="1829"/>
                    </a:lnTo>
                    <a:lnTo>
                      <a:pt x="1212" y="1814"/>
                    </a:lnTo>
                    <a:lnTo>
                      <a:pt x="1237" y="1800"/>
                    </a:lnTo>
                    <a:lnTo>
                      <a:pt x="1263" y="1778"/>
                    </a:lnTo>
                    <a:lnTo>
                      <a:pt x="1288" y="1763"/>
                    </a:lnTo>
                    <a:lnTo>
                      <a:pt x="1323" y="1748"/>
                    </a:lnTo>
                    <a:lnTo>
                      <a:pt x="1348" y="1726"/>
                    </a:lnTo>
                    <a:lnTo>
                      <a:pt x="1374" y="1711"/>
                    </a:lnTo>
                    <a:lnTo>
                      <a:pt x="1408" y="1689"/>
                    </a:lnTo>
                    <a:lnTo>
                      <a:pt x="1434" y="1675"/>
                    </a:lnTo>
                    <a:lnTo>
                      <a:pt x="1459" y="1660"/>
                    </a:lnTo>
                    <a:lnTo>
                      <a:pt x="1485" y="1638"/>
                    </a:lnTo>
                    <a:lnTo>
                      <a:pt x="1519" y="1623"/>
                    </a:lnTo>
                    <a:lnTo>
                      <a:pt x="1545" y="1601"/>
                    </a:lnTo>
                    <a:lnTo>
                      <a:pt x="1570" y="1579"/>
                    </a:lnTo>
                    <a:lnTo>
                      <a:pt x="1604" y="1564"/>
                    </a:lnTo>
                    <a:lnTo>
                      <a:pt x="1630" y="1542"/>
                    </a:lnTo>
                    <a:lnTo>
                      <a:pt x="1656" y="1528"/>
                    </a:lnTo>
                    <a:lnTo>
                      <a:pt x="1690" y="1506"/>
                    </a:lnTo>
                    <a:lnTo>
                      <a:pt x="1715" y="1484"/>
                    </a:lnTo>
                    <a:lnTo>
                      <a:pt x="1741" y="1462"/>
                    </a:lnTo>
                    <a:lnTo>
                      <a:pt x="1766" y="1440"/>
                    </a:lnTo>
                    <a:lnTo>
                      <a:pt x="1801" y="1425"/>
                    </a:lnTo>
                    <a:lnTo>
                      <a:pt x="1826" y="1403"/>
                    </a:lnTo>
                    <a:lnTo>
                      <a:pt x="1852" y="1381"/>
                    </a:lnTo>
                    <a:lnTo>
                      <a:pt x="1886" y="1359"/>
                    </a:lnTo>
                    <a:lnTo>
                      <a:pt x="1912" y="1337"/>
                    </a:lnTo>
                    <a:lnTo>
                      <a:pt x="1937" y="1307"/>
                    </a:lnTo>
                    <a:lnTo>
                      <a:pt x="1963" y="1285"/>
                    </a:lnTo>
                    <a:lnTo>
                      <a:pt x="1997" y="1263"/>
                    </a:lnTo>
                    <a:lnTo>
                      <a:pt x="2023" y="1234"/>
                    </a:lnTo>
                    <a:lnTo>
                      <a:pt x="2048" y="1212"/>
                    </a:lnTo>
                    <a:lnTo>
                      <a:pt x="2082" y="1182"/>
                    </a:lnTo>
                    <a:lnTo>
                      <a:pt x="2108" y="1160"/>
                    </a:lnTo>
                    <a:lnTo>
                      <a:pt x="2134" y="1131"/>
                    </a:lnTo>
                    <a:lnTo>
                      <a:pt x="2159" y="1102"/>
                    </a:lnTo>
                    <a:lnTo>
                      <a:pt x="2193" y="1072"/>
                    </a:lnTo>
                    <a:lnTo>
                      <a:pt x="2219" y="1043"/>
                    </a:lnTo>
                    <a:lnTo>
                      <a:pt x="2244" y="1006"/>
                    </a:lnTo>
                    <a:lnTo>
                      <a:pt x="2279" y="977"/>
                    </a:lnTo>
                    <a:lnTo>
                      <a:pt x="2304" y="940"/>
                    </a:lnTo>
                    <a:lnTo>
                      <a:pt x="2330" y="903"/>
                    </a:lnTo>
                    <a:lnTo>
                      <a:pt x="2364" y="867"/>
                    </a:lnTo>
                    <a:lnTo>
                      <a:pt x="2390" y="830"/>
                    </a:lnTo>
                    <a:lnTo>
                      <a:pt x="2415" y="786"/>
                    </a:lnTo>
                    <a:lnTo>
                      <a:pt x="2441" y="742"/>
                    </a:lnTo>
                    <a:lnTo>
                      <a:pt x="2475" y="690"/>
                    </a:lnTo>
                    <a:lnTo>
                      <a:pt x="2501" y="646"/>
                    </a:lnTo>
                    <a:lnTo>
                      <a:pt x="2526" y="587"/>
                    </a:lnTo>
                    <a:lnTo>
                      <a:pt x="2560" y="536"/>
                    </a:lnTo>
                    <a:lnTo>
                      <a:pt x="2586" y="477"/>
                    </a:lnTo>
                    <a:lnTo>
                      <a:pt x="2612" y="411"/>
                    </a:lnTo>
                    <a:lnTo>
                      <a:pt x="2637" y="338"/>
                    </a:lnTo>
                    <a:lnTo>
                      <a:pt x="2671" y="271"/>
                    </a:lnTo>
                    <a:lnTo>
                      <a:pt x="2697" y="198"/>
                    </a:lnTo>
                    <a:lnTo>
                      <a:pt x="2723" y="124"/>
                    </a:lnTo>
                    <a:lnTo>
                      <a:pt x="2757" y="58"/>
                    </a:lnTo>
                    <a:lnTo>
                      <a:pt x="2782" y="14"/>
                    </a:lnTo>
                    <a:lnTo>
                      <a:pt x="2808" y="0"/>
                    </a:lnTo>
                    <a:lnTo>
                      <a:pt x="2833" y="14"/>
                    </a:lnTo>
                    <a:lnTo>
                      <a:pt x="2868" y="58"/>
                    </a:lnTo>
                    <a:lnTo>
                      <a:pt x="2893" y="124"/>
                    </a:lnTo>
                    <a:lnTo>
                      <a:pt x="2919" y="198"/>
                    </a:lnTo>
                    <a:lnTo>
                      <a:pt x="2953" y="271"/>
                    </a:lnTo>
                    <a:lnTo>
                      <a:pt x="2979" y="338"/>
                    </a:lnTo>
                    <a:lnTo>
                      <a:pt x="3004" y="411"/>
                    </a:lnTo>
                    <a:lnTo>
                      <a:pt x="3038" y="477"/>
                    </a:lnTo>
                    <a:lnTo>
                      <a:pt x="3064" y="536"/>
                    </a:lnTo>
                    <a:lnTo>
                      <a:pt x="3090" y="587"/>
                    </a:lnTo>
                    <a:lnTo>
                      <a:pt x="3115" y="646"/>
                    </a:lnTo>
                    <a:lnTo>
                      <a:pt x="3149" y="690"/>
                    </a:lnTo>
                    <a:lnTo>
                      <a:pt x="3175" y="742"/>
                    </a:lnTo>
                    <a:lnTo>
                      <a:pt x="3201" y="786"/>
                    </a:lnTo>
                    <a:lnTo>
                      <a:pt x="3235" y="830"/>
                    </a:lnTo>
                    <a:lnTo>
                      <a:pt x="3260" y="867"/>
                    </a:lnTo>
                    <a:lnTo>
                      <a:pt x="3286" y="903"/>
                    </a:lnTo>
                    <a:lnTo>
                      <a:pt x="3311" y="940"/>
                    </a:lnTo>
                    <a:lnTo>
                      <a:pt x="3346" y="977"/>
                    </a:lnTo>
                    <a:lnTo>
                      <a:pt x="3371" y="1006"/>
                    </a:lnTo>
                    <a:lnTo>
                      <a:pt x="3397" y="1043"/>
                    </a:lnTo>
                    <a:lnTo>
                      <a:pt x="3431" y="1072"/>
                    </a:lnTo>
                    <a:lnTo>
                      <a:pt x="3457" y="1102"/>
                    </a:lnTo>
                    <a:lnTo>
                      <a:pt x="3482" y="1131"/>
                    </a:lnTo>
                    <a:lnTo>
                      <a:pt x="3516" y="1160"/>
                    </a:lnTo>
                    <a:lnTo>
                      <a:pt x="3542" y="1182"/>
                    </a:lnTo>
                    <a:lnTo>
                      <a:pt x="3568" y="1212"/>
                    </a:lnTo>
                    <a:lnTo>
                      <a:pt x="3593" y="1234"/>
                    </a:lnTo>
                    <a:lnTo>
                      <a:pt x="3627" y="1263"/>
                    </a:lnTo>
                    <a:lnTo>
                      <a:pt x="3653" y="1285"/>
                    </a:lnTo>
                    <a:lnTo>
                      <a:pt x="3679" y="1307"/>
                    </a:lnTo>
                    <a:lnTo>
                      <a:pt x="3713" y="1337"/>
                    </a:lnTo>
                    <a:lnTo>
                      <a:pt x="3738" y="1359"/>
                    </a:lnTo>
                    <a:lnTo>
                      <a:pt x="3764" y="1381"/>
                    </a:lnTo>
                    <a:lnTo>
                      <a:pt x="3789" y="1403"/>
                    </a:lnTo>
                    <a:lnTo>
                      <a:pt x="3824" y="1425"/>
                    </a:lnTo>
                    <a:lnTo>
                      <a:pt x="3849" y="1440"/>
                    </a:lnTo>
                    <a:lnTo>
                      <a:pt x="3875" y="1462"/>
                    </a:lnTo>
                    <a:lnTo>
                      <a:pt x="3909" y="1484"/>
                    </a:lnTo>
                    <a:lnTo>
                      <a:pt x="3935" y="1506"/>
                    </a:lnTo>
                    <a:lnTo>
                      <a:pt x="3960" y="1528"/>
                    </a:lnTo>
                    <a:lnTo>
                      <a:pt x="3986" y="1542"/>
                    </a:lnTo>
                    <a:lnTo>
                      <a:pt x="4020" y="1564"/>
                    </a:lnTo>
                    <a:lnTo>
                      <a:pt x="4046" y="1579"/>
                    </a:lnTo>
                    <a:lnTo>
                      <a:pt x="4071" y="1601"/>
                    </a:lnTo>
                    <a:lnTo>
                      <a:pt x="4105" y="1623"/>
                    </a:lnTo>
                    <a:lnTo>
                      <a:pt x="4131" y="1638"/>
                    </a:lnTo>
                    <a:lnTo>
                      <a:pt x="4157" y="1660"/>
                    </a:lnTo>
                    <a:lnTo>
                      <a:pt x="4191" y="1675"/>
                    </a:lnTo>
                    <a:lnTo>
                      <a:pt x="4216" y="1689"/>
                    </a:lnTo>
                    <a:lnTo>
                      <a:pt x="4242" y="1711"/>
                    </a:lnTo>
                    <a:lnTo>
                      <a:pt x="4268" y="1726"/>
                    </a:lnTo>
                    <a:lnTo>
                      <a:pt x="4302" y="1748"/>
                    </a:lnTo>
                    <a:lnTo>
                      <a:pt x="4327" y="1763"/>
                    </a:lnTo>
                    <a:lnTo>
                      <a:pt x="4353" y="1778"/>
                    </a:lnTo>
                    <a:lnTo>
                      <a:pt x="4387" y="1800"/>
                    </a:lnTo>
                    <a:lnTo>
                      <a:pt x="4413" y="1814"/>
                    </a:lnTo>
                    <a:lnTo>
                      <a:pt x="4438" y="1829"/>
                    </a:lnTo>
                    <a:lnTo>
                      <a:pt x="4464" y="1851"/>
                    </a:lnTo>
                    <a:lnTo>
                      <a:pt x="4498" y="1866"/>
                    </a:lnTo>
                    <a:lnTo>
                      <a:pt x="4524" y="1880"/>
                    </a:lnTo>
                    <a:lnTo>
                      <a:pt x="4549" y="1895"/>
                    </a:lnTo>
                    <a:lnTo>
                      <a:pt x="4583" y="1917"/>
                    </a:lnTo>
                    <a:lnTo>
                      <a:pt x="4609" y="1932"/>
                    </a:lnTo>
                    <a:lnTo>
                      <a:pt x="4635" y="1947"/>
                    </a:lnTo>
                    <a:lnTo>
                      <a:pt x="4660" y="1961"/>
                    </a:lnTo>
                    <a:lnTo>
                      <a:pt x="4694" y="1976"/>
                    </a:lnTo>
                    <a:lnTo>
                      <a:pt x="4720" y="1998"/>
                    </a:lnTo>
                    <a:lnTo>
                      <a:pt x="4746" y="2013"/>
                    </a:lnTo>
                    <a:lnTo>
                      <a:pt x="4780" y="2027"/>
                    </a:lnTo>
                    <a:lnTo>
                      <a:pt x="4805" y="2042"/>
                    </a:lnTo>
                    <a:lnTo>
                      <a:pt x="4831" y="2057"/>
                    </a:lnTo>
                    <a:lnTo>
                      <a:pt x="4865" y="2071"/>
                    </a:lnTo>
                    <a:lnTo>
                      <a:pt x="4891" y="2086"/>
                    </a:lnTo>
                    <a:lnTo>
                      <a:pt x="4916" y="2108"/>
                    </a:lnTo>
                    <a:lnTo>
                      <a:pt x="4942" y="2123"/>
                    </a:lnTo>
                    <a:lnTo>
                      <a:pt x="4976" y="2138"/>
                    </a:lnTo>
                    <a:lnTo>
                      <a:pt x="5002" y="2152"/>
                    </a:lnTo>
                    <a:lnTo>
                      <a:pt x="5027" y="2167"/>
                    </a:lnTo>
                    <a:lnTo>
                      <a:pt x="5061" y="2182"/>
                    </a:lnTo>
                    <a:lnTo>
                      <a:pt x="5087" y="2196"/>
                    </a:lnTo>
                    <a:lnTo>
                      <a:pt x="5113" y="2211"/>
                    </a:lnTo>
                    <a:lnTo>
                      <a:pt x="5138" y="2226"/>
                    </a:lnTo>
                    <a:lnTo>
                      <a:pt x="5172" y="2240"/>
                    </a:lnTo>
                    <a:lnTo>
                      <a:pt x="5198" y="2262"/>
                    </a:lnTo>
                    <a:lnTo>
                      <a:pt x="5224" y="2277"/>
                    </a:lnTo>
                    <a:lnTo>
                      <a:pt x="5258" y="2292"/>
                    </a:lnTo>
                    <a:lnTo>
                      <a:pt x="5283" y="2307"/>
                    </a:lnTo>
                    <a:lnTo>
                      <a:pt x="5309" y="2321"/>
                    </a:lnTo>
                    <a:lnTo>
                      <a:pt x="5334" y="2336"/>
                    </a:lnTo>
                    <a:lnTo>
                      <a:pt x="5369" y="2351"/>
                    </a:lnTo>
                    <a:lnTo>
                      <a:pt x="5394" y="2365"/>
                    </a:lnTo>
                    <a:lnTo>
                      <a:pt x="5420" y="2380"/>
                    </a:lnTo>
                    <a:lnTo>
                      <a:pt x="5454" y="2395"/>
                    </a:lnTo>
                    <a:lnTo>
                      <a:pt x="5480" y="2409"/>
                    </a:lnTo>
                    <a:lnTo>
                      <a:pt x="5505" y="2424"/>
                    </a:lnTo>
                    <a:lnTo>
                      <a:pt x="5539" y="2439"/>
                    </a:lnTo>
                    <a:lnTo>
                      <a:pt x="5565" y="2453"/>
                    </a:lnTo>
                    <a:lnTo>
                      <a:pt x="5591" y="2468"/>
                    </a:lnTo>
                    <a:lnTo>
                      <a:pt x="5616" y="2483"/>
                    </a:lnTo>
                    <a:lnTo>
                      <a:pt x="5650" y="2498"/>
                    </a:lnTo>
                    <a:lnTo>
                      <a:pt x="5676" y="2512"/>
                    </a:lnTo>
                    <a:lnTo>
                      <a:pt x="5702" y="2527"/>
                    </a:lnTo>
                    <a:lnTo>
                      <a:pt x="5736" y="2549"/>
                    </a:lnTo>
                    <a:lnTo>
                      <a:pt x="5761" y="2564"/>
                    </a:lnTo>
                    <a:lnTo>
                      <a:pt x="5787" y="2578"/>
                    </a:lnTo>
                    <a:lnTo>
                      <a:pt x="5813" y="2593"/>
                    </a:lnTo>
                    <a:lnTo>
                      <a:pt x="5847" y="2608"/>
                    </a:lnTo>
                    <a:lnTo>
                      <a:pt x="5872" y="2622"/>
                    </a:lnTo>
                    <a:lnTo>
                      <a:pt x="5898" y="2637"/>
                    </a:lnTo>
                    <a:lnTo>
                      <a:pt x="5932" y="2652"/>
                    </a:lnTo>
                    <a:lnTo>
                      <a:pt x="5958" y="2667"/>
                    </a:lnTo>
                    <a:lnTo>
                      <a:pt x="5983" y="2681"/>
                    </a:lnTo>
                    <a:lnTo>
                      <a:pt x="6009" y="2696"/>
                    </a:lnTo>
                    <a:lnTo>
                      <a:pt x="6043" y="2711"/>
                    </a:lnTo>
                    <a:lnTo>
                      <a:pt x="6069" y="2725"/>
                    </a:lnTo>
                    <a:lnTo>
                      <a:pt x="6094" y="2740"/>
                    </a:lnTo>
                    <a:lnTo>
                      <a:pt x="6128" y="2755"/>
                    </a:lnTo>
                    <a:lnTo>
                      <a:pt x="6154" y="2769"/>
                    </a:lnTo>
                    <a:lnTo>
                      <a:pt x="6180" y="2784"/>
                    </a:lnTo>
                    <a:lnTo>
                      <a:pt x="6214" y="2799"/>
                    </a:lnTo>
                    <a:lnTo>
                      <a:pt x="6239" y="2813"/>
                    </a:lnTo>
                    <a:lnTo>
                      <a:pt x="6265" y="2828"/>
                    </a:lnTo>
                    <a:lnTo>
                      <a:pt x="6291" y="2843"/>
                    </a:lnTo>
                    <a:lnTo>
                      <a:pt x="6325" y="2858"/>
                    </a:lnTo>
                    <a:lnTo>
                      <a:pt x="6350" y="2872"/>
                    </a:lnTo>
                    <a:lnTo>
                      <a:pt x="6376" y="2887"/>
                    </a:lnTo>
                    <a:lnTo>
                      <a:pt x="6410" y="2902"/>
                    </a:lnTo>
                    <a:lnTo>
                      <a:pt x="6436" y="2916"/>
                    </a:lnTo>
                    <a:lnTo>
                      <a:pt x="6461" y="2931"/>
                    </a:lnTo>
                    <a:lnTo>
                      <a:pt x="6487" y="2946"/>
                    </a:lnTo>
                    <a:lnTo>
                      <a:pt x="6521" y="2960"/>
                    </a:lnTo>
                    <a:lnTo>
                      <a:pt x="6547" y="2975"/>
                    </a:lnTo>
                    <a:lnTo>
                      <a:pt x="6572" y="2990"/>
                    </a:lnTo>
                    <a:lnTo>
                      <a:pt x="6606" y="3004"/>
                    </a:lnTo>
                    <a:lnTo>
                      <a:pt x="6632" y="3019"/>
                    </a:lnTo>
                    <a:lnTo>
                      <a:pt x="6658" y="3034"/>
                    </a:lnTo>
                    <a:lnTo>
                      <a:pt x="6683" y="3049"/>
                    </a:lnTo>
                    <a:lnTo>
                      <a:pt x="6717" y="3063"/>
                    </a:lnTo>
                    <a:lnTo>
                      <a:pt x="6743" y="3078"/>
                    </a:lnTo>
                    <a:lnTo>
                      <a:pt x="6769" y="3093"/>
                    </a:lnTo>
                    <a:lnTo>
                      <a:pt x="6803" y="3107"/>
                    </a:lnTo>
                    <a:lnTo>
                      <a:pt x="6828" y="3122"/>
                    </a:lnTo>
                    <a:lnTo>
                      <a:pt x="6854" y="3137"/>
                    </a:lnTo>
                    <a:lnTo>
                      <a:pt x="6888" y="3151"/>
                    </a:lnTo>
                    <a:lnTo>
                      <a:pt x="6914" y="3166"/>
                    </a:lnTo>
                    <a:lnTo>
                      <a:pt x="6939" y="3181"/>
                    </a:lnTo>
                    <a:lnTo>
                      <a:pt x="6965" y="3196"/>
                    </a:lnTo>
                    <a:lnTo>
                      <a:pt x="6999" y="3210"/>
                    </a:lnTo>
                    <a:lnTo>
                      <a:pt x="7025" y="3225"/>
                    </a:lnTo>
                  </a:path>
                </a:pathLst>
              </a:custGeom>
              <a:noFill/>
              <a:ln w="9525" cmpd="sng">
                <a:solidFill>
                  <a:srgbClr val="FF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29776" name="Freeform 80"/>
              <p:cNvSpPr>
                <a:spLocks/>
              </p:cNvSpPr>
              <p:nvPr/>
            </p:nvSpPr>
            <p:spPr bwMode="auto">
              <a:xfrm>
                <a:off x="1960" y="1373"/>
                <a:ext cx="2077" cy="720"/>
              </a:xfrm>
              <a:custGeom>
                <a:avLst/>
                <a:gdLst>
                  <a:gd name="T0" fmla="*/ 25 w 7025"/>
                  <a:gd name="T1" fmla="*/ 517 h 2784"/>
                  <a:gd name="T2" fmla="*/ 58 w 7025"/>
                  <a:gd name="T3" fmla="*/ 501 h 2784"/>
                  <a:gd name="T4" fmla="*/ 91 w 7025"/>
                  <a:gd name="T5" fmla="*/ 486 h 2784"/>
                  <a:gd name="T6" fmla="*/ 124 w 7025"/>
                  <a:gd name="T7" fmla="*/ 471 h 2784"/>
                  <a:gd name="T8" fmla="*/ 159 w 7025"/>
                  <a:gd name="T9" fmla="*/ 454 h 2784"/>
                  <a:gd name="T10" fmla="*/ 192 w 7025"/>
                  <a:gd name="T11" fmla="*/ 439 h 2784"/>
                  <a:gd name="T12" fmla="*/ 224 w 7025"/>
                  <a:gd name="T13" fmla="*/ 422 h 2784"/>
                  <a:gd name="T14" fmla="*/ 257 w 7025"/>
                  <a:gd name="T15" fmla="*/ 407 h 2784"/>
                  <a:gd name="T16" fmla="*/ 290 w 7025"/>
                  <a:gd name="T17" fmla="*/ 389 h 2784"/>
                  <a:gd name="T18" fmla="*/ 323 w 7025"/>
                  <a:gd name="T19" fmla="*/ 372 h 2784"/>
                  <a:gd name="T20" fmla="*/ 358 w 7025"/>
                  <a:gd name="T21" fmla="*/ 355 h 2784"/>
                  <a:gd name="T22" fmla="*/ 391 w 7025"/>
                  <a:gd name="T23" fmla="*/ 338 h 2784"/>
                  <a:gd name="T24" fmla="*/ 424 w 7025"/>
                  <a:gd name="T25" fmla="*/ 321 h 2784"/>
                  <a:gd name="T26" fmla="*/ 457 w 7025"/>
                  <a:gd name="T27" fmla="*/ 302 h 2784"/>
                  <a:gd name="T28" fmla="*/ 490 w 7025"/>
                  <a:gd name="T29" fmla="*/ 283 h 2784"/>
                  <a:gd name="T30" fmla="*/ 522 w 7025"/>
                  <a:gd name="T31" fmla="*/ 262 h 2784"/>
                  <a:gd name="T32" fmla="*/ 558 w 7025"/>
                  <a:gd name="T33" fmla="*/ 239 h 2784"/>
                  <a:gd name="T34" fmla="*/ 590 w 7025"/>
                  <a:gd name="T35" fmla="*/ 216 h 2784"/>
                  <a:gd name="T36" fmla="*/ 623 w 7025"/>
                  <a:gd name="T37" fmla="*/ 192 h 2784"/>
                  <a:gd name="T38" fmla="*/ 656 w 7025"/>
                  <a:gd name="T39" fmla="*/ 163 h 2784"/>
                  <a:gd name="T40" fmla="*/ 689 w 7025"/>
                  <a:gd name="T41" fmla="*/ 133 h 2784"/>
                  <a:gd name="T42" fmla="*/ 722 w 7025"/>
                  <a:gd name="T43" fmla="*/ 99 h 2784"/>
                  <a:gd name="T44" fmla="*/ 757 w 7025"/>
                  <a:gd name="T45" fmla="*/ 61 h 2784"/>
                  <a:gd name="T46" fmla="*/ 790 w 7025"/>
                  <a:gd name="T47" fmla="*/ 23 h 2784"/>
                  <a:gd name="T48" fmla="*/ 823 w 7025"/>
                  <a:gd name="T49" fmla="*/ 2 h 2784"/>
                  <a:gd name="T50" fmla="*/ 855 w 7025"/>
                  <a:gd name="T51" fmla="*/ 9 h 2784"/>
                  <a:gd name="T52" fmla="*/ 888 w 7025"/>
                  <a:gd name="T53" fmla="*/ 42 h 2784"/>
                  <a:gd name="T54" fmla="*/ 921 w 7025"/>
                  <a:gd name="T55" fmla="*/ 80 h 2784"/>
                  <a:gd name="T56" fmla="*/ 956 w 7025"/>
                  <a:gd name="T57" fmla="*/ 116 h 2784"/>
                  <a:gd name="T58" fmla="*/ 989 w 7025"/>
                  <a:gd name="T59" fmla="*/ 148 h 2784"/>
                  <a:gd name="T60" fmla="*/ 1022 w 7025"/>
                  <a:gd name="T61" fmla="*/ 178 h 2784"/>
                  <a:gd name="T62" fmla="*/ 1055 w 7025"/>
                  <a:gd name="T63" fmla="*/ 205 h 2784"/>
                  <a:gd name="T64" fmla="*/ 1088 w 7025"/>
                  <a:gd name="T65" fmla="*/ 228 h 2784"/>
                  <a:gd name="T66" fmla="*/ 1120 w 7025"/>
                  <a:gd name="T67" fmla="*/ 251 h 2784"/>
                  <a:gd name="T68" fmla="*/ 1156 w 7025"/>
                  <a:gd name="T69" fmla="*/ 272 h 2784"/>
                  <a:gd name="T70" fmla="*/ 1189 w 7025"/>
                  <a:gd name="T71" fmla="*/ 293 h 2784"/>
                  <a:gd name="T72" fmla="*/ 1221 w 7025"/>
                  <a:gd name="T73" fmla="*/ 311 h 2784"/>
                  <a:gd name="T74" fmla="*/ 1254 w 7025"/>
                  <a:gd name="T75" fmla="*/ 329 h 2784"/>
                  <a:gd name="T76" fmla="*/ 1287 w 7025"/>
                  <a:gd name="T77" fmla="*/ 348 h 2784"/>
                  <a:gd name="T78" fmla="*/ 1320 w 7025"/>
                  <a:gd name="T79" fmla="*/ 365 h 2784"/>
                  <a:gd name="T80" fmla="*/ 1355 w 7025"/>
                  <a:gd name="T81" fmla="*/ 382 h 2784"/>
                  <a:gd name="T82" fmla="*/ 1388 w 7025"/>
                  <a:gd name="T83" fmla="*/ 399 h 2784"/>
                  <a:gd name="T84" fmla="*/ 1421 w 7025"/>
                  <a:gd name="T85" fmla="*/ 414 h 2784"/>
                  <a:gd name="T86" fmla="*/ 1453 w 7025"/>
                  <a:gd name="T87" fmla="*/ 431 h 2784"/>
                  <a:gd name="T88" fmla="*/ 1486 w 7025"/>
                  <a:gd name="T89" fmla="*/ 446 h 2784"/>
                  <a:gd name="T90" fmla="*/ 1519 w 7025"/>
                  <a:gd name="T91" fmla="*/ 462 h 2784"/>
                  <a:gd name="T92" fmla="*/ 1555 w 7025"/>
                  <a:gd name="T93" fmla="*/ 479 h 2784"/>
                  <a:gd name="T94" fmla="*/ 1587 w 7025"/>
                  <a:gd name="T95" fmla="*/ 494 h 2784"/>
                  <a:gd name="T96" fmla="*/ 1620 w 7025"/>
                  <a:gd name="T97" fmla="*/ 509 h 2784"/>
                  <a:gd name="T98" fmla="*/ 1653 w 7025"/>
                  <a:gd name="T99" fmla="*/ 524 h 2784"/>
                  <a:gd name="T100" fmla="*/ 1686 w 7025"/>
                  <a:gd name="T101" fmla="*/ 539 h 2784"/>
                  <a:gd name="T102" fmla="*/ 1719 w 7025"/>
                  <a:gd name="T103" fmla="*/ 557 h 2784"/>
                  <a:gd name="T104" fmla="*/ 1754 w 7025"/>
                  <a:gd name="T105" fmla="*/ 572 h 2784"/>
                  <a:gd name="T106" fmla="*/ 1787 w 7025"/>
                  <a:gd name="T107" fmla="*/ 587 h 2784"/>
                  <a:gd name="T108" fmla="*/ 1819 w 7025"/>
                  <a:gd name="T109" fmla="*/ 602 h 2784"/>
                  <a:gd name="T110" fmla="*/ 1852 w 7025"/>
                  <a:gd name="T111" fmla="*/ 617 h 2784"/>
                  <a:gd name="T112" fmla="*/ 1885 w 7025"/>
                  <a:gd name="T113" fmla="*/ 633 h 2784"/>
                  <a:gd name="T114" fmla="*/ 1918 w 7025"/>
                  <a:gd name="T115" fmla="*/ 648 h 2784"/>
                  <a:gd name="T116" fmla="*/ 1953 w 7025"/>
                  <a:gd name="T117" fmla="*/ 663 h 2784"/>
                  <a:gd name="T118" fmla="*/ 1986 w 7025"/>
                  <a:gd name="T119" fmla="*/ 678 h 2784"/>
                  <a:gd name="T120" fmla="*/ 2019 w 7025"/>
                  <a:gd name="T121" fmla="*/ 693 h 2784"/>
                  <a:gd name="T122" fmla="*/ 2052 w 7025"/>
                  <a:gd name="T123" fmla="*/ 709 h 278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7025" h="2784">
                    <a:moveTo>
                      <a:pt x="0" y="2042"/>
                    </a:moveTo>
                    <a:lnTo>
                      <a:pt x="25" y="2027"/>
                    </a:lnTo>
                    <a:lnTo>
                      <a:pt x="59" y="2013"/>
                    </a:lnTo>
                    <a:lnTo>
                      <a:pt x="85" y="1998"/>
                    </a:lnTo>
                    <a:lnTo>
                      <a:pt x="111" y="1983"/>
                    </a:lnTo>
                    <a:lnTo>
                      <a:pt x="136" y="1969"/>
                    </a:lnTo>
                    <a:lnTo>
                      <a:pt x="170" y="1954"/>
                    </a:lnTo>
                    <a:lnTo>
                      <a:pt x="196" y="1939"/>
                    </a:lnTo>
                    <a:lnTo>
                      <a:pt x="221" y="1924"/>
                    </a:lnTo>
                    <a:lnTo>
                      <a:pt x="256" y="1910"/>
                    </a:lnTo>
                    <a:lnTo>
                      <a:pt x="281" y="1895"/>
                    </a:lnTo>
                    <a:lnTo>
                      <a:pt x="307" y="1880"/>
                    </a:lnTo>
                    <a:lnTo>
                      <a:pt x="341" y="1866"/>
                    </a:lnTo>
                    <a:lnTo>
                      <a:pt x="367" y="1851"/>
                    </a:lnTo>
                    <a:lnTo>
                      <a:pt x="392" y="1836"/>
                    </a:lnTo>
                    <a:lnTo>
                      <a:pt x="418" y="1822"/>
                    </a:lnTo>
                    <a:lnTo>
                      <a:pt x="452" y="1800"/>
                    </a:lnTo>
                    <a:lnTo>
                      <a:pt x="478" y="1785"/>
                    </a:lnTo>
                    <a:lnTo>
                      <a:pt x="503" y="1770"/>
                    </a:lnTo>
                    <a:lnTo>
                      <a:pt x="537" y="1756"/>
                    </a:lnTo>
                    <a:lnTo>
                      <a:pt x="563" y="1741"/>
                    </a:lnTo>
                    <a:lnTo>
                      <a:pt x="589" y="1726"/>
                    </a:lnTo>
                    <a:lnTo>
                      <a:pt x="614" y="1711"/>
                    </a:lnTo>
                    <a:lnTo>
                      <a:pt x="648" y="1697"/>
                    </a:lnTo>
                    <a:lnTo>
                      <a:pt x="674" y="1682"/>
                    </a:lnTo>
                    <a:lnTo>
                      <a:pt x="699" y="1667"/>
                    </a:lnTo>
                    <a:lnTo>
                      <a:pt x="734" y="1653"/>
                    </a:lnTo>
                    <a:lnTo>
                      <a:pt x="759" y="1631"/>
                    </a:lnTo>
                    <a:lnTo>
                      <a:pt x="785" y="1616"/>
                    </a:lnTo>
                    <a:lnTo>
                      <a:pt x="810" y="1601"/>
                    </a:lnTo>
                    <a:lnTo>
                      <a:pt x="845" y="1587"/>
                    </a:lnTo>
                    <a:lnTo>
                      <a:pt x="870" y="1572"/>
                    </a:lnTo>
                    <a:lnTo>
                      <a:pt x="896" y="1557"/>
                    </a:lnTo>
                    <a:lnTo>
                      <a:pt x="930" y="1542"/>
                    </a:lnTo>
                    <a:lnTo>
                      <a:pt x="956" y="1520"/>
                    </a:lnTo>
                    <a:lnTo>
                      <a:pt x="981" y="1506"/>
                    </a:lnTo>
                    <a:lnTo>
                      <a:pt x="1015" y="1491"/>
                    </a:lnTo>
                    <a:lnTo>
                      <a:pt x="1041" y="1476"/>
                    </a:lnTo>
                    <a:lnTo>
                      <a:pt x="1067" y="1462"/>
                    </a:lnTo>
                    <a:lnTo>
                      <a:pt x="1092" y="1440"/>
                    </a:lnTo>
                    <a:lnTo>
                      <a:pt x="1126" y="1425"/>
                    </a:lnTo>
                    <a:lnTo>
                      <a:pt x="1152" y="1410"/>
                    </a:lnTo>
                    <a:lnTo>
                      <a:pt x="1178" y="1396"/>
                    </a:lnTo>
                    <a:lnTo>
                      <a:pt x="1212" y="1373"/>
                    </a:lnTo>
                    <a:lnTo>
                      <a:pt x="1237" y="1359"/>
                    </a:lnTo>
                    <a:lnTo>
                      <a:pt x="1263" y="1344"/>
                    </a:lnTo>
                    <a:lnTo>
                      <a:pt x="1288" y="1322"/>
                    </a:lnTo>
                    <a:lnTo>
                      <a:pt x="1323" y="1307"/>
                    </a:lnTo>
                    <a:lnTo>
                      <a:pt x="1348" y="1293"/>
                    </a:lnTo>
                    <a:lnTo>
                      <a:pt x="1374" y="1271"/>
                    </a:lnTo>
                    <a:lnTo>
                      <a:pt x="1408" y="1256"/>
                    </a:lnTo>
                    <a:lnTo>
                      <a:pt x="1434" y="1241"/>
                    </a:lnTo>
                    <a:lnTo>
                      <a:pt x="1459" y="1219"/>
                    </a:lnTo>
                    <a:lnTo>
                      <a:pt x="1485" y="1204"/>
                    </a:lnTo>
                    <a:lnTo>
                      <a:pt x="1519" y="1182"/>
                    </a:lnTo>
                    <a:lnTo>
                      <a:pt x="1545" y="1168"/>
                    </a:lnTo>
                    <a:lnTo>
                      <a:pt x="1570" y="1146"/>
                    </a:lnTo>
                    <a:lnTo>
                      <a:pt x="1604" y="1131"/>
                    </a:lnTo>
                    <a:lnTo>
                      <a:pt x="1630" y="1109"/>
                    </a:lnTo>
                    <a:lnTo>
                      <a:pt x="1656" y="1094"/>
                    </a:lnTo>
                    <a:lnTo>
                      <a:pt x="1690" y="1072"/>
                    </a:lnTo>
                    <a:lnTo>
                      <a:pt x="1715" y="1050"/>
                    </a:lnTo>
                    <a:lnTo>
                      <a:pt x="1741" y="1036"/>
                    </a:lnTo>
                    <a:lnTo>
                      <a:pt x="1766" y="1013"/>
                    </a:lnTo>
                    <a:lnTo>
                      <a:pt x="1801" y="991"/>
                    </a:lnTo>
                    <a:lnTo>
                      <a:pt x="1826" y="969"/>
                    </a:lnTo>
                    <a:lnTo>
                      <a:pt x="1852" y="947"/>
                    </a:lnTo>
                    <a:lnTo>
                      <a:pt x="1886" y="925"/>
                    </a:lnTo>
                    <a:lnTo>
                      <a:pt x="1912" y="903"/>
                    </a:lnTo>
                    <a:lnTo>
                      <a:pt x="1937" y="881"/>
                    </a:lnTo>
                    <a:lnTo>
                      <a:pt x="1963" y="859"/>
                    </a:lnTo>
                    <a:lnTo>
                      <a:pt x="1997" y="837"/>
                    </a:lnTo>
                    <a:lnTo>
                      <a:pt x="2023" y="815"/>
                    </a:lnTo>
                    <a:lnTo>
                      <a:pt x="2048" y="793"/>
                    </a:lnTo>
                    <a:lnTo>
                      <a:pt x="2082" y="764"/>
                    </a:lnTo>
                    <a:lnTo>
                      <a:pt x="2108" y="742"/>
                    </a:lnTo>
                    <a:lnTo>
                      <a:pt x="2134" y="712"/>
                    </a:lnTo>
                    <a:lnTo>
                      <a:pt x="2159" y="690"/>
                    </a:lnTo>
                    <a:lnTo>
                      <a:pt x="2193" y="661"/>
                    </a:lnTo>
                    <a:lnTo>
                      <a:pt x="2219" y="631"/>
                    </a:lnTo>
                    <a:lnTo>
                      <a:pt x="2244" y="602"/>
                    </a:lnTo>
                    <a:lnTo>
                      <a:pt x="2279" y="573"/>
                    </a:lnTo>
                    <a:lnTo>
                      <a:pt x="2304" y="543"/>
                    </a:lnTo>
                    <a:lnTo>
                      <a:pt x="2330" y="514"/>
                    </a:lnTo>
                    <a:lnTo>
                      <a:pt x="2364" y="484"/>
                    </a:lnTo>
                    <a:lnTo>
                      <a:pt x="2390" y="448"/>
                    </a:lnTo>
                    <a:lnTo>
                      <a:pt x="2415" y="418"/>
                    </a:lnTo>
                    <a:lnTo>
                      <a:pt x="2441" y="382"/>
                    </a:lnTo>
                    <a:lnTo>
                      <a:pt x="2475" y="345"/>
                    </a:lnTo>
                    <a:lnTo>
                      <a:pt x="2501" y="308"/>
                    </a:lnTo>
                    <a:lnTo>
                      <a:pt x="2526" y="271"/>
                    </a:lnTo>
                    <a:lnTo>
                      <a:pt x="2560" y="235"/>
                    </a:lnTo>
                    <a:lnTo>
                      <a:pt x="2586" y="198"/>
                    </a:lnTo>
                    <a:lnTo>
                      <a:pt x="2612" y="161"/>
                    </a:lnTo>
                    <a:lnTo>
                      <a:pt x="2637" y="124"/>
                    </a:lnTo>
                    <a:lnTo>
                      <a:pt x="2671" y="88"/>
                    </a:lnTo>
                    <a:lnTo>
                      <a:pt x="2697" y="58"/>
                    </a:lnTo>
                    <a:lnTo>
                      <a:pt x="2723" y="36"/>
                    </a:lnTo>
                    <a:lnTo>
                      <a:pt x="2757" y="14"/>
                    </a:lnTo>
                    <a:lnTo>
                      <a:pt x="2782" y="7"/>
                    </a:lnTo>
                    <a:lnTo>
                      <a:pt x="2808" y="0"/>
                    </a:lnTo>
                    <a:lnTo>
                      <a:pt x="2833" y="7"/>
                    </a:lnTo>
                    <a:lnTo>
                      <a:pt x="2868" y="14"/>
                    </a:lnTo>
                    <a:lnTo>
                      <a:pt x="2893" y="36"/>
                    </a:lnTo>
                    <a:lnTo>
                      <a:pt x="2919" y="58"/>
                    </a:lnTo>
                    <a:lnTo>
                      <a:pt x="2953" y="88"/>
                    </a:lnTo>
                    <a:lnTo>
                      <a:pt x="2979" y="124"/>
                    </a:lnTo>
                    <a:lnTo>
                      <a:pt x="3004" y="161"/>
                    </a:lnTo>
                    <a:lnTo>
                      <a:pt x="3038" y="198"/>
                    </a:lnTo>
                    <a:lnTo>
                      <a:pt x="3064" y="235"/>
                    </a:lnTo>
                    <a:lnTo>
                      <a:pt x="3090" y="271"/>
                    </a:lnTo>
                    <a:lnTo>
                      <a:pt x="3115" y="308"/>
                    </a:lnTo>
                    <a:lnTo>
                      <a:pt x="3149" y="345"/>
                    </a:lnTo>
                    <a:lnTo>
                      <a:pt x="3175" y="382"/>
                    </a:lnTo>
                    <a:lnTo>
                      <a:pt x="3201" y="418"/>
                    </a:lnTo>
                    <a:lnTo>
                      <a:pt x="3235" y="448"/>
                    </a:lnTo>
                    <a:lnTo>
                      <a:pt x="3260" y="484"/>
                    </a:lnTo>
                    <a:lnTo>
                      <a:pt x="3286" y="514"/>
                    </a:lnTo>
                    <a:lnTo>
                      <a:pt x="3311" y="543"/>
                    </a:lnTo>
                    <a:lnTo>
                      <a:pt x="3346" y="573"/>
                    </a:lnTo>
                    <a:lnTo>
                      <a:pt x="3371" y="602"/>
                    </a:lnTo>
                    <a:lnTo>
                      <a:pt x="3397" y="631"/>
                    </a:lnTo>
                    <a:lnTo>
                      <a:pt x="3431" y="661"/>
                    </a:lnTo>
                    <a:lnTo>
                      <a:pt x="3457" y="690"/>
                    </a:lnTo>
                    <a:lnTo>
                      <a:pt x="3482" y="712"/>
                    </a:lnTo>
                    <a:lnTo>
                      <a:pt x="3516" y="742"/>
                    </a:lnTo>
                    <a:lnTo>
                      <a:pt x="3542" y="764"/>
                    </a:lnTo>
                    <a:lnTo>
                      <a:pt x="3568" y="793"/>
                    </a:lnTo>
                    <a:lnTo>
                      <a:pt x="3593" y="815"/>
                    </a:lnTo>
                    <a:lnTo>
                      <a:pt x="3627" y="837"/>
                    </a:lnTo>
                    <a:lnTo>
                      <a:pt x="3653" y="859"/>
                    </a:lnTo>
                    <a:lnTo>
                      <a:pt x="3679" y="881"/>
                    </a:lnTo>
                    <a:lnTo>
                      <a:pt x="3713" y="903"/>
                    </a:lnTo>
                    <a:lnTo>
                      <a:pt x="3738" y="925"/>
                    </a:lnTo>
                    <a:lnTo>
                      <a:pt x="3764" y="947"/>
                    </a:lnTo>
                    <a:lnTo>
                      <a:pt x="3789" y="969"/>
                    </a:lnTo>
                    <a:lnTo>
                      <a:pt x="3824" y="991"/>
                    </a:lnTo>
                    <a:lnTo>
                      <a:pt x="3849" y="1013"/>
                    </a:lnTo>
                    <a:lnTo>
                      <a:pt x="3875" y="1036"/>
                    </a:lnTo>
                    <a:lnTo>
                      <a:pt x="3909" y="1050"/>
                    </a:lnTo>
                    <a:lnTo>
                      <a:pt x="3935" y="1072"/>
                    </a:lnTo>
                    <a:lnTo>
                      <a:pt x="3960" y="1094"/>
                    </a:lnTo>
                    <a:lnTo>
                      <a:pt x="3986" y="1109"/>
                    </a:lnTo>
                    <a:lnTo>
                      <a:pt x="4020" y="1131"/>
                    </a:lnTo>
                    <a:lnTo>
                      <a:pt x="4046" y="1146"/>
                    </a:lnTo>
                    <a:lnTo>
                      <a:pt x="4071" y="1168"/>
                    </a:lnTo>
                    <a:lnTo>
                      <a:pt x="4105" y="1182"/>
                    </a:lnTo>
                    <a:lnTo>
                      <a:pt x="4131" y="1204"/>
                    </a:lnTo>
                    <a:lnTo>
                      <a:pt x="4157" y="1219"/>
                    </a:lnTo>
                    <a:lnTo>
                      <a:pt x="4191" y="1241"/>
                    </a:lnTo>
                    <a:lnTo>
                      <a:pt x="4216" y="1256"/>
                    </a:lnTo>
                    <a:lnTo>
                      <a:pt x="4242" y="1271"/>
                    </a:lnTo>
                    <a:lnTo>
                      <a:pt x="4268" y="1293"/>
                    </a:lnTo>
                    <a:lnTo>
                      <a:pt x="4302" y="1307"/>
                    </a:lnTo>
                    <a:lnTo>
                      <a:pt x="4327" y="1322"/>
                    </a:lnTo>
                    <a:lnTo>
                      <a:pt x="4353" y="1344"/>
                    </a:lnTo>
                    <a:lnTo>
                      <a:pt x="4387" y="1359"/>
                    </a:lnTo>
                    <a:lnTo>
                      <a:pt x="4413" y="1373"/>
                    </a:lnTo>
                    <a:lnTo>
                      <a:pt x="4438" y="1396"/>
                    </a:lnTo>
                    <a:lnTo>
                      <a:pt x="4464" y="1410"/>
                    </a:lnTo>
                    <a:lnTo>
                      <a:pt x="4498" y="1425"/>
                    </a:lnTo>
                    <a:lnTo>
                      <a:pt x="4524" y="1440"/>
                    </a:lnTo>
                    <a:lnTo>
                      <a:pt x="4549" y="1462"/>
                    </a:lnTo>
                    <a:lnTo>
                      <a:pt x="4583" y="1476"/>
                    </a:lnTo>
                    <a:lnTo>
                      <a:pt x="4609" y="1491"/>
                    </a:lnTo>
                    <a:lnTo>
                      <a:pt x="4635" y="1506"/>
                    </a:lnTo>
                    <a:lnTo>
                      <a:pt x="4660" y="1520"/>
                    </a:lnTo>
                    <a:lnTo>
                      <a:pt x="4694" y="1542"/>
                    </a:lnTo>
                    <a:lnTo>
                      <a:pt x="4720" y="1557"/>
                    </a:lnTo>
                    <a:lnTo>
                      <a:pt x="4746" y="1572"/>
                    </a:lnTo>
                    <a:lnTo>
                      <a:pt x="4780" y="1587"/>
                    </a:lnTo>
                    <a:lnTo>
                      <a:pt x="4805" y="1601"/>
                    </a:lnTo>
                    <a:lnTo>
                      <a:pt x="4831" y="1616"/>
                    </a:lnTo>
                    <a:lnTo>
                      <a:pt x="4865" y="1631"/>
                    </a:lnTo>
                    <a:lnTo>
                      <a:pt x="4891" y="1653"/>
                    </a:lnTo>
                    <a:lnTo>
                      <a:pt x="4916" y="1667"/>
                    </a:lnTo>
                    <a:lnTo>
                      <a:pt x="4942" y="1682"/>
                    </a:lnTo>
                    <a:lnTo>
                      <a:pt x="4976" y="1697"/>
                    </a:lnTo>
                    <a:lnTo>
                      <a:pt x="5002" y="1711"/>
                    </a:lnTo>
                    <a:lnTo>
                      <a:pt x="5027" y="1726"/>
                    </a:lnTo>
                    <a:lnTo>
                      <a:pt x="5061" y="1741"/>
                    </a:lnTo>
                    <a:lnTo>
                      <a:pt x="5087" y="1756"/>
                    </a:lnTo>
                    <a:lnTo>
                      <a:pt x="5113" y="1770"/>
                    </a:lnTo>
                    <a:lnTo>
                      <a:pt x="5138" y="1785"/>
                    </a:lnTo>
                    <a:lnTo>
                      <a:pt x="5172" y="1800"/>
                    </a:lnTo>
                    <a:lnTo>
                      <a:pt x="5198" y="1822"/>
                    </a:lnTo>
                    <a:lnTo>
                      <a:pt x="5224" y="1836"/>
                    </a:lnTo>
                    <a:lnTo>
                      <a:pt x="5258" y="1851"/>
                    </a:lnTo>
                    <a:lnTo>
                      <a:pt x="5283" y="1866"/>
                    </a:lnTo>
                    <a:lnTo>
                      <a:pt x="5309" y="1880"/>
                    </a:lnTo>
                    <a:lnTo>
                      <a:pt x="5334" y="1895"/>
                    </a:lnTo>
                    <a:lnTo>
                      <a:pt x="5369" y="1910"/>
                    </a:lnTo>
                    <a:lnTo>
                      <a:pt x="5394" y="1924"/>
                    </a:lnTo>
                    <a:lnTo>
                      <a:pt x="5420" y="1939"/>
                    </a:lnTo>
                    <a:lnTo>
                      <a:pt x="5454" y="1954"/>
                    </a:lnTo>
                    <a:lnTo>
                      <a:pt x="5480" y="1969"/>
                    </a:lnTo>
                    <a:lnTo>
                      <a:pt x="5505" y="1983"/>
                    </a:lnTo>
                    <a:lnTo>
                      <a:pt x="5539" y="1998"/>
                    </a:lnTo>
                    <a:lnTo>
                      <a:pt x="5565" y="2013"/>
                    </a:lnTo>
                    <a:lnTo>
                      <a:pt x="5591" y="2027"/>
                    </a:lnTo>
                    <a:lnTo>
                      <a:pt x="5616" y="2042"/>
                    </a:lnTo>
                    <a:lnTo>
                      <a:pt x="5650" y="2057"/>
                    </a:lnTo>
                    <a:lnTo>
                      <a:pt x="5676" y="2071"/>
                    </a:lnTo>
                    <a:lnTo>
                      <a:pt x="5702" y="2086"/>
                    </a:lnTo>
                    <a:lnTo>
                      <a:pt x="5736" y="2101"/>
                    </a:lnTo>
                    <a:lnTo>
                      <a:pt x="5761" y="2116"/>
                    </a:lnTo>
                    <a:lnTo>
                      <a:pt x="5787" y="2130"/>
                    </a:lnTo>
                    <a:lnTo>
                      <a:pt x="5813" y="2152"/>
                    </a:lnTo>
                    <a:lnTo>
                      <a:pt x="5847" y="2167"/>
                    </a:lnTo>
                    <a:lnTo>
                      <a:pt x="5872" y="2182"/>
                    </a:lnTo>
                    <a:lnTo>
                      <a:pt x="5898" y="2196"/>
                    </a:lnTo>
                    <a:lnTo>
                      <a:pt x="5932" y="2211"/>
                    </a:lnTo>
                    <a:lnTo>
                      <a:pt x="5958" y="2226"/>
                    </a:lnTo>
                    <a:lnTo>
                      <a:pt x="5983" y="2240"/>
                    </a:lnTo>
                    <a:lnTo>
                      <a:pt x="6009" y="2255"/>
                    </a:lnTo>
                    <a:lnTo>
                      <a:pt x="6043" y="2270"/>
                    </a:lnTo>
                    <a:lnTo>
                      <a:pt x="6069" y="2284"/>
                    </a:lnTo>
                    <a:lnTo>
                      <a:pt x="6094" y="2299"/>
                    </a:lnTo>
                    <a:lnTo>
                      <a:pt x="6128" y="2314"/>
                    </a:lnTo>
                    <a:lnTo>
                      <a:pt x="6154" y="2329"/>
                    </a:lnTo>
                    <a:lnTo>
                      <a:pt x="6180" y="2343"/>
                    </a:lnTo>
                    <a:lnTo>
                      <a:pt x="6214" y="2358"/>
                    </a:lnTo>
                    <a:lnTo>
                      <a:pt x="6239" y="2373"/>
                    </a:lnTo>
                    <a:lnTo>
                      <a:pt x="6265" y="2387"/>
                    </a:lnTo>
                    <a:lnTo>
                      <a:pt x="6291" y="2402"/>
                    </a:lnTo>
                    <a:lnTo>
                      <a:pt x="6325" y="2417"/>
                    </a:lnTo>
                    <a:lnTo>
                      <a:pt x="6350" y="2431"/>
                    </a:lnTo>
                    <a:lnTo>
                      <a:pt x="6376" y="2446"/>
                    </a:lnTo>
                    <a:lnTo>
                      <a:pt x="6410" y="2461"/>
                    </a:lnTo>
                    <a:lnTo>
                      <a:pt x="6436" y="2476"/>
                    </a:lnTo>
                    <a:lnTo>
                      <a:pt x="6461" y="2490"/>
                    </a:lnTo>
                    <a:lnTo>
                      <a:pt x="6487" y="2505"/>
                    </a:lnTo>
                    <a:lnTo>
                      <a:pt x="6521" y="2520"/>
                    </a:lnTo>
                    <a:lnTo>
                      <a:pt x="6547" y="2534"/>
                    </a:lnTo>
                    <a:lnTo>
                      <a:pt x="6572" y="2549"/>
                    </a:lnTo>
                    <a:lnTo>
                      <a:pt x="6606" y="2564"/>
                    </a:lnTo>
                    <a:lnTo>
                      <a:pt x="6632" y="2578"/>
                    </a:lnTo>
                    <a:lnTo>
                      <a:pt x="6658" y="2593"/>
                    </a:lnTo>
                    <a:lnTo>
                      <a:pt x="6683" y="2608"/>
                    </a:lnTo>
                    <a:lnTo>
                      <a:pt x="6717" y="2622"/>
                    </a:lnTo>
                    <a:lnTo>
                      <a:pt x="6743" y="2637"/>
                    </a:lnTo>
                    <a:lnTo>
                      <a:pt x="6769" y="2652"/>
                    </a:lnTo>
                    <a:lnTo>
                      <a:pt x="6803" y="2667"/>
                    </a:lnTo>
                    <a:lnTo>
                      <a:pt x="6828" y="2681"/>
                    </a:lnTo>
                    <a:lnTo>
                      <a:pt x="6854" y="2696"/>
                    </a:lnTo>
                    <a:lnTo>
                      <a:pt x="6888" y="2711"/>
                    </a:lnTo>
                    <a:lnTo>
                      <a:pt x="6914" y="2725"/>
                    </a:lnTo>
                    <a:lnTo>
                      <a:pt x="6939" y="2740"/>
                    </a:lnTo>
                    <a:lnTo>
                      <a:pt x="6965" y="2755"/>
                    </a:lnTo>
                    <a:lnTo>
                      <a:pt x="6999" y="2769"/>
                    </a:lnTo>
                    <a:lnTo>
                      <a:pt x="7025" y="2784"/>
                    </a:lnTo>
                  </a:path>
                </a:pathLst>
              </a:custGeom>
              <a:noFill/>
              <a:ln w="9525" cmpd="sng">
                <a:solidFill>
                  <a:srgbClr val="9900CC"/>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29777" name="Freeform 81"/>
              <p:cNvSpPr>
                <a:spLocks/>
              </p:cNvSpPr>
              <p:nvPr/>
            </p:nvSpPr>
            <p:spPr bwMode="auto">
              <a:xfrm>
                <a:off x="1960" y="1376"/>
                <a:ext cx="2077" cy="568"/>
              </a:xfrm>
              <a:custGeom>
                <a:avLst/>
                <a:gdLst>
                  <a:gd name="T0" fmla="*/ 25 w 7025"/>
                  <a:gd name="T1" fmla="*/ 367 h 2196"/>
                  <a:gd name="T2" fmla="*/ 58 w 7025"/>
                  <a:gd name="T3" fmla="*/ 352 h 2196"/>
                  <a:gd name="T4" fmla="*/ 91 w 7025"/>
                  <a:gd name="T5" fmla="*/ 336 h 2196"/>
                  <a:gd name="T6" fmla="*/ 124 w 7025"/>
                  <a:gd name="T7" fmla="*/ 321 h 2196"/>
                  <a:gd name="T8" fmla="*/ 159 w 7025"/>
                  <a:gd name="T9" fmla="*/ 306 h 2196"/>
                  <a:gd name="T10" fmla="*/ 192 w 7025"/>
                  <a:gd name="T11" fmla="*/ 291 h 2196"/>
                  <a:gd name="T12" fmla="*/ 224 w 7025"/>
                  <a:gd name="T13" fmla="*/ 274 h 2196"/>
                  <a:gd name="T14" fmla="*/ 257 w 7025"/>
                  <a:gd name="T15" fmla="*/ 258 h 2196"/>
                  <a:gd name="T16" fmla="*/ 290 w 7025"/>
                  <a:gd name="T17" fmla="*/ 243 h 2196"/>
                  <a:gd name="T18" fmla="*/ 323 w 7025"/>
                  <a:gd name="T19" fmla="*/ 226 h 2196"/>
                  <a:gd name="T20" fmla="*/ 358 w 7025"/>
                  <a:gd name="T21" fmla="*/ 211 h 2196"/>
                  <a:gd name="T22" fmla="*/ 391 w 7025"/>
                  <a:gd name="T23" fmla="*/ 194 h 2196"/>
                  <a:gd name="T24" fmla="*/ 424 w 7025"/>
                  <a:gd name="T25" fmla="*/ 178 h 2196"/>
                  <a:gd name="T26" fmla="*/ 457 w 7025"/>
                  <a:gd name="T27" fmla="*/ 161 h 2196"/>
                  <a:gd name="T28" fmla="*/ 490 w 7025"/>
                  <a:gd name="T29" fmla="*/ 144 h 2196"/>
                  <a:gd name="T30" fmla="*/ 522 w 7025"/>
                  <a:gd name="T31" fmla="*/ 127 h 2196"/>
                  <a:gd name="T32" fmla="*/ 558 w 7025"/>
                  <a:gd name="T33" fmla="*/ 110 h 2196"/>
                  <a:gd name="T34" fmla="*/ 590 w 7025"/>
                  <a:gd name="T35" fmla="*/ 93 h 2196"/>
                  <a:gd name="T36" fmla="*/ 623 w 7025"/>
                  <a:gd name="T37" fmla="*/ 74 h 2196"/>
                  <a:gd name="T38" fmla="*/ 656 w 7025"/>
                  <a:gd name="T39" fmla="*/ 57 h 2196"/>
                  <a:gd name="T40" fmla="*/ 689 w 7025"/>
                  <a:gd name="T41" fmla="*/ 42 h 2196"/>
                  <a:gd name="T42" fmla="*/ 722 w 7025"/>
                  <a:gd name="T43" fmla="*/ 26 h 2196"/>
                  <a:gd name="T44" fmla="*/ 757 w 7025"/>
                  <a:gd name="T45" fmla="*/ 13 h 2196"/>
                  <a:gd name="T46" fmla="*/ 790 w 7025"/>
                  <a:gd name="T47" fmla="*/ 4 h 2196"/>
                  <a:gd name="T48" fmla="*/ 823 w 7025"/>
                  <a:gd name="T49" fmla="*/ 0 h 2196"/>
                  <a:gd name="T50" fmla="*/ 855 w 7025"/>
                  <a:gd name="T51" fmla="*/ 2 h 2196"/>
                  <a:gd name="T52" fmla="*/ 888 w 7025"/>
                  <a:gd name="T53" fmla="*/ 8 h 2196"/>
                  <a:gd name="T54" fmla="*/ 921 w 7025"/>
                  <a:gd name="T55" fmla="*/ 19 h 2196"/>
                  <a:gd name="T56" fmla="*/ 956 w 7025"/>
                  <a:gd name="T57" fmla="*/ 32 h 2196"/>
                  <a:gd name="T58" fmla="*/ 989 w 7025"/>
                  <a:gd name="T59" fmla="*/ 49 h 2196"/>
                  <a:gd name="T60" fmla="*/ 1022 w 7025"/>
                  <a:gd name="T61" fmla="*/ 66 h 2196"/>
                  <a:gd name="T62" fmla="*/ 1055 w 7025"/>
                  <a:gd name="T63" fmla="*/ 84 h 2196"/>
                  <a:gd name="T64" fmla="*/ 1088 w 7025"/>
                  <a:gd name="T65" fmla="*/ 101 h 2196"/>
                  <a:gd name="T66" fmla="*/ 1120 w 7025"/>
                  <a:gd name="T67" fmla="*/ 118 h 2196"/>
                  <a:gd name="T68" fmla="*/ 1156 w 7025"/>
                  <a:gd name="T69" fmla="*/ 135 h 2196"/>
                  <a:gd name="T70" fmla="*/ 1189 w 7025"/>
                  <a:gd name="T71" fmla="*/ 152 h 2196"/>
                  <a:gd name="T72" fmla="*/ 1221 w 7025"/>
                  <a:gd name="T73" fmla="*/ 169 h 2196"/>
                  <a:gd name="T74" fmla="*/ 1254 w 7025"/>
                  <a:gd name="T75" fmla="*/ 186 h 2196"/>
                  <a:gd name="T76" fmla="*/ 1287 w 7025"/>
                  <a:gd name="T77" fmla="*/ 203 h 2196"/>
                  <a:gd name="T78" fmla="*/ 1320 w 7025"/>
                  <a:gd name="T79" fmla="*/ 218 h 2196"/>
                  <a:gd name="T80" fmla="*/ 1355 w 7025"/>
                  <a:gd name="T81" fmla="*/ 234 h 2196"/>
                  <a:gd name="T82" fmla="*/ 1388 w 7025"/>
                  <a:gd name="T83" fmla="*/ 251 h 2196"/>
                  <a:gd name="T84" fmla="*/ 1421 w 7025"/>
                  <a:gd name="T85" fmla="*/ 266 h 2196"/>
                  <a:gd name="T86" fmla="*/ 1453 w 7025"/>
                  <a:gd name="T87" fmla="*/ 281 h 2196"/>
                  <a:gd name="T88" fmla="*/ 1486 w 7025"/>
                  <a:gd name="T89" fmla="*/ 298 h 2196"/>
                  <a:gd name="T90" fmla="*/ 1519 w 7025"/>
                  <a:gd name="T91" fmla="*/ 313 h 2196"/>
                  <a:gd name="T92" fmla="*/ 1555 w 7025"/>
                  <a:gd name="T93" fmla="*/ 329 h 2196"/>
                  <a:gd name="T94" fmla="*/ 1587 w 7025"/>
                  <a:gd name="T95" fmla="*/ 344 h 2196"/>
                  <a:gd name="T96" fmla="*/ 1620 w 7025"/>
                  <a:gd name="T97" fmla="*/ 359 h 2196"/>
                  <a:gd name="T98" fmla="*/ 1653 w 7025"/>
                  <a:gd name="T99" fmla="*/ 374 h 2196"/>
                  <a:gd name="T100" fmla="*/ 1686 w 7025"/>
                  <a:gd name="T101" fmla="*/ 390 h 2196"/>
                  <a:gd name="T102" fmla="*/ 1719 w 7025"/>
                  <a:gd name="T103" fmla="*/ 405 h 2196"/>
                  <a:gd name="T104" fmla="*/ 1754 w 7025"/>
                  <a:gd name="T105" fmla="*/ 420 h 2196"/>
                  <a:gd name="T106" fmla="*/ 1787 w 7025"/>
                  <a:gd name="T107" fmla="*/ 435 h 2196"/>
                  <a:gd name="T108" fmla="*/ 1819 w 7025"/>
                  <a:gd name="T109" fmla="*/ 450 h 2196"/>
                  <a:gd name="T110" fmla="*/ 1852 w 7025"/>
                  <a:gd name="T111" fmla="*/ 466 h 2196"/>
                  <a:gd name="T112" fmla="*/ 1885 w 7025"/>
                  <a:gd name="T113" fmla="*/ 481 h 2196"/>
                  <a:gd name="T114" fmla="*/ 1918 w 7025"/>
                  <a:gd name="T115" fmla="*/ 496 h 2196"/>
                  <a:gd name="T116" fmla="*/ 1953 w 7025"/>
                  <a:gd name="T117" fmla="*/ 511 h 2196"/>
                  <a:gd name="T118" fmla="*/ 1986 w 7025"/>
                  <a:gd name="T119" fmla="*/ 526 h 2196"/>
                  <a:gd name="T120" fmla="*/ 2019 w 7025"/>
                  <a:gd name="T121" fmla="*/ 541 h 2196"/>
                  <a:gd name="T122" fmla="*/ 2052 w 7025"/>
                  <a:gd name="T123" fmla="*/ 557 h 219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7025" h="2196">
                    <a:moveTo>
                      <a:pt x="0" y="1462"/>
                    </a:moveTo>
                    <a:lnTo>
                      <a:pt x="25" y="1447"/>
                    </a:lnTo>
                    <a:lnTo>
                      <a:pt x="59" y="1432"/>
                    </a:lnTo>
                    <a:lnTo>
                      <a:pt x="85" y="1418"/>
                    </a:lnTo>
                    <a:lnTo>
                      <a:pt x="111" y="1403"/>
                    </a:lnTo>
                    <a:lnTo>
                      <a:pt x="136" y="1388"/>
                    </a:lnTo>
                    <a:lnTo>
                      <a:pt x="170" y="1373"/>
                    </a:lnTo>
                    <a:lnTo>
                      <a:pt x="196" y="1359"/>
                    </a:lnTo>
                    <a:lnTo>
                      <a:pt x="221" y="1344"/>
                    </a:lnTo>
                    <a:lnTo>
                      <a:pt x="256" y="1329"/>
                    </a:lnTo>
                    <a:lnTo>
                      <a:pt x="281" y="1315"/>
                    </a:lnTo>
                    <a:lnTo>
                      <a:pt x="307" y="1300"/>
                    </a:lnTo>
                    <a:lnTo>
                      <a:pt x="341" y="1285"/>
                    </a:lnTo>
                    <a:lnTo>
                      <a:pt x="367" y="1271"/>
                    </a:lnTo>
                    <a:lnTo>
                      <a:pt x="392" y="1256"/>
                    </a:lnTo>
                    <a:lnTo>
                      <a:pt x="418" y="1241"/>
                    </a:lnTo>
                    <a:lnTo>
                      <a:pt x="452" y="1227"/>
                    </a:lnTo>
                    <a:lnTo>
                      <a:pt x="478" y="1212"/>
                    </a:lnTo>
                    <a:lnTo>
                      <a:pt x="503" y="1197"/>
                    </a:lnTo>
                    <a:lnTo>
                      <a:pt x="537" y="1182"/>
                    </a:lnTo>
                    <a:lnTo>
                      <a:pt x="563" y="1168"/>
                    </a:lnTo>
                    <a:lnTo>
                      <a:pt x="589" y="1153"/>
                    </a:lnTo>
                    <a:lnTo>
                      <a:pt x="614" y="1138"/>
                    </a:lnTo>
                    <a:lnTo>
                      <a:pt x="648" y="1124"/>
                    </a:lnTo>
                    <a:lnTo>
                      <a:pt x="674" y="1102"/>
                    </a:lnTo>
                    <a:lnTo>
                      <a:pt x="699" y="1087"/>
                    </a:lnTo>
                    <a:lnTo>
                      <a:pt x="734" y="1072"/>
                    </a:lnTo>
                    <a:lnTo>
                      <a:pt x="759" y="1058"/>
                    </a:lnTo>
                    <a:lnTo>
                      <a:pt x="785" y="1043"/>
                    </a:lnTo>
                    <a:lnTo>
                      <a:pt x="810" y="1028"/>
                    </a:lnTo>
                    <a:lnTo>
                      <a:pt x="845" y="1013"/>
                    </a:lnTo>
                    <a:lnTo>
                      <a:pt x="870" y="999"/>
                    </a:lnTo>
                    <a:lnTo>
                      <a:pt x="896" y="984"/>
                    </a:lnTo>
                    <a:lnTo>
                      <a:pt x="930" y="969"/>
                    </a:lnTo>
                    <a:lnTo>
                      <a:pt x="956" y="955"/>
                    </a:lnTo>
                    <a:lnTo>
                      <a:pt x="981" y="940"/>
                    </a:lnTo>
                    <a:lnTo>
                      <a:pt x="1015" y="925"/>
                    </a:lnTo>
                    <a:lnTo>
                      <a:pt x="1041" y="903"/>
                    </a:lnTo>
                    <a:lnTo>
                      <a:pt x="1067" y="889"/>
                    </a:lnTo>
                    <a:lnTo>
                      <a:pt x="1092" y="874"/>
                    </a:lnTo>
                    <a:lnTo>
                      <a:pt x="1126" y="859"/>
                    </a:lnTo>
                    <a:lnTo>
                      <a:pt x="1152" y="844"/>
                    </a:lnTo>
                    <a:lnTo>
                      <a:pt x="1178" y="830"/>
                    </a:lnTo>
                    <a:lnTo>
                      <a:pt x="1212" y="815"/>
                    </a:lnTo>
                    <a:lnTo>
                      <a:pt x="1237" y="800"/>
                    </a:lnTo>
                    <a:lnTo>
                      <a:pt x="1263" y="786"/>
                    </a:lnTo>
                    <a:lnTo>
                      <a:pt x="1288" y="764"/>
                    </a:lnTo>
                    <a:lnTo>
                      <a:pt x="1323" y="749"/>
                    </a:lnTo>
                    <a:lnTo>
                      <a:pt x="1348" y="734"/>
                    </a:lnTo>
                    <a:lnTo>
                      <a:pt x="1374" y="720"/>
                    </a:lnTo>
                    <a:lnTo>
                      <a:pt x="1408" y="705"/>
                    </a:lnTo>
                    <a:lnTo>
                      <a:pt x="1434" y="690"/>
                    </a:lnTo>
                    <a:lnTo>
                      <a:pt x="1459" y="668"/>
                    </a:lnTo>
                    <a:lnTo>
                      <a:pt x="1485" y="653"/>
                    </a:lnTo>
                    <a:lnTo>
                      <a:pt x="1519" y="639"/>
                    </a:lnTo>
                    <a:lnTo>
                      <a:pt x="1545" y="624"/>
                    </a:lnTo>
                    <a:lnTo>
                      <a:pt x="1570" y="609"/>
                    </a:lnTo>
                    <a:lnTo>
                      <a:pt x="1604" y="587"/>
                    </a:lnTo>
                    <a:lnTo>
                      <a:pt x="1630" y="573"/>
                    </a:lnTo>
                    <a:lnTo>
                      <a:pt x="1656" y="558"/>
                    </a:lnTo>
                    <a:lnTo>
                      <a:pt x="1690" y="543"/>
                    </a:lnTo>
                    <a:lnTo>
                      <a:pt x="1715" y="521"/>
                    </a:lnTo>
                    <a:lnTo>
                      <a:pt x="1741" y="507"/>
                    </a:lnTo>
                    <a:lnTo>
                      <a:pt x="1766" y="492"/>
                    </a:lnTo>
                    <a:lnTo>
                      <a:pt x="1801" y="477"/>
                    </a:lnTo>
                    <a:lnTo>
                      <a:pt x="1826" y="455"/>
                    </a:lnTo>
                    <a:lnTo>
                      <a:pt x="1852" y="440"/>
                    </a:lnTo>
                    <a:lnTo>
                      <a:pt x="1886" y="426"/>
                    </a:lnTo>
                    <a:lnTo>
                      <a:pt x="1912" y="404"/>
                    </a:lnTo>
                    <a:lnTo>
                      <a:pt x="1937" y="389"/>
                    </a:lnTo>
                    <a:lnTo>
                      <a:pt x="1963" y="374"/>
                    </a:lnTo>
                    <a:lnTo>
                      <a:pt x="1997" y="360"/>
                    </a:lnTo>
                    <a:lnTo>
                      <a:pt x="2023" y="338"/>
                    </a:lnTo>
                    <a:lnTo>
                      <a:pt x="2048" y="323"/>
                    </a:lnTo>
                    <a:lnTo>
                      <a:pt x="2082" y="308"/>
                    </a:lnTo>
                    <a:lnTo>
                      <a:pt x="2108" y="286"/>
                    </a:lnTo>
                    <a:lnTo>
                      <a:pt x="2134" y="271"/>
                    </a:lnTo>
                    <a:lnTo>
                      <a:pt x="2159" y="257"/>
                    </a:lnTo>
                    <a:lnTo>
                      <a:pt x="2193" y="242"/>
                    </a:lnTo>
                    <a:lnTo>
                      <a:pt x="2219" y="220"/>
                    </a:lnTo>
                    <a:lnTo>
                      <a:pt x="2244" y="205"/>
                    </a:lnTo>
                    <a:lnTo>
                      <a:pt x="2279" y="191"/>
                    </a:lnTo>
                    <a:lnTo>
                      <a:pt x="2304" y="176"/>
                    </a:lnTo>
                    <a:lnTo>
                      <a:pt x="2330" y="161"/>
                    </a:lnTo>
                    <a:lnTo>
                      <a:pt x="2364" y="147"/>
                    </a:lnTo>
                    <a:lnTo>
                      <a:pt x="2390" y="124"/>
                    </a:lnTo>
                    <a:lnTo>
                      <a:pt x="2415" y="117"/>
                    </a:lnTo>
                    <a:lnTo>
                      <a:pt x="2441" y="102"/>
                    </a:lnTo>
                    <a:lnTo>
                      <a:pt x="2475" y="88"/>
                    </a:lnTo>
                    <a:lnTo>
                      <a:pt x="2501" y="73"/>
                    </a:lnTo>
                    <a:lnTo>
                      <a:pt x="2526" y="58"/>
                    </a:lnTo>
                    <a:lnTo>
                      <a:pt x="2560" y="51"/>
                    </a:lnTo>
                    <a:lnTo>
                      <a:pt x="2586" y="44"/>
                    </a:lnTo>
                    <a:lnTo>
                      <a:pt x="2612" y="29"/>
                    </a:lnTo>
                    <a:lnTo>
                      <a:pt x="2637" y="22"/>
                    </a:lnTo>
                    <a:lnTo>
                      <a:pt x="2671" y="14"/>
                    </a:lnTo>
                    <a:lnTo>
                      <a:pt x="2697" y="7"/>
                    </a:lnTo>
                    <a:lnTo>
                      <a:pt x="2723" y="7"/>
                    </a:lnTo>
                    <a:lnTo>
                      <a:pt x="2757" y="0"/>
                    </a:lnTo>
                    <a:lnTo>
                      <a:pt x="2782" y="0"/>
                    </a:lnTo>
                    <a:lnTo>
                      <a:pt x="2808" y="0"/>
                    </a:lnTo>
                    <a:lnTo>
                      <a:pt x="2833" y="0"/>
                    </a:lnTo>
                    <a:lnTo>
                      <a:pt x="2868" y="0"/>
                    </a:lnTo>
                    <a:lnTo>
                      <a:pt x="2893" y="7"/>
                    </a:lnTo>
                    <a:lnTo>
                      <a:pt x="2919" y="7"/>
                    </a:lnTo>
                    <a:lnTo>
                      <a:pt x="2953" y="14"/>
                    </a:lnTo>
                    <a:lnTo>
                      <a:pt x="2979" y="22"/>
                    </a:lnTo>
                    <a:lnTo>
                      <a:pt x="3004" y="29"/>
                    </a:lnTo>
                    <a:lnTo>
                      <a:pt x="3038" y="44"/>
                    </a:lnTo>
                    <a:lnTo>
                      <a:pt x="3064" y="51"/>
                    </a:lnTo>
                    <a:lnTo>
                      <a:pt x="3090" y="58"/>
                    </a:lnTo>
                    <a:lnTo>
                      <a:pt x="3115" y="73"/>
                    </a:lnTo>
                    <a:lnTo>
                      <a:pt x="3149" y="88"/>
                    </a:lnTo>
                    <a:lnTo>
                      <a:pt x="3175" y="102"/>
                    </a:lnTo>
                    <a:lnTo>
                      <a:pt x="3201" y="117"/>
                    </a:lnTo>
                    <a:lnTo>
                      <a:pt x="3235" y="124"/>
                    </a:lnTo>
                    <a:lnTo>
                      <a:pt x="3260" y="147"/>
                    </a:lnTo>
                    <a:lnTo>
                      <a:pt x="3286" y="161"/>
                    </a:lnTo>
                    <a:lnTo>
                      <a:pt x="3311" y="176"/>
                    </a:lnTo>
                    <a:lnTo>
                      <a:pt x="3346" y="191"/>
                    </a:lnTo>
                    <a:lnTo>
                      <a:pt x="3371" y="205"/>
                    </a:lnTo>
                    <a:lnTo>
                      <a:pt x="3397" y="220"/>
                    </a:lnTo>
                    <a:lnTo>
                      <a:pt x="3431" y="242"/>
                    </a:lnTo>
                    <a:lnTo>
                      <a:pt x="3457" y="257"/>
                    </a:lnTo>
                    <a:lnTo>
                      <a:pt x="3482" y="271"/>
                    </a:lnTo>
                    <a:lnTo>
                      <a:pt x="3516" y="286"/>
                    </a:lnTo>
                    <a:lnTo>
                      <a:pt x="3542" y="308"/>
                    </a:lnTo>
                    <a:lnTo>
                      <a:pt x="3568" y="323"/>
                    </a:lnTo>
                    <a:lnTo>
                      <a:pt x="3593" y="338"/>
                    </a:lnTo>
                    <a:lnTo>
                      <a:pt x="3627" y="360"/>
                    </a:lnTo>
                    <a:lnTo>
                      <a:pt x="3653" y="374"/>
                    </a:lnTo>
                    <a:lnTo>
                      <a:pt x="3679" y="389"/>
                    </a:lnTo>
                    <a:lnTo>
                      <a:pt x="3713" y="404"/>
                    </a:lnTo>
                    <a:lnTo>
                      <a:pt x="3738" y="426"/>
                    </a:lnTo>
                    <a:lnTo>
                      <a:pt x="3764" y="440"/>
                    </a:lnTo>
                    <a:lnTo>
                      <a:pt x="3789" y="455"/>
                    </a:lnTo>
                    <a:lnTo>
                      <a:pt x="3824" y="477"/>
                    </a:lnTo>
                    <a:lnTo>
                      <a:pt x="3849" y="492"/>
                    </a:lnTo>
                    <a:lnTo>
                      <a:pt x="3875" y="507"/>
                    </a:lnTo>
                    <a:lnTo>
                      <a:pt x="3909" y="521"/>
                    </a:lnTo>
                    <a:lnTo>
                      <a:pt x="3935" y="543"/>
                    </a:lnTo>
                    <a:lnTo>
                      <a:pt x="3960" y="558"/>
                    </a:lnTo>
                    <a:lnTo>
                      <a:pt x="3986" y="573"/>
                    </a:lnTo>
                    <a:lnTo>
                      <a:pt x="4020" y="587"/>
                    </a:lnTo>
                    <a:lnTo>
                      <a:pt x="4046" y="609"/>
                    </a:lnTo>
                    <a:lnTo>
                      <a:pt x="4071" y="624"/>
                    </a:lnTo>
                    <a:lnTo>
                      <a:pt x="4105" y="639"/>
                    </a:lnTo>
                    <a:lnTo>
                      <a:pt x="4131" y="653"/>
                    </a:lnTo>
                    <a:lnTo>
                      <a:pt x="4157" y="668"/>
                    </a:lnTo>
                    <a:lnTo>
                      <a:pt x="4191" y="690"/>
                    </a:lnTo>
                    <a:lnTo>
                      <a:pt x="4216" y="705"/>
                    </a:lnTo>
                    <a:lnTo>
                      <a:pt x="4242" y="720"/>
                    </a:lnTo>
                    <a:lnTo>
                      <a:pt x="4268" y="734"/>
                    </a:lnTo>
                    <a:lnTo>
                      <a:pt x="4302" y="749"/>
                    </a:lnTo>
                    <a:lnTo>
                      <a:pt x="4327" y="764"/>
                    </a:lnTo>
                    <a:lnTo>
                      <a:pt x="4353" y="786"/>
                    </a:lnTo>
                    <a:lnTo>
                      <a:pt x="4387" y="800"/>
                    </a:lnTo>
                    <a:lnTo>
                      <a:pt x="4413" y="815"/>
                    </a:lnTo>
                    <a:lnTo>
                      <a:pt x="4438" y="830"/>
                    </a:lnTo>
                    <a:lnTo>
                      <a:pt x="4464" y="844"/>
                    </a:lnTo>
                    <a:lnTo>
                      <a:pt x="4498" y="859"/>
                    </a:lnTo>
                    <a:lnTo>
                      <a:pt x="4524" y="874"/>
                    </a:lnTo>
                    <a:lnTo>
                      <a:pt x="4549" y="889"/>
                    </a:lnTo>
                    <a:lnTo>
                      <a:pt x="4583" y="903"/>
                    </a:lnTo>
                    <a:lnTo>
                      <a:pt x="4609" y="925"/>
                    </a:lnTo>
                    <a:lnTo>
                      <a:pt x="4635" y="940"/>
                    </a:lnTo>
                    <a:lnTo>
                      <a:pt x="4660" y="955"/>
                    </a:lnTo>
                    <a:lnTo>
                      <a:pt x="4694" y="969"/>
                    </a:lnTo>
                    <a:lnTo>
                      <a:pt x="4720" y="984"/>
                    </a:lnTo>
                    <a:lnTo>
                      <a:pt x="4746" y="999"/>
                    </a:lnTo>
                    <a:lnTo>
                      <a:pt x="4780" y="1013"/>
                    </a:lnTo>
                    <a:lnTo>
                      <a:pt x="4805" y="1028"/>
                    </a:lnTo>
                    <a:lnTo>
                      <a:pt x="4831" y="1043"/>
                    </a:lnTo>
                    <a:lnTo>
                      <a:pt x="4865" y="1058"/>
                    </a:lnTo>
                    <a:lnTo>
                      <a:pt x="4891" y="1072"/>
                    </a:lnTo>
                    <a:lnTo>
                      <a:pt x="4916" y="1087"/>
                    </a:lnTo>
                    <a:lnTo>
                      <a:pt x="4942" y="1102"/>
                    </a:lnTo>
                    <a:lnTo>
                      <a:pt x="4976" y="1124"/>
                    </a:lnTo>
                    <a:lnTo>
                      <a:pt x="5002" y="1138"/>
                    </a:lnTo>
                    <a:lnTo>
                      <a:pt x="5027" y="1153"/>
                    </a:lnTo>
                    <a:lnTo>
                      <a:pt x="5061" y="1168"/>
                    </a:lnTo>
                    <a:lnTo>
                      <a:pt x="5087" y="1182"/>
                    </a:lnTo>
                    <a:lnTo>
                      <a:pt x="5113" y="1197"/>
                    </a:lnTo>
                    <a:lnTo>
                      <a:pt x="5138" y="1212"/>
                    </a:lnTo>
                    <a:lnTo>
                      <a:pt x="5172" y="1227"/>
                    </a:lnTo>
                    <a:lnTo>
                      <a:pt x="5198" y="1241"/>
                    </a:lnTo>
                    <a:lnTo>
                      <a:pt x="5224" y="1256"/>
                    </a:lnTo>
                    <a:lnTo>
                      <a:pt x="5258" y="1271"/>
                    </a:lnTo>
                    <a:lnTo>
                      <a:pt x="5283" y="1285"/>
                    </a:lnTo>
                    <a:lnTo>
                      <a:pt x="5309" y="1300"/>
                    </a:lnTo>
                    <a:lnTo>
                      <a:pt x="5334" y="1315"/>
                    </a:lnTo>
                    <a:lnTo>
                      <a:pt x="5369" y="1329"/>
                    </a:lnTo>
                    <a:lnTo>
                      <a:pt x="5394" y="1344"/>
                    </a:lnTo>
                    <a:lnTo>
                      <a:pt x="5420" y="1359"/>
                    </a:lnTo>
                    <a:lnTo>
                      <a:pt x="5454" y="1373"/>
                    </a:lnTo>
                    <a:lnTo>
                      <a:pt x="5480" y="1388"/>
                    </a:lnTo>
                    <a:lnTo>
                      <a:pt x="5505" y="1403"/>
                    </a:lnTo>
                    <a:lnTo>
                      <a:pt x="5539" y="1418"/>
                    </a:lnTo>
                    <a:lnTo>
                      <a:pt x="5565" y="1432"/>
                    </a:lnTo>
                    <a:lnTo>
                      <a:pt x="5591" y="1447"/>
                    </a:lnTo>
                    <a:lnTo>
                      <a:pt x="5616" y="1462"/>
                    </a:lnTo>
                    <a:lnTo>
                      <a:pt x="5650" y="1476"/>
                    </a:lnTo>
                    <a:lnTo>
                      <a:pt x="5676" y="1491"/>
                    </a:lnTo>
                    <a:lnTo>
                      <a:pt x="5702" y="1506"/>
                    </a:lnTo>
                    <a:lnTo>
                      <a:pt x="5736" y="1520"/>
                    </a:lnTo>
                    <a:lnTo>
                      <a:pt x="5761" y="1535"/>
                    </a:lnTo>
                    <a:lnTo>
                      <a:pt x="5787" y="1550"/>
                    </a:lnTo>
                    <a:lnTo>
                      <a:pt x="5813" y="1564"/>
                    </a:lnTo>
                    <a:lnTo>
                      <a:pt x="5847" y="1579"/>
                    </a:lnTo>
                    <a:lnTo>
                      <a:pt x="5872" y="1594"/>
                    </a:lnTo>
                    <a:lnTo>
                      <a:pt x="5898" y="1609"/>
                    </a:lnTo>
                    <a:lnTo>
                      <a:pt x="5932" y="1623"/>
                    </a:lnTo>
                    <a:lnTo>
                      <a:pt x="5958" y="1638"/>
                    </a:lnTo>
                    <a:lnTo>
                      <a:pt x="5983" y="1653"/>
                    </a:lnTo>
                    <a:lnTo>
                      <a:pt x="6009" y="1667"/>
                    </a:lnTo>
                    <a:lnTo>
                      <a:pt x="6043" y="1682"/>
                    </a:lnTo>
                    <a:lnTo>
                      <a:pt x="6069" y="1697"/>
                    </a:lnTo>
                    <a:lnTo>
                      <a:pt x="6094" y="1711"/>
                    </a:lnTo>
                    <a:lnTo>
                      <a:pt x="6128" y="1726"/>
                    </a:lnTo>
                    <a:lnTo>
                      <a:pt x="6154" y="1741"/>
                    </a:lnTo>
                    <a:lnTo>
                      <a:pt x="6180" y="1756"/>
                    </a:lnTo>
                    <a:lnTo>
                      <a:pt x="6214" y="1770"/>
                    </a:lnTo>
                    <a:lnTo>
                      <a:pt x="6239" y="1785"/>
                    </a:lnTo>
                    <a:lnTo>
                      <a:pt x="6265" y="1800"/>
                    </a:lnTo>
                    <a:lnTo>
                      <a:pt x="6291" y="1814"/>
                    </a:lnTo>
                    <a:lnTo>
                      <a:pt x="6325" y="1829"/>
                    </a:lnTo>
                    <a:lnTo>
                      <a:pt x="6350" y="1844"/>
                    </a:lnTo>
                    <a:lnTo>
                      <a:pt x="6376" y="1858"/>
                    </a:lnTo>
                    <a:lnTo>
                      <a:pt x="6410" y="1873"/>
                    </a:lnTo>
                    <a:lnTo>
                      <a:pt x="6436" y="1888"/>
                    </a:lnTo>
                    <a:lnTo>
                      <a:pt x="6461" y="1902"/>
                    </a:lnTo>
                    <a:lnTo>
                      <a:pt x="6487" y="1917"/>
                    </a:lnTo>
                    <a:lnTo>
                      <a:pt x="6521" y="1932"/>
                    </a:lnTo>
                    <a:lnTo>
                      <a:pt x="6547" y="1947"/>
                    </a:lnTo>
                    <a:lnTo>
                      <a:pt x="6572" y="1961"/>
                    </a:lnTo>
                    <a:lnTo>
                      <a:pt x="6606" y="1976"/>
                    </a:lnTo>
                    <a:lnTo>
                      <a:pt x="6632" y="1991"/>
                    </a:lnTo>
                    <a:lnTo>
                      <a:pt x="6658" y="2005"/>
                    </a:lnTo>
                    <a:lnTo>
                      <a:pt x="6683" y="2020"/>
                    </a:lnTo>
                    <a:lnTo>
                      <a:pt x="6717" y="2035"/>
                    </a:lnTo>
                    <a:lnTo>
                      <a:pt x="6743" y="2049"/>
                    </a:lnTo>
                    <a:lnTo>
                      <a:pt x="6769" y="2064"/>
                    </a:lnTo>
                    <a:lnTo>
                      <a:pt x="6803" y="2079"/>
                    </a:lnTo>
                    <a:lnTo>
                      <a:pt x="6828" y="2093"/>
                    </a:lnTo>
                    <a:lnTo>
                      <a:pt x="6854" y="2108"/>
                    </a:lnTo>
                    <a:lnTo>
                      <a:pt x="6888" y="2123"/>
                    </a:lnTo>
                    <a:lnTo>
                      <a:pt x="6914" y="2138"/>
                    </a:lnTo>
                    <a:lnTo>
                      <a:pt x="6939" y="2152"/>
                    </a:lnTo>
                    <a:lnTo>
                      <a:pt x="6965" y="2167"/>
                    </a:lnTo>
                    <a:lnTo>
                      <a:pt x="6999" y="2182"/>
                    </a:lnTo>
                    <a:lnTo>
                      <a:pt x="7025" y="2196"/>
                    </a:lnTo>
                  </a:path>
                </a:pathLst>
              </a:custGeom>
              <a:noFill/>
              <a:ln w="9525" cmpd="sng">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29778" name="Freeform 82"/>
              <p:cNvSpPr>
                <a:spLocks/>
              </p:cNvSpPr>
              <p:nvPr/>
            </p:nvSpPr>
            <p:spPr bwMode="auto">
              <a:xfrm>
                <a:off x="1960" y="1373"/>
                <a:ext cx="2077" cy="454"/>
              </a:xfrm>
              <a:custGeom>
                <a:avLst/>
                <a:gdLst>
                  <a:gd name="T0" fmla="*/ 25 w 7025"/>
                  <a:gd name="T1" fmla="*/ 256 h 1756"/>
                  <a:gd name="T2" fmla="*/ 58 w 7025"/>
                  <a:gd name="T3" fmla="*/ 241 h 1756"/>
                  <a:gd name="T4" fmla="*/ 91 w 7025"/>
                  <a:gd name="T5" fmla="*/ 226 h 1756"/>
                  <a:gd name="T6" fmla="*/ 124 w 7025"/>
                  <a:gd name="T7" fmla="*/ 211 h 1756"/>
                  <a:gd name="T8" fmla="*/ 159 w 7025"/>
                  <a:gd name="T9" fmla="*/ 198 h 1756"/>
                  <a:gd name="T10" fmla="*/ 192 w 7025"/>
                  <a:gd name="T11" fmla="*/ 182 h 1756"/>
                  <a:gd name="T12" fmla="*/ 224 w 7025"/>
                  <a:gd name="T13" fmla="*/ 169 h 1756"/>
                  <a:gd name="T14" fmla="*/ 257 w 7025"/>
                  <a:gd name="T15" fmla="*/ 154 h 1756"/>
                  <a:gd name="T16" fmla="*/ 290 w 7025"/>
                  <a:gd name="T17" fmla="*/ 140 h 1756"/>
                  <a:gd name="T18" fmla="*/ 323 w 7025"/>
                  <a:gd name="T19" fmla="*/ 127 h 1756"/>
                  <a:gd name="T20" fmla="*/ 358 w 7025"/>
                  <a:gd name="T21" fmla="*/ 114 h 1756"/>
                  <a:gd name="T22" fmla="*/ 391 w 7025"/>
                  <a:gd name="T23" fmla="*/ 101 h 1756"/>
                  <a:gd name="T24" fmla="*/ 424 w 7025"/>
                  <a:gd name="T25" fmla="*/ 87 h 1756"/>
                  <a:gd name="T26" fmla="*/ 457 w 7025"/>
                  <a:gd name="T27" fmla="*/ 76 h 1756"/>
                  <a:gd name="T28" fmla="*/ 490 w 7025"/>
                  <a:gd name="T29" fmla="*/ 64 h 1756"/>
                  <a:gd name="T30" fmla="*/ 522 w 7025"/>
                  <a:gd name="T31" fmla="*/ 53 h 1756"/>
                  <a:gd name="T32" fmla="*/ 558 w 7025"/>
                  <a:gd name="T33" fmla="*/ 44 h 1756"/>
                  <a:gd name="T34" fmla="*/ 590 w 7025"/>
                  <a:gd name="T35" fmla="*/ 34 h 1756"/>
                  <a:gd name="T36" fmla="*/ 623 w 7025"/>
                  <a:gd name="T37" fmla="*/ 26 h 1756"/>
                  <a:gd name="T38" fmla="*/ 656 w 7025"/>
                  <a:gd name="T39" fmla="*/ 19 h 1756"/>
                  <a:gd name="T40" fmla="*/ 689 w 7025"/>
                  <a:gd name="T41" fmla="*/ 11 h 1756"/>
                  <a:gd name="T42" fmla="*/ 722 w 7025"/>
                  <a:gd name="T43" fmla="*/ 7 h 1756"/>
                  <a:gd name="T44" fmla="*/ 757 w 7025"/>
                  <a:gd name="T45" fmla="*/ 4 h 1756"/>
                  <a:gd name="T46" fmla="*/ 790 w 7025"/>
                  <a:gd name="T47" fmla="*/ 2 h 1756"/>
                  <a:gd name="T48" fmla="*/ 823 w 7025"/>
                  <a:gd name="T49" fmla="*/ 0 h 1756"/>
                  <a:gd name="T50" fmla="*/ 855 w 7025"/>
                  <a:gd name="T51" fmla="*/ 0 h 1756"/>
                  <a:gd name="T52" fmla="*/ 888 w 7025"/>
                  <a:gd name="T53" fmla="*/ 2 h 1756"/>
                  <a:gd name="T54" fmla="*/ 921 w 7025"/>
                  <a:gd name="T55" fmla="*/ 6 h 1756"/>
                  <a:gd name="T56" fmla="*/ 956 w 7025"/>
                  <a:gd name="T57" fmla="*/ 9 h 1756"/>
                  <a:gd name="T58" fmla="*/ 989 w 7025"/>
                  <a:gd name="T59" fmla="*/ 15 h 1756"/>
                  <a:gd name="T60" fmla="*/ 1022 w 7025"/>
                  <a:gd name="T61" fmla="*/ 23 h 1756"/>
                  <a:gd name="T62" fmla="*/ 1055 w 7025"/>
                  <a:gd name="T63" fmla="*/ 30 h 1756"/>
                  <a:gd name="T64" fmla="*/ 1088 w 7025"/>
                  <a:gd name="T65" fmla="*/ 38 h 1756"/>
                  <a:gd name="T66" fmla="*/ 1120 w 7025"/>
                  <a:gd name="T67" fmla="*/ 49 h 1756"/>
                  <a:gd name="T68" fmla="*/ 1156 w 7025"/>
                  <a:gd name="T69" fmla="*/ 59 h 1756"/>
                  <a:gd name="T70" fmla="*/ 1189 w 7025"/>
                  <a:gd name="T71" fmla="*/ 70 h 1756"/>
                  <a:gd name="T72" fmla="*/ 1221 w 7025"/>
                  <a:gd name="T73" fmla="*/ 82 h 1756"/>
                  <a:gd name="T74" fmla="*/ 1254 w 7025"/>
                  <a:gd name="T75" fmla="*/ 95 h 1756"/>
                  <a:gd name="T76" fmla="*/ 1287 w 7025"/>
                  <a:gd name="T77" fmla="*/ 106 h 1756"/>
                  <a:gd name="T78" fmla="*/ 1320 w 7025"/>
                  <a:gd name="T79" fmla="*/ 119 h 1756"/>
                  <a:gd name="T80" fmla="*/ 1355 w 7025"/>
                  <a:gd name="T81" fmla="*/ 133 h 1756"/>
                  <a:gd name="T82" fmla="*/ 1388 w 7025"/>
                  <a:gd name="T83" fmla="*/ 148 h 1756"/>
                  <a:gd name="T84" fmla="*/ 1421 w 7025"/>
                  <a:gd name="T85" fmla="*/ 161 h 1756"/>
                  <a:gd name="T86" fmla="*/ 1453 w 7025"/>
                  <a:gd name="T87" fmla="*/ 175 h 1756"/>
                  <a:gd name="T88" fmla="*/ 1486 w 7025"/>
                  <a:gd name="T89" fmla="*/ 190 h 1756"/>
                  <a:gd name="T90" fmla="*/ 1519 w 7025"/>
                  <a:gd name="T91" fmla="*/ 203 h 1756"/>
                  <a:gd name="T92" fmla="*/ 1555 w 7025"/>
                  <a:gd name="T93" fmla="*/ 218 h 1756"/>
                  <a:gd name="T94" fmla="*/ 1587 w 7025"/>
                  <a:gd name="T95" fmla="*/ 233 h 1756"/>
                  <a:gd name="T96" fmla="*/ 1620 w 7025"/>
                  <a:gd name="T97" fmla="*/ 249 h 1756"/>
                  <a:gd name="T98" fmla="*/ 1653 w 7025"/>
                  <a:gd name="T99" fmla="*/ 262 h 1756"/>
                  <a:gd name="T100" fmla="*/ 1686 w 7025"/>
                  <a:gd name="T101" fmla="*/ 277 h 1756"/>
                  <a:gd name="T102" fmla="*/ 1719 w 7025"/>
                  <a:gd name="T103" fmla="*/ 292 h 1756"/>
                  <a:gd name="T104" fmla="*/ 1754 w 7025"/>
                  <a:gd name="T105" fmla="*/ 308 h 1756"/>
                  <a:gd name="T106" fmla="*/ 1787 w 7025"/>
                  <a:gd name="T107" fmla="*/ 323 h 1756"/>
                  <a:gd name="T108" fmla="*/ 1819 w 7025"/>
                  <a:gd name="T109" fmla="*/ 338 h 1756"/>
                  <a:gd name="T110" fmla="*/ 1852 w 7025"/>
                  <a:gd name="T111" fmla="*/ 353 h 1756"/>
                  <a:gd name="T112" fmla="*/ 1885 w 7025"/>
                  <a:gd name="T113" fmla="*/ 368 h 1756"/>
                  <a:gd name="T114" fmla="*/ 1918 w 7025"/>
                  <a:gd name="T115" fmla="*/ 384 h 1756"/>
                  <a:gd name="T116" fmla="*/ 1953 w 7025"/>
                  <a:gd name="T117" fmla="*/ 399 h 1756"/>
                  <a:gd name="T118" fmla="*/ 1986 w 7025"/>
                  <a:gd name="T119" fmla="*/ 414 h 1756"/>
                  <a:gd name="T120" fmla="*/ 2019 w 7025"/>
                  <a:gd name="T121" fmla="*/ 429 h 1756"/>
                  <a:gd name="T122" fmla="*/ 2052 w 7025"/>
                  <a:gd name="T123" fmla="*/ 444 h 175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7025" h="1756">
                    <a:moveTo>
                      <a:pt x="0" y="1028"/>
                    </a:moveTo>
                    <a:lnTo>
                      <a:pt x="25" y="1013"/>
                    </a:lnTo>
                    <a:lnTo>
                      <a:pt x="59" y="1006"/>
                    </a:lnTo>
                    <a:lnTo>
                      <a:pt x="85" y="991"/>
                    </a:lnTo>
                    <a:lnTo>
                      <a:pt x="111" y="977"/>
                    </a:lnTo>
                    <a:lnTo>
                      <a:pt x="136" y="962"/>
                    </a:lnTo>
                    <a:lnTo>
                      <a:pt x="170" y="947"/>
                    </a:lnTo>
                    <a:lnTo>
                      <a:pt x="196" y="933"/>
                    </a:lnTo>
                    <a:lnTo>
                      <a:pt x="221" y="918"/>
                    </a:lnTo>
                    <a:lnTo>
                      <a:pt x="256" y="903"/>
                    </a:lnTo>
                    <a:lnTo>
                      <a:pt x="281" y="889"/>
                    </a:lnTo>
                    <a:lnTo>
                      <a:pt x="307" y="874"/>
                    </a:lnTo>
                    <a:lnTo>
                      <a:pt x="341" y="859"/>
                    </a:lnTo>
                    <a:lnTo>
                      <a:pt x="367" y="844"/>
                    </a:lnTo>
                    <a:lnTo>
                      <a:pt x="392" y="830"/>
                    </a:lnTo>
                    <a:lnTo>
                      <a:pt x="418" y="815"/>
                    </a:lnTo>
                    <a:lnTo>
                      <a:pt x="452" y="800"/>
                    </a:lnTo>
                    <a:lnTo>
                      <a:pt x="478" y="786"/>
                    </a:lnTo>
                    <a:lnTo>
                      <a:pt x="503" y="778"/>
                    </a:lnTo>
                    <a:lnTo>
                      <a:pt x="537" y="764"/>
                    </a:lnTo>
                    <a:lnTo>
                      <a:pt x="563" y="749"/>
                    </a:lnTo>
                    <a:lnTo>
                      <a:pt x="589" y="734"/>
                    </a:lnTo>
                    <a:lnTo>
                      <a:pt x="614" y="720"/>
                    </a:lnTo>
                    <a:lnTo>
                      <a:pt x="648" y="705"/>
                    </a:lnTo>
                    <a:lnTo>
                      <a:pt x="674" y="690"/>
                    </a:lnTo>
                    <a:lnTo>
                      <a:pt x="699" y="676"/>
                    </a:lnTo>
                    <a:lnTo>
                      <a:pt x="734" y="661"/>
                    </a:lnTo>
                    <a:lnTo>
                      <a:pt x="759" y="653"/>
                    </a:lnTo>
                    <a:lnTo>
                      <a:pt x="785" y="639"/>
                    </a:lnTo>
                    <a:lnTo>
                      <a:pt x="810" y="624"/>
                    </a:lnTo>
                    <a:lnTo>
                      <a:pt x="845" y="609"/>
                    </a:lnTo>
                    <a:lnTo>
                      <a:pt x="870" y="595"/>
                    </a:lnTo>
                    <a:lnTo>
                      <a:pt x="896" y="580"/>
                    </a:lnTo>
                    <a:lnTo>
                      <a:pt x="930" y="573"/>
                    </a:lnTo>
                    <a:lnTo>
                      <a:pt x="956" y="558"/>
                    </a:lnTo>
                    <a:lnTo>
                      <a:pt x="981" y="543"/>
                    </a:lnTo>
                    <a:lnTo>
                      <a:pt x="1015" y="529"/>
                    </a:lnTo>
                    <a:lnTo>
                      <a:pt x="1041" y="514"/>
                    </a:lnTo>
                    <a:lnTo>
                      <a:pt x="1067" y="507"/>
                    </a:lnTo>
                    <a:lnTo>
                      <a:pt x="1092" y="492"/>
                    </a:lnTo>
                    <a:lnTo>
                      <a:pt x="1126" y="477"/>
                    </a:lnTo>
                    <a:lnTo>
                      <a:pt x="1152" y="462"/>
                    </a:lnTo>
                    <a:lnTo>
                      <a:pt x="1178" y="455"/>
                    </a:lnTo>
                    <a:lnTo>
                      <a:pt x="1212" y="440"/>
                    </a:lnTo>
                    <a:lnTo>
                      <a:pt x="1237" y="426"/>
                    </a:lnTo>
                    <a:lnTo>
                      <a:pt x="1263" y="411"/>
                    </a:lnTo>
                    <a:lnTo>
                      <a:pt x="1288" y="404"/>
                    </a:lnTo>
                    <a:lnTo>
                      <a:pt x="1323" y="389"/>
                    </a:lnTo>
                    <a:lnTo>
                      <a:pt x="1348" y="374"/>
                    </a:lnTo>
                    <a:lnTo>
                      <a:pt x="1374" y="367"/>
                    </a:lnTo>
                    <a:lnTo>
                      <a:pt x="1408" y="352"/>
                    </a:lnTo>
                    <a:lnTo>
                      <a:pt x="1434" y="338"/>
                    </a:lnTo>
                    <a:lnTo>
                      <a:pt x="1459" y="330"/>
                    </a:lnTo>
                    <a:lnTo>
                      <a:pt x="1485" y="316"/>
                    </a:lnTo>
                    <a:lnTo>
                      <a:pt x="1519" y="308"/>
                    </a:lnTo>
                    <a:lnTo>
                      <a:pt x="1545" y="293"/>
                    </a:lnTo>
                    <a:lnTo>
                      <a:pt x="1570" y="279"/>
                    </a:lnTo>
                    <a:lnTo>
                      <a:pt x="1604" y="271"/>
                    </a:lnTo>
                    <a:lnTo>
                      <a:pt x="1630" y="257"/>
                    </a:lnTo>
                    <a:lnTo>
                      <a:pt x="1656" y="249"/>
                    </a:lnTo>
                    <a:lnTo>
                      <a:pt x="1690" y="242"/>
                    </a:lnTo>
                    <a:lnTo>
                      <a:pt x="1715" y="227"/>
                    </a:lnTo>
                    <a:lnTo>
                      <a:pt x="1741" y="220"/>
                    </a:lnTo>
                    <a:lnTo>
                      <a:pt x="1766" y="205"/>
                    </a:lnTo>
                    <a:lnTo>
                      <a:pt x="1801" y="198"/>
                    </a:lnTo>
                    <a:lnTo>
                      <a:pt x="1826" y="191"/>
                    </a:lnTo>
                    <a:lnTo>
                      <a:pt x="1852" y="176"/>
                    </a:lnTo>
                    <a:lnTo>
                      <a:pt x="1886" y="169"/>
                    </a:lnTo>
                    <a:lnTo>
                      <a:pt x="1912" y="161"/>
                    </a:lnTo>
                    <a:lnTo>
                      <a:pt x="1937" y="147"/>
                    </a:lnTo>
                    <a:lnTo>
                      <a:pt x="1963" y="139"/>
                    </a:lnTo>
                    <a:lnTo>
                      <a:pt x="1997" y="132"/>
                    </a:lnTo>
                    <a:lnTo>
                      <a:pt x="2023" y="124"/>
                    </a:lnTo>
                    <a:lnTo>
                      <a:pt x="2048" y="117"/>
                    </a:lnTo>
                    <a:lnTo>
                      <a:pt x="2082" y="110"/>
                    </a:lnTo>
                    <a:lnTo>
                      <a:pt x="2108" y="102"/>
                    </a:lnTo>
                    <a:lnTo>
                      <a:pt x="2134" y="95"/>
                    </a:lnTo>
                    <a:lnTo>
                      <a:pt x="2159" y="88"/>
                    </a:lnTo>
                    <a:lnTo>
                      <a:pt x="2193" y="80"/>
                    </a:lnTo>
                    <a:lnTo>
                      <a:pt x="2219" y="73"/>
                    </a:lnTo>
                    <a:lnTo>
                      <a:pt x="2244" y="66"/>
                    </a:lnTo>
                    <a:lnTo>
                      <a:pt x="2279" y="58"/>
                    </a:lnTo>
                    <a:lnTo>
                      <a:pt x="2304" y="51"/>
                    </a:lnTo>
                    <a:lnTo>
                      <a:pt x="2330" y="44"/>
                    </a:lnTo>
                    <a:lnTo>
                      <a:pt x="2364" y="44"/>
                    </a:lnTo>
                    <a:lnTo>
                      <a:pt x="2390" y="36"/>
                    </a:lnTo>
                    <a:lnTo>
                      <a:pt x="2415" y="29"/>
                    </a:lnTo>
                    <a:lnTo>
                      <a:pt x="2441" y="29"/>
                    </a:lnTo>
                    <a:lnTo>
                      <a:pt x="2475" y="22"/>
                    </a:lnTo>
                    <a:lnTo>
                      <a:pt x="2501" y="22"/>
                    </a:lnTo>
                    <a:lnTo>
                      <a:pt x="2526" y="14"/>
                    </a:lnTo>
                    <a:lnTo>
                      <a:pt x="2560" y="14"/>
                    </a:lnTo>
                    <a:lnTo>
                      <a:pt x="2586" y="7"/>
                    </a:lnTo>
                    <a:lnTo>
                      <a:pt x="2612" y="7"/>
                    </a:lnTo>
                    <a:lnTo>
                      <a:pt x="2637" y="7"/>
                    </a:lnTo>
                    <a:lnTo>
                      <a:pt x="2671" y="7"/>
                    </a:lnTo>
                    <a:lnTo>
                      <a:pt x="2697" y="0"/>
                    </a:lnTo>
                    <a:lnTo>
                      <a:pt x="2723" y="0"/>
                    </a:lnTo>
                    <a:lnTo>
                      <a:pt x="2757" y="0"/>
                    </a:lnTo>
                    <a:lnTo>
                      <a:pt x="2782" y="0"/>
                    </a:lnTo>
                    <a:lnTo>
                      <a:pt x="2808" y="0"/>
                    </a:lnTo>
                    <a:lnTo>
                      <a:pt x="2833" y="0"/>
                    </a:lnTo>
                    <a:lnTo>
                      <a:pt x="2868" y="0"/>
                    </a:lnTo>
                    <a:lnTo>
                      <a:pt x="2893" y="0"/>
                    </a:lnTo>
                    <a:lnTo>
                      <a:pt x="2919" y="0"/>
                    </a:lnTo>
                    <a:lnTo>
                      <a:pt x="2953" y="7"/>
                    </a:lnTo>
                    <a:lnTo>
                      <a:pt x="2979" y="7"/>
                    </a:lnTo>
                    <a:lnTo>
                      <a:pt x="3004" y="7"/>
                    </a:lnTo>
                    <a:lnTo>
                      <a:pt x="3038" y="7"/>
                    </a:lnTo>
                    <a:lnTo>
                      <a:pt x="3064" y="14"/>
                    </a:lnTo>
                    <a:lnTo>
                      <a:pt x="3090" y="14"/>
                    </a:lnTo>
                    <a:lnTo>
                      <a:pt x="3115" y="22"/>
                    </a:lnTo>
                    <a:lnTo>
                      <a:pt x="3149" y="22"/>
                    </a:lnTo>
                    <a:lnTo>
                      <a:pt x="3175" y="29"/>
                    </a:lnTo>
                    <a:lnTo>
                      <a:pt x="3201" y="29"/>
                    </a:lnTo>
                    <a:lnTo>
                      <a:pt x="3235" y="36"/>
                    </a:lnTo>
                    <a:lnTo>
                      <a:pt x="3260" y="44"/>
                    </a:lnTo>
                    <a:lnTo>
                      <a:pt x="3286" y="44"/>
                    </a:lnTo>
                    <a:lnTo>
                      <a:pt x="3311" y="51"/>
                    </a:lnTo>
                    <a:lnTo>
                      <a:pt x="3346" y="58"/>
                    </a:lnTo>
                    <a:lnTo>
                      <a:pt x="3371" y="66"/>
                    </a:lnTo>
                    <a:lnTo>
                      <a:pt x="3397" y="73"/>
                    </a:lnTo>
                    <a:lnTo>
                      <a:pt x="3431" y="80"/>
                    </a:lnTo>
                    <a:lnTo>
                      <a:pt x="3457" y="88"/>
                    </a:lnTo>
                    <a:lnTo>
                      <a:pt x="3482" y="95"/>
                    </a:lnTo>
                    <a:lnTo>
                      <a:pt x="3516" y="102"/>
                    </a:lnTo>
                    <a:lnTo>
                      <a:pt x="3542" y="110"/>
                    </a:lnTo>
                    <a:lnTo>
                      <a:pt x="3568" y="117"/>
                    </a:lnTo>
                    <a:lnTo>
                      <a:pt x="3593" y="124"/>
                    </a:lnTo>
                    <a:lnTo>
                      <a:pt x="3627" y="132"/>
                    </a:lnTo>
                    <a:lnTo>
                      <a:pt x="3653" y="139"/>
                    </a:lnTo>
                    <a:lnTo>
                      <a:pt x="3679" y="147"/>
                    </a:lnTo>
                    <a:lnTo>
                      <a:pt x="3713" y="161"/>
                    </a:lnTo>
                    <a:lnTo>
                      <a:pt x="3738" y="169"/>
                    </a:lnTo>
                    <a:lnTo>
                      <a:pt x="3764" y="176"/>
                    </a:lnTo>
                    <a:lnTo>
                      <a:pt x="3789" y="191"/>
                    </a:lnTo>
                    <a:lnTo>
                      <a:pt x="3824" y="198"/>
                    </a:lnTo>
                    <a:lnTo>
                      <a:pt x="3849" y="205"/>
                    </a:lnTo>
                    <a:lnTo>
                      <a:pt x="3875" y="220"/>
                    </a:lnTo>
                    <a:lnTo>
                      <a:pt x="3909" y="227"/>
                    </a:lnTo>
                    <a:lnTo>
                      <a:pt x="3935" y="242"/>
                    </a:lnTo>
                    <a:lnTo>
                      <a:pt x="3960" y="249"/>
                    </a:lnTo>
                    <a:lnTo>
                      <a:pt x="3986" y="257"/>
                    </a:lnTo>
                    <a:lnTo>
                      <a:pt x="4020" y="271"/>
                    </a:lnTo>
                    <a:lnTo>
                      <a:pt x="4046" y="279"/>
                    </a:lnTo>
                    <a:lnTo>
                      <a:pt x="4071" y="293"/>
                    </a:lnTo>
                    <a:lnTo>
                      <a:pt x="4105" y="308"/>
                    </a:lnTo>
                    <a:lnTo>
                      <a:pt x="4131" y="316"/>
                    </a:lnTo>
                    <a:lnTo>
                      <a:pt x="4157" y="330"/>
                    </a:lnTo>
                    <a:lnTo>
                      <a:pt x="4191" y="338"/>
                    </a:lnTo>
                    <a:lnTo>
                      <a:pt x="4216" y="352"/>
                    </a:lnTo>
                    <a:lnTo>
                      <a:pt x="4242" y="367"/>
                    </a:lnTo>
                    <a:lnTo>
                      <a:pt x="4268" y="374"/>
                    </a:lnTo>
                    <a:lnTo>
                      <a:pt x="4302" y="389"/>
                    </a:lnTo>
                    <a:lnTo>
                      <a:pt x="4327" y="404"/>
                    </a:lnTo>
                    <a:lnTo>
                      <a:pt x="4353" y="411"/>
                    </a:lnTo>
                    <a:lnTo>
                      <a:pt x="4387" y="426"/>
                    </a:lnTo>
                    <a:lnTo>
                      <a:pt x="4413" y="440"/>
                    </a:lnTo>
                    <a:lnTo>
                      <a:pt x="4438" y="455"/>
                    </a:lnTo>
                    <a:lnTo>
                      <a:pt x="4464" y="462"/>
                    </a:lnTo>
                    <a:lnTo>
                      <a:pt x="4498" y="477"/>
                    </a:lnTo>
                    <a:lnTo>
                      <a:pt x="4524" y="492"/>
                    </a:lnTo>
                    <a:lnTo>
                      <a:pt x="4549" y="507"/>
                    </a:lnTo>
                    <a:lnTo>
                      <a:pt x="4583" y="514"/>
                    </a:lnTo>
                    <a:lnTo>
                      <a:pt x="4609" y="529"/>
                    </a:lnTo>
                    <a:lnTo>
                      <a:pt x="4635" y="543"/>
                    </a:lnTo>
                    <a:lnTo>
                      <a:pt x="4660" y="558"/>
                    </a:lnTo>
                    <a:lnTo>
                      <a:pt x="4694" y="573"/>
                    </a:lnTo>
                    <a:lnTo>
                      <a:pt x="4720" y="580"/>
                    </a:lnTo>
                    <a:lnTo>
                      <a:pt x="4746" y="595"/>
                    </a:lnTo>
                    <a:lnTo>
                      <a:pt x="4780" y="609"/>
                    </a:lnTo>
                    <a:lnTo>
                      <a:pt x="4805" y="624"/>
                    </a:lnTo>
                    <a:lnTo>
                      <a:pt x="4831" y="639"/>
                    </a:lnTo>
                    <a:lnTo>
                      <a:pt x="4865" y="653"/>
                    </a:lnTo>
                    <a:lnTo>
                      <a:pt x="4891" y="661"/>
                    </a:lnTo>
                    <a:lnTo>
                      <a:pt x="4916" y="676"/>
                    </a:lnTo>
                    <a:lnTo>
                      <a:pt x="4942" y="690"/>
                    </a:lnTo>
                    <a:lnTo>
                      <a:pt x="4976" y="705"/>
                    </a:lnTo>
                    <a:lnTo>
                      <a:pt x="5002" y="720"/>
                    </a:lnTo>
                    <a:lnTo>
                      <a:pt x="5027" y="734"/>
                    </a:lnTo>
                    <a:lnTo>
                      <a:pt x="5061" y="749"/>
                    </a:lnTo>
                    <a:lnTo>
                      <a:pt x="5087" y="764"/>
                    </a:lnTo>
                    <a:lnTo>
                      <a:pt x="5113" y="778"/>
                    </a:lnTo>
                    <a:lnTo>
                      <a:pt x="5138" y="786"/>
                    </a:lnTo>
                    <a:lnTo>
                      <a:pt x="5172" y="800"/>
                    </a:lnTo>
                    <a:lnTo>
                      <a:pt x="5198" y="815"/>
                    </a:lnTo>
                    <a:lnTo>
                      <a:pt x="5224" y="830"/>
                    </a:lnTo>
                    <a:lnTo>
                      <a:pt x="5258" y="844"/>
                    </a:lnTo>
                    <a:lnTo>
                      <a:pt x="5283" y="859"/>
                    </a:lnTo>
                    <a:lnTo>
                      <a:pt x="5309" y="874"/>
                    </a:lnTo>
                    <a:lnTo>
                      <a:pt x="5334" y="889"/>
                    </a:lnTo>
                    <a:lnTo>
                      <a:pt x="5369" y="903"/>
                    </a:lnTo>
                    <a:lnTo>
                      <a:pt x="5394" y="918"/>
                    </a:lnTo>
                    <a:lnTo>
                      <a:pt x="5420" y="933"/>
                    </a:lnTo>
                    <a:lnTo>
                      <a:pt x="5454" y="947"/>
                    </a:lnTo>
                    <a:lnTo>
                      <a:pt x="5480" y="962"/>
                    </a:lnTo>
                    <a:lnTo>
                      <a:pt x="5505" y="977"/>
                    </a:lnTo>
                    <a:lnTo>
                      <a:pt x="5539" y="991"/>
                    </a:lnTo>
                    <a:lnTo>
                      <a:pt x="5565" y="1006"/>
                    </a:lnTo>
                    <a:lnTo>
                      <a:pt x="5591" y="1013"/>
                    </a:lnTo>
                    <a:lnTo>
                      <a:pt x="5616" y="1028"/>
                    </a:lnTo>
                    <a:lnTo>
                      <a:pt x="5650" y="1043"/>
                    </a:lnTo>
                    <a:lnTo>
                      <a:pt x="5676" y="1058"/>
                    </a:lnTo>
                    <a:lnTo>
                      <a:pt x="5702" y="1072"/>
                    </a:lnTo>
                    <a:lnTo>
                      <a:pt x="5736" y="1087"/>
                    </a:lnTo>
                    <a:lnTo>
                      <a:pt x="5761" y="1102"/>
                    </a:lnTo>
                    <a:lnTo>
                      <a:pt x="5787" y="1116"/>
                    </a:lnTo>
                    <a:lnTo>
                      <a:pt x="5813" y="1131"/>
                    </a:lnTo>
                    <a:lnTo>
                      <a:pt x="5847" y="1146"/>
                    </a:lnTo>
                    <a:lnTo>
                      <a:pt x="5872" y="1160"/>
                    </a:lnTo>
                    <a:lnTo>
                      <a:pt x="5898" y="1175"/>
                    </a:lnTo>
                    <a:lnTo>
                      <a:pt x="5932" y="1190"/>
                    </a:lnTo>
                    <a:lnTo>
                      <a:pt x="5958" y="1204"/>
                    </a:lnTo>
                    <a:lnTo>
                      <a:pt x="5983" y="1219"/>
                    </a:lnTo>
                    <a:lnTo>
                      <a:pt x="6009" y="1234"/>
                    </a:lnTo>
                    <a:lnTo>
                      <a:pt x="6043" y="1249"/>
                    </a:lnTo>
                    <a:lnTo>
                      <a:pt x="6069" y="1263"/>
                    </a:lnTo>
                    <a:lnTo>
                      <a:pt x="6094" y="1278"/>
                    </a:lnTo>
                    <a:lnTo>
                      <a:pt x="6128" y="1293"/>
                    </a:lnTo>
                    <a:lnTo>
                      <a:pt x="6154" y="1307"/>
                    </a:lnTo>
                    <a:lnTo>
                      <a:pt x="6180" y="1322"/>
                    </a:lnTo>
                    <a:lnTo>
                      <a:pt x="6214" y="1337"/>
                    </a:lnTo>
                    <a:lnTo>
                      <a:pt x="6239" y="1351"/>
                    </a:lnTo>
                    <a:lnTo>
                      <a:pt x="6265" y="1366"/>
                    </a:lnTo>
                    <a:lnTo>
                      <a:pt x="6291" y="1381"/>
                    </a:lnTo>
                    <a:lnTo>
                      <a:pt x="6325" y="1396"/>
                    </a:lnTo>
                    <a:lnTo>
                      <a:pt x="6350" y="1410"/>
                    </a:lnTo>
                    <a:lnTo>
                      <a:pt x="6376" y="1425"/>
                    </a:lnTo>
                    <a:lnTo>
                      <a:pt x="6410" y="1440"/>
                    </a:lnTo>
                    <a:lnTo>
                      <a:pt x="6436" y="1454"/>
                    </a:lnTo>
                    <a:lnTo>
                      <a:pt x="6461" y="1469"/>
                    </a:lnTo>
                    <a:lnTo>
                      <a:pt x="6487" y="1484"/>
                    </a:lnTo>
                    <a:lnTo>
                      <a:pt x="6521" y="1498"/>
                    </a:lnTo>
                    <a:lnTo>
                      <a:pt x="6547" y="1513"/>
                    </a:lnTo>
                    <a:lnTo>
                      <a:pt x="6572" y="1528"/>
                    </a:lnTo>
                    <a:lnTo>
                      <a:pt x="6606" y="1542"/>
                    </a:lnTo>
                    <a:lnTo>
                      <a:pt x="6632" y="1557"/>
                    </a:lnTo>
                    <a:lnTo>
                      <a:pt x="6658" y="1572"/>
                    </a:lnTo>
                    <a:lnTo>
                      <a:pt x="6683" y="1587"/>
                    </a:lnTo>
                    <a:lnTo>
                      <a:pt x="6717" y="1601"/>
                    </a:lnTo>
                    <a:lnTo>
                      <a:pt x="6743" y="1616"/>
                    </a:lnTo>
                    <a:lnTo>
                      <a:pt x="6769" y="1631"/>
                    </a:lnTo>
                    <a:lnTo>
                      <a:pt x="6803" y="1645"/>
                    </a:lnTo>
                    <a:lnTo>
                      <a:pt x="6828" y="1660"/>
                    </a:lnTo>
                    <a:lnTo>
                      <a:pt x="6854" y="1675"/>
                    </a:lnTo>
                    <a:lnTo>
                      <a:pt x="6888" y="1689"/>
                    </a:lnTo>
                    <a:lnTo>
                      <a:pt x="6914" y="1704"/>
                    </a:lnTo>
                    <a:lnTo>
                      <a:pt x="6939" y="1719"/>
                    </a:lnTo>
                    <a:lnTo>
                      <a:pt x="6965" y="1726"/>
                    </a:lnTo>
                    <a:lnTo>
                      <a:pt x="6999" y="1741"/>
                    </a:lnTo>
                    <a:lnTo>
                      <a:pt x="7025" y="1756"/>
                    </a:lnTo>
                  </a:path>
                </a:pathLst>
              </a:custGeom>
              <a:noFill/>
              <a:ln w="9525" cmpd="sng">
                <a:solidFill>
                  <a:schemeClr val="accent2"/>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29779" name="Line 83"/>
              <p:cNvSpPr>
                <a:spLocks noChangeShapeType="1"/>
              </p:cNvSpPr>
              <p:nvPr/>
            </p:nvSpPr>
            <p:spPr bwMode="auto">
              <a:xfrm flipH="1" flipV="1">
                <a:off x="2120" y="1207"/>
                <a:ext cx="13" cy="358"/>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9780" name="Line 84"/>
              <p:cNvSpPr>
                <a:spLocks noChangeShapeType="1"/>
              </p:cNvSpPr>
              <p:nvPr/>
            </p:nvSpPr>
            <p:spPr bwMode="auto">
              <a:xfrm flipV="1">
                <a:off x="2396" y="1185"/>
                <a:ext cx="38" cy="358"/>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9781" name="Line 85"/>
              <p:cNvSpPr>
                <a:spLocks noChangeShapeType="1"/>
              </p:cNvSpPr>
              <p:nvPr/>
            </p:nvSpPr>
            <p:spPr bwMode="auto">
              <a:xfrm flipV="1">
                <a:off x="2560" y="1203"/>
                <a:ext cx="112" cy="382"/>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9782" name="Line 86"/>
              <p:cNvSpPr>
                <a:spLocks noChangeShapeType="1"/>
              </p:cNvSpPr>
              <p:nvPr/>
            </p:nvSpPr>
            <p:spPr bwMode="auto">
              <a:xfrm flipV="1">
                <a:off x="2981" y="1191"/>
                <a:ext cx="86" cy="464"/>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9783" name="Line 87"/>
              <p:cNvSpPr>
                <a:spLocks noChangeShapeType="1"/>
              </p:cNvSpPr>
              <p:nvPr/>
            </p:nvSpPr>
            <p:spPr bwMode="auto">
              <a:xfrm flipV="1">
                <a:off x="3177" y="1182"/>
                <a:ext cx="196" cy="727"/>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9784" name="Line 88"/>
              <p:cNvSpPr>
                <a:spLocks noChangeShapeType="1"/>
              </p:cNvSpPr>
              <p:nvPr/>
            </p:nvSpPr>
            <p:spPr bwMode="auto">
              <a:xfrm flipH="1">
                <a:off x="3274" y="2156"/>
                <a:ext cx="164" cy="275"/>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9785" name="Line 89"/>
              <p:cNvSpPr>
                <a:spLocks noChangeShapeType="1"/>
              </p:cNvSpPr>
              <p:nvPr/>
            </p:nvSpPr>
            <p:spPr bwMode="auto">
              <a:xfrm flipH="1">
                <a:off x="2994" y="2127"/>
                <a:ext cx="172" cy="304"/>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9786" name="Line 90"/>
              <p:cNvSpPr>
                <a:spLocks noChangeShapeType="1"/>
              </p:cNvSpPr>
              <p:nvPr/>
            </p:nvSpPr>
            <p:spPr bwMode="auto">
              <a:xfrm flipH="1">
                <a:off x="2645" y="2099"/>
                <a:ext cx="281" cy="328"/>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9787" name="Text Box 91"/>
              <p:cNvSpPr txBox="1">
                <a:spLocks noChangeArrowheads="1"/>
              </p:cNvSpPr>
              <p:nvPr/>
            </p:nvSpPr>
            <p:spPr bwMode="auto">
              <a:xfrm>
                <a:off x="1956" y="1056"/>
                <a:ext cx="415" cy="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a:r>
                  <a:rPr lang="en-US" altLang="zh-CN" sz="1400" i="1">
                    <a:latin typeface="Times New Roman" panose="02020603050405020304" pitchFamily="18" charset="0"/>
                  </a:rPr>
                  <a:t>Q</a:t>
                </a:r>
                <a:r>
                  <a:rPr lang="en-US" altLang="zh-CN" sz="1400">
                    <a:latin typeface="Times New Roman" panose="02020603050405020304" pitchFamily="18" charset="0"/>
                  </a:rPr>
                  <a:t>=0.5</a:t>
                </a:r>
              </a:p>
            </p:txBody>
          </p:sp>
          <p:sp>
            <p:nvSpPr>
              <p:cNvPr id="29788" name="Text Box 92"/>
              <p:cNvSpPr txBox="1">
                <a:spLocks noChangeArrowheads="1"/>
              </p:cNvSpPr>
              <p:nvPr/>
            </p:nvSpPr>
            <p:spPr bwMode="auto">
              <a:xfrm>
                <a:off x="2296" y="1056"/>
                <a:ext cx="319" cy="1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a:r>
                  <a:rPr lang="en-US" altLang="zh-CN" sz="1400" i="1">
                    <a:latin typeface="Times New Roman" panose="02020603050405020304" pitchFamily="18" charset="0"/>
                  </a:rPr>
                  <a:t>Q</a:t>
                </a:r>
                <a:r>
                  <a:rPr lang="en-US" altLang="zh-CN" sz="1400">
                    <a:latin typeface="Times New Roman" panose="02020603050405020304" pitchFamily="18" charset="0"/>
                  </a:rPr>
                  <a:t>=1</a:t>
                </a:r>
              </a:p>
            </p:txBody>
          </p:sp>
          <p:sp>
            <p:nvSpPr>
              <p:cNvPr id="29789" name="Text Box 93"/>
              <p:cNvSpPr txBox="1">
                <a:spLocks noChangeArrowheads="1"/>
              </p:cNvSpPr>
              <p:nvPr/>
            </p:nvSpPr>
            <p:spPr bwMode="auto">
              <a:xfrm>
                <a:off x="2527" y="1063"/>
                <a:ext cx="401" cy="1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a:r>
                  <a:rPr lang="en-US" altLang="zh-CN" sz="1400" i="1">
                    <a:latin typeface="Times New Roman" panose="02020603050405020304" pitchFamily="18" charset="0"/>
                  </a:rPr>
                  <a:t>Q</a:t>
                </a:r>
                <a:r>
                  <a:rPr lang="en-US" altLang="zh-CN" sz="1400">
                    <a:latin typeface="Times New Roman" panose="02020603050405020304" pitchFamily="18" charset="0"/>
                  </a:rPr>
                  <a:t>=2.5</a:t>
                </a:r>
              </a:p>
            </p:txBody>
          </p:sp>
          <p:sp>
            <p:nvSpPr>
              <p:cNvPr id="29790" name="Text Box 94"/>
              <p:cNvSpPr txBox="1">
                <a:spLocks noChangeArrowheads="1"/>
              </p:cNvSpPr>
              <p:nvPr/>
            </p:nvSpPr>
            <p:spPr bwMode="auto">
              <a:xfrm>
                <a:off x="2927" y="1063"/>
                <a:ext cx="331" cy="1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a:r>
                  <a:rPr lang="en-US" altLang="zh-CN" sz="1400" i="1">
                    <a:latin typeface="Times New Roman" panose="02020603050405020304" pitchFamily="18" charset="0"/>
                  </a:rPr>
                  <a:t>Q</a:t>
                </a:r>
                <a:r>
                  <a:rPr lang="en-US" altLang="zh-CN" sz="1400">
                    <a:latin typeface="Times New Roman" panose="02020603050405020304" pitchFamily="18" charset="0"/>
                  </a:rPr>
                  <a:t>=5</a:t>
                </a:r>
              </a:p>
            </p:txBody>
          </p:sp>
          <p:sp>
            <p:nvSpPr>
              <p:cNvPr id="29791" name="Text Box 95"/>
              <p:cNvSpPr txBox="1">
                <a:spLocks noChangeArrowheads="1"/>
              </p:cNvSpPr>
              <p:nvPr/>
            </p:nvSpPr>
            <p:spPr bwMode="auto">
              <a:xfrm>
                <a:off x="3206" y="1075"/>
                <a:ext cx="404" cy="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en-US" altLang="zh-CN" sz="1400" i="1">
                    <a:latin typeface="Times New Roman" panose="02020603050405020304" pitchFamily="18" charset="0"/>
                  </a:rPr>
                  <a:t>Q</a:t>
                </a:r>
                <a:r>
                  <a:rPr lang="en-US" altLang="zh-CN" sz="1400">
                    <a:latin typeface="Times New Roman" panose="02020603050405020304" pitchFamily="18" charset="0"/>
                  </a:rPr>
                  <a:t>=10</a:t>
                </a:r>
              </a:p>
            </p:txBody>
          </p:sp>
          <p:sp>
            <p:nvSpPr>
              <p:cNvPr id="29792" name="Text Box 96"/>
              <p:cNvSpPr txBox="1">
                <a:spLocks noChangeArrowheads="1"/>
              </p:cNvSpPr>
              <p:nvPr/>
            </p:nvSpPr>
            <p:spPr bwMode="auto">
              <a:xfrm>
                <a:off x="3060" y="2418"/>
                <a:ext cx="444" cy="1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en-US" altLang="zh-CN" sz="1400" i="1">
                    <a:latin typeface="Times New Roman" panose="02020603050405020304" pitchFamily="18" charset="0"/>
                  </a:rPr>
                  <a:t>Q</a:t>
                </a:r>
                <a:r>
                  <a:rPr lang="en-US" altLang="zh-CN" sz="1400">
                    <a:latin typeface="Times New Roman" panose="02020603050405020304" pitchFamily="18" charset="0"/>
                  </a:rPr>
                  <a:t>=20</a:t>
                </a:r>
              </a:p>
            </p:txBody>
          </p:sp>
          <p:sp>
            <p:nvSpPr>
              <p:cNvPr id="29793" name="Text Box 97"/>
              <p:cNvSpPr txBox="1">
                <a:spLocks noChangeArrowheads="1"/>
              </p:cNvSpPr>
              <p:nvPr/>
            </p:nvSpPr>
            <p:spPr bwMode="auto">
              <a:xfrm>
                <a:off x="2756" y="2424"/>
                <a:ext cx="460" cy="1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en-US" altLang="zh-CN" sz="1400" i="1">
                    <a:latin typeface="Times New Roman" panose="02020603050405020304" pitchFamily="18" charset="0"/>
                  </a:rPr>
                  <a:t>Q</a:t>
                </a:r>
                <a:r>
                  <a:rPr lang="en-US" altLang="zh-CN" sz="1400">
                    <a:latin typeface="Times New Roman" panose="02020603050405020304" pitchFamily="18" charset="0"/>
                  </a:rPr>
                  <a:t>=40</a:t>
                </a:r>
              </a:p>
            </p:txBody>
          </p:sp>
          <p:sp>
            <p:nvSpPr>
              <p:cNvPr id="29794" name="Text Box 98"/>
              <p:cNvSpPr txBox="1">
                <a:spLocks noChangeArrowheads="1"/>
              </p:cNvSpPr>
              <p:nvPr/>
            </p:nvSpPr>
            <p:spPr bwMode="auto">
              <a:xfrm>
                <a:off x="2352" y="2431"/>
                <a:ext cx="453" cy="1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en-US" altLang="zh-CN" sz="1400" i="1">
                    <a:latin typeface="Times New Roman" panose="02020603050405020304" pitchFamily="18" charset="0"/>
                  </a:rPr>
                  <a:t>Q</a:t>
                </a:r>
                <a:r>
                  <a:rPr lang="en-US" altLang="zh-CN" sz="1400">
                    <a:latin typeface="Times New Roman" panose="02020603050405020304" pitchFamily="18" charset="0"/>
                  </a:rPr>
                  <a:t>=100</a:t>
                </a:r>
              </a:p>
            </p:txBody>
          </p:sp>
          <p:sp>
            <p:nvSpPr>
              <p:cNvPr id="29795" name="Line 99"/>
              <p:cNvSpPr>
                <a:spLocks noChangeShapeType="1"/>
              </p:cNvSpPr>
              <p:nvPr/>
            </p:nvSpPr>
            <p:spPr bwMode="auto">
              <a:xfrm rot="5400000">
                <a:off x="1216" y="1867"/>
                <a:ext cx="1487" cy="1"/>
              </a:xfrm>
              <a:prstGeom prst="line">
                <a:avLst/>
              </a:prstGeom>
              <a:noFill/>
              <a:ln w="6350">
                <a:solidFill>
                  <a:srgbClr val="000000"/>
                </a:solidFill>
                <a:round/>
                <a:headEnd type="stealth" w="sm" len="lg"/>
                <a:tailEnd/>
              </a:ln>
              <a:extLst>
                <a:ext uri="{909E8E84-426E-40DD-AFC4-6F175D3DCCD1}">
                  <a14:hiddenFill xmlns:a14="http://schemas.microsoft.com/office/drawing/2010/main">
                    <a:noFill/>
                  </a14:hiddenFill>
                </a:ext>
              </a:extLst>
            </p:spPr>
            <p:txBody>
              <a:bodyPr/>
              <a:lstStyle/>
              <a:p>
                <a:endParaRPr lang="zh-CN" altLang="en-US"/>
              </a:p>
            </p:txBody>
          </p:sp>
          <p:sp>
            <p:nvSpPr>
              <p:cNvPr id="29796" name="Line 100"/>
              <p:cNvSpPr>
                <a:spLocks noChangeShapeType="1"/>
              </p:cNvSpPr>
              <p:nvPr/>
            </p:nvSpPr>
            <p:spPr bwMode="auto">
              <a:xfrm>
                <a:off x="1961" y="2323"/>
                <a:ext cx="18" cy="0"/>
              </a:xfrm>
              <a:prstGeom prst="line">
                <a:avLst/>
              </a:prstGeom>
              <a:noFill/>
              <a:ln w="635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9797" name="Rectangle 101"/>
              <p:cNvSpPr>
                <a:spLocks noChangeArrowheads="1"/>
              </p:cNvSpPr>
              <p:nvPr/>
            </p:nvSpPr>
            <p:spPr bwMode="auto">
              <a:xfrm>
                <a:off x="1889" y="1325"/>
                <a:ext cx="57" cy="1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a:r>
                  <a:rPr lang="en-US" altLang="zh-CN" sz="1400">
                    <a:solidFill>
                      <a:srgbClr val="000000"/>
                    </a:solidFill>
                    <a:latin typeface="Times New Roman" panose="02020603050405020304" pitchFamily="18" charset="0"/>
                  </a:rPr>
                  <a:t>0</a:t>
                </a:r>
                <a:endParaRPr lang="en-US" altLang="zh-CN" sz="1400">
                  <a:latin typeface="Times New Roman" panose="02020603050405020304" pitchFamily="18" charset="0"/>
                </a:endParaRPr>
              </a:p>
            </p:txBody>
          </p:sp>
          <p:sp>
            <p:nvSpPr>
              <p:cNvPr id="29798" name="Line 102"/>
              <p:cNvSpPr>
                <a:spLocks noChangeShapeType="1"/>
              </p:cNvSpPr>
              <p:nvPr/>
            </p:nvSpPr>
            <p:spPr bwMode="auto">
              <a:xfrm>
                <a:off x="1960" y="1564"/>
                <a:ext cx="19" cy="1"/>
              </a:xfrm>
              <a:prstGeom prst="line">
                <a:avLst/>
              </a:prstGeom>
              <a:noFill/>
              <a:ln w="635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grpSp>
      <p:sp>
        <p:nvSpPr>
          <p:cNvPr id="100" name="Rectangle 2"/>
          <p:cNvSpPr>
            <a:spLocks noGrp="1" noChangeArrowheads="1"/>
          </p:cNvSpPr>
          <p:nvPr>
            <p:ph type="title"/>
          </p:nvPr>
        </p:nvSpPr>
        <p:spPr>
          <a:xfrm>
            <a:off x="838200" y="482481"/>
            <a:ext cx="10515600" cy="590429"/>
          </a:xfrm>
        </p:spPr>
        <p:txBody>
          <a:bodyPr/>
          <a:lstStyle/>
          <a:p>
            <a:pPr eaLnBrk="1" hangingPunct="1"/>
            <a:r>
              <a:rPr lang="en-US" altLang="zh-CN" dirty="0">
                <a:latin typeface="微软雅黑" panose="020B0503020204020204" pitchFamily="34" charset="-122"/>
                <a:ea typeface="微软雅黑" panose="020B0503020204020204" pitchFamily="34" charset="-122"/>
              </a:rPr>
              <a:t>5.1.3  </a:t>
            </a:r>
            <a:r>
              <a:rPr lang="zh-CN" altLang="en-US" dirty="0">
                <a:latin typeface="微软雅黑" panose="020B0503020204020204" pitchFamily="34" charset="-122"/>
                <a:ea typeface="微软雅黑" panose="020B0503020204020204" pitchFamily="34" charset="-122"/>
              </a:rPr>
              <a:t>基本滤波器</a:t>
            </a:r>
          </a:p>
        </p:txBody>
      </p:sp>
      <p:graphicFrame>
        <p:nvGraphicFramePr>
          <p:cNvPr id="101" name="Object 9"/>
          <p:cNvGraphicFramePr>
            <a:graphicFrameLocks noChangeAspect="1"/>
          </p:cNvGraphicFramePr>
          <p:nvPr/>
        </p:nvGraphicFramePr>
        <p:xfrm>
          <a:off x="1854994" y="3773488"/>
          <a:ext cx="4051001" cy="788987"/>
        </p:xfrm>
        <a:graphic>
          <a:graphicData uri="http://schemas.openxmlformats.org/presentationml/2006/ole">
            <mc:AlternateContent xmlns:mc="http://schemas.openxmlformats.org/markup-compatibility/2006">
              <mc:Choice xmlns:v="urn:schemas-microsoft-com:vml" Requires="v">
                <p:oleObj spid="_x0000_s30746" name="Equation" r:id="rId6" imgW="2692400" imgH="495300" progId="Equation.DSMT4">
                  <p:embed/>
                </p:oleObj>
              </mc:Choice>
              <mc:Fallback>
                <p:oleObj name="Equation" r:id="rId6" imgW="2692400" imgH="495300" progId="Equation.DSMT4">
                  <p:embed/>
                  <p:pic>
                    <p:nvPicPr>
                      <p:cNvPr id="101" name="Object 9"/>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854994" y="3773488"/>
                        <a:ext cx="4051001" cy="788987"/>
                      </a:xfrm>
                      <a:prstGeom prst="rect">
                        <a:avLst/>
                      </a:prstGeom>
                      <a:noFill/>
                      <a:ln>
                        <a:noFill/>
                      </a:ln>
                      <a:effectLst/>
                    </p:spPr>
                  </p:pic>
                </p:oleObj>
              </mc:Fallback>
            </mc:AlternateContent>
          </a:graphicData>
        </a:graphic>
      </p:graphicFrame>
      <p:graphicFrame>
        <p:nvGraphicFramePr>
          <p:cNvPr id="102" name="Object 104"/>
          <p:cNvGraphicFramePr>
            <a:graphicFrameLocks noChangeAspect="1"/>
          </p:cNvGraphicFramePr>
          <p:nvPr/>
        </p:nvGraphicFramePr>
        <p:xfrm>
          <a:off x="930845" y="4797426"/>
          <a:ext cx="5300875" cy="1379538"/>
        </p:xfrm>
        <a:graphic>
          <a:graphicData uri="http://schemas.openxmlformats.org/presentationml/2006/ole">
            <mc:AlternateContent xmlns:mc="http://schemas.openxmlformats.org/markup-compatibility/2006">
              <mc:Choice xmlns:v="urn:schemas-microsoft-com:vml" Requires="v">
                <p:oleObj spid="_x0000_s30747" name="Equation" r:id="rId8" imgW="3517900" imgH="914400" progId="Equation.DSMT4">
                  <p:embed/>
                </p:oleObj>
              </mc:Choice>
              <mc:Fallback>
                <p:oleObj name="Equation" r:id="rId8" imgW="3517900" imgH="914400" progId="Equation.DSMT4">
                  <p:embed/>
                  <p:pic>
                    <p:nvPicPr>
                      <p:cNvPr id="102" name="Object 104"/>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930845" y="4797426"/>
                        <a:ext cx="5300875" cy="1379538"/>
                      </a:xfrm>
                      <a:prstGeom prst="rect">
                        <a:avLst/>
                      </a:prstGeom>
                      <a:noFill/>
                      <a:ln>
                        <a:noFill/>
                      </a:ln>
                    </p:spPr>
                  </p:pic>
                </p:oleObj>
              </mc:Fallback>
            </mc:AlternateContent>
          </a:graphicData>
        </a:graphic>
      </p:graphicFrame>
    </p:spTree>
    <p:extLst>
      <p:ext uri="{BB962C8B-B14F-4D97-AF65-F5344CB8AC3E}">
        <p14:creationId xmlns:p14="http://schemas.microsoft.com/office/powerpoint/2010/main" val="253791095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704" name="Rectangle 106"/>
          <p:cNvSpPr>
            <a:spLocks noGrp="1" noChangeArrowheads="1"/>
          </p:cNvSpPr>
          <p:nvPr>
            <p:ph idx="4294967295"/>
          </p:nvPr>
        </p:nvSpPr>
        <p:spPr>
          <a:xfrm>
            <a:off x="838200" y="1165225"/>
            <a:ext cx="10515600" cy="5011739"/>
          </a:xfrm>
          <a:noFill/>
        </p:spPr>
        <p:txBody>
          <a:bodyPr/>
          <a:lstStyle/>
          <a:p>
            <a:r>
              <a:rPr lang="zh-CN" altLang="en-US" dirty="0">
                <a:latin typeface="微软雅黑" panose="020B0503020204020204" pitchFamily="34" charset="-122"/>
                <a:ea typeface="微软雅黑" panose="020B0503020204020204" pitchFamily="34" charset="-122"/>
              </a:rPr>
              <a:t>二阶</a:t>
            </a:r>
            <a:r>
              <a:rPr lang="zh-CN" altLang="en-US" dirty="0">
                <a:solidFill>
                  <a:srgbClr val="FF0000"/>
                </a:solidFill>
                <a:latin typeface="微软雅黑" panose="020B0503020204020204" pitchFamily="34" charset="-122"/>
                <a:ea typeface="微软雅黑" panose="020B0503020204020204" pitchFamily="34" charset="-122"/>
              </a:rPr>
              <a:t>带通</a:t>
            </a:r>
            <a:r>
              <a:rPr lang="zh-CN" altLang="en-US" dirty="0">
                <a:latin typeface="微软雅黑" panose="020B0503020204020204" pitchFamily="34" charset="-122"/>
                <a:ea typeface="微软雅黑" panose="020B0503020204020204" pitchFamily="34" charset="-122"/>
              </a:rPr>
              <a:t>滤波器</a:t>
            </a:r>
            <a:endParaRPr lang="en-US" altLang="zh-CN" dirty="0">
              <a:latin typeface="微软雅黑" panose="020B0503020204020204" pitchFamily="34" charset="-122"/>
              <a:ea typeface="微软雅黑" panose="020B0503020204020204" pitchFamily="34" charset="-122"/>
            </a:endParaRPr>
          </a:p>
          <a:p>
            <a:pPr lvl="1"/>
            <a:r>
              <a:rPr lang="en-US" altLang="zh-CN" dirty="0">
                <a:latin typeface="微软雅黑" panose="020B0503020204020204" pitchFamily="34" charset="-122"/>
                <a:ea typeface="微软雅黑" panose="020B0503020204020204" pitchFamily="34" charset="-122"/>
              </a:rPr>
              <a:t>ω= 0</a:t>
            </a:r>
            <a:r>
              <a:rPr lang="zh-CN" altLang="en-US" dirty="0">
                <a:latin typeface="微软雅黑" panose="020B0503020204020204" pitchFamily="34" charset="-122"/>
                <a:ea typeface="微软雅黑" panose="020B0503020204020204" pitchFamily="34" charset="-122"/>
              </a:rPr>
              <a:t>或当</a:t>
            </a:r>
            <a:r>
              <a:rPr lang="en-US" altLang="zh-CN" dirty="0">
                <a:latin typeface="微软雅黑" panose="020B0503020204020204" pitchFamily="34" charset="-122"/>
                <a:ea typeface="微软雅黑" panose="020B0503020204020204" pitchFamily="34" charset="-122"/>
              </a:rPr>
              <a:t>ω →∞</a:t>
            </a:r>
            <a:r>
              <a:rPr lang="zh-CN" altLang="en-US" dirty="0">
                <a:latin typeface="微软雅黑" panose="020B0503020204020204" pitchFamily="34" charset="-122"/>
                <a:ea typeface="微软雅黑" panose="020B0503020204020204" pitchFamily="34" charset="-122"/>
              </a:rPr>
              <a:t>时时，</a:t>
            </a:r>
            <a:r>
              <a:rPr lang="en-US" altLang="zh-CN" dirty="0">
                <a:latin typeface="微软雅黑" panose="020B0503020204020204" pitchFamily="34" charset="-122"/>
                <a:ea typeface="微软雅黑" panose="020B0503020204020204" pitchFamily="34" charset="-122"/>
              </a:rPr>
              <a:t>A(ω)=0</a:t>
            </a:r>
            <a:r>
              <a:rPr lang="zh-CN" altLang="en-US" dirty="0">
                <a:latin typeface="微软雅黑" panose="020B0503020204020204" pitchFamily="34" charset="-122"/>
                <a:ea typeface="微软雅黑" panose="020B0503020204020204" pitchFamily="34" charset="-122"/>
              </a:rPr>
              <a:t>；</a:t>
            </a:r>
          </a:p>
          <a:p>
            <a:pPr lvl="1"/>
            <a:r>
              <a:rPr lang="en-US" altLang="zh-CN" dirty="0">
                <a:latin typeface="微软雅黑" panose="020B0503020204020204" pitchFamily="34" charset="-122"/>
                <a:ea typeface="微软雅黑" panose="020B0503020204020204" pitchFamily="34" charset="-122"/>
              </a:rPr>
              <a:t>ω=ω0</a:t>
            </a:r>
            <a:r>
              <a:rPr lang="zh-CN" altLang="en-US" dirty="0">
                <a:latin typeface="微软雅黑" panose="020B0503020204020204" pitchFamily="34" charset="-122"/>
                <a:ea typeface="微软雅黑" panose="020B0503020204020204" pitchFamily="34" charset="-122"/>
              </a:rPr>
              <a:t>时，</a:t>
            </a:r>
            <a:r>
              <a:rPr lang="en-US" altLang="zh-CN" dirty="0">
                <a:latin typeface="微软雅黑" panose="020B0503020204020204" pitchFamily="34" charset="-122"/>
                <a:ea typeface="微软雅黑" panose="020B0503020204020204" pitchFamily="34" charset="-122"/>
              </a:rPr>
              <a:t>A(ω)= </a:t>
            </a:r>
            <a:r>
              <a:rPr lang="en-US" altLang="zh-CN" dirty="0" err="1">
                <a:latin typeface="微软雅黑" panose="020B0503020204020204" pitchFamily="34" charset="-122"/>
                <a:ea typeface="微软雅黑" panose="020B0503020204020204" pitchFamily="34" charset="-122"/>
              </a:rPr>
              <a:t>Kp</a:t>
            </a:r>
            <a:r>
              <a:rPr lang="zh-CN" altLang="en-US" dirty="0">
                <a:latin typeface="微软雅黑" panose="020B0503020204020204" pitchFamily="34" charset="-122"/>
                <a:ea typeface="微软雅黑" panose="020B0503020204020204" pitchFamily="34" charset="-122"/>
              </a:rPr>
              <a:t>，达到极大值；</a:t>
            </a:r>
          </a:p>
          <a:p>
            <a:pPr lvl="1"/>
            <a:r>
              <a:rPr lang="en-US" altLang="zh-CN" dirty="0">
                <a:latin typeface="微软雅黑" panose="020B0503020204020204" pitchFamily="34" charset="-122"/>
                <a:ea typeface="微软雅黑" panose="020B0503020204020204" pitchFamily="34" charset="-122"/>
              </a:rPr>
              <a:t>ω=</a:t>
            </a:r>
            <a:r>
              <a:rPr lang="en-US" altLang="zh-CN" dirty="0" err="1">
                <a:latin typeface="微软雅黑" panose="020B0503020204020204" pitchFamily="34" charset="-122"/>
                <a:ea typeface="微软雅黑" panose="020B0503020204020204" pitchFamily="34" charset="-122"/>
              </a:rPr>
              <a:t>ωc</a:t>
            </a:r>
            <a:r>
              <a:rPr lang="zh-CN" altLang="en-US" dirty="0">
                <a:latin typeface="微软雅黑" panose="020B0503020204020204" pitchFamily="34" charset="-122"/>
                <a:ea typeface="微软雅黑" panose="020B0503020204020204" pitchFamily="34" charset="-122"/>
              </a:rPr>
              <a:t>时，通带增益下降</a:t>
            </a:r>
            <a:r>
              <a:rPr lang="en-US" altLang="zh-CN" dirty="0">
                <a:latin typeface="微软雅黑" panose="020B0503020204020204" pitchFamily="34" charset="-122"/>
                <a:ea typeface="微软雅黑" panose="020B0503020204020204" pitchFamily="34" charset="-122"/>
              </a:rPr>
              <a:t>3dB, A(ω)= 0.707Kp</a:t>
            </a:r>
          </a:p>
          <a:p>
            <a:pPr lvl="1"/>
            <a:endParaRPr lang="en-US" altLang="zh-CN" dirty="0">
              <a:latin typeface="微软雅黑" panose="020B0503020204020204" pitchFamily="34" charset="-122"/>
              <a:ea typeface="微软雅黑" panose="020B0503020204020204" pitchFamily="34" charset="-122"/>
            </a:endParaRPr>
          </a:p>
          <a:p>
            <a:pPr lvl="2"/>
            <a:endParaRPr lang="zh-CN" altLang="en-US" dirty="0">
              <a:latin typeface="微软雅黑" panose="020B0503020204020204" pitchFamily="34" charset="-122"/>
              <a:ea typeface="微软雅黑" panose="020B0503020204020204" pitchFamily="34" charset="-122"/>
            </a:endParaRPr>
          </a:p>
        </p:txBody>
      </p:sp>
      <p:sp>
        <p:nvSpPr>
          <p:cNvPr id="100" name="Rectangle 2"/>
          <p:cNvSpPr>
            <a:spLocks noGrp="1" noChangeArrowheads="1"/>
          </p:cNvSpPr>
          <p:nvPr>
            <p:ph type="title"/>
          </p:nvPr>
        </p:nvSpPr>
        <p:spPr>
          <a:xfrm>
            <a:off x="838200" y="482481"/>
            <a:ext cx="10515600" cy="590429"/>
          </a:xfrm>
        </p:spPr>
        <p:txBody>
          <a:bodyPr/>
          <a:lstStyle/>
          <a:p>
            <a:pPr eaLnBrk="1" hangingPunct="1"/>
            <a:r>
              <a:rPr lang="en-US" altLang="zh-CN" dirty="0">
                <a:latin typeface="微软雅黑" panose="020B0503020204020204" pitchFamily="34" charset="-122"/>
                <a:ea typeface="微软雅黑" panose="020B0503020204020204" pitchFamily="34" charset="-122"/>
              </a:rPr>
              <a:t>5.1.3  </a:t>
            </a:r>
            <a:r>
              <a:rPr lang="zh-CN" altLang="en-US" dirty="0">
                <a:latin typeface="微软雅黑" panose="020B0503020204020204" pitchFamily="34" charset="-122"/>
                <a:ea typeface="微软雅黑" panose="020B0503020204020204" pitchFamily="34" charset="-122"/>
              </a:rPr>
              <a:t>基本滤波器</a:t>
            </a:r>
          </a:p>
        </p:txBody>
      </p:sp>
      <p:graphicFrame>
        <p:nvGraphicFramePr>
          <p:cNvPr id="103" name="Object 23"/>
          <p:cNvGraphicFramePr>
            <a:graphicFrameLocks noChangeAspect="1"/>
          </p:cNvGraphicFramePr>
          <p:nvPr>
            <p:extLst>
              <p:ext uri="{D42A27DB-BD31-4B8C-83A1-F6EECF244321}">
                <p14:modId xmlns:p14="http://schemas.microsoft.com/office/powerpoint/2010/main" val="2352460343"/>
              </p:ext>
            </p:extLst>
          </p:nvPr>
        </p:nvGraphicFramePr>
        <p:xfrm>
          <a:off x="7145852" y="1432196"/>
          <a:ext cx="4102100" cy="987425"/>
        </p:xfrm>
        <a:graphic>
          <a:graphicData uri="http://schemas.openxmlformats.org/presentationml/2006/ole">
            <mc:AlternateContent xmlns:mc="http://schemas.openxmlformats.org/markup-compatibility/2006">
              <mc:Choice xmlns:v="urn:schemas-microsoft-com:vml" Requires="v">
                <p:oleObj spid="_x0000_s29745" name="Equation" r:id="rId4" imgW="2057400" imgH="495300" progId="Equation.DSMT4">
                  <p:embed/>
                </p:oleObj>
              </mc:Choice>
              <mc:Fallback>
                <p:oleObj name="Equation" r:id="rId4" imgW="2057400" imgH="495300" progId="Equation.DSMT4">
                  <p:embed/>
                  <p:pic>
                    <p:nvPicPr>
                      <p:cNvPr id="103" name="Object 2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145852" y="1432196"/>
                        <a:ext cx="4102100" cy="987425"/>
                      </a:xfrm>
                      <a:prstGeom prst="rect">
                        <a:avLst/>
                      </a:prstGeom>
                      <a:noFill/>
                      <a:ln w="28575">
                        <a:solidFill>
                          <a:srgbClr val="FF0000"/>
                        </a:solidFill>
                        <a:miter lim="800000"/>
                        <a:headEnd/>
                        <a:tailEnd/>
                      </a:ln>
                      <a:extLst>
                        <a:ext uri="{909E8E84-426E-40DD-AFC4-6F175D3DCCD1}">
                          <a14:hiddenFill xmlns:a14="http://schemas.microsoft.com/office/drawing/2010/main">
                            <a:solidFill>
                              <a:schemeClr val="bg2"/>
                            </a:solidFill>
                          </a14:hiddenFill>
                        </a:ext>
                      </a:extLst>
                    </p:spPr>
                  </p:pic>
                </p:oleObj>
              </mc:Fallback>
            </mc:AlternateContent>
          </a:graphicData>
        </a:graphic>
      </p:graphicFrame>
      <p:graphicFrame>
        <p:nvGraphicFramePr>
          <p:cNvPr id="104" name="Object 22"/>
          <p:cNvGraphicFramePr>
            <a:graphicFrameLocks noChangeAspect="1"/>
          </p:cNvGraphicFramePr>
          <p:nvPr>
            <p:extLst>
              <p:ext uri="{D42A27DB-BD31-4B8C-83A1-F6EECF244321}">
                <p14:modId xmlns:p14="http://schemas.microsoft.com/office/powerpoint/2010/main" val="2405929592"/>
              </p:ext>
            </p:extLst>
          </p:nvPr>
        </p:nvGraphicFramePr>
        <p:xfrm>
          <a:off x="1567497" y="3489528"/>
          <a:ext cx="2447925" cy="479425"/>
        </p:xfrm>
        <a:graphic>
          <a:graphicData uri="http://schemas.openxmlformats.org/presentationml/2006/ole">
            <mc:AlternateContent xmlns:mc="http://schemas.openxmlformats.org/markup-compatibility/2006">
              <mc:Choice xmlns:v="urn:schemas-microsoft-com:vml" Requires="v">
                <p:oleObj spid="_x0000_s29746" name="Equation" r:id="rId6" imgW="1497950" imgH="241195" progId="Equation.DSMT4">
                  <p:embed/>
                </p:oleObj>
              </mc:Choice>
              <mc:Fallback>
                <p:oleObj name="Equation" r:id="rId6" imgW="1497950" imgH="241195" progId="Equation.DSMT4">
                  <p:embed/>
                  <p:pic>
                    <p:nvPicPr>
                      <p:cNvPr id="104" name="Object 22"/>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567497" y="3489528"/>
                        <a:ext cx="2447925" cy="479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05" name="Object 23"/>
          <p:cNvGraphicFramePr>
            <a:graphicFrameLocks noChangeAspect="1"/>
          </p:cNvGraphicFramePr>
          <p:nvPr>
            <p:extLst>
              <p:ext uri="{D42A27DB-BD31-4B8C-83A1-F6EECF244321}">
                <p14:modId xmlns:p14="http://schemas.microsoft.com/office/powerpoint/2010/main" val="1646264616"/>
              </p:ext>
            </p:extLst>
          </p:nvPr>
        </p:nvGraphicFramePr>
        <p:xfrm>
          <a:off x="1489354" y="4053043"/>
          <a:ext cx="2952750" cy="1876425"/>
        </p:xfrm>
        <a:graphic>
          <a:graphicData uri="http://schemas.openxmlformats.org/presentationml/2006/ole">
            <mc:AlternateContent xmlns:mc="http://schemas.openxmlformats.org/markup-compatibility/2006">
              <mc:Choice xmlns:v="urn:schemas-microsoft-com:vml" Requires="v">
                <p:oleObj spid="_x0000_s29747" name="Equation" r:id="rId8" imgW="1625600" imgH="1016000" progId="Equation.DSMT4">
                  <p:embed/>
                </p:oleObj>
              </mc:Choice>
              <mc:Fallback>
                <p:oleObj name="Equation" r:id="rId8" imgW="1625600" imgH="1016000" progId="Equation.DSMT4">
                  <p:embed/>
                  <p:pic>
                    <p:nvPicPr>
                      <p:cNvPr id="105" name="Object 23"/>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489354" y="4053043"/>
                        <a:ext cx="2952750" cy="1876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06" name="Object 25"/>
          <p:cNvGraphicFramePr>
            <a:graphicFrameLocks noChangeAspect="1"/>
          </p:cNvGraphicFramePr>
          <p:nvPr/>
        </p:nvGraphicFramePr>
        <p:xfrm>
          <a:off x="6221246" y="3835008"/>
          <a:ext cx="4527550" cy="525463"/>
        </p:xfrm>
        <a:graphic>
          <a:graphicData uri="http://schemas.openxmlformats.org/presentationml/2006/ole">
            <mc:AlternateContent xmlns:mc="http://schemas.openxmlformats.org/markup-compatibility/2006">
              <mc:Choice xmlns:v="urn:schemas-microsoft-com:vml" Requires="v">
                <p:oleObj spid="_x0000_s29748" name="Equation" r:id="rId10" imgW="2413000" imgH="228600" progId="Equation.DSMT4">
                  <p:embed/>
                </p:oleObj>
              </mc:Choice>
              <mc:Fallback>
                <p:oleObj name="Equation" r:id="rId10" imgW="2413000" imgH="228600" progId="Equation.DSMT4">
                  <p:embed/>
                  <p:pic>
                    <p:nvPicPr>
                      <p:cNvPr id="106" name="Object 25"/>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6221246" y="3835008"/>
                        <a:ext cx="4527550" cy="525463"/>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07" name="Object 26"/>
          <p:cNvGraphicFramePr>
            <a:graphicFrameLocks noChangeAspect="1"/>
          </p:cNvGraphicFramePr>
          <p:nvPr>
            <p:extLst>
              <p:ext uri="{D42A27DB-BD31-4B8C-83A1-F6EECF244321}">
                <p14:modId xmlns:p14="http://schemas.microsoft.com/office/powerpoint/2010/main" val="1728486280"/>
              </p:ext>
            </p:extLst>
          </p:nvPr>
        </p:nvGraphicFramePr>
        <p:xfrm>
          <a:off x="3515793" y="5972947"/>
          <a:ext cx="8137525" cy="492125"/>
        </p:xfrm>
        <a:graphic>
          <a:graphicData uri="http://schemas.openxmlformats.org/presentationml/2006/ole">
            <mc:AlternateContent xmlns:mc="http://schemas.openxmlformats.org/markup-compatibility/2006">
              <mc:Choice xmlns:v="urn:schemas-microsoft-com:vml" Requires="v">
                <p:oleObj spid="_x0000_s29749" name="Equation" r:id="rId12" imgW="4572000" imgH="228600" progId="Equation.DSMT4">
                  <p:embed/>
                </p:oleObj>
              </mc:Choice>
              <mc:Fallback>
                <p:oleObj name="Equation" r:id="rId12" imgW="4572000" imgH="228600" progId="Equation.DSMT4">
                  <p:embed/>
                  <p:pic>
                    <p:nvPicPr>
                      <p:cNvPr id="107" name="Object 26"/>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3515793" y="5972947"/>
                        <a:ext cx="8137525" cy="492125"/>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08" name="AutoShape 303"/>
          <p:cNvSpPr>
            <a:spLocks noChangeArrowheads="1"/>
          </p:cNvSpPr>
          <p:nvPr/>
        </p:nvSpPr>
        <p:spPr bwMode="auto">
          <a:xfrm>
            <a:off x="1062672" y="3705428"/>
            <a:ext cx="360362" cy="1655763"/>
          </a:xfrm>
          <a:prstGeom prst="curvedRightArrow">
            <a:avLst>
              <a:gd name="adj1" fmla="val 91894"/>
              <a:gd name="adj2" fmla="val 183789"/>
              <a:gd name="adj3" fmla="val 33333"/>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graphicFrame>
        <p:nvGraphicFramePr>
          <p:cNvPr id="109" name="Object 26"/>
          <p:cNvGraphicFramePr>
            <a:graphicFrameLocks noChangeAspect="1"/>
          </p:cNvGraphicFramePr>
          <p:nvPr/>
        </p:nvGraphicFramePr>
        <p:xfrm>
          <a:off x="6221246" y="4713690"/>
          <a:ext cx="2836863" cy="474663"/>
        </p:xfrm>
        <a:graphic>
          <a:graphicData uri="http://schemas.openxmlformats.org/presentationml/2006/ole">
            <mc:AlternateContent xmlns:mc="http://schemas.openxmlformats.org/markup-compatibility/2006">
              <mc:Choice xmlns:v="urn:schemas-microsoft-com:vml" Requires="v">
                <p:oleObj spid="_x0000_s29750" name="Equation" r:id="rId14" imgW="1651000" imgH="228600" progId="Equation.DSMT4">
                  <p:embed/>
                </p:oleObj>
              </mc:Choice>
              <mc:Fallback>
                <p:oleObj name="Equation" r:id="rId14" imgW="1651000" imgH="228600" progId="Equation.DSMT4">
                  <p:embed/>
                  <p:pic>
                    <p:nvPicPr>
                      <p:cNvPr id="109" name="Object 26"/>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6221246" y="4713690"/>
                        <a:ext cx="2836863" cy="474663"/>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246006086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4294967295"/>
          </p:nvPr>
        </p:nvSpPr>
        <p:spPr>
          <a:xfrm>
            <a:off x="838200" y="1165225"/>
            <a:ext cx="10515600" cy="5011739"/>
          </a:xfrm>
        </p:spPr>
        <p:txBody>
          <a:bodyPr/>
          <a:lstStyle/>
          <a:p>
            <a:r>
              <a:rPr lang="zh-CN" altLang="en-US" dirty="0">
                <a:latin typeface="微软雅黑" panose="020B0503020204020204" pitchFamily="34" charset="-122"/>
                <a:ea typeface="微软雅黑" panose="020B0503020204020204" pitchFamily="34" charset="-122"/>
              </a:rPr>
              <a:t>二阶</a:t>
            </a:r>
            <a:r>
              <a:rPr lang="zh-CN" altLang="en-US" dirty="0">
                <a:solidFill>
                  <a:srgbClr val="FF0000"/>
                </a:solidFill>
                <a:latin typeface="微软雅黑" panose="020B0503020204020204" pitchFamily="34" charset="-122"/>
                <a:ea typeface="微软雅黑" panose="020B0503020204020204" pitchFamily="34" charset="-122"/>
              </a:rPr>
              <a:t>带阻</a:t>
            </a:r>
            <a:r>
              <a:rPr lang="zh-CN" altLang="en-US" dirty="0">
                <a:latin typeface="微软雅黑" panose="020B0503020204020204" pitchFamily="34" charset="-122"/>
                <a:ea typeface="微软雅黑" panose="020B0503020204020204" pitchFamily="34" charset="-122"/>
              </a:rPr>
              <a:t>滤波器</a:t>
            </a:r>
            <a:endParaRPr lang="en-US" altLang="zh-CN" dirty="0">
              <a:latin typeface="微软雅黑" panose="020B0503020204020204" pitchFamily="34" charset="-122"/>
              <a:ea typeface="微软雅黑" panose="020B0503020204020204" pitchFamily="34" charset="-122"/>
            </a:endParaRPr>
          </a:p>
          <a:p>
            <a:pPr lvl="1"/>
            <a:r>
              <a:rPr lang="zh-CN" altLang="en-US" dirty="0">
                <a:latin typeface="微软雅黑" panose="020B0503020204020204" pitchFamily="34" charset="-122"/>
                <a:ea typeface="微软雅黑" panose="020B0503020204020204" pitchFamily="34" charset="-122"/>
              </a:rPr>
              <a:t>传递函数</a:t>
            </a:r>
          </a:p>
          <a:p>
            <a:pPr marL="457200" lvl="1" indent="0">
              <a:buNone/>
            </a:pPr>
            <a:endParaRPr lang="zh-CN" altLang="en-US" dirty="0">
              <a:latin typeface="微软雅黑" panose="020B0503020204020204" pitchFamily="34" charset="-122"/>
              <a:ea typeface="微软雅黑" panose="020B0503020204020204" pitchFamily="34" charset="-122"/>
            </a:endParaRPr>
          </a:p>
          <a:p>
            <a:pPr lvl="1"/>
            <a:r>
              <a:rPr lang="zh-CN" altLang="en-US" dirty="0">
                <a:latin typeface="微软雅黑" panose="020B0503020204020204" pitchFamily="34" charset="-122"/>
                <a:ea typeface="微软雅黑" panose="020B0503020204020204" pitchFamily="34" charset="-122"/>
              </a:rPr>
              <a:t>幅频特性</a:t>
            </a:r>
          </a:p>
          <a:p>
            <a:pPr lvl="1"/>
            <a:endParaRPr lang="zh-CN" altLang="en-US" dirty="0">
              <a:latin typeface="微软雅黑" panose="020B0503020204020204" pitchFamily="34" charset="-122"/>
              <a:ea typeface="微软雅黑" panose="020B0503020204020204" pitchFamily="34" charset="-122"/>
            </a:endParaRPr>
          </a:p>
          <a:p>
            <a:pPr lvl="1"/>
            <a:endParaRPr lang="zh-CN" altLang="en-US" dirty="0">
              <a:latin typeface="微软雅黑" panose="020B0503020204020204" pitchFamily="34" charset="-122"/>
              <a:ea typeface="微软雅黑" panose="020B0503020204020204" pitchFamily="34" charset="-122"/>
            </a:endParaRPr>
          </a:p>
          <a:p>
            <a:pPr lvl="1"/>
            <a:r>
              <a:rPr lang="zh-CN" altLang="en-US" dirty="0">
                <a:latin typeface="微软雅黑" panose="020B0503020204020204" pitchFamily="34" charset="-122"/>
                <a:ea typeface="微软雅黑" panose="020B0503020204020204" pitchFamily="34" charset="-122"/>
              </a:rPr>
              <a:t>相频特性</a:t>
            </a:r>
          </a:p>
          <a:p>
            <a:pPr lvl="1"/>
            <a:endParaRPr lang="zh-CN" altLang="en-US" dirty="0">
              <a:latin typeface="微软雅黑" panose="020B0503020204020204" pitchFamily="34" charset="-122"/>
              <a:ea typeface="微软雅黑" panose="020B0503020204020204" pitchFamily="34" charset="-122"/>
            </a:endParaRPr>
          </a:p>
          <a:p>
            <a:endParaRPr lang="zh-CN" altLang="en-US" dirty="0">
              <a:latin typeface="微软雅黑" panose="020B0503020204020204" pitchFamily="34" charset="-122"/>
              <a:ea typeface="微软雅黑" panose="020B0503020204020204" pitchFamily="34" charset="-122"/>
            </a:endParaRPr>
          </a:p>
        </p:txBody>
      </p:sp>
      <p:graphicFrame>
        <p:nvGraphicFramePr>
          <p:cNvPr id="31747" name="Object 6"/>
          <p:cNvGraphicFramePr>
            <a:graphicFrameLocks noChangeAspect="1"/>
          </p:cNvGraphicFramePr>
          <p:nvPr/>
        </p:nvGraphicFramePr>
        <p:xfrm>
          <a:off x="2518120" y="2376489"/>
          <a:ext cx="4130675" cy="696912"/>
        </p:xfrm>
        <a:graphic>
          <a:graphicData uri="http://schemas.openxmlformats.org/presentationml/2006/ole">
            <mc:AlternateContent xmlns:mc="http://schemas.openxmlformats.org/markup-compatibility/2006">
              <mc:Choice xmlns:v="urn:schemas-microsoft-com:vml" Requires="v">
                <p:oleObj spid="_x0000_s28697" name="Equation" r:id="rId3" imgW="2705100" imgH="457200" progId="Equation.DSMT4">
                  <p:embed/>
                </p:oleObj>
              </mc:Choice>
              <mc:Fallback>
                <p:oleObj name="Equation" r:id="rId3" imgW="2705100" imgH="457200" progId="Equation.DSMT4">
                  <p:embed/>
                  <p:pic>
                    <p:nvPicPr>
                      <p:cNvPr id="31747" name="Object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18120" y="2376489"/>
                        <a:ext cx="4130675" cy="696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pSp>
        <p:nvGrpSpPr>
          <p:cNvPr id="31750" name="Group 8"/>
          <p:cNvGrpSpPr>
            <a:grpSpLocks/>
          </p:cNvGrpSpPr>
          <p:nvPr/>
        </p:nvGrpSpPr>
        <p:grpSpPr bwMode="auto">
          <a:xfrm>
            <a:off x="6828182" y="985839"/>
            <a:ext cx="4529137" cy="5191125"/>
            <a:chOff x="2907" y="709"/>
            <a:chExt cx="2853" cy="3270"/>
          </a:xfrm>
        </p:grpSpPr>
        <p:sp>
          <p:nvSpPr>
            <p:cNvPr id="31753" name="Text Box 9"/>
            <p:cNvSpPr txBox="1">
              <a:spLocks noChangeArrowheads="1"/>
            </p:cNvSpPr>
            <p:nvPr/>
          </p:nvSpPr>
          <p:spPr bwMode="auto">
            <a:xfrm>
              <a:off x="3969" y="2432"/>
              <a:ext cx="912" cy="23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a:spcBef>
                  <a:spcPct val="50000"/>
                </a:spcBef>
              </a:pPr>
              <a:r>
                <a:rPr lang="en-US" altLang="zh-CN">
                  <a:latin typeface="Times New Roman" panose="02020603050405020304" pitchFamily="18" charset="0"/>
                </a:rPr>
                <a:t>a) </a:t>
              </a:r>
              <a:r>
                <a:rPr lang="zh-CN" altLang="en-US">
                  <a:latin typeface="Times New Roman" panose="02020603050405020304" pitchFamily="18" charset="0"/>
                </a:rPr>
                <a:t>幅频特性</a:t>
              </a:r>
            </a:p>
          </p:txBody>
        </p:sp>
        <p:sp>
          <p:nvSpPr>
            <p:cNvPr id="31754" name="Text Box 10"/>
            <p:cNvSpPr txBox="1">
              <a:spLocks noChangeArrowheads="1"/>
            </p:cNvSpPr>
            <p:nvPr/>
          </p:nvSpPr>
          <p:spPr bwMode="auto">
            <a:xfrm>
              <a:off x="3833" y="3748"/>
              <a:ext cx="912" cy="23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a:spcBef>
                  <a:spcPct val="50000"/>
                </a:spcBef>
              </a:pPr>
              <a:r>
                <a:rPr lang="en-US" altLang="zh-CN">
                  <a:latin typeface="Times New Roman" panose="02020603050405020304" pitchFamily="18" charset="0"/>
                </a:rPr>
                <a:t>b) </a:t>
              </a:r>
              <a:r>
                <a:rPr lang="zh-CN" altLang="en-US">
                  <a:latin typeface="Times New Roman" panose="02020603050405020304" pitchFamily="18" charset="0"/>
                </a:rPr>
                <a:t>相频特性</a:t>
              </a:r>
            </a:p>
          </p:txBody>
        </p:sp>
        <p:sp>
          <p:nvSpPr>
            <p:cNvPr id="31755" name="Text Box 11"/>
            <p:cNvSpPr txBox="1">
              <a:spLocks noChangeArrowheads="1"/>
            </p:cNvSpPr>
            <p:nvPr/>
          </p:nvSpPr>
          <p:spPr bwMode="auto">
            <a:xfrm>
              <a:off x="4026" y="3538"/>
              <a:ext cx="259"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a:r>
                <a:rPr lang="en-US" altLang="zh-CN" sz="1400">
                  <a:latin typeface="Times New Roman" panose="02020603050405020304" pitchFamily="18" charset="0"/>
                </a:rPr>
                <a:t>b)</a:t>
              </a:r>
            </a:p>
          </p:txBody>
        </p:sp>
        <p:grpSp>
          <p:nvGrpSpPr>
            <p:cNvPr id="31756" name="Group 12"/>
            <p:cNvGrpSpPr>
              <a:grpSpLocks/>
            </p:cNvGrpSpPr>
            <p:nvPr/>
          </p:nvGrpSpPr>
          <p:grpSpPr bwMode="auto">
            <a:xfrm>
              <a:off x="2907" y="709"/>
              <a:ext cx="2853" cy="3045"/>
              <a:chOff x="1323" y="768"/>
              <a:chExt cx="2853" cy="3045"/>
            </a:xfrm>
          </p:grpSpPr>
          <p:sp>
            <p:nvSpPr>
              <p:cNvPr id="31757" name="Text Box 13"/>
              <p:cNvSpPr txBox="1">
                <a:spLocks noChangeArrowheads="1"/>
              </p:cNvSpPr>
              <p:nvPr/>
            </p:nvSpPr>
            <p:spPr bwMode="auto">
              <a:xfrm rot="-5400000">
                <a:off x="1171" y="1018"/>
                <a:ext cx="760" cy="2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a:r>
                  <a:rPr lang="en-US" altLang="zh-CN" sz="1400">
                    <a:latin typeface="Times New Roman" panose="02020603050405020304" pitchFamily="18" charset="0"/>
                  </a:rPr>
                  <a:t>20lgA/dB</a:t>
                </a:r>
              </a:p>
            </p:txBody>
          </p:sp>
          <p:grpSp>
            <p:nvGrpSpPr>
              <p:cNvPr id="31758" name="Group 14"/>
              <p:cNvGrpSpPr>
                <a:grpSpLocks/>
              </p:cNvGrpSpPr>
              <p:nvPr/>
            </p:nvGrpSpPr>
            <p:grpSpPr bwMode="auto">
              <a:xfrm>
                <a:off x="1323" y="1040"/>
                <a:ext cx="2853" cy="2773"/>
                <a:chOff x="1323" y="1040"/>
                <a:chExt cx="2853" cy="2773"/>
              </a:xfrm>
            </p:grpSpPr>
            <p:sp>
              <p:nvSpPr>
                <p:cNvPr id="31759" name="Line 15"/>
                <p:cNvSpPr>
                  <a:spLocks noChangeShapeType="1"/>
                </p:cNvSpPr>
                <p:nvPr/>
              </p:nvSpPr>
              <p:spPr bwMode="auto">
                <a:xfrm flipV="1">
                  <a:off x="3772" y="1321"/>
                  <a:ext cx="0" cy="36"/>
                </a:xfrm>
                <a:prstGeom prst="line">
                  <a:avLst/>
                </a:prstGeom>
                <a:noFill/>
                <a:ln w="635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31760" name="Line 16"/>
                <p:cNvSpPr>
                  <a:spLocks noChangeShapeType="1"/>
                </p:cNvSpPr>
                <p:nvPr/>
              </p:nvSpPr>
              <p:spPr bwMode="auto">
                <a:xfrm flipV="1">
                  <a:off x="2942" y="1322"/>
                  <a:ext cx="0" cy="18"/>
                </a:xfrm>
                <a:prstGeom prst="line">
                  <a:avLst/>
                </a:prstGeom>
                <a:noFill/>
                <a:ln w="635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31761" name="Line 17"/>
                <p:cNvSpPr>
                  <a:spLocks noChangeShapeType="1"/>
                </p:cNvSpPr>
                <p:nvPr/>
              </p:nvSpPr>
              <p:spPr bwMode="auto">
                <a:xfrm flipV="1">
                  <a:off x="2115" y="1321"/>
                  <a:ext cx="0" cy="18"/>
                </a:xfrm>
                <a:prstGeom prst="line">
                  <a:avLst/>
                </a:prstGeom>
                <a:noFill/>
                <a:ln w="635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31762" name="Line 18"/>
                <p:cNvSpPr>
                  <a:spLocks noChangeShapeType="1"/>
                </p:cNvSpPr>
                <p:nvPr/>
              </p:nvSpPr>
              <p:spPr bwMode="auto">
                <a:xfrm flipV="1">
                  <a:off x="3357" y="1321"/>
                  <a:ext cx="1" cy="27"/>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31763" name="Line 19"/>
                <p:cNvSpPr>
                  <a:spLocks noChangeShapeType="1"/>
                </p:cNvSpPr>
                <p:nvPr/>
              </p:nvSpPr>
              <p:spPr bwMode="auto">
                <a:xfrm flipV="1">
                  <a:off x="2527" y="1321"/>
                  <a:ext cx="0" cy="27"/>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31764" name="Rectangle 20"/>
                <p:cNvSpPr>
                  <a:spLocks noChangeArrowheads="1"/>
                </p:cNvSpPr>
                <p:nvPr/>
              </p:nvSpPr>
              <p:spPr bwMode="auto">
                <a:xfrm>
                  <a:off x="2511" y="1200"/>
                  <a:ext cx="57" cy="1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a:r>
                    <a:rPr lang="en-US" altLang="zh-CN" sz="1400">
                      <a:solidFill>
                        <a:srgbClr val="000000"/>
                      </a:solidFill>
                      <a:latin typeface="Times New Roman" panose="02020603050405020304" pitchFamily="18" charset="0"/>
                    </a:rPr>
                    <a:t>0</a:t>
                  </a:r>
                  <a:endParaRPr lang="en-US" altLang="zh-CN" sz="1400">
                    <a:latin typeface="Times New Roman" panose="02020603050405020304" pitchFamily="18" charset="0"/>
                  </a:endParaRPr>
                </a:p>
              </p:txBody>
            </p:sp>
            <p:sp>
              <p:nvSpPr>
                <p:cNvPr id="31765" name="Rectangle 21"/>
                <p:cNvSpPr>
                  <a:spLocks noChangeArrowheads="1"/>
                </p:cNvSpPr>
                <p:nvPr/>
              </p:nvSpPr>
              <p:spPr bwMode="auto">
                <a:xfrm>
                  <a:off x="3337" y="1200"/>
                  <a:ext cx="57" cy="1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a:r>
                    <a:rPr lang="en-US" altLang="zh-CN" sz="1400">
                      <a:solidFill>
                        <a:srgbClr val="000000"/>
                      </a:solidFill>
                      <a:latin typeface="Times New Roman" panose="02020603050405020304" pitchFamily="18" charset="0"/>
                    </a:rPr>
                    <a:t>1</a:t>
                  </a:r>
                  <a:endParaRPr lang="en-US" altLang="zh-CN" sz="1400">
                    <a:latin typeface="Times New Roman" panose="02020603050405020304" pitchFamily="18" charset="0"/>
                  </a:endParaRPr>
                </a:p>
              </p:txBody>
            </p:sp>
            <p:sp>
              <p:nvSpPr>
                <p:cNvPr id="31766" name="Rectangle 22"/>
                <p:cNvSpPr>
                  <a:spLocks noChangeArrowheads="1"/>
                </p:cNvSpPr>
                <p:nvPr/>
              </p:nvSpPr>
              <p:spPr bwMode="auto">
                <a:xfrm>
                  <a:off x="1519" y="1668"/>
                  <a:ext cx="150" cy="1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r"/>
                  <a:r>
                    <a:rPr lang="en-US" altLang="zh-CN" sz="1400">
                      <a:solidFill>
                        <a:srgbClr val="000000"/>
                      </a:solidFill>
                      <a:latin typeface="Times New Roman" panose="02020603050405020304" pitchFamily="18" charset="0"/>
                    </a:rPr>
                    <a:t>-20</a:t>
                  </a:r>
                  <a:endParaRPr lang="en-US" altLang="zh-CN" sz="1400">
                    <a:latin typeface="Times New Roman" panose="02020603050405020304" pitchFamily="18" charset="0"/>
                  </a:endParaRPr>
                </a:p>
              </p:txBody>
            </p:sp>
            <p:sp>
              <p:nvSpPr>
                <p:cNvPr id="31767" name="Line 23"/>
                <p:cNvSpPr>
                  <a:spLocks noChangeShapeType="1"/>
                </p:cNvSpPr>
                <p:nvPr/>
              </p:nvSpPr>
              <p:spPr bwMode="auto">
                <a:xfrm>
                  <a:off x="1700" y="2458"/>
                  <a:ext cx="28" cy="1"/>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31768" name="Line 24"/>
                <p:cNvSpPr>
                  <a:spLocks noChangeShapeType="1"/>
                </p:cNvSpPr>
                <p:nvPr/>
              </p:nvSpPr>
              <p:spPr bwMode="auto">
                <a:xfrm>
                  <a:off x="1700" y="2269"/>
                  <a:ext cx="18" cy="0"/>
                </a:xfrm>
                <a:prstGeom prst="line">
                  <a:avLst/>
                </a:prstGeom>
                <a:noFill/>
                <a:ln w="635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31769" name="Line 25"/>
                <p:cNvSpPr>
                  <a:spLocks noChangeShapeType="1"/>
                </p:cNvSpPr>
                <p:nvPr/>
              </p:nvSpPr>
              <p:spPr bwMode="auto">
                <a:xfrm>
                  <a:off x="1700" y="2079"/>
                  <a:ext cx="28"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31770" name="Line 26"/>
                <p:cNvSpPr>
                  <a:spLocks noChangeShapeType="1"/>
                </p:cNvSpPr>
                <p:nvPr/>
              </p:nvSpPr>
              <p:spPr bwMode="auto">
                <a:xfrm>
                  <a:off x="1700" y="1891"/>
                  <a:ext cx="18" cy="0"/>
                </a:xfrm>
                <a:prstGeom prst="line">
                  <a:avLst/>
                </a:prstGeom>
                <a:noFill/>
                <a:ln w="635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31771" name="Line 27"/>
                <p:cNvSpPr>
                  <a:spLocks noChangeShapeType="1"/>
                </p:cNvSpPr>
                <p:nvPr/>
              </p:nvSpPr>
              <p:spPr bwMode="auto">
                <a:xfrm>
                  <a:off x="1701" y="1701"/>
                  <a:ext cx="28"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31772" name="Freeform 28"/>
                <p:cNvSpPr>
                  <a:spLocks/>
                </p:cNvSpPr>
                <p:nvPr/>
              </p:nvSpPr>
              <p:spPr bwMode="auto">
                <a:xfrm>
                  <a:off x="1698" y="1329"/>
                  <a:ext cx="2074" cy="1129"/>
                </a:xfrm>
                <a:custGeom>
                  <a:avLst/>
                  <a:gdLst>
                    <a:gd name="T0" fmla="*/ 25 w 6046"/>
                    <a:gd name="T1" fmla="*/ 57 h 4372"/>
                    <a:gd name="T2" fmla="*/ 58 w 6046"/>
                    <a:gd name="T3" fmla="*/ 65 h 4372"/>
                    <a:gd name="T4" fmla="*/ 91 w 6046"/>
                    <a:gd name="T5" fmla="*/ 74 h 4372"/>
                    <a:gd name="T6" fmla="*/ 123 w 6046"/>
                    <a:gd name="T7" fmla="*/ 85 h 4372"/>
                    <a:gd name="T8" fmla="*/ 159 w 6046"/>
                    <a:gd name="T9" fmla="*/ 97 h 4372"/>
                    <a:gd name="T10" fmla="*/ 191 w 6046"/>
                    <a:gd name="T11" fmla="*/ 108 h 4372"/>
                    <a:gd name="T12" fmla="*/ 224 w 6046"/>
                    <a:gd name="T13" fmla="*/ 120 h 4372"/>
                    <a:gd name="T14" fmla="*/ 257 w 6046"/>
                    <a:gd name="T15" fmla="*/ 133 h 4372"/>
                    <a:gd name="T16" fmla="*/ 290 w 6046"/>
                    <a:gd name="T17" fmla="*/ 148 h 4372"/>
                    <a:gd name="T18" fmla="*/ 322 w 6046"/>
                    <a:gd name="T19" fmla="*/ 161 h 4372"/>
                    <a:gd name="T20" fmla="*/ 358 w 6046"/>
                    <a:gd name="T21" fmla="*/ 177 h 4372"/>
                    <a:gd name="T22" fmla="*/ 391 w 6046"/>
                    <a:gd name="T23" fmla="*/ 194 h 4372"/>
                    <a:gd name="T24" fmla="*/ 423 w 6046"/>
                    <a:gd name="T25" fmla="*/ 211 h 4372"/>
                    <a:gd name="T26" fmla="*/ 456 w 6046"/>
                    <a:gd name="T27" fmla="*/ 228 h 4372"/>
                    <a:gd name="T28" fmla="*/ 489 w 6046"/>
                    <a:gd name="T29" fmla="*/ 247 h 4372"/>
                    <a:gd name="T30" fmla="*/ 522 w 6046"/>
                    <a:gd name="T31" fmla="*/ 268 h 4372"/>
                    <a:gd name="T32" fmla="*/ 557 w 6046"/>
                    <a:gd name="T33" fmla="*/ 288 h 4372"/>
                    <a:gd name="T34" fmla="*/ 590 w 6046"/>
                    <a:gd name="T35" fmla="*/ 313 h 4372"/>
                    <a:gd name="T36" fmla="*/ 622 w 6046"/>
                    <a:gd name="T37" fmla="*/ 340 h 4372"/>
                    <a:gd name="T38" fmla="*/ 655 w 6046"/>
                    <a:gd name="T39" fmla="*/ 372 h 4372"/>
                    <a:gd name="T40" fmla="*/ 688 w 6046"/>
                    <a:gd name="T41" fmla="*/ 408 h 4372"/>
                    <a:gd name="T42" fmla="*/ 721 w 6046"/>
                    <a:gd name="T43" fmla="*/ 453 h 4372"/>
                    <a:gd name="T44" fmla="*/ 756 w 6046"/>
                    <a:gd name="T45" fmla="*/ 514 h 4372"/>
                    <a:gd name="T46" fmla="*/ 789 w 6046"/>
                    <a:gd name="T47" fmla="*/ 613 h 4372"/>
                    <a:gd name="T48" fmla="*/ 822 w 6046"/>
                    <a:gd name="T49" fmla="*/ 879 h 4372"/>
                    <a:gd name="T50" fmla="*/ 854 w 6046"/>
                    <a:gd name="T51" fmla="*/ 696 h 4372"/>
                    <a:gd name="T52" fmla="*/ 887 w 6046"/>
                    <a:gd name="T53" fmla="*/ 558 h 4372"/>
                    <a:gd name="T54" fmla="*/ 920 w 6046"/>
                    <a:gd name="T55" fmla="*/ 482 h 4372"/>
                    <a:gd name="T56" fmla="*/ 955 w 6046"/>
                    <a:gd name="T57" fmla="*/ 429 h 4372"/>
                    <a:gd name="T58" fmla="*/ 988 w 6046"/>
                    <a:gd name="T59" fmla="*/ 389 h 4372"/>
                    <a:gd name="T60" fmla="*/ 1021 w 6046"/>
                    <a:gd name="T61" fmla="*/ 355 h 4372"/>
                    <a:gd name="T62" fmla="*/ 1053 w 6046"/>
                    <a:gd name="T63" fmla="*/ 326 h 4372"/>
                    <a:gd name="T64" fmla="*/ 1086 w 6046"/>
                    <a:gd name="T65" fmla="*/ 302 h 4372"/>
                    <a:gd name="T66" fmla="*/ 1119 w 6046"/>
                    <a:gd name="T67" fmla="*/ 277 h 4372"/>
                    <a:gd name="T68" fmla="*/ 1154 w 6046"/>
                    <a:gd name="T69" fmla="*/ 256 h 4372"/>
                    <a:gd name="T70" fmla="*/ 1187 w 6046"/>
                    <a:gd name="T71" fmla="*/ 237 h 4372"/>
                    <a:gd name="T72" fmla="*/ 1219 w 6046"/>
                    <a:gd name="T73" fmla="*/ 218 h 4372"/>
                    <a:gd name="T74" fmla="*/ 1252 w 6046"/>
                    <a:gd name="T75" fmla="*/ 201 h 4372"/>
                    <a:gd name="T76" fmla="*/ 1285 w 6046"/>
                    <a:gd name="T77" fmla="*/ 184 h 4372"/>
                    <a:gd name="T78" fmla="*/ 1318 w 6046"/>
                    <a:gd name="T79" fmla="*/ 169 h 4372"/>
                    <a:gd name="T80" fmla="*/ 1353 w 6046"/>
                    <a:gd name="T81" fmla="*/ 154 h 4372"/>
                    <a:gd name="T82" fmla="*/ 1386 w 6046"/>
                    <a:gd name="T83" fmla="*/ 140 h 4372"/>
                    <a:gd name="T84" fmla="*/ 1419 w 6046"/>
                    <a:gd name="T85" fmla="*/ 127 h 4372"/>
                    <a:gd name="T86" fmla="*/ 1451 w 6046"/>
                    <a:gd name="T87" fmla="*/ 114 h 4372"/>
                    <a:gd name="T88" fmla="*/ 1484 w 6046"/>
                    <a:gd name="T89" fmla="*/ 103 h 4372"/>
                    <a:gd name="T90" fmla="*/ 1517 w 6046"/>
                    <a:gd name="T91" fmla="*/ 91 h 4372"/>
                    <a:gd name="T92" fmla="*/ 1552 w 6046"/>
                    <a:gd name="T93" fmla="*/ 80 h 4372"/>
                    <a:gd name="T94" fmla="*/ 1585 w 6046"/>
                    <a:gd name="T95" fmla="*/ 70 h 4372"/>
                    <a:gd name="T96" fmla="*/ 1618 w 6046"/>
                    <a:gd name="T97" fmla="*/ 61 h 4372"/>
                    <a:gd name="T98" fmla="*/ 1651 w 6046"/>
                    <a:gd name="T99" fmla="*/ 53 h 4372"/>
                    <a:gd name="T100" fmla="*/ 1683 w 6046"/>
                    <a:gd name="T101" fmla="*/ 46 h 4372"/>
                    <a:gd name="T102" fmla="*/ 1716 w 6046"/>
                    <a:gd name="T103" fmla="*/ 38 h 4372"/>
                    <a:gd name="T104" fmla="*/ 1751 w 6046"/>
                    <a:gd name="T105" fmla="*/ 32 h 4372"/>
                    <a:gd name="T106" fmla="*/ 1784 w 6046"/>
                    <a:gd name="T107" fmla="*/ 27 h 4372"/>
                    <a:gd name="T108" fmla="*/ 1817 w 6046"/>
                    <a:gd name="T109" fmla="*/ 21 h 4372"/>
                    <a:gd name="T110" fmla="*/ 1850 w 6046"/>
                    <a:gd name="T111" fmla="*/ 17 h 4372"/>
                    <a:gd name="T112" fmla="*/ 1882 w 6046"/>
                    <a:gd name="T113" fmla="*/ 13 h 4372"/>
                    <a:gd name="T114" fmla="*/ 1915 w 6046"/>
                    <a:gd name="T115" fmla="*/ 10 h 4372"/>
                    <a:gd name="T116" fmla="*/ 1951 w 6046"/>
                    <a:gd name="T117" fmla="*/ 8 h 4372"/>
                    <a:gd name="T118" fmla="*/ 1983 w 6046"/>
                    <a:gd name="T119" fmla="*/ 6 h 4372"/>
                    <a:gd name="T120" fmla="*/ 2016 w 6046"/>
                    <a:gd name="T121" fmla="*/ 4 h 4372"/>
                    <a:gd name="T122" fmla="*/ 2049 w 6046"/>
                    <a:gd name="T123" fmla="*/ 2 h 4372"/>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6046" h="4372">
                      <a:moveTo>
                        <a:pt x="0" y="191"/>
                      </a:moveTo>
                      <a:lnTo>
                        <a:pt x="22" y="206"/>
                      </a:lnTo>
                      <a:lnTo>
                        <a:pt x="51" y="213"/>
                      </a:lnTo>
                      <a:lnTo>
                        <a:pt x="74" y="221"/>
                      </a:lnTo>
                      <a:lnTo>
                        <a:pt x="96" y="228"/>
                      </a:lnTo>
                      <a:lnTo>
                        <a:pt x="118" y="235"/>
                      </a:lnTo>
                      <a:lnTo>
                        <a:pt x="147" y="243"/>
                      </a:lnTo>
                      <a:lnTo>
                        <a:pt x="169" y="250"/>
                      </a:lnTo>
                      <a:lnTo>
                        <a:pt x="191" y="265"/>
                      </a:lnTo>
                      <a:lnTo>
                        <a:pt x="220" y="272"/>
                      </a:lnTo>
                      <a:lnTo>
                        <a:pt x="242" y="280"/>
                      </a:lnTo>
                      <a:lnTo>
                        <a:pt x="265" y="287"/>
                      </a:lnTo>
                      <a:lnTo>
                        <a:pt x="294" y="302"/>
                      </a:lnTo>
                      <a:lnTo>
                        <a:pt x="316" y="309"/>
                      </a:lnTo>
                      <a:lnTo>
                        <a:pt x="338" y="316"/>
                      </a:lnTo>
                      <a:lnTo>
                        <a:pt x="360" y="331"/>
                      </a:lnTo>
                      <a:lnTo>
                        <a:pt x="389" y="338"/>
                      </a:lnTo>
                      <a:lnTo>
                        <a:pt x="411" y="353"/>
                      </a:lnTo>
                      <a:lnTo>
                        <a:pt x="433" y="360"/>
                      </a:lnTo>
                      <a:lnTo>
                        <a:pt x="463" y="375"/>
                      </a:lnTo>
                      <a:lnTo>
                        <a:pt x="485" y="382"/>
                      </a:lnTo>
                      <a:lnTo>
                        <a:pt x="507" y="397"/>
                      </a:lnTo>
                      <a:lnTo>
                        <a:pt x="529" y="404"/>
                      </a:lnTo>
                      <a:lnTo>
                        <a:pt x="558" y="419"/>
                      </a:lnTo>
                      <a:lnTo>
                        <a:pt x="580" y="426"/>
                      </a:lnTo>
                      <a:lnTo>
                        <a:pt x="602" y="441"/>
                      </a:lnTo>
                      <a:lnTo>
                        <a:pt x="632" y="456"/>
                      </a:lnTo>
                      <a:lnTo>
                        <a:pt x="654" y="463"/>
                      </a:lnTo>
                      <a:lnTo>
                        <a:pt x="676" y="478"/>
                      </a:lnTo>
                      <a:lnTo>
                        <a:pt x="698" y="493"/>
                      </a:lnTo>
                      <a:lnTo>
                        <a:pt x="727" y="500"/>
                      </a:lnTo>
                      <a:lnTo>
                        <a:pt x="749" y="515"/>
                      </a:lnTo>
                      <a:lnTo>
                        <a:pt x="771" y="529"/>
                      </a:lnTo>
                      <a:lnTo>
                        <a:pt x="801" y="544"/>
                      </a:lnTo>
                      <a:lnTo>
                        <a:pt x="823" y="559"/>
                      </a:lnTo>
                      <a:lnTo>
                        <a:pt x="845" y="573"/>
                      </a:lnTo>
                      <a:lnTo>
                        <a:pt x="874" y="581"/>
                      </a:lnTo>
                      <a:lnTo>
                        <a:pt x="896" y="595"/>
                      </a:lnTo>
                      <a:lnTo>
                        <a:pt x="918" y="610"/>
                      </a:lnTo>
                      <a:lnTo>
                        <a:pt x="940" y="625"/>
                      </a:lnTo>
                      <a:lnTo>
                        <a:pt x="970" y="640"/>
                      </a:lnTo>
                      <a:lnTo>
                        <a:pt x="992" y="654"/>
                      </a:lnTo>
                      <a:lnTo>
                        <a:pt x="1014" y="669"/>
                      </a:lnTo>
                      <a:lnTo>
                        <a:pt x="1043" y="684"/>
                      </a:lnTo>
                      <a:lnTo>
                        <a:pt x="1065" y="698"/>
                      </a:lnTo>
                      <a:lnTo>
                        <a:pt x="1087" y="713"/>
                      </a:lnTo>
                      <a:lnTo>
                        <a:pt x="1109" y="735"/>
                      </a:lnTo>
                      <a:lnTo>
                        <a:pt x="1139" y="750"/>
                      </a:lnTo>
                      <a:lnTo>
                        <a:pt x="1161" y="765"/>
                      </a:lnTo>
                      <a:lnTo>
                        <a:pt x="1183" y="779"/>
                      </a:lnTo>
                      <a:lnTo>
                        <a:pt x="1212" y="794"/>
                      </a:lnTo>
                      <a:lnTo>
                        <a:pt x="1234" y="816"/>
                      </a:lnTo>
                      <a:lnTo>
                        <a:pt x="1256" y="831"/>
                      </a:lnTo>
                      <a:lnTo>
                        <a:pt x="1278" y="845"/>
                      </a:lnTo>
                      <a:lnTo>
                        <a:pt x="1308" y="867"/>
                      </a:lnTo>
                      <a:lnTo>
                        <a:pt x="1330" y="882"/>
                      </a:lnTo>
                      <a:lnTo>
                        <a:pt x="1352" y="897"/>
                      </a:lnTo>
                      <a:lnTo>
                        <a:pt x="1381" y="919"/>
                      </a:lnTo>
                      <a:lnTo>
                        <a:pt x="1403" y="934"/>
                      </a:lnTo>
                      <a:lnTo>
                        <a:pt x="1425" y="956"/>
                      </a:lnTo>
                      <a:lnTo>
                        <a:pt x="1455" y="978"/>
                      </a:lnTo>
                      <a:lnTo>
                        <a:pt x="1477" y="992"/>
                      </a:lnTo>
                      <a:lnTo>
                        <a:pt x="1499" y="1014"/>
                      </a:lnTo>
                      <a:lnTo>
                        <a:pt x="1521" y="1036"/>
                      </a:lnTo>
                      <a:lnTo>
                        <a:pt x="1550" y="1058"/>
                      </a:lnTo>
                      <a:lnTo>
                        <a:pt x="1572" y="1073"/>
                      </a:lnTo>
                      <a:lnTo>
                        <a:pt x="1594" y="1095"/>
                      </a:lnTo>
                      <a:lnTo>
                        <a:pt x="1623" y="1117"/>
                      </a:lnTo>
                      <a:lnTo>
                        <a:pt x="1646" y="1139"/>
                      </a:lnTo>
                      <a:lnTo>
                        <a:pt x="1668" y="1169"/>
                      </a:lnTo>
                      <a:lnTo>
                        <a:pt x="1690" y="1191"/>
                      </a:lnTo>
                      <a:lnTo>
                        <a:pt x="1719" y="1213"/>
                      </a:lnTo>
                      <a:lnTo>
                        <a:pt x="1741" y="1242"/>
                      </a:lnTo>
                      <a:lnTo>
                        <a:pt x="1763" y="1264"/>
                      </a:lnTo>
                      <a:lnTo>
                        <a:pt x="1792" y="1294"/>
                      </a:lnTo>
                      <a:lnTo>
                        <a:pt x="1814" y="1316"/>
                      </a:lnTo>
                      <a:lnTo>
                        <a:pt x="1837" y="1345"/>
                      </a:lnTo>
                      <a:lnTo>
                        <a:pt x="1859" y="1374"/>
                      </a:lnTo>
                      <a:lnTo>
                        <a:pt x="1888" y="1404"/>
                      </a:lnTo>
                      <a:lnTo>
                        <a:pt x="1910" y="1441"/>
                      </a:lnTo>
                      <a:lnTo>
                        <a:pt x="1932" y="1470"/>
                      </a:lnTo>
                      <a:lnTo>
                        <a:pt x="1961" y="1507"/>
                      </a:lnTo>
                      <a:lnTo>
                        <a:pt x="1983" y="1543"/>
                      </a:lnTo>
                      <a:lnTo>
                        <a:pt x="2005" y="1580"/>
                      </a:lnTo>
                      <a:lnTo>
                        <a:pt x="2035" y="1617"/>
                      </a:lnTo>
                      <a:lnTo>
                        <a:pt x="2057" y="1661"/>
                      </a:lnTo>
                      <a:lnTo>
                        <a:pt x="2079" y="1705"/>
                      </a:lnTo>
                      <a:lnTo>
                        <a:pt x="2101" y="1756"/>
                      </a:lnTo>
                      <a:lnTo>
                        <a:pt x="2130" y="1808"/>
                      </a:lnTo>
                      <a:lnTo>
                        <a:pt x="2152" y="1867"/>
                      </a:lnTo>
                      <a:lnTo>
                        <a:pt x="2174" y="1925"/>
                      </a:lnTo>
                      <a:lnTo>
                        <a:pt x="2204" y="1992"/>
                      </a:lnTo>
                      <a:lnTo>
                        <a:pt x="2226" y="2072"/>
                      </a:lnTo>
                      <a:lnTo>
                        <a:pt x="2248" y="2161"/>
                      </a:lnTo>
                      <a:lnTo>
                        <a:pt x="2270" y="2256"/>
                      </a:lnTo>
                      <a:lnTo>
                        <a:pt x="2299" y="2374"/>
                      </a:lnTo>
                      <a:lnTo>
                        <a:pt x="2321" y="2513"/>
                      </a:lnTo>
                      <a:lnTo>
                        <a:pt x="2343" y="2697"/>
                      </a:lnTo>
                      <a:lnTo>
                        <a:pt x="2373" y="2954"/>
                      </a:lnTo>
                      <a:lnTo>
                        <a:pt x="2395" y="3402"/>
                      </a:lnTo>
                      <a:lnTo>
                        <a:pt x="2417" y="4372"/>
                      </a:lnTo>
                      <a:lnTo>
                        <a:pt x="2439" y="3402"/>
                      </a:lnTo>
                      <a:lnTo>
                        <a:pt x="2468" y="2954"/>
                      </a:lnTo>
                      <a:lnTo>
                        <a:pt x="2490" y="2697"/>
                      </a:lnTo>
                      <a:lnTo>
                        <a:pt x="2512" y="2513"/>
                      </a:lnTo>
                      <a:lnTo>
                        <a:pt x="2542" y="2374"/>
                      </a:lnTo>
                      <a:lnTo>
                        <a:pt x="2564" y="2256"/>
                      </a:lnTo>
                      <a:lnTo>
                        <a:pt x="2586" y="2161"/>
                      </a:lnTo>
                      <a:lnTo>
                        <a:pt x="2615" y="2072"/>
                      </a:lnTo>
                      <a:lnTo>
                        <a:pt x="2637" y="1992"/>
                      </a:lnTo>
                      <a:lnTo>
                        <a:pt x="2659" y="1925"/>
                      </a:lnTo>
                      <a:lnTo>
                        <a:pt x="2681" y="1867"/>
                      </a:lnTo>
                      <a:lnTo>
                        <a:pt x="2711" y="1808"/>
                      </a:lnTo>
                      <a:lnTo>
                        <a:pt x="2733" y="1756"/>
                      </a:lnTo>
                      <a:lnTo>
                        <a:pt x="2755" y="1705"/>
                      </a:lnTo>
                      <a:lnTo>
                        <a:pt x="2784" y="1661"/>
                      </a:lnTo>
                      <a:lnTo>
                        <a:pt x="2806" y="1617"/>
                      </a:lnTo>
                      <a:lnTo>
                        <a:pt x="2828" y="1580"/>
                      </a:lnTo>
                      <a:lnTo>
                        <a:pt x="2850" y="1543"/>
                      </a:lnTo>
                      <a:lnTo>
                        <a:pt x="2880" y="1507"/>
                      </a:lnTo>
                      <a:lnTo>
                        <a:pt x="2902" y="1470"/>
                      </a:lnTo>
                      <a:lnTo>
                        <a:pt x="2924" y="1441"/>
                      </a:lnTo>
                      <a:lnTo>
                        <a:pt x="2953" y="1404"/>
                      </a:lnTo>
                      <a:lnTo>
                        <a:pt x="2975" y="1374"/>
                      </a:lnTo>
                      <a:lnTo>
                        <a:pt x="2997" y="1345"/>
                      </a:lnTo>
                      <a:lnTo>
                        <a:pt x="3027" y="1316"/>
                      </a:lnTo>
                      <a:lnTo>
                        <a:pt x="3049" y="1294"/>
                      </a:lnTo>
                      <a:lnTo>
                        <a:pt x="3071" y="1264"/>
                      </a:lnTo>
                      <a:lnTo>
                        <a:pt x="3093" y="1242"/>
                      </a:lnTo>
                      <a:lnTo>
                        <a:pt x="3122" y="1213"/>
                      </a:lnTo>
                      <a:lnTo>
                        <a:pt x="3144" y="1191"/>
                      </a:lnTo>
                      <a:lnTo>
                        <a:pt x="3166" y="1169"/>
                      </a:lnTo>
                      <a:lnTo>
                        <a:pt x="3196" y="1139"/>
                      </a:lnTo>
                      <a:lnTo>
                        <a:pt x="3218" y="1117"/>
                      </a:lnTo>
                      <a:lnTo>
                        <a:pt x="3240" y="1095"/>
                      </a:lnTo>
                      <a:lnTo>
                        <a:pt x="3262" y="1073"/>
                      </a:lnTo>
                      <a:lnTo>
                        <a:pt x="3291" y="1058"/>
                      </a:lnTo>
                      <a:lnTo>
                        <a:pt x="3313" y="1036"/>
                      </a:lnTo>
                      <a:lnTo>
                        <a:pt x="3335" y="1014"/>
                      </a:lnTo>
                      <a:lnTo>
                        <a:pt x="3364" y="992"/>
                      </a:lnTo>
                      <a:lnTo>
                        <a:pt x="3386" y="978"/>
                      </a:lnTo>
                      <a:lnTo>
                        <a:pt x="3409" y="956"/>
                      </a:lnTo>
                      <a:lnTo>
                        <a:pt x="3431" y="934"/>
                      </a:lnTo>
                      <a:lnTo>
                        <a:pt x="3460" y="919"/>
                      </a:lnTo>
                      <a:lnTo>
                        <a:pt x="3482" y="897"/>
                      </a:lnTo>
                      <a:lnTo>
                        <a:pt x="3504" y="882"/>
                      </a:lnTo>
                      <a:lnTo>
                        <a:pt x="3533" y="867"/>
                      </a:lnTo>
                      <a:lnTo>
                        <a:pt x="3555" y="845"/>
                      </a:lnTo>
                      <a:lnTo>
                        <a:pt x="3577" y="831"/>
                      </a:lnTo>
                      <a:lnTo>
                        <a:pt x="3607" y="816"/>
                      </a:lnTo>
                      <a:lnTo>
                        <a:pt x="3629" y="794"/>
                      </a:lnTo>
                      <a:lnTo>
                        <a:pt x="3651" y="779"/>
                      </a:lnTo>
                      <a:lnTo>
                        <a:pt x="3673" y="765"/>
                      </a:lnTo>
                      <a:lnTo>
                        <a:pt x="3702" y="750"/>
                      </a:lnTo>
                      <a:lnTo>
                        <a:pt x="3724" y="735"/>
                      </a:lnTo>
                      <a:lnTo>
                        <a:pt x="3746" y="713"/>
                      </a:lnTo>
                      <a:lnTo>
                        <a:pt x="3776" y="698"/>
                      </a:lnTo>
                      <a:lnTo>
                        <a:pt x="3798" y="684"/>
                      </a:lnTo>
                      <a:lnTo>
                        <a:pt x="3820" y="669"/>
                      </a:lnTo>
                      <a:lnTo>
                        <a:pt x="3842" y="654"/>
                      </a:lnTo>
                      <a:lnTo>
                        <a:pt x="3871" y="640"/>
                      </a:lnTo>
                      <a:lnTo>
                        <a:pt x="3893" y="625"/>
                      </a:lnTo>
                      <a:lnTo>
                        <a:pt x="3915" y="610"/>
                      </a:lnTo>
                      <a:lnTo>
                        <a:pt x="3945" y="595"/>
                      </a:lnTo>
                      <a:lnTo>
                        <a:pt x="3967" y="581"/>
                      </a:lnTo>
                      <a:lnTo>
                        <a:pt x="3989" y="573"/>
                      </a:lnTo>
                      <a:lnTo>
                        <a:pt x="4011" y="559"/>
                      </a:lnTo>
                      <a:lnTo>
                        <a:pt x="4040" y="544"/>
                      </a:lnTo>
                      <a:lnTo>
                        <a:pt x="4062" y="529"/>
                      </a:lnTo>
                      <a:lnTo>
                        <a:pt x="4084" y="515"/>
                      </a:lnTo>
                      <a:lnTo>
                        <a:pt x="4114" y="500"/>
                      </a:lnTo>
                      <a:lnTo>
                        <a:pt x="4136" y="493"/>
                      </a:lnTo>
                      <a:lnTo>
                        <a:pt x="4158" y="478"/>
                      </a:lnTo>
                      <a:lnTo>
                        <a:pt x="4187" y="463"/>
                      </a:lnTo>
                      <a:lnTo>
                        <a:pt x="4209" y="456"/>
                      </a:lnTo>
                      <a:lnTo>
                        <a:pt x="4231" y="441"/>
                      </a:lnTo>
                      <a:lnTo>
                        <a:pt x="4253" y="426"/>
                      </a:lnTo>
                      <a:lnTo>
                        <a:pt x="4283" y="419"/>
                      </a:lnTo>
                      <a:lnTo>
                        <a:pt x="4305" y="404"/>
                      </a:lnTo>
                      <a:lnTo>
                        <a:pt x="4327" y="397"/>
                      </a:lnTo>
                      <a:lnTo>
                        <a:pt x="4356" y="382"/>
                      </a:lnTo>
                      <a:lnTo>
                        <a:pt x="4378" y="375"/>
                      </a:lnTo>
                      <a:lnTo>
                        <a:pt x="4400" y="360"/>
                      </a:lnTo>
                      <a:lnTo>
                        <a:pt x="4422" y="353"/>
                      </a:lnTo>
                      <a:lnTo>
                        <a:pt x="4452" y="338"/>
                      </a:lnTo>
                      <a:lnTo>
                        <a:pt x="4474" y="331"/>
                      </a:lnTo>
                      <a:lnTo>
                        <a:pt x="4496" y="316"/>
                      </a:lnTo>
                      <a:lnTo>
                        <a:pt x="4525" y="309"/>
                      </a:lnTo>
                      <a:lnTo>
                        <a:pt x="4547" y="302"/>
                      </a:lnTo>
                      <a:lnTo>
                        <a:pt x="4569" y="287"/>
                      </a:lnTo>
                      <a:lnTo>
                        <a:pt x="4591" y="280"/>
                      </a:lnTo>
                      <a:lnTo>
                        <a:pt x="4621" y="272"/>
                      </a:lnTo>
                      <a:lnTo>
                        <a:pt x="4643" y="265"/>
                      </a:lnTo>
                      <a:lnTo>
                        <a:pt x="4665" y="250"/>
                      </a:lnTo>
                      <a:lnTo>
                        <a:pt x="4694" y="243"/>
                      </a:lnTo>
                      <a:lnTo>
                        <a:pt x="4716" y="235"/>
                      </a:lnTo>
                      <a:lnTo>
                        <a:pt x="4738" y="228"/>
                      </a:lnTo>
                      <a:lnTo>
                        <a:pt x="4768" y="221"/>
                      </a:lnTo>
                      <a:lnTo>
                        <a:pt x="4790" y="213"/>
                      </a:lnTo>
                      <a:lnTo>
                        <a:pt x="4812" y="206"/>
                      </a:lnTo>
                      <a:lnTo>
                        <a:pt x="4834" y="191"/>
                      </a:lnTo>
                      <a:lnTo>
                        <a:pt x="4863" y="184"/>
                      </a:lnTo>
                      <a:lnTo>
                        <a:pt x="4885" y="177"/>
                      </a:lnTo>
                      <a:lnTo>
                        <a:pt x="4907" y="177"/>
                      </a:lnTo>
                      <a:lnTo>
                        <a:pt x="4936" y="169"/>
                      </a:lnTo>
                      <a:lnTo>
                        <a:pt x="4958" y="162"/>
                      </a:lnTo>
                      <a:lnTo>
                        <a:pt x="4981" y="155"/>
                      </a:lnTo>
                      <a:lnTo>
                        <a:pt x="5003" y="147"/>
                      </a:lnTo>
                      <a:lnTo>
                        <a:pt x="5032" y="140"/>
                      </a:lnTo>
                      <a:lnTo>
                        <a:pt x="5054" y="133"/>
                      </a:lnTo>
                      <a:lnTo>
                        <a:pt x="5076" y="125"/>
                      </a:lnTo>
                      <a:lnTo>
                        <a:pt x="5105" y="125"/>
                      </a:lnTo>
                      <a:lnTo>
                        <a:pt x="5127" y="118"/>
                      </a:lnTo>
                      <a:lnTo>
                        <a:pt x="5149" y="111"/>
                      </a:lnTo>
                      <a:lnTo>
                        <a:pt x="5172" y="103"/>
                      </a:lnTo>
                      <a:lnTo>
                        <a:pt x="5201" y="103"/>
                      </a:lnTo>
                      <a:lnTo>
                        <a:pt x="5223" y="96"/>
                      </a:lnTo>
                      <a:lnTo>
                        <a:pt x="5245" y="88"/>
                      </a:lnTo>
                      <a:lnTo>
                        <a:pt x="5274" y="88"/>
                      </a:lnTo>
                      <a:lnTo>
                        <a:pt x="5296" y="81"/>
                      </a:lnTo>
                      <a:lnTo>
                        <a:pt x="5318" y="81"/>
                      </a:lnTo>
                      <a:lnTo>
                        <a:pt x="5348" y="74"/>
                      </a:lnTo>
                      <a:lnTo>
                        <a:pt x="5370" y="74"/>
                      </a:lnTo>
                      <a:lnTo>
                        <a:pt x="5392" y="66"/>
                      </a:lnTo>
                      <a:lnTo>
                        <a:pt x="5414" y="59"/>
                      </a:lnTo>
                      <a:lnTo>
                        <a:pt x="5443" y="59"/>
                      </a:lnTo>
                      <a:lnTo>
                        <a:pt x="5465" y="59"/>
                      </a:lnTo>
                      <a:lnTo>
                        <a:pt x="5487" y="52"/>
                      </a:lnTo>
                      <a:lnTo>
                        <a:pt x="5517" y="52"/>
                      </a:lnTo>
                      <a:lnTo>
                        <a:pt x="5539" y="44"/>
                      </a:lnTo>
                      <a:lnTo>
                        <a:pt x="5561" y="44"/>
                      </a:lnTo>
                      <a:lnTo>
                        <a:pt x="5583" y="37"/>
                      </a:lnTo>
                      <a:lnTo>
                        <a:pt x="5612" y="37"/>
                      </a:lnTo>
                      <a:lnTo>
                        <a:pt x="5634" y="37"/>
                      </a:lnTo>
                      <a:lnTo>
                        <a:pt x="5656" y="30"/>
                      </a:lnTo>
                      <a:lnTo>
                        <a:pt x="5686" y="30"/>
                      </a:lnTo>
                      <a:lnTo>
                        <a:pt x="5708" y="30"/>
                      </a:lnTo>
                      <a:lnTo>
                        <a:pt x="5730" y="22"/>
                      </a:lnTo>
                      <a:lnTo>
                        <a:pt x="5752" y="22"/>
                      </a:lnTo>
                      <a:lnTo>
                        <a:pt x="5781" y="22"/>
                      </a:lnTo>
                      <a:lnTo>
                        <a:pt x="5803" y="15"/>
                      </a:lnTo>
                      <a:lnTo>
                        <a:pt x="5825" y="15"/>
                      </a:lnTo>
                      <a:lnTo>
                        <a:pt x="5855" y="15"/>
                      </a:lnTo>
                      <a:lnTo>
                        <a:pt x="5877" y="15"/>
                      </a:lnTo>
                      <a:lnTo>
                        <a:pt x="5899" y="8"/>
                      </a:lnTo>
                      <a:lnTo>
                        <a:pt x="5928" y="8"/>
                      </a:lnTo>
                      <a:lnTo>
                        <a:pt x="5950" y="8"/>
                      </a:lnTo>
                      <a:lnTo>
                        <a:pt x="5972" y="8"/>
                      </a:lnTo>
                      <a:lnTo>
                        <a:pt x="5994" y="8"/>
                      </a:lnTo>
                      <a:lnTo>
                        <a:pt x="6024" y="0"/>
                      </a:lnTo>
                      <a:lnTo>
                        <a:pt x="6046" y="0"/>
                      </a:lnTo>
                    </a:path>
                  </a:pathLst>
                </a:custGeom>
                <a:noFill/>
                <a:ln w="9525" cmpd="sng">
                  <a:solidFill>
                    <a:schemeClr val="accent1"/>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31773" name="Freeform 29"/>
                <p:cNvSpPr>
                  <a:spLocks/>
                </p:cNvSpPr>
                <p:nvPr/>
              </p:nvSpPr>
              <p:spPr bwMode="auto">
                <a:xfrm>
                  <a:off x="1698" y="1321"/>
                  <a:ext cx="2074" cy="1137"/>
                </a:xfrm>
                <a:custGeom>
                  <a:avLst/>
                  <a:gdLst>
                    <a:gd name="T0" fmla="*/ 25 w 6046"/>
                    <a:gd name="T1" fmla="*/ 0 h 4401"/>
                    <a:gd name="T2" fmla="*/ 58 w 6046"/>
                    <a:gd name="T3" fmla="*/ 0 h 4401"/>
                    <a:gd name="T4" fmla="*/ 91 w 6046"/>
                    <a:gd name="T5" fmla="*/ 0 h 4401"/>
                    <a:gd name="T6" fmla="*/ 123 w 6046"/>
                    <a:gd name="T7" fmla="*/ 0 h 4401"/>
                    <a:gd name="T8" fmla="*/ 159 w 6046"/>
                    <a:gd name="T9" fmla="*/ 0 h 4401"/>
                    <a:gd name="T10" fmla="*/ 191 w 6046"/>
                    <a:gd name="T11" fmla="*/ 0 h 4401"/>
                    <a:gd name="T12" fmla="*/ 224 w 6046"/>
                    <a:gd name="T13" fmla="*/ 0 h 4401"/>
                    <a:gd name="T14" fmla="*/ 257 w 6046"/>
                    <a:gd name="T15" fmla="*/ 0 h 4401"/>
                    <a:gd name="T16" fmla="*/ 290 w 6046"/>
                    <a:gd name="T17" fmla="*/ 0 h 4401"/>
                    <a:gd name="T18" fmla="*/ 322 w 6046"/>
                    <a:gd name="T19" fmla="*/ 0 h 4401"/>
                    <a:gd name="T20" fmla="*/ 358 w 6046"/>
                    <a:gd name="T21" fmla="*/ 0 h 4401"/>
                    <a:gd name="T22" fmla="*/ 391 w 6046"/>
                    <a:gd name="T23" fmla="*/ 0 h 4401"/>
                    <a:gd name="T24" fmla="*/ 423 w 6046"/>
                    <a:gd name="T25" fmla="*/ 0 h 4401"/>
                    <a:gd name="T26" fmla="*/ 456 w 6046"/>
                    <a:gd name="T27" fmla="*/ 0 h 4401"/>
                    <a:gd name="T28" fmla="*/ 489 w 6046"/>
                    <a:gd name="T29" fmla="*/ 0 h 4401"/>
                    <a:gd name="T30" fmla="*/ 522 w 6046"/>
                    <a:gd name="T31" fmla="*/ 0 h 4401"/>
                    <a:gd name="T32" fmla="*/ 557 w 6046"/>
                    <a:gd name="T33" fmla="*/ 2 h 4401"/>
                    <a:gd name="T34" fmla="*/ 590 w 6046"/>
                    <a:gd name="T35" fmla="*/ 2 h 4401"/>
                    <a:gd name="T36" fmla="*/ 622 w 6046"/>
                    <a:gd name="T37" fmla="*/ 2 h 4401"/>
                    <a:gd name="T38" fmla="*/ 655 w 6046"/>
                    <a:gd name="T39" fmla="*/ 4 h 4401"/>
                    <a:gd name="T40" fmla="*/ 688 w 6046"/>
                    <a:gd name="T41" fmla="*/ 6 h 4401"/>
                    <a:gd name="T42" fmla="*/ 721 w 6046"/>
                    <a:gd name="T43" fmla="*/ 7 h 4401"/>
                    <a:gd name="T44" fmla="*/ 756 w 6046"/>
                    <a:gd name="T45" fmla="*/ 17 h 4401"/>
                    <a:gd name="T46" fmla="*/ 789 w 6046"/>
                    <a:gd name="T47" fmla="*/ 45 h 4401"/>
                    <a:gd name="T48" fmla="*/ 822 w 6046"/>
                    <a:gd name="T49" fmla="*/ 247 h 4401"/>
                    <a:gd name="T50" fmla="*/ 854 w 6046"/>
                    <a:gd name="T51" fmla="*/ 93 h 4401"/>
                    <a:gd name="T52" fmla="*/ 887 w 6046"/>
                    <a:gd name="T53" fmla="*/ 27 h 4401"/>
                    <a:gd name="T54" fmla="*/ 920 w 6046"/>
                    <a:gd name="T55" fmla="*/ 11 h 4401"/>
                    <a:gd name="T56" fmla="*/ 955 w 6046"/>
                    <a:gd name="T57" fmla="*/ 6 h 4401"/>
                    <a:gd name="T58" fmla="*/ 988 w 6046"/>
                    <a:gd name="T59" fmla="*/ 4 h 4401"/>
                    <a:gd name="T60" fmla="*/ 1021 w 6046"/>
                    <a:gd name="T61" fmla="*/ 2 h 4401"/>
                    <a:gd name="T62" fmla="*/ 1053 w 6046"/>
                    <a:gd name="T63" fmla="*/ 2 h 4401"/>
                    <a:gd name="T64" fmla="*/ 1086 w 6046"/>
                    <a:gd name="T65" fmla="*/ 2 h 4401"/>
                    <a:gd name="T66" fmla="*/ 1119 w 6046"/>
                    <a:gd name="T67" fmla="*/ 2 h 4401"/>
                    <a:gd name="T68" fmla="*/ 1154 w 6046"/>
                    <a:gd name="T69" fmla="*/ 0 h 4401"/>
                    <a:gd name="T70" fmla="*/ 1187 w 6046"/>
                    <a:gd name="T71" fmla="*/ 0 h 4401"/>
                    <a:gd name="T72" fmla="*/ 1219 w 6046"/>
                    <a:gd name="T73" fmla="*/ 0 h 4401"/>
                    <a:gd name="T74" fmla="*/ 1252 w 6046"/>
                    <a:gd name="T75" fmla="*/ 0 h 4401"/>
                    <a:gd name="T76" fmla="*/ 1285 w 6046"/>
                    <a:gd name="T77" fmla="*/ 0 h 4401"/>
                    <a:gd name="T78" fmla="*/ 1318 w 6046"/>
                    <a:gd name="T79" fmla="*/ 0 h 4401"/>
                    <a:gd name="T80" fmla="*/ 1353 w 6046"/>
                    <a:gd name="T81" fmla="*/ 0 h 4401"/>
                    <a:gd name="T82" fmla="*/ 1386 w 6046"/>
                    <a:gd name="T83" fmla="*/ 0 h 4401"/>
                    <a:gd name="T84" fmla="*/ 1419 w 6046"/>
                    <a:gd name="T85" fmla="*/ 0 h 4401"/>
                    <a:gd name="T86" fmla="*/ 1451 w 6046"/>
                    <a:gd name="T87" fmla="*/ 0 h 4401"/>
                    <a:gd name="T88" fmla="*/ 1484 w 6046"/>
                    <a:gd name="T89" fmla="*/ 0 h 4401"/>
                    <a:gd name="T90" fmla="*/ 1517 w 6046"/>
                    <a:gd name="T91" fmla="*/ 0 h 4401"/>
                    <a:gd name="T92" fmla="*/ 1552 w 6046"/>
                    <a:gd name="T93" fmla="*/ 0 h 4401"/>
                    <a:gd name="T94" fmla="*/ 1585 w 6046"/>
                    <a:gd name="T95" fmla="*/ 0 h 4401"/>
                    <a:gd name="T96" fmla="*/ 1618 w 6046"/>
                    <a:gd name="T97" fmla="*/ 0 h 4401"/>
                    <a:gd name="T98" fmla="*/ 1651 w 6046"/>
                    <a:gd name="T99" fmla="*/ 0 h 4401"/>
                    <a:gd name="T100" fmla="*/ 1683 w 6046"/>
                    <a:gd name="T101" fmla="*/ 0 h 4401"/>
                    <a:gd name="T102" fmla="*/ 1716 w 6046"/>
                    <a:gd name="T103" fmla="*/ 0 h 4401"/>
                    <a:gd name="T104" fmla="*/ 1751 w 6046"/>
                    <a:gd name="T105" fmla="*/ 0 h 4401"/>
                    <a:gd name="T106" fmla="*/ 1784 w 6046"/>
                    <a:gd name="T107" fmla="*/ 0 h 4401"/>
                    <a:gd name="T108" fmla="*/ 1817 w 6046"/>
                    <a:gd name="T109" fmla="*/ 0 h 4401"/>
                    <a:gd name="T110" fmla="*/ 1850 w 6046"/>
                    <a:gd name="T111" fmla="*/ 0 h 4401"/>
                    <a:gd name="T112" fmla="*/ 1882 w 6046"/>
                    <a:gd name="T113" fmla="*/ 0 h 4401"/>
                    <a:gd name="T114" fmla="*/ 1915 w 6046"/>
                    <a:gd name="T115" fmla="*/ 0 h 4401"/>
                    <a:gd name="T116" fmla="*/ 1951 w 6046"/>
                    <a:gd name="T117" fmla="*/ 0 h 4401"/>
                    <a:gd name="T118" fmla="*/ 1983 w 6046"/>
                    <a:gd name="T119" fmla="*/ 0 h 4401"/>
                    <a:gd name="T120" fmla="*/ 2016 w 6046"/>
                    <a:gd name="T121" fmla="*/ 0 h 4401"/>
                    <a:gd name="T122" fmla="*/ 2049 w 6046"/>
                    <a:gd name="T123" fmla="*/ 0 h 4401"/>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6046" h="4401">
                      <a:moveTo>
                        <a:pt x="0" y="0"/>
                      </a:moveTo>
                      <a:lnTo>
                        <a:pt x="22" y="0"/>
                      </a:lnTo>
                      <a:lnTo>
                        <a:pt x="51" y="0"/>
                      </a:lnTo>
                      <a:lnTo>
                        <a:pt x="74" y="0"/>
                      </a:lnTo>
                      <a:lnTo>
                        <a:pt x="96" y="0"/>
                      </a:lnTo>
                      <a:lnTo>
                        <a:pt x="118" y="0"/>
                      </a:lnTo>
                      <a:lnTo>
                        <a:pt x="147" y="0"/>
                      </a:lnTo>
                      <a:lnTo>
                        <a:pt x="169" y="0"/>
                      </a:lnTo>
                      <a:lnTo>
                        <a:pt x="191" y="0"/>
                      </a:lnTo>
                      <a:lnTo>
                        <a:pt x="220" y="0"/>
                      </a:lnTo>
                      <a:lnTo>
                        <a:pt x="242" y="0"/>
                      </a:lnTo>
                      <a:lnTo>
                        <a:pt x="265" y="0"/>
                      </a:lnTo>
                      <a:lnTo>
                        <a:pt x="294" y="0"/>
                      </a:lnTo>
                      <a:lnTo>
                        <a:pt x="316" y="0"/>
                      </a:lnTo>
                      <a:lnTo>
                        <a:pt x="338" y="0"/>
                      </a:lnTo>
                      <a:lnTo>
                        <a:pt x="360" y="0"/>
                      </a:lnTo>
                      <a:lnTo>
                        <a:pt x="389" y="0"/>
                      </a:lnTo>
                      <a:lnTo>
                        <a:pt x="411" y="0"/>
                      </a:lnTo>
                      <a:lnTo>
                        <a:pt x="433" y="0"/>
                      </a:lnTo>
                      <a:lnTo>
                        <a:pt x="463" y="0"/>
                      </a:lnTo>
                      <a:lnTo>
                        <a:pt x="485" y="0"/>
                      </a:lnTo>
                      <a:lnTo>
                        <a:pt x="507" y="0"/>
                      </a:lnTo>
                      <a:lnTo>
                        <a:pt x="529" y="0"/>
                      </a:lnTo>
                      <a:lnTo>
                        <a:pt x="558" y="0"/>
                      </a:lnTo>
                      <a:lnTo>
                        <a:pt x="580" y="0"/>
                      </a:lnTo>
                      <a:lnTo>
                        <a:pt x="602" y="0"/>
                      </a:lnTo>
                      <a:lnTo>
                        <a:pt x="632" y="0"/>
                      </a:lnTo>
                      <a:lnTo>
                        <a:pt x="654" y="0"/>
                      </a:lnTo>
                      <a:lnTo>
                        <a:pt x="676" y="0"/>
                      </a:lnTo>
                      <a:lnTo>
                        <a:pt x="698" y="0"/>
                      </a:lnTo>
                      <a:lnTo>
                        <a:pt x="727" y="0"/>
                      </a:lnTo>
                      <a:lnTo>
                        <a:pt x="749" y="0"/>
                      </a:lnTo>
                      <a:lnTo>
                        <a:pt x="771" y="0"/>
                      </a:lnTo>
                      <a:lnTo>
                        <a:pt x="801" y="0"/>
                      </a:lnTo>
                      <a:lnTo>
                        <a:pt x="823" y="0"/>
                      </a:lnTo>
                      <a:lnTo>
                        <a:pt x="845" y="0"/>
                      </a:lnTo>
                      <a:lnTo>
                        <a:pt x="874" y="0"/>
                      </a:lnTo>
                      <a:lnTo>
                        <a:pt x="896" y="0"/>
                      </a:lnTo>
                      <a:lnTo>
                        <a:pt x="918" y="0"/>
                      </a:lnTo>
                      <a:lnTo>
                        <a:pt x="940" y="0"/>
                      </a:lnTo>
                      <a:lnTo>
                        <a:pt x="970" y="0"/>
                      </a:lnTo>
                      <a:lnTo>
                        <a:pt x="992" y="0"/>
                      </a:lnTo>
                      <a:lnTo>
                        <a:pt x="1014" y="0"/>
                      </a:lnTo>
                      <a:lnTo>
                        <a:pt x="1043" y="0"/>
                      </a:lnTo>
                      <a:lnTo>
                        <a:pt x="1065" y="0"/>
                      </a:lnTo>
                      <a:lnTo>
                        <a:pt x="1087" y="0"/>
                      </a:lnTo>
                      <a:lnTo>
                        <a:pt x="1109" y="0"/>
                      </a:lnTo>
                      <a:lnTo>
                        <a:pt x="1139" y="0"/>
                      </a:lnTo>
                      <a:lnTo>
                        <a:pt x="1161" y="0"/>
                      </a:lnTo>
                      <a:lnTo>
                        <a:pt x="1183" y="0"/>
                      </a:lnTo>
                      <a:lnTo>
                        <a:pt x="1212" y="0"/>
                      </a:lnTo>
                      <a:lnTo>
                        <a:pt x="1234" y="0"/>
                      </a:lnTo>
                      <a:lnTo>
                        <a:pt x="1256" y="0"/>
                      </a:lnTo>
                      <a:lnTo>
                        <a:pt x="1278" y="0"/>
                      </a:lnTo>
                      <a:lnTo>
                        <a:pt x="1308" y="0"/>
                      </a:lnTo>
                      <a:lnTo>
                        <a:pt x="1330" y="0"/>
                      </a:lnTo>
                      <a:lnTo>
                        <a:pt x="1352" y="0"/>
                      </a:lnTo>
                      <a:lnTo>
                        <a:pt x="1381" y="0"/>
                      </a:lnTo>
                      <a:lnTo>
                        <a:pt x="1403" y="0"/>
                      </a:lnTo>
                      <a:lnTo>
                        <a:pt x="1425" y="0"/>
                      </a:lnTo>
                      <a:lnTo>
                        <a:pt x="1455" y="0"/>
                      </a:lnTo>
                      <a:lnTo>
                        <a:pt x="1477" y="0"/>
                      </a:lnTo>
                      <a:lnTo>
                        <a:pt x="1499" y="0"/>
                      </a:lnTo>
                      <a:lnTo>
                        <a:pt x="1521" y="0"/>
                      </a:lnTo>
                      <a:lnTo>
                        <a:pt x="1550" y="7"/>
                      </a:lnTo>
                      <a:lnTo>
                        <a:pt x="1572" y="7"/>
                      </a:lnTo>
                      <a:lnTo>
                        <a:pt x="1594" y="7"/>
                      </a:lnTo>
                      <a:lnTo>
                        <a:pt x="1623" y="7"/>
                      </a:lnTo>
                      <a:lnTo>
                        <a:pt x="1646" y="7"/>
                      </a:lnTo>
                      <a:lnTo>
                        <a:pt x="1668" y="7"/>
                      </a:lnTo>
                      <a:lnTo>
                        <a:pt x="1690" y="7"/>
                      </a:lnTo>
                      <a:lnTo>
                        <a:pt x="1719" y="7"/>
                      </a:lnTo>
                      <a:lnTo>
                        <a:pt x="1741" y="7"/>
                      </a:lnTo>
                      <a:lnTo>
                        <a:pt x="1763" y="7"/>
                      </a:lnTo>
                      <a:lnTo>
                        <a:pt x="1792" y="7"/>
                      </a:lnTo>
                      <a:lnTo>
                        <a:pt x="1814" y="7"/>
                      </a:lnTo>
                      <a:lnTo>
                        <a:pt x="1837" y="7"/>
                      </a:lnTo>
                      <a:lnTo>
                        <a:pt x="1859" y="7"/>
                      </a:lnTo>
                      <a:lnTo>
                        <a:pt x="1888" y="15"/>
                      </a:lnTo>
                      <a:lnTo>
                        <a:pt x="1910" y="15"/>
                      </a:lnTo>
                      <a:lnTo>
                        <a:pt x="1932" y="15"/>
                      </a:lnTo>
                      <a:lnTo>
                        <a:pt x="1961" y="15"/>
                      </a:lnTo>
                      <a:lnTo>
                        <a:pt x="1983" y="15"/>
                      </a:lnTo>
                      <a:lnTo>
                        <a:pt x="2005" y="22"/>
                      </a:lnTo>
                      <a:lnTo>
                        <a:pt x="2035" y="22"/>
                      </a:lnTo>
                      <a:lnTo>
                        <a:pt x="2057" y="22"/>
                      </a:lnTo>
                      <a:lnTo>
                        <a:pt x="2079" y="29"/>
                      </a:lnTo>
                      <a:lnTo>
                        <a:pt x="2101" y="29"/>
                      </a:lnTo>
                      <a:lnTo>
                        <a:pt x="2130" y="37"/>
                      </a:lnTo>
                      <a:lnTo>
                        <a:pt x="2152" y="44"/>
                      </a:lnTo>
                      <a:lnTo>
                        <a:pt x="2174" y="51"/>
                      </a:lnTo>
                      <a:lnTo>
                        <a:pt x="2204" y="66"/>
                      </a:lnTo>
                      <a:lnTo>
                        <a:pt x="2226" y="81"/>
                      </a:lnTo>
                      <a:lnTo>
                        <a:pt x="2248" y="103"/>
                      </a:lnTo>
                      <a:lnTo>
                        <a:pt x="2270" y="132"/>
                      </a:lnTo>
                      <a:lnTo>
                        <a:pt x="2299" y="176"/>
                      </a:lnTo>
                      <a:lnTo>
                        <a:pt x="2321" y="250"/>
                      </a:lnTo>
                      <a:lnTo>
                        <a:pt x="2343" y="360"/>
                      </a:lnTo>
                      <a:lnTo>
                        <a:pt x="2373" y="558"/>
                      </a:lnTo>
                      <a:lnTo>
                        <a:pt x="2395" y="955"/>
                      </a:lnTo>
                      <a:lnTo>
                        <a:pt x="2417" y="4401"/>
                      </a:lnTo>
                      <a:lnTo>
                        <a:pt x="2439" y="955"/>
                      </a:lnTo>
                      <a:lnTo>
                        <a:pt x="2468" y="558"/>
                      </a:lnTo>
                      <a:lnTo>
                        <a:pt x="2490" y="360"/>
                      </a:lnTo>
                      <a:lnTo>
                        <a:pt x="2512" y="250"/>
                      </a:lnTo>
                      <a:lnTo>
                        <a:pt x="2542" y="176"/>
                      </a:lnTo>
                      <a:lnTo>
                        <a:pt x="2564" y="132"/>
                      </a:lnTo>
                      <a:lnTo>
                        <a:pt x="2586" y="103"/>
                      </a:lnTo>
                      <a:lnTo>
                        <a:pt x="2615" y="81"/>
                      </a:lnTo>
                      <a:lnTo>
                        <a:pt x="2637" y="66"/>
                      </a:lnTo>
                      <a:lnTo>
                        <a:pt x="2659" y="51"/>
                      </a:lnTo>
                      <a:lnTo>
                        <a:pt x="2681" y="44"/>
                      </a:lnTo>
                      <a:lnTo>
                        <a:pt x="2711" y="37"/>
                      </a:lnTo>
                      <a:lnTo>
                        <a:pt x="2733" y="29"/>
                      </a:lnTo>
                      <a:lnTo>
                        <a:pt x="2755" y="29"/>
                      </a:lnTo>
                      <a:lnTo>
                        <a:pt x="2784" y="22"/>
                      </a:lnTo>
                      <a:lnTo>
                        <a:pt x="2806" y="22"/>
                      </a:lnTo>
                      <a:lnTo>
                        <a:pt x="2828" y="22"/>
                      </a:lnTo>
                      <a:lnTo>
                        <a:pt x="2850" y="15"/>
                      </a:lnTo>
                      <a:lnTo>
                        <a:pt x="2880" y="15"/>
                      </a:lnTo>
                      <a:lnTo>
                        <a:pt x="2902" y="15"/>
                      </a:lnTo>
                      <a:lnTo>
                        <a:pt x="2924" y="15"/>
                      </a:lnTo>
                      <a:lnTo>
                        <a:pt x="2953" y="15"/>
                      </a:lnTo>
                      <a:lnTo>
                        <a:pt x="2975" y="7"/>
                      </a:lnTo>
                      <a:lnTo>
                        <a:pt x="2997" y="7"/>
                      </a:lnTo>
                      <a:lnTo>
                        <a:pt x="3027" y="7"/>
                      </a:lnTo>
                      <a:lnTo>
                        <a:pt x="3049" y="7"/>
                      </a:lnTo>
                      <a:lnTo>
                        <a:pt x="3071" y="7"/>
                      </a:lnTo>
                      <a:lnTo>
                        <a:pt x="3093" y="7"/>
                      </a:lnTo>
                      <a:lnTo>
                        <a:pt x="3122" y="7"/>
                      </a:lnTo>
                      <a:lnTo>
                        <a:pt x="3144" y="7"/>
                      </a:lnTo>
                      <a:lnTo>
                        <a:pt x="3166" y="7"/>
                      </a:lnTo>
                      <a:lnTo>
                        <a:pt x="3196" y="7"/>
                      </a:lnTo>
                      <a:lnTo>
                        <a:pt x="3218" y="7"/>
                      </a:lnTo>
                      <a:lnTo>
                        <a:pt x="3240" y="7"/>
                      </a:lnTo>
                      <a:lnTo>
                        <a:pt x="3262" y="7"/>
                      </a:lnTo>
                      <a:lnTo>
                        <a:pt x="3291" y="7"/>
                      </a:lnTo>
                      <a:lnTo>
                        <a:pt x="3313" y="0"/>
                      </a:lnTo>
                      <a:lnTo>
                        <a:pt x="3335" y="0"/>
                      </a:lnTo>
                      <a:lnTo>
                        <a:pt x="3364" y="0"/>
                      </a:lnTo>
                      <a:lnTo>
                        <a:pt x="3386" y="0"/>
                      </a:lnTo>
                      <a:lnTo>
                        <a:pt x="3409" y="0"/>
                      </a:lnTo>
                      <a:lnTo>
                        <a:pt x="3431" y="0"/>
                      </a:lnTo>
                      <a:lnTo>
                        <a:pt x="3460" y="0"/>
                      </a:lnTo>
                      <a:lnTo>
                        <a:pt x="3482" y="0"/>
                      </a:lnTo>
                      <a:lnTo>
                        <a:pt x="3504" y="0"/>
                      </a:lnTo>
                      <a:lnTo>
                        <a:pt x="3533" y="0"/>
                      </a:lnTo>
                      <a:lnTo>
                        <a:pt x="3555" y="0"/>
                      </a:lnTo>
                      <a:lnTo>
                        <a:pt x="3577" y="0"/>
                      </a:lnTo>
                      <a:lnTo>
                        <a:pt x="3607" y="0"/>
                      </a:lnTo>
                      <a:lnTo>
                        <a:pt x="3629" y="0"/>
                      </a:lnTo>
                      <a:lnTo>
                        <a:pt x="3651" y="0"/>
                      </a:lnTo>
                      <a:lnTo>
                        <a:pt x="3673" y="0"/>
                      </a:lnTo>
                      <a:lnTo>
                        <a:pt x="3702" y="0"/>
                      </a:lnTo>
                      <a:lnTo>
                        <a:pt x="3724" y="0"/>
                      </a:lnTo>
                      <a:lnTo>
                        <a:pt x="3746" y="0"/>
                      </a:lnTo>
                      <a:lnTo>
                        <a:pt x="3776" y="0"/>
                      </a:lnTo>
                      <a:lnTo>
                        <a:pt x="3798" y="0"/>
                      </a:lnTo>
                      <a:lnTo>
                        <a:pt x="3820" y="0"/>
                      </a:lnTo>
                      <a:lnTo>
                        <a:pt x="3842" y="0"/>
                      </a:lnTo>
                      <a:lnTo>
                        <a:pt x="3871" y="0"/>
                      </a:lnTo>
                      <a:lnTo>
                        <a:pt x="3893" y="0"/>
                      </a:lnTo>
                      <a:lnTo>
                        <a:pt x="3915" y="0"/>
                      </a:lnTo>
                      <a:lnTo>
                        <a:pt x="3945" y="0"/>
                      </a:lnTo>
                      <a:lnTo>
                        <a:pt x="3967" y="0"/>
                      </a:lnTo>
                      <a:lnTo>
                        <a:pt x="3989" y="0"/>
                      </a:lnTo>
                      <a:lnTo>
                        <a:pt x="4011" y="0"/>
                      </a:lnTo>
                      <a:lnTo>
                        <a:pt x="4040" y="0"/>
                      </a:lnTo>
                      <a:lnTo>
                        <a:pt x="4062" y="0"/>
                      </a:lnTo>
                      <a:lnTo>
                        <a:pt x="4084" y="0"/>
                      </a:lnTo>
                      <a:lnTo>
                        <a:pt x="4114" y="0"/>
                      </a:lnTo>
                      <a:lnTo>
                        <a:pt x="4136" y="0"/>
                      </a:lnTo>
                      <a:lnTo>
                        <a:pt x="4158" y="0"/>
                      </a:lnTo>
                      <a:lnTo>
                        <a:pt x="4187" y="0"/>
                      </a:lnTo>
                      <a:lnTo>
                        <a:pt x="4209" y="0"/>
                      </a:lnTo>
                      <a:lnTo>
                        <a:pt x="4231" y="0"/>
                      </a:lnTo>
                      <a:lnTo>
                        <a:pt x="4253" y="0"/>
                      </a:lnTo>
                      <a:lnTo>
                        <a:pt x="4283" y="0"/>
                      </a:lnTo>
                      <a:lnTo>
                        <a:pt x="4305" y="0"/>
                      </a:lnTo>
                      <a:lnTo>
                        <a:pt x="4327" y="0"/>
                      </a:lnTo>
                      <a:lnTo>
                        <a:pt x="4356" y="0"/>
                      </a:lnTo>
                      <a:lnTo>
                        <a:pt x="4378" y="0"/>
                      </a:lnTo>
                      <a:lnTo>
                        <a:pt x="4400" y="0"/>
                      </a:lnTo>
                      <a:lnTo>
                        <a:pt x="4422" y="0"/>
                      </a:lnTo>
                      <a:lnTo>
                        <a:pt x="4452" y="0"/>
                      </a:lnTo>
                      <a:lnTo>
                        <a:pt x="4474" y="0"/>
                      </a:lnTo>
                      <a:lnTo>
                        <a:pt x="4496" y="0"/>
                      </a:lnTo>
                      <a:lnTo>
                        <a:pt x="4525" y="0"/>
                      </a:lnTo>
                      <a:lnTo>
                        <a:pt x="4547" y="0"/>
                      </a:lnTo>
                      <a:lnTo>
                        <a:pt x="4569" y="0"/>
                      </a:lnTo>
                      <a:lnTo>
                        <a:pt x="4591" y="0"/>
                      </a:lnTo>
                      <a:lnTo>
                        <a:pt x="4621" y="0"/>
                      </a:lnTo>
                      <a:lnTo>
                        <a:pt x="4643" y="0"/>
                      </a:lnTo>
                      <a:lnTo>
                        <a:pt x="4665" y="0"/>
                      </a:lnTo>
                      <a:lnTo>
                        <a:pt x="4694" y="0"/>
                      </a:lnTo>
                      <a:lnTo>
                        <a:pt x="4716" y="0"/>
                      </a:lnTo>
                      <a:lnTo>
                        <a:pt x="4738" y="0"/>
                      </a:lnTo>
                      <a:lnTo>
                        <a:pt x="4768" y="0"/>
                      </a:lnTo>
                      <a:lnTo>
                        <a:pt x="4790" y="0"/>
                      </a:lnTo>
                      <a:lnTo>
                        <a:pt x="4812" y="0"/>
                      </a:lnTo>
                      <a:lnTo>
                        <a:pt x="4834" y="0"/>
                      </a:lnTo>
                      <a:lnTo>
                        <a:pt x="4863" y="0"/>
                      </a:lnTo>
                      <a:lnTo>
                        <a:pt x="4885" y="0"/>
                      </a:lnTo>
                      <a:lnTo>
                        <a:pt x="4907" y="0"/>
                      </a:lnTo>
                      <a:lnTo>
                        <a:pt x="4936" y="0"/>
                      </a:lnTo>
                      <a:lnTo>
                        <a:pt x="4958" y="0"/>
                      </a:lnTo>
                      <a:lnTo>
                        <a:pt x="4981" y="0"/>
                      </a:lnTo>
                      <a:lnTo>
                        <a:pt x="5003" y="0"/>
                      </a:lnTo>
                      <a:lnTo>
                        <a:pt x="5032" y="0"/>
                      </a:lnTo>
                      <a:lnTo>
                        <a:pt x="5054" y="0"/>
                      </a:lnTo>
                      <a:lnTo>
                        <a:pt x="5076" y="0"/>
                      </a:lnTo>
                      <a:lnTo>
                        <a:pt x="5105" y="0"/>
                      </a:lnTo>
                      <a:lnTo>
                        <a:pt x="5127" y="0"/>
                      </a:lnTo>
                      <a:lnTo>
                        <a:pt x="5149" y="0"/>
                      </a:lnTo>
                      <a:lnTo>
                        <a:pt x="5172" y="0"/>
                      </a:lnTo>
                      <a:lnTo>
                        <a:pt x="5201" y="0"/>
                      </a:lnTo>
                      <a:lnTo>
                        <a:pt x="5223" y="0"/>
                      </a:lnTo>
                      <a:lnTo>
                        <a:pt x="5245" y="0"/>
                      </a:lnTo>
                      <a:lnTo>
                        <a:pt x="5274" y="0"/>
                      </a:lnTo>
                      <a:lnTo>
                        <a:pt x="5296" y="0"/>
                      </a:lnTo>
                      <a:lnTo>
                        <a:pt x="5318" y="0"/>
                      </a:lnTo>
                      <a:lnTo>
                        <a:pt x="5348" y="0"/>
                      </a:lnTo>
                      <a:lnTo>
                        <a:pt x="5370" y="0"/>
                      </a:lnTo>
                      <a:lnTo>
                        <a:pt x="5392" y="0"/>
                      </a:lnTo>
                      <a:lnTo>
                        <a:pt x="5414" y="0"/>
                      </a:lnTo>
                      <a:lnTo>
                        <a:pt x="5443" y="0"/>
                      </a:lnTo>
                      <a:lnTo>
                        <a:pt x="5465" y="0"/>
                      </a:lnTo>
                      <a:lnTo>
                        <a:pt x="5487" y="0"/>
                      </a:lnTo>
                      <a:lnTo>
                        <a:pt x="5517" y="0"/>
                      </a:lnTo>
                      <a:lnTo>
                        <a:pt x="5539" y="0"/>
                      </a:lnTo>
                      <a:lnTo>
                        <a:pt x="5561" y="0"/>
                      </a:lnTo>
                      <a:lnTo>
                        <a:pt x="5583" y="0"/>
                      </a:lnTo>
                      <a:lnTo>
                        <a:pt x="5612" y="0"/>
                      </a:lnTo>
                      <a:lnTo>
                        <a:pt x="5634" y="0"/>
                      </a:lnTo>
                      <a:lnTo>
                        <a:pt x="5656" y="0"/>
                      </a:lnTo>
                      <a:lnTo>
                        <a:pt x="5686" y="0"/>
                      </a:lnTo>
                      <a:lnTo>
                        <a:pt x="5708" y="0"/>
                      </a:lnTo>
                      <a:lnTo>
                        <a:pt x="5730" y="0"/>
                      </a:lnTo>
                      <a:lnTo>
                        <a:pt x="5752" y="0"/>
                      </a:lnTo>
                      <a:lnTo>
                        <a:pt x="5781" y="0"/>
                      </a:lnTo>
                      <a:lnTo>
                        <a:pt x="5803" y="0"/>
                      </a:lnTo>
                      <a:lnTo>
                        <a:pt x="5825" y="0"/>
                      </a:lnTo>
                      <a:lnTo>
                        <a:pt x="5855" y="0"/>
                      </a:lnTo>
                      <a:lnTo>
                        <a:pt x="5877" y="0"/>
                      </a:lnTo>
                      <a:lnTo>
                        <a:pt x="5899" y="0"/>
                      </a:lnTo>
                      <a:lnTo>
                        <a:pt x="5928" y="0"/>
                      </a:lnTo>
                      <a:lnTo>
                        <a:pt x="5950" y="0"/>
                      </a:lnTo>
                      <a:lnTo>
                        <a:pt x="5972" y="0"/>
                      </a:lnTo>
                      <a:lnTo>
                        <a:pt x="5994" y="0"/>
                      </a:lnTo>
                      <a:lnTo>
                        <a:pt x="6024" y="0"/>
                      </a:lnTo>
                      <a:lnTo>
                        <a:pt x="6046" y="0"/>
                      </a:lnTo>
                    </a:path>
                  </a:pathLst>
                </a:custGeom>
                <a:noFill/>
                <a:ln w="9525" cmpd="sng">
                  <a:solidFill>
                    <a:schemeClr val="accent2"/>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31774" name="Freeform 30"/>
                <p:cNvSpPr>
                  <a:spLocks/>
                </p:cNvSpPr>
                <p:nvPr/>
              </p:nvSpPr>
              <p:spPr bwMode="auto">
                <a:xfrm>
                  <a:off x="1698" y="1321"/>
                  <a:ext cx="2074" cy="1137"/>
                </a:xfrm>
                <a:custGeom>
                  <a:avLst/>
                  <a:gdLst>
                    <a:gd name="T0" fmla="*/ 25 w 6046"/>
                    <a:gd name="T1" fmla="*/ 0 h 4401"/>
                    <a:gd name="T2" fmla="*/ 58 w 6046"/>
                    <a:gd name="T3" fmla="*/ 0 h 4401"/>
                    <a:gd name="T4" fmla="*/ 91 w 6046"/>
                    <a:gd name="T5" fmla="*/ 0 h 4401"/>
                    <a:gd name="T6" fmla="*/ 123 w 6046"/>
                    <a:gd name="T7" fmla="*/ 0 h 4401"/>
                    <a:gd name="T8" fmla="*/ 159 w 6046"/>
                    <a:gd name="T9" fmla="*/ 0 h 4401"/>
                    <a:gd name="T10" fmla="*/ 191 w 6046"/>
                    <a:gd name="T11" fmla="*/ 0 h 4401"/>
                    <a:gd name="T12" fmla="*/ 224 w 6046"/>
                    <a:gd name="T13" fmla="*/ 0 h 4401"/>
                    <a:gd name="T14" fmla="*/ 257 w 6046"/>
                    <a:gd name="T15" fmla="*/ 0 h 4401"/>
                    <a:gd name="T16" fmla="*/ 290 w 6046"/>
                    <a:gd name="T17" fmla="*/ 0 h 4401"/>
                    <a:gd name="T18" fmla="*/ 322 w 6046"/>
                    <a:gd name="T19" fmla="*/ 0 h 4401"/>
                    <a:gd name="T20" fmla="*/ 358 w 6046"/>
                    <a:gd name="T21" fmla="*/ 2 h 4401"/>
                    <a:gd name="T22" fmla="*/ 391 w 6046"/>
                    <a:gd name="T23" fmla="*/ 2 h 4401"/>
                    <a:gd name="T24" fmla="*/ 423 w 6046"/>
                    <a:gd name="T25" fmla="*/ 2 h 4401"/>
                    <a:gd name="T26" fmla="*/ 456 w 6046"/>
                    <a:gd name="T27" fmla="*/ 2 h 4401"/>
                    <a:gd name="T28" fmla="*/ 489 w 6046"/>
                    <a:gd name="T29" fmla="*/ 2 h 4401"/>
                    <a:gd name="T30" fmla="*/ 522 w 6046"/>
                    <a:gd name="T31" fmla="*/ 4 h 4401"/>
                    <a:gd name="T32" fmla="*/ 557 w 6046"/>
                    <a:gd name="T33" fmla="*/ 4 h 4401"/>
                    <a:gd name="T34" fmla="*/ 590 w 6046"/>
                    <a:gd name="T35" fmla="*/ 6 h 4401"/>
                    <a:gd name="T36" fmla="*/ 622 w 6046"/>
                    <a:gd name="T37" fmla="*/ 7 h 4401"/>
                    <a:gd name="T38" fmla="*/ 655 w 6046"/>
                    <a:gd name="T39" fmla="*/ 11 h 4401"/>
                    <a:gd name="T40" fmla="*/ 688 w 6046"/>
                    <a:gd name="T41" fmla="*/ 19 h 4401"/>
                    <a:gd name="T42" fmla="*/ 721 w 6046"/>
                    <a:gd name="T43" fmla="*/ 30 h 4401"/>
                    <a:gd name="T44" fmla="*/ 756 w 6046"/>
                    <a:gd name="T45" fmla="*/ 53 h 4401"/>
                    <a:gd name="T46" fmla="*/ 789 w 6046"/>
                    <a:gd name="T47" fmla="*/ 114 h 4401"/>
                    <a:gd name="T48" fmla="*/ 822 w 6046"/>
                    <a:gd name="T49" fmla="*/ 357 h 4401"/>
                    <a:gd name="T50" fmla="*/ 854 w 6046"/>
                    <a:gd name="T51" fmla="*/ 184 h 4401"/>
                    <a:gd name="T52" fmla="*/ 887 w 6046"/>
                    <a:gd name="T53" fmla="*/ 76 h 4401"/>
                    <a:gd name="T54" fmla="*/ 920 w 6046"/>
                    <a:gd name="T55" fmla="*/ 40 h 4401"/>
                    <a:gd name="T56" fmla="*/ 955 w 6046"/>
                    <a:gd name="T57" fmla="*/ 23 h 4401"/>
                    <a:gd name="T58" fmla="*/ 988 w 6046"/>
                    <a:gd name="T59" fmla="*/ 15 h 4401"/>
                    <a:gd name="T60" fmla="*/ 1021 w 6046"/>
                    <a:gd name="T61" fmla="*/ 10 h 4401"/>
                    <a:gd name="T62" fmla="*/ 1053 w 6046"/>
                    <a:gd name="T63" fmla="*/ 7 h 4401"/>
                    <a:gd name="T64" fmla="*/ 1086 w 6046"/>
                    <a:gd name="T65" fmla="*/ 6 h 4401"/>
                    <a:gd name="T66" fmla="*/ 1119 w 6046"/>
                    <a:gd name="T67" fmla="*/ 4 h 4401"/>
                    <a:gd name="T68" fmla="*/ 1154 w 6046"/>
                    <a:gd name="T69" fmla="*/ 4 h 4401"/>
                    <a:gd name="T70" fmla="*/ 1187 w 6046"/>
                    <a:gd name="T71" fmla="*/ 2 h 4401"/>
                    <a:gd name="T72" fmla="*/ 1219 w 6046"/>
                    <a:gd name="T73" fmla="*/ 2 h 4401"/>
                    <a:gd name="T74" fmla="*/ 1252 w 6046"/>
                    <a:gd name="T75" fmla="*/ 2 h 4401"/>
                    <a:gd name="T76" fmla="*/ 1285 w 6046"/>
                    <a:gd name="T77" fmla="*/ 2 h 4401"/>
                    <a:gd name="T78" fmla="*/ 1318 w 6046"/>
                    <a:gd name="T79" fmla="*/ 2 h 4401"/>
                    <a:gd name="T80" fmla="*/ 1353 w 6046"/>
                    <a:gd name="T81" fmla="*/ 0 h 4401"/>
                    <a:gd name="T82" fmla="*/ 1386 w 6046"/>
                    <a:gd name="T83" fmla="*/ 0 h 4401"/>
                    <a:gd name="T84" fmla="*/ 1419 w 6046"/>
                    <a:gd name="T85" fmla="*/ 0 h 4401"/>
                    <a:gd name="T86" fmla="*/ 1451 w 6046"/>
                    <a:gd name="T87" fmla="*/ 0 h 4401"/>
                    <a:gd name="T88" fmla="*/ 1484 w 6046"/>
                    <a:gd name="T89" fmla="*/ 0 h 4401"/>
                    <a:gd name="T90" fmla="*/ 1517 w 6046"/>
                    <a:gd name="T91" fmla="*/ 0 h 4401"/>
                    <a:gd name="T92" fmla="*/ 1552 w 6046"/>
                    <a:gd name="T93" fmla="*/ 0 h 4401"/>
                    <a:gd name="T94" fmla="*/ 1585 w 6046"/>
                    <a:gd name="T95" fmla="*/ 0 h 4401"/>
                    <a:gd name="T96" fmla="*/ 1618 w 6046"/>
                    <a:gd name="T97" fmla="*/ 0 h 4401"/>
                    <a:gd name="T98" fmla="*/ 1651 w 6046"/>
                    <a:gd name="T99" fmla="*/ 0 h 4401"/>
                    <a:gd name="T100" fmla="*/ 1683 w 6046"/>
                    <a:gd name="T101" fmla="*/ 0 h 4401"/>
                    <a:gd name="T102" fmla="*/ 1716 w 6046"/>
                    <a:gd name="T103" fmla="*/ 0 h 4401"/>
                    <a:gd name="T104" fmla="*/ 1751 w 6046"/>
                    <a:gd name="T105" fmla="*/ 0 h 4401"/>
                    <a:gd name="T106" fmla="*/ 1784 w 6046"/>
                    <a:gd name="T107" fmla="*/ 0 h 4401"/>
                    <a:gd name="T108" fmla="*/ 1817 w 6046"/>
                    <a:gd name="T109" fmla="*/ 0 h 4401"/>
                    <a:gd name="T110" fmla="*/ 1850 w 6046"/>
                    <a:gd name="T111" fmla="*/ 0 h 4401"/>
                    <a:gd name="T112" fmla="*/ 1882 w 6046"/>
                    <a:gd name="T113" fmla="*/ 0 h 4401"/>
                    <a:gd name="T114" fmla="*/ 1915 w 6046"/>
                    <a:gd name="T115" fmla="*/ 0 h 4401"/>
                    <a:gd name="T116" fmla="*/ 1951 w 6046"/>
                    <a:gd name="T117" fmla="*/ 0 h 4401"/>
                    <a:gd name="T118" fmla="*/ 1983 w 6046"/>
                    <a:gd name="T119" fmla="*/ 0 h 4401"/>
                    <a:gd name="T120" fmla="*/ 2016 w 6046"/>
                    <a:gd name="T121" fmla="*/ 0 h 4401"/>
                    <a:gd name="T122" fmla="*/ 2049 w 6046"/>
                    <a:gd name="T123" fmla="*/ 0 h 4401"/>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6046" h="4401">
                      <a:moveTo>
                        <a:pt x="0" y="0"/>
                      </a:moveTo>
                      <a:lnTo>
                        <a:pt x="22" y="0"/>
                      </a:lnTo>
                      <a:lnTo>
                        <a:pt x="51" y="0"/>
                      </a:lnTo>
                      <a:lnTo>
                        <a:pt x="74" y="0"/>
                      </a:lnTo>
                      <a:lnTo>
                        <a:pt x="96" y="0"/>
                      </a:lnTo>
                      <a:lnTo>
                        <a:pt x="118" y="0"/>
                      </a:lnTo>
                      <a:lnTo>
                        <a:pt x="147" y="0"/>
                      </a:lnTo>
                      <a:lnTo>
                        <a:pt x="169" y="0"/>
                      </a:lnTo>
                      <a:lnTo>
                        <a:pt x="191" y="0"/>
                      </a:lnTo>
                      <a:lnTo>
                        <a:pt x="220" y="0"/>
                      </a:lnTo>
                      <a:lnTo>
                        <a:pt x="242" y="0"/>
                      </a:lnTo>
                      <a:lnTo>
                        <a:pt x="265" y="0"/>
                      </a:lnTo>
                      <a:lnTo>
                        <a:pt x="294" y="0"/>
                      </a:lnTo>
                      <a:lnTo>
                        <a:pt x="316" y="0"/>
                      </a:lnTo>
                      <a:lnTo>
                        <a:pt x="338" y="0"/>
                      </a:lnTo>
                      <a:lnTo>
                        <a:pt x="360" y="0"/>
                      </a:lnTo>
                      <a:lnTo>
                        <a:pt x="389" y="0"/>
                      </a:lnTo>
                      <a:lnTo>
                        <a:pt x="411" y="0"/>
                      </a:lnTo>
                      <a:lnTo>
                        <a:pt x="433" y="0"/>
                      </a:lnTo>
                      <a:lnTo>
                        <a:pt x="463" y="0"/>
                      </a:lnTo>
                      <a:lnTo>
                        <a:pt x="485" y="0"/>
                      </a:lnTo>
                      <a:lnTo>
                        <a:pt x="507" y="0"/>
                      </a:lnTo>
                      <a:lnTo>
                        <a:pt x="529" y="0"/>
                      </a:lnTo>
                      <a:lnTo>
                        <a:pt x="558" y="0"/>
                      </a:lnTo>
                      <a:lnTo>
                        <a:pt x="580" y="0"/>
                      </a:lnTo>
                      <a:lnTo>
                        <a:pt x="602" y="0"/>
                      </a:lnTo>
                      <a:lnTo>
                        <a:pt x="632" y="0"/>
                      </a:lnTo>
                      <a:lnTo>
                        <a:pt x="654" y="0"/>
                      </a:lnTo>
                      <a:lnTo>
                        <a:pt x="676" y="0"/>
                      </a:lnTo>
                      <a:lnTo>
                        <a:pt x="698" y="0"/>
                      </a:lnTo>
                      <a:lnTo>
                        <a:pt x="727" y="0"/>
                      </a:lnTo>
                      <a:lnTo>
                        <a:pt x="749" y="0"/>
                      </a:lnTo>
                      <a:lnTo>
                        <a:pt x="771" y="0"/>
                      </a:lnTo>
                      <a:lnTo>
                        <a:pt x="801" y="0"/>
                      </a:lnTo>
                      <a:lnTo>
                        <a:pt x="823" y="0"/>
                      </a:lnTo>
                      <a:lnTo>
                        <a:pt x="845" y="0"/>
                      </a:lnTo>
                      <a:lnTo>
                        <a:pt x="874" y="0"/>
                      </a:lnTo>
                      <a:lnTo>
                        <a:pt x="896" y="0"/>
                      </a:lnTo>
                      <a:lnTo>
                        <a:pt x="918" y="0"/>
                      </a:lnTo>
                      <a:lnTo>
                        <a:pt x="940" y="0"/>
                      </a:lnTo>
                      <a:lnTo>
                        <a:pt x="970" y="0"/>
                      </a:lnTo>
                      <a:lnTo>
                        <a:pt x="992" y="7"/>
                      </a:lnTo>
                      <a:lnTo>
                        <a:pt x="1014" y="7"/>
                      </a:lnTo>
                      <a:lnTo>
                        <a:pt x="1043" y="7"/>
                      </a:lnTo>
                      <a:lnTo>
                        <a:pt x="1065" y="7"/>
                      </a:lnTo>
                      <a:lnTo>
                        <a:pt x="1087" y="7"/>
                      </a:lnTo>
                      <a:lnTo>
                        <a:pt x="1109" y="7"/>
                      </a:lnTo>
                      <a:lnTo>
                        <a:pt x="1139" y="7"/>
                      </a:lnTo>
                      <a:lnTo>
                        <a:pt x="1161" y="7"/>
                      </a:lnTo>
                      <a:lnTo>
                        <a:pt x="1183" y="7"/>
                      </a:lnTo>
                      <a:lnTo>
                        <a:pt x="1212" y="7"/>
                      </a:lnTo>
                      <a:lnTo>
                        <a:pt x="1234" y="7"/>
                      </a:lnTo>
                      <a:lnTo>
                        <a:pt x="1256" y="7"/>
                      </a:lnTo>
                      <a:lnTo>
                        <a:pt x="1278" y="7"/>
                      </a:lnTo>
                      <a:lnTo>
                        <a:pt x="1308" y="7"/>
                      </a:lnTo>
                      <a:lnTo>
                        <a:pt x="1330" y="7"/>
                      </a:lnTo>
                      <a:lnTo>
                        <a:pt x="1352" y="7"/>
                      </a:lnTo>
                      <a:lnTo>
                        <a:pt x="1381" y="7"/>
                      </a:lnTo>
                      <a:lnTo>
                        <a:pt x="1403" y="7"/>
                      </a:lnTo>
                      <a:lnTo>
                        <a:pt x="1425" y="7"/>
                      </a:lnTo>
                      <a:lnTo>
                        <a:pt x="1455" y="15"/>
                      </a:lnTo>
                      <a:lnTo>
                        <a:pt x="1477" y="15"/>
                      </a:lnTo>
                      <a:lnTo>
                        <a:pt x="1499" y="15"/>
                      </a:lnTo>
                      <a:lnTo>
                        <a:pt x="1521" y="15"/>
                      </a:lnTo>
                      <a:lnTo>
                        <a:pt x="1550" y="15"/>
                      </a:lnTo>
                      <a:lnTo>
                        <a:pt x="1572" y="15"/>
                      </a:lnTo>
                      <a:lnTo>
                        <a:pt x="1594" y="15"/>
                      </a:lnTo>
                      <a:lnTo>
                        <a:pt x="1623" y="15"/>
                      </a:lnTo>
                      <a:lnTo>
                        <a:pt x="1646" y="22"/>
                      </a:lnTo>
                      <a:lnTo>
                        <a:pt x="1668" y="22"/>
                      </a:lnTo>
                      <a:lnTo>
                        <a:pt x="1690" y="22"/>
                      </a:lnTo>
                      <a:lnTo>
                        <a:pt x="1719" y="22"/>
                      </a:lnTo>
                      <a:lnTo>
                        <a:pt x="1741" y="22"/>
                      </a:lnTo>
                      <a:lnTo>
                        <a:pt x="1763" y="29"/>
                      </a:lnTo>
                      <a:lnTo>
                        <a:pt x="1792" y="29"/>
                      </a:lnTo>
                      <a:lnTo>
                        <a:pt x="1814" y="29"/>
                      </a:lnTo>
                      <a:lnTo>
                        <a:pt x="1837" y="37"/>
                      </a:lnTo>
                      <a:lnTo>
                        <a:pt x="1859" y="37"/>
                      </a:lnTo>
                      <a:lnTo>
                        <a:pt x="1888" y="44"/>
                      </a:lnTo>
                      <a:lnTo>
                        <a:pt x="1910" y="44"/>
                      </a:lnTo>
                      <a:lnTo>
                        <a:pt x="1932" y="51"/>
                      </a:lnTo>
                      <a:lnTo>
                        <a:pt x="1961" y="59"/>
                      </a:lnTo>
                      <a:lnTo>
                        <a:pt x="1983" y="66"/>
                      </a:lnTo>
                      <a:lnTo>
                        <a:pt x="2005" y="73"/>
                      </a:lnTo>
                      <a:lnTo>
                        <a:pt x="2035" y="81"/>
                      </a:lnTo>
                      <a:lnTo>
                        <a:pt x="2057" y="88"/>
                      </a:lnTo>
                      <a:lnTo>
                        <a:pt x="2079" y="103"/>
                      </a:lnTo>
                      <a:lnTo>
                        <a:pt x="2101" y="117"/>
                      </a:lnTo>
                      <a:lnTo>
                        <a:pt x="2130" y="132"/>
                      </a:lnTo>
                      <a:lnTo>
                        <a:pt x="2152" y="154"/>
                      </a:lnTo>
                      <a:lnTo>
                        <a:pt x="2174" y="176"/>
                      </a:lnTo>
                      <a:lnTo>
                        <a:pt x="2204" y="206"/>
                      </a:lnTo>
                      <a:lnTo>
                        <a:pt x="2226" y="250"/>
                      </a:lnTo>
                      <a:lnTo>
                        <a:pt x="2248" y="294"/>
                      </a:lnTo>
                      <a:lnTo>
                        <a:pt x="2270" y="360"/>
                      </a:lnTo>
                      <a:lnTo>
                        <a:pt x="2299" y="441"/>
                      </a:lnTo>
                      <a:lnTo>
                        <a:pt x="2321" y="551"/>
                      </a:lnTo>
                      <a:lnTo>
                        <a:pt x="2343" y="713"/>
                      </a:lnTo>
                      <a:lnTo>
                        <a:pt x="2373" y="955"/>
                      </a:lnTo>
                      <a:lnTo>
                        <a:pt x="2395" y="1381"/>
                      </a:lnTo>
                      <a:lnTo>
                        <a:pt x="2417" y="4401"/>
                      </a:lnTo>
                      <a:lnTo>
                        <a:pt x="2439" y="1381"/>
                      </a:lnTo>
                      <a:lnTo>
                        <a:pt x="2468" y="955"/>
                      </a:lnTo>
                      <a:lnTo>
                        <a:pt x="2490" y="713"/>
                      </a:lnTo>
                      <a:lnTo>
                        <a:pt x="2512" y="551"/>
                      </a:lnTo>
                      <a:lnTo>
                        <a:pt x="2542" y="441"/>
                      </a:lnTo>
                      <a:lnTo>
                        <a:pt x="2564" y="360"/>
                      </a:lnTo>
                      <a:lnTo>
                        <a:pt x="2586" y="294"/>
                      </a:lnTo>
                      <a:lnTo>
                        <a:pt x="2615" y="250"/>
                      </a:lnTo>
                      <a:lnTo>
                        <a:pt x="2637" y="206"/>
                      </a:lnTo>
                      <a:lnTo>
                        <a:pt x="2659" y="176"/>
                      </a:lnTo>
                      <a:lnTo>
                        <a:pt x="2681" y="154"/>
                      </a:lnTo>
                      <a:lnTo>
                        <a:pt x="2711" y="132"/>
                      </a:lnTo>
                      <a:lnTo>
                        <a:pt x="2733" y="117"/>
                      </a:lnTo>
                      <a:lnTo>
                        <a:pt x="2755" y="103"/>
                      </a:lnTo>
                      <a:lnTo>
                        <a:pt x="2784" y="88"/>
                      </a:lnTo>
                      <a:lnTo>
                        <a:pt x="2806" y="81"/>
                      </a:lnTo>
                      <a:lnTo>
                        <a:pt x="2828" y="73"/>
                      </a:lnTo>
                      <a:lnTo>
                        <a:pt x="2850" y="66"/>
                      </a:lnTo>
                      <a:lnTo>
                        <a:pt x="2880" y="59"/>
                      </a:lnTo>
                      <a:lnTo>
                        <a:pt x="2902" y="51"/>
                      </a:lnTo>
                      <a:lnTo>
                        <a:pt x="2924" y="44"/>
                      </a:lnTo>
                      <a:lnTo>
                        <a:pt x="2953" y="44"/>
                      </a:lnTo>
                      <a:lnTo>
                        <a:pt x="2975" y="37"/>
                      </a:lnTo>
                      <a:lnTo>
                        <a:pt x="2997" y="37"/>
                      </a:lnTo>
                      <a:lnTo>
                        <a:pt x="3027" y="29"/>
                      </a:lnTo>
                      <a:lnTo>
                        <a:pt x="3049" y="29"/>
                      </a:lnTo>
                      <a:lnTo>
                        <a:pt x="3071" y="29"/>
                      </a:lnTo>
                      <a:lnTo>
                        <a:pt x="3093" y="22"/>
                      </a:lnTo>
                      <a:lnTo>
                        <a:pt x="3122" y="22"/>
                      </a:lnTo>
                      <a:lnTo>
                        <a:pt x="3144" y="22"/>
                      </a:lnTo>
                      <a:lnTo>
                        <a:pt x="3166" y="22"/>
                      </a:lnTo>
                      <a:lnTo>
                        <a:pt x="3196" y="22"/>
                      </a:lnTo>
                      <a:lnTo>
                        <a:pt x="3218" y="15"/>
                      </a:lnTo>
                      <a:lnTo>
                        <a:pt x="3240" y="15"/>
                      </a:lnTo>
                      <a:lnTo>
                        <a:pt x="3262" y="15"/>
                      </a:lnTo>
                      <a:lnTo>
                        <a:pt x="3291" y="15"/>
                      </a:lnTo>
                      <a:lnTo>
                        <a:pt x="3313" y="15"/>
                      </a:lnTo>
                      <a:lnTo>
                        <a:pt x="3335" y="15"/>
                      </a:lnTo>
                      <a:lnTo>
                        <a:pt x="3364" y="15"/>
                      </a:lnTo>
                      <a:lnTo>
                        <a:pt x="3386" y="15"/>
                      </a:lnTo>
                      <a:lnTo>
                        <a:pt x="3409" y="7"/>
                      </a:lnTo>
                      <a:lnTo>
                        <a:pt x="3431" y="7"/>
                      </a:lnTo>
                      <a:lnTo>
                        <a:pt x="3460" y="7"/>
                      </a:lnTo>
                      <a:lnTo>
                        <a:pt x="3482" y="7"/>
                      </a:lnTo>
                      <a:lnTo>
                        <a:pt x="3504" y="7"/>
                      </a:lnTo>
                      <a:lnTo>
                        <a:pt x="3533" y="7"/>
                      </a:lnTo>
                      <a:lnTo>
                        <a:pt x="3555" y="7"/>
                      </a:lnTo>
                      <a:lnTo>
                        <a:pt x="3577" y="7"/>
                      </a:lnTo>
                      <a:lnTo>
                        <a:pt x="3607" y="7"/>
                      </a:lnTo>
                      <a:lnTo>
                        <a:pt x="3629" y="7"/>
                      </a:lnTo>
                      <a:lnTo>
                        <a:pt x="3651" y="7"/>
                      </a:lnTo>
                      <a:lnTo>
                        <a:pt x="3673" y="7"/>
                      </a:lnTo>
                      <a:lnTo>
                        <a:pt x="3702" y="7"/>
                      </a:lnTo>
                      <a:lnTo>
                        <a:pt x="3724" y="7"/>
                      </a:lnTo>
                      <a:lnTo>
                        <a:pt x="3746" y="7"/>
                      </a:lnTo>
                      <a:lnTo>
                        <a:pt x="3776" y="7"/>
                      </a:lnTo>
                      <a:lnTo>
                        <a:pt x="3798" y="7"/>
                      </a:lnTo>
                      <a:lnTo>
                        <a:pt x="3820" y="7"/>
                      </a:lnTo>
                      <a:lnTo>
                        <a:pt x="3842" y="7"/>
                      </a:lnTo>
                      <a:lnTo>
                        <a:pt x="3871" y="0"/>
                      </a:lnTo>
                      <a:lnTo>
                        <a:pt x="3893" y="0"/>
                      </a:lnTo>
                      <a:lnTo>
                        <a:pt x="3915" y="0"/>
                      </a:lnTo>
                      <a:lnTo>
                        <a:pt x="3945" y="0"/>
                      </a:lnTo>
                      <a:lnTo>
                        <a:pt x="3967" y="0"/>
                      </a:lnTo>
                      <a:lnTo>
                        <a:pt x="3989" y="0"/>
                      </a:lnTo>
                      <a:lnTo>
                        <a:pt x="4011" y="0"/>
                      </a:lnTo>
                      <a:lnTo>
                        <a:pt x="4040" y="0"/>
                      </a:lnTo>
                      <a:lnTo>
                        <a:pt x="4062" y="0"/>
                      </a:lnTo>
                      <a:lnTo>
                        <a:pt x="4084" y="0"/>
                      </a:lnTo>
                      <a:lnTo>
                        <a:pt x="4114" y="0"/>
                      </a:lnTo>
                      <a:lnTo>
                        <a:pt x="4136" y="0"/>
                      </a:lnTo>
                      <a:lnTo>
                        <a:pt x="4158" y="0"/>
                      </a:lnTo>
                      <a:lnTo>
                        <a:pt x="4187" y="0"/>
                      </a:lnTo>
                      <a:lnTo>
                        <a:pt x="4209" y="0"/>
                      </a:lnTo>
                      <a:lnTo>
                        <a:pt x="4231" y="0"/>
                      </a:lnTo>
                      <a:lnTo>
                        <a:pt x="4253" y="0"/>
                      </a:lnTo>
                      <a:lnTo>
                        <a:pt x="4283" y="0"/>
                      </a:lnTo>
                      <a:lnTo>
                        <a:pt x="4305" y="0"/>
                      </a:lnTo>
                      <a:lnTo>
                        <a:pt x="4327" y="0"/>
                      </a:lnTo>
                      <a:lnTo>
                        <a:pt x="4356" y="0"/>
                      </a:lnTo>
                      <a:lnTo>
                        <a:pt x="4378" y="0"/>
                      </a:lnTo>
                      <a:lnTo>
                        <a:pt x="4400" y="0"/>
                      </a:lnTo>
                      <a:lnTo>
                        <a:pt x="4422" y="0"/>
                      </a:lnTo>
                      <a:lnTo>
                        <a:pt x="4452" y="0"/>
                      </a:lnTo>
                      <a:lnTo>
                        <a:pt x="4474" y="0"/>
                      </a:lnTo>
                      <a:lnTo>
                        <a:pt x="4496" y="0"/>
                      </a:lnTo>
                      <a:lnTo>
                        <a:pt x="4525" y="0"/>
                      </a:lnTo>
                      <a:lnTo>
                        <a:pt x="4547" y="0"/>
                      </a:lnTo>
                      <a:lnTo>
                        <a:pt x="4569" y="0"/>
                      </a:lnTo>
                      <a:lnTo>
                        <a:pt x="4591" y="0"/>
                      </a:lnTo>
                      <a:lnTo>
                        <a:pt x="4621" y="0"/>
                      </a:lnTo>
                      <a:lnTo>
                        <a:pt x="4643" y="0"/>
                      </a:lnTo>
                      <a:lnTo>
                        <a:pt x="4665" y="0"/>
                      </a:lnTo>
                      <a:lnTo>
                        <a:pt x="4694" y="0"/>
                      </a:lnTo>
                      <a:lnTo>
                        <a:pt x="4716" y="0"/>
                      </a:lnTo>
                      <a:lnTo>
                        <a:pt x="4738" y="0"/>
                      </a:lnTo>
                      <a:lnTo>
                        <a:pt x="4768" y="0"/>
                      </a:lnTo>
                      <a:lnTo>
                        <a:pt x="4790" y="0"/>
                      </a:lnTo>
                      <a:lnTo>
                        <a:pt x="4812" y="0"/>
                      </a:lnTo>
                      <a:lnTo>
                        <a:pt x="4834" y="0"/>
                      </a:lnTo>
                      <a:lnTo>
                        <a:pt x="4863" y="0"/>
                      </a:lnTo>
                      <a:lnTo>
                        <a:pt x="4885" y="0"/>
                      </a:lnTo>
                      <a:lnTo>
                        <a:pt x="4907" y="0"/>
                      </a:lnTo>
                      <a:lnTo>
                        <a:pt x="4936" y="0"/>
                      </a:lnTo>
                      <a:lnTo>
                        <a:pt x="4958" y="0"/>
                      </a:lnTo>
                      <a:lnTo>
                        <a:pt x="4981" y="0"/>
                      </a:lnTo>
                      <a:lnTo>
                        <a:pt x="5003" y="0"/>
                      </a:lnTo>
                      <a:lnTo>
                        <a:pt x="5032" y="0"/>
                      </a:lnTo>
                      <a:lnTo>
                        <a:pt x="5054" y="0"/>
                      </a:lnTo>
                      <a:lnTo>
                        <a:pt x="5076" y="0"/>
                      </a:lnTo>
                      <a:lnTo>
                        <a:pt x="5105" y="0"/>
                      </a:lnTo>
                      <a:lnTo>
                        <a:pt x="5127" y="0"/>
                      </a:lnTo>
                      <a:lnTo>
                        <a:pt x="5149" y="0"/>
                      </a:lnTo>
                      <a:lnTo>
                        <a:pt x="5172" y="0"/>
                      </a:lnTo>
                      <a:lnTo>
                        <a:pt x="5201" y="0"/>
                      </a:lnTo>
                      <a:lnTo>
                        <a:pt x="5223" y="0"/>
                      </a:lnTo>
                      <a:lnTo>
                        <a:pt x="5245" y="0"/>
                      </a:lnTo>
                      <a:lnTo>
                        <a:pt x="5274" y="0"/>
                      </a:lnTo>
                      <a:lnTo>
                        <a:pt x="5296" y="0"/>
                      </a:lnTo>
                      <a:lnTo>
                        <a:pt x="5318" y="0"/>
                      </a:lnTo>
                      <a:lnTo>
                        <a:pt x="5348" y="0"/>
                      </a:lnTo>
                      <a:lnTo>
                        <a:pt x="5370" y="0"/>
                      </a:lnTo>
                      <a:lnTo>
                        <a:pt x="5392" y="0"/>
                      </a:lnTo>
                      <a:lnTo>
                        <a:pt x="5414" y="0"/>
                      </a:lnTo>
                      <a:lnTo>
                        <a:pt x="5443" y="0"/>
                      </a:lnTo>
                      <a:lnTo>
                        <a:pt x="5465" y="0"/>
                      </a:lnTo>
                      <a:lnTo>
                        <a:pt x="5487" y="0"/>
                      </a:lnTo>
                      <a:lnTo>
                        <a:pt x="5517" y="0"/>
                      </a:lnTo>
                      <a:lnTo>
                        <a:pt x="5539" y="0"/>
                      </a:lnTo>
                      <a:lnTo>
                        <a:pt x="5561" y="0"/>
                      </a:lnTo>
                      <a:lnTo>
                        <a:pt x="5583" y="0"/>
                      </a:lnTo>
                      <a:lnTo>
                        <a:pt x="5612" y="0"/>
                      </a:lnTo>
                      <a:lnTo>
                        <a:pt x="5634" y="0"/>
                      </a:lnTo>
                      <a:lnTo>
                        <a:pt x="5656" y="0"/>
                      </a:lnTo>
                      <a:lnTo>
                        <a:pt x="5686" y="0"/>
                      </a:lnTo>
                      <a:lnTo>
                        <a:pt x="5708" y="0"/>
                      </a:lnTo>
                      <a:lnTo>
                        <a:pt x="5730" y="0"/>
                      </a:lnTo>
                      <a:lnTo>
                        <a:pt x="5752" y="0"/>
                      </a:lnTo>
                      <a:lnTo>
                        <a:pt x="5781" y="0"/>
                      </a:lnTo>
                      <a:lnTo>
                        <a:pt x="5803" y="0"/>
                      </a:lnTo>
                      <a:lnTo>
                        <a:pt x="5825" y="0"/>
                      </a:lnTo>
                      <a:lnTo>
                        <a:pt x="5855" y="0"/>
                      </a:lnTo>
                      <a:lnTo>
                        <a:pt x="5877" y="0"/>
                      </a:lnTo>
                      <a:lnTo>
                        <a:pt x="5899" y="0"/>
                      </a:lnTo>
                      <a:lnTo>
                        <a:pt x="5928" y="0"/>
                      </a:lnTo>
                      <a:lnTo>
                        <a:pt x="5950" y="0"/>
                      </a:lnTo>
                      <a:lnTo>
                        <a:pt x="5972" y="0"/>
                      </a:lnTo>
                      <a:lnTo>
                        <a:pt x="5994" y="0"/>
                      </a:lnTo>
                      <a:lnTo>
                        <a:pt x="6024" y="0"/>
                      </a:lnTo>
                      <a:lnTo>
                        <a:pt x="6046" y="0"/>
                      </a:lnTo>
                    </a:path>
                  </a:pathLst>
                </a:custGeom>
                <a:noFill/>
                <a:ln w="9525" cmpd="sng">
                  <a:solidFill>
                    <a:srgbClr val="FF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31775" name="Freeform 31"/>
                <p:cNvSpPr>
                  <a:spLocks/>
                </p:cNvSpPr>
                <p:nvPr/>
              </p:nvSpPr>
              <p:spPr bwMode="auto">
                <a:xfrm>
                  <a:off x="1698" y="1321"/>
                  <a:ext cx="2074" cy="1137"/>
                </a:xfrm>
                <a:custGeom>
                  <a:avLst/>
                  <a:gdLst>
                    <a:gd name="T0" fmla="*/ 25 w 6046"/>
                    <a:gd name="T1" fmla="*/ 2 h 4401"/>
                    <a:gd name="T2" fmla="*/ 58 w 6046"/>
                    <a:gd name="T3" fmla="*/ 2 h 4401"/>
                    <a:gd name="T4" fmla="*/ 91 w 6046"/>
                    <a:gd name="T5" fmla="*/ 2 h 4401"/>
                    <a:gd name="T6" fmla="*/ 123 w 6046"/>
                    <a:gd name="T7" fmla="*/ 2 h 4401"/>
                    <a:gd name="T8" fmla="*/ 159 w 6046"/>
                    <a:gd name="T9" fmla="*/ 2 h 4401"/>
                    <a:gd name="T10" fmla="*/ 191 w 6046"/>
                    <a:gd name="T11" fmla="*/ 2 h 4401"/>
                    <a:gd name="T12" fmla="*/ 224 w 6046"/>
                    <a:gd name="T13" fmla="*/ 4 h 4401"/>
                    <a:gd name="T14" fmla="*/ 257 w 6046"/>
                    <a:gd name="T15" fmla="*/ 4 h 4401"/>
                    <a:gd name="T16" fmla="*/ 290 w 6046"/>
                    <a:gd name="T17" fmla="*/ 4 h 4401"/>
                    <a:gd name="T18" fmla="*/ 322 w 6046"/>
                    <a:gd name="T19" fmla="*/ 6 h 4401"/>
                    <a:gd name="T20" fmla="*/ 358 w 6046"/>
                    <a:gd name="T21" fmla="*/ 7 h 4401"/>
                    <a:gd name="T22" fmla="*/ 391 w 6046"/>
                    <a:gd name="T23" fmla="*/ 7 h 4401"/>
                    <a:gd name="T24" fmla="*/ 423 w 6046"/>
                    <a:gd name="T25" fmla="*/ 10 h 4401"/>
                    <a:gd name="T26" fmla="*/ 456 w 6046"/>
                    <a:gd name="T27" fmla="*/ 13 h 4401"/>
                    <a:gd name="T28" fmla="*/ 489 w 6046"/>
                    <a:gd name="T29" fmla="*/ 15 h 4401"/>
                    <a:gd name="T30" fmla="*/ 522 w 6046"/>
                    <a:gd name="T31" fmla="*/ 19 h 4401"/>
                    <a:gd name="T32" fmla="*/ 557 w 6046"/>
                    <a:gd name="T33" fmla="*/ 25 h 4401"/>
                    <a:gd name="T34" fmla="*/ 590 w 6046"/>
                    <a:gd name="T35" fmla="*/ 32 h 4401"/>
                    <a:gd name="T36" fmla="*/ 622 w 6046"/>
                    <a:gd name="T37" fmla="*/ 42 h 4401"/>
                    <a:gd name="T38" fmla="*/ 655 w 6046"/>
                    <a:gd name="T39" fmla="*/ 57 h 4401"/>
                    <a:gd name="T40" fmla="*/ 688 w 6046"/>
                    <a:gd name="T41" fmla="*/ 78 h 4401"/>
                    <a:gd name="T42" fmla="*/ 721 w 6046"/>
                    <a:gd name="T43" fmla="*/ 108 h 4401"/>
                    <a:gd name="T44" fmla="*/ 756 w 6046"/>
                    <a:gd name="T45" fmla="*/ 158 h 4401"/>
                    <a:gd name="T46" fmla="*/ 789 w 6046"/>
                    <a:gd name="T47" fmla="*/ 245 h 4401"/>
                    <a:gd name="T48" fmla="*/ 822 w 6046"/>
                    <a:gd name="T49" fmla="*/ 507 h 4401"/>
                    <a:gd name="T50" fmla="*/ 854 w 6046"/>
                    <a:gd name="T51" fmla="*/ 327 h 4401"/>
                    <a:gd name="T52" fmla="*/ 887 w 6046"/>
                    <a:gd name="T53" fmla="*/ 194 h 4401"/>
                    <a:gd name="T54" fmla="*/ 920 w 6046"/>
                    <a:gd name="T55" fmla="*/ 129 h 4401"/>
                    <a:gd name="T56" fmla="*/ 955 w 6046"/>
                    <a:gd name="T57" fmla="*/ 91 h 4401"/>
                    <a:gd name="T58" fmla="*/ 988 w 6046"/>
                    <a:gd name="T59" fmla="*/ 66 h 4401"/>
                    <a:gd name="T60" fmla="*/ 1021 w 6046"/>
                    <a:gd name="T61" fmla="*/ 49 h 4401"/>
                    <a:gd name="T62" fmla="*/ 1053 w 6046"/>
                    <a:gd name="T63" fmla="*/ 38 h 4401"/>
                    <a:gd name="T64" fmla="*/ 1086 w 6046"/>
                    <a:gd name="T65" fmla="*/ 28 h 4401"/>
                    <a:gd name="T66" fmla="*/ 1119 w 6046"/>
                    <a:gd name="T67" fmla="*/ 23 h 4401"/>
                    <a:gd name="T68" fmla="*/ 1154 w 6046"/>
                    <a:gd name="T69" fmla="*/ 17 h 4401"/>
                    <a:gd name="T70" fmla="*/ 1187 w 6046"/>
                    <a:gd name="T71" fmla="*/ 13 h 4401"/>
                    <a:gd name="T72" fmla="*/ 1219 w 6046"/>
                    <a:gd name="T73" fmla="*/ 11 h 4401"/>
                    <a:gd name="T74" fmla="*/ 1252 w 6046"/>
                    <a:gd name="T75" fmla="*/ 10 h 4401"/>
                    <a:gd name="T76" fmla="*/ 1285 w 6046"/>
                    <a:gd name="T77" fmla="*/ 7 h 4401"/>
                    <a:gd name="T78" fmla="*/ 1318 w 6046"/>
                    <a:gd name="T79" fmla="*/ 6 h 4401"/>
                    <a:gd name="T80" fmla="*/ 1353 w 6046"/>
                    <a:gd name="T81" fmla="*/ 6 h 4401"/>
                    <a:gd name="T82" fmla="*/ 1386 w 6046"/>
                    <a:gd name="T83" fmla="*/ 4 h 4401"/>
                    <a:gd name="T84" fmla="*/ 1419 w 6046"/>
                    <a:gd name="T85" fmla="*/ 4 h 4401"/>
                    <a:gd name="T86" fmla="*/ 1451 w 6046"/>
                    <a:gd name="T87" fmla="*/ 2 h 4401"/>
                    <a:gd name="T88" fmla="*/ 1484 w 6046"/>
                    <a:gd name="T89" fmla="*/ 2 h 4401"/>
                    <a:gd name="T90" fmla="*/ 1517 w 6046"/>
                    <a:gd name="T91" fmla="*/ 2 h 4401"/>
                    <a:gd name="T92" fmla="*/ 1552 w 6046"/>
                    <a:gd name="T93" fmla="*/ 2 h 4401"/>
                    <a:gd name="T94" fmla="*/ 1585 w 6046"/>
                    <a:gd name="T95" fmla="*/ 2 h 4401"/>
                    <a:gd name="T96" fmla="*/ 1618 w 6046"/>
                    <a:gd name="T97" fmla="*/ 2 h 4401"/>
                    <a:gd name="T98" fmla="*/ 1651 w 6046"/>
                    <a:gd name="T99" fmla="*/ 0 h 4401"/>
                    <a:gd name="T100" fmla="*/ 1683 w 6046"/>
                    <a:gd name="T101" fmla="*/ 0 h 4401"/>
                    <a:gd name="T102" fmla="*/ 1716 w 6046"/>
                    <a:gd name="T103" fmla="*/ 0 h 4401"/>
                    <a:gd name="T104" fmla="*/ 1751 w 6046"/>
                    <a:gd name="T105" fmla="*/ 0 h 4401"/>
                    <a:gd name="T106" fmla="*/ 1784 w 6046"/>
                    <a:gd name="T107" fmla="*/ 0 h 4401"/>
                    <a:gd name="T108" fmla="*/ 1817 w 6046"/>
                    <a:gd name="T109" fmla="*/ 0 h 4401"/>
                    <a:gd name="T110" fmla="*/ 1850 w 6046"/>
                    <a:gd name="T111" fmla="*/ 0 h 4401"/>
                    <a:gd name="T112" fmla="*/ 1882 w 6046"/>
                    <a:gd name="T113" fmla="*/ 0 h 4401"/>
                    <a:gd name="T114" fmla="*/ 1915 w 6046"/>
                    <a:gd name="T115" fmla="*/ 0 h 4401"/>
                    <a:gd name="T116" fmla="*/ 1951 w 6046"/>
                    <a:gd name="T117" fmla="*/ 0 h 4401"/>
                    <a:gd name="T118" fmla="*/ 1983 w 6046"/>
                    <a:gd name="T119" fmla="*/ 0 h 4401"/>
                    <a:gd name="T120" fmla="*/ 2016 w 6046"/>
                    <a:gd name="T121" fmla="*/ 0 h 4401"/>
                    <a:gd name="T122" fmla="*/ 2049 w 6046"/>
                    <a:gd name="T123" fmla="*/ 0 h 4401"/>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6046" h="4401">
                      <a:moveTo>
                        <a:pt x="0" y="0"/>
                      </a:moveTo>
                      <a:lnTo>
                        <a:pt x="22" y="0"/>
                      </a:lnTo>
                      <a:lnTo>
                        <a:pt x="51" y="0"/>
                      </a:lnTo>
                      <a:lnTo>
                        <a:pt x="74" y="7"/>
                      </a:lnTo>
                      <a:lnTo>
                        <a:pt x="96" y="7"/>
                      </a:lnTo>
                      <a:lnTo>
                        <a:pt x="118" y="7"/>
                      </a:lnTo>
                      <a:lnTo>
                        <a:pt x="147" y="7"/>
                      </a:lnTo>
                      <a:lnTo>
                        <a:pt x="169" y="7"/>
                      </a:lnTo>
                      <a:lnTo>
                        <a:pt x="191" y="7"/>
                      </a:lnTo>
                      <a:lnTo>
                        <a:pt x="220" y="7"/>
                      </a:lnTo>
                      <a:lnTo>
                        <a:pt x="242" y="7"/>
                      </a:lnTo>
                      <a:lnTo>
                        <a:pt x="265" y="7"/>
                      </a:lnTo>
                      <a:lnTo>
                        <a:pt x="294" y="7"/>
                      </a:lnTo>
                      <a:lnTo>
                        <a:pt x="316" y="7"/>
                      </a:lnTo>
                      <a:lnTo>
                        <a:pt x="338" y="7"/>
                      </a:lnTo>
                      <a:lnTo>
                        <a:pt x="360" y="7"/>
                      </a:lnTo>
                      <a:lnTo>
                        <a:pt x="389" y="7"/>
                      </a:lnTo>
                      <a:lnTo>
                        <a:pt x="411" y="7"/>
                      </a:lnTo>
                      <a:lnTo>
                        <a:pt x="433" y="7"/>
                      </a:lnTo>
                      <a:lnTo>
                        <a:pt x="463" y="7"/>
                      </a:lnTo>
                      <a:lnTo>
                        <a:pt x="485" y="7"/>
                      </a:lnTo>
                      <a:lnTo>
                        <a:pt x="507" y="7"/>
                      </a:lnTo>
                      <a:lnTo>
                        <a:pt x="529" y="7"/>
                      </a:lnTo>
                      <a:lnTo>
                        <a:pt x="558" y="7"/>
                      </a:lnTo>
                      <a:lnTo>
                        <a:pt x="580" y="7"/>
                      </a:lnTo>
                      <a:lnTo>
                        <a:pt x="602" y="7"/>
                      </a:lnTo>
                      <a:lnTo>
                        <a:pt x="632" y="15"/>
                      </a:lnTo>
                      <a:lnTo>
                        <a:pt x="654" y="15"/>
                      </a:lnTo>
                      <a:lnTo>
                        <a:pt x="676" y="15"/>
                      </a:lnTo>
                      <a:lnTo>
                        <a:pt x="698" y="15"/>
                      </a:lnTo>
                      <a:lnTo>
                        <a:pt x="727" y="15"/>
                      </a:lnTo>
                      <a:lnTo>
                        <a:pt x="749" y="15"/>
                      </a:lnTo>
                      <a:lnTo>
                        <a:pt x="771" y="15"/>
                      </a:lnTo>
                      <a:lnTo>
                        <a:pt x="801" y="15"/>
                      </a:lnTo>
                      <a:lnTo>
                        <a:pt x="823" y="15"/>
                      </a:lnTo>
                      <a:lnTo>
                        <a:pt x="845" y="15"/>
                      </a:lnTo>
                      <a:lnTo>
                        <a:pt x="874" y="15"/>
                      </a:lnTo>
                      <a:lnTo>
                        <a:pt x="896" y="22"/>
                      </a:lnTo>
                      <a:lnTo>
                        <a:pt x="918" y="22"/>
                      </a:lnTo>
                      <a:lnTo>
                        <a:pt x="940" y="22"/>
                      </a:lnTo>
                      <a:lnTo>
                        <a:pt x="970" y="22"/>
                      </a:lnTo>
                      <a:lnTo>
                        <a:pt x="992" y="22"/>
                      </a:lnTo>
                      <a:lnTo>
                        <a:pt x="1014" y="22"/>
                      </a:lnTo>
                      <a:lnTo>
                        <a:pt x="1043" y="29"/>
                      </a:lnTo>
                      <a:lnTo>
                        <a:pt x="1065" y="29"/>
                      </a:lnTo>
                      <a:lnTo>
                        <a:pt x="1087" y="29"/>
                      </a:lnTo>
                      <a:lnTo>
                        <a:pt x="1109" y="29"/>
                      </a:lnTo>
                      <a:lnTo>
                        <a:pt x="1139" y="29"/>
                      </a:lnTo>
                      <a:lnTo>
                        <a:pt x="1161" y="37"/>
                      </a:lnTo>
                      <a:lnTo>
                        <a:pt x="1183" y="37"/>
                      </a:lnTo>
                      <a:lnTo>
                        <a:pt x="1212" y="37"/>
                      </a:lnTo>
                      <a:lnTo>
                        <a:pt x="1234" y="37"/>
                      </a:lnTo>
                      <a:lnTo>
                        <a:pt x="1256" y="44"/>
                      </a:lnTo>
                      <a:lnTo>
                        <a:pt x="1278" y="44"/>
                      </a:lnTo>
                      <a:lnTo>
                        <a:pt x="1308" y="44"/>
                      </a:lnTo>
                      <a:lnTo>
                        <a:pt x="1330" y="51"/>
                      </a:lnTo>
                      <a:lnTo>
                        <a:pt x="1352" y="51"/>
                      </a:lnTo>
                      <a:lnTo>
                        <a:pt x="1381" y="51"/>
                      </a:lnTo>
                      <a:lnTo>
                        <a:pt x="1403" y="59"/>
                      </a:lnTo>
                      <a:lnTo>
                        <a:pt x="1425" y="59"/>
                      </a:lnTo>
                      <a:lnTo>
                        <a:pt x="1455" y="66"/>
                      </a:lnTo>
                      <a:lnTo>
                        <a:pt x="1477" y="66"/>
                      </a:lnTo>
                      <a:lnTo>
                        <a:pt x="1499" y="73"/>
                      </a:lnTo>
                      <a:lnTo>
                        <a:pt x="1521" y="73"/>
                      </a:lnTo>
                      <a:lnTo>
                        <a:pt x="1550" y="81"/>
                      </a:lnTo>
                      <a:lnTo>
                        <a:pt x="1572" y="88"/>
                      </a:lnTo>
                      <a:lnTo>
                        <a:pt x="1594" y="88"/>
                      </a:lnTo>
                      <a:lnTo>
                        <a:pt x="1623" y="95"/>
                      </a:lnTo>
                      <a:lnTo>
                        <a:pt x="1646" y="103"/>
                      </a:lnTo>
                      <a:lnTo>
                        <a:pt x="1668" y="110"/>
                      </a:lnTo>
                      <a:lnTo>
                        <a:pt x="1690" y="117"/>
                      </a:lnTo>
                      <a:lnTo>
                        <a:pt x="1719" y="125"/>
                      </a:lnTo>
                      <a:lnTo>
                        <a:pt x="1741" y="132"/>
                      </a:lnTo>
                      <a:lnTo>
                        <a:pt x="1763" y="147"/>
                      </a:lnTo>
                      <a:lnTo>
                        <a:pt x="1792" y="154"/>
                      </a:lnTo>
                      <a:lnTo>
                        <a:pt x="1814" y="162"/>
                      </a:lnTo>
                      <a:lnTo>
                        <a:pt x="1837" y="176"/>
                      </a:lnTo>
                      <a:lnTo>
                        <a:pt x="1859" y="191"/>
                      </a:lnTo>
                      <a:lnTo>
                        <a:pt x="1888" y="206"/>
                      </a:lnTo>
                      <a:lnTo>
                        <a:pt x="1910" y="220"/>
                      </a:lnTo>
                      <a:lnTo>
                        <a:pt x="1932" y="235"/>
                      </a:lnTo>
                      <a:lnTo>
                        <a:pt x="1961" y="257"/>
                      </a:lnTo>
                      <a:lnTo>
                        <a:pt x="1983" y="272"/>
                      </a:lnTo>
                      <a:lnTo>
                        <a:pt x="2005" y="301"/>
                      </a:lnTo>
                      <a:lnTo>
                        <a:pt x="2035" y="323"/>
                      </a:lnTo>
                      <a:lnTo>
                        <a:pt x="2057" y="353"/>
                      </a:lnTo>
                      <a:lnTo>
                        <a:pt x="2079" y="382"/>
                      </a:lnTo>
                      <a:lnTo>
                        <a:pt x="2101" y="419"/>
                      </a:lnTo>
                      <a:lnTo>
                        <a:pt x="2130" y="455"/>
                      </a:lnTo>
                      <a:lnTo>
                        <a:pt x="2152" y="500"/>
                      </a:lnTo>
                      <a:lnTo>
                        <a:pt x="2174" y="551"/>
                      </a:lnTo>
                      <a:lnTo>
                        <a:pt x="2204" y="610"/>
                      </a:lnTo>
                      <a:lnTo>
                        <a:pt x="2226" y="676"/>
                      </a:lnTo>
                      <a:lnTo>
                        <a:pt x="2248" y="749"/>
                      </a:lnTo>
                      <a:lnTo>
                        <a:pt x="2270" y="838"/>
                      </a:lnTo>
                      <a:lnTo>
                        <a:pt x="2299" y="948"/>
                      </a:lnTo>
                      <a:lnTo>
                        <a:pt x="2321" y="1087"/>
                      </a:lnTo>
                      <a:lnTo>
                        <a:pt x="2343" y="1264"/>
                      </a:lnTo>
                      <a:lnTo>
                        <a:pt x="2373" y="1521"/>
                      </a:lnTo>
                      <a:lnTo>
                        <a:pt x="2395" y="1962"/>
                      </a:lnTo>
                      <a:lnTo>
                        <a:pt x="2417" y="4401"/>
                      </a:lnTo>
                      <a:lnTo>
                        <a:pt x="2439" y="1962"/>
                      </a:lnTo>
                      <a:lnTo>
                        <a:pt x="2468" y="1521"/>
                      </a:lnTo>
                      <a:lnTo>
                        <a:pt x="2490" y="1264"/>
                      </a:lnTo>
                      <a:lnTo>
                        <a:pt x="2512" y="1087"/>
                      </a:lnTo>
                      <a:lnTo>
                        <a:pt x="2542" y="948"/>
                      </a:lnTo>
                      <a:lnTo>
                        <a:pt x="2564" y="838"/>
                      </a:lnTo>
                      <a:lnTo>
                        <a:pt x="2586" y="749"/>
                      </a:lnTo>
                      <a:lnTo>
                        <a:pt x="2615" y="676"/>
                      </a:lnTo>
                      <a:lnTo>
                        <a:pt x="2637" y="610"/>
                      </a:lnTo>
                      <a:lnTo>
                        <a:pt x="2659" y="551"/>
                      </a:lnTo>
                      <a:lnTo>
                        <a:pt x="2681" y="500"/>
                      </a:lnTo>
                      <a:lnTo>
                        <a:pt x="2711" y="455"/>
                      </a:lnTo>
                      <a:lnTo>
                        <a:pt x="2733" y="419"/>
                      </a:lnTo>
                      <a:lnTo>
                        <a:pt x="2755" y="382"/>
                      </a:lnTo>
                      <a:lnTo>
                        <a:pt x="2784" y="353"/>
                      </a:lnTo>
                      <a:lnTo>
                        <a:pt x="2806" y="323"/>
                      </a:lnTo>
                      <a:lnTo>
                        <a:pt x="2828" y="301"/>
                      </a:lnTo>
                      <a:lnTo>
                        <a:pt x="2850" y="272"/>
                      </a:lnTo>
                      <a:lnTo>
                        <a:pt x="2880" y="257"/>
                      </a:lnTo>
                      <a:lnTo>
                        <a:pt x="2902" y="235"/>
                      </a:lnTo>
                      <a:lnTo>
                        <a:pt x="2924" y="220"/>
                      </a:lnTo>
                      <a:lnTo>
                        <a:pt x="2953" y="206"/>
                      </a:lnTo>
                      <a:lnTo>
                        <a:pt x="2975" y="191"/>
                      </a:lnTo>
                      <a:lnTo>
                        <a:pt x="2997" y="176"/>
                      </a:lnTo>
                      <a:lnTo>
                        <a:pt x="3027" y="162"/>
                      </a:lnTo>
                      <a:lnTo>
                        <a:pt x="3049" y="154"/>
                      </a:lnTo>
                      <a:lnTo>
                        <a:pt x="3071" y="147"/>
                      </a:lnTo>
                      <a:lnTo>
                        <a:pt x="3093" y="132"/>
                      </a:lnTo>
                      <a:lnTo>
                        <a:pt x="3122" y="125"/>
                      </a:lnTo>
                      <a:lnTo>
                        <a:pt x="3144" y="117"/>
                      </a:lnTo>
                      <a:lnTo>
                        <a:pt x="3166" y="110"/>
                      </a:lnTo>
                      <a:lnTo>
                        <a:pt x="3196" y="103"/>
                      </a:lnTo>
                      <a:lnTo>
                        <a:pt x="3218" y="95"/>
                      </a:lnTo>
                      <a:lnTo>
                        <a:pt x="3240" y="88"/>
                      </a:lnTo>
                      <a:lnTo>
                        <a:pt x="3262" y="88"/>
                      </a:lnTo>
                      <a:lnTo>
                        <a:pt x="3291" y="81"/>
                      </a:lnTo>
                      <a:lnTo>
                        <a:pt x="3313" y="73"/>
                      </a:lnTo>
                      <a:lnTo>
                        <a:pt x="3335" y="73"/>
                      </a:lnTo>
                      <a:lnTo>
                        <a:pt x="3364" y="66"/>
                      </a:lnTo>
                      <a:lnTo>
                        <a:pt x="3386" y="66"/>
                      </a:lnTo>
                      <a:lnTo>
                        <a:pt x="3409" y="59"/>
                      </a:lnTo>
                      <a:lnTo>
                        <a:pt x="3431" y="59"/>
                      </a:lnTo>
                      <a:lnTo>
                        <a:pt x="3460" y="51"/>
                      </a:lnTo>
                      <a:lnTo>
                        <a:pt x="3482" y="51"/>
                      </a:lnTo>
                      <a:lnTo>
                        <a:pt x="3504" y="51"/>
                      </a:lnTo>
                      <a:lnTo>
                        <a:pt x="3533" y="44"/>
                      </a:lnTo>
                      <a:lnTo>
                        <a:pt x="3555" y="44"/>
                      </a:lnTo>
                      <a:lnTo>
                        <a:pt x="3577" y="44"/>
                      </a:lnTo>
                      <a:lnTo>
                        <a:pt x="3607" y="37"/>
                      </a:lnTo>
                      <a:lnTo>
                        <a:pt x="3629" y="37"/>
                      </a:lnTo>
                      <a:lnTo>
                        <a:pt x="3651" y="37"/>
                      </a:lnTo>
                      <a:lnTo>
                        <a:pt x="3673" y="37"/>
                      </a:lnTo>
                      <a:lnTo>
                        <a:pt x="3702" y="29"/>
                      </a:lnTo>
                      <a:lnTo>
                        <a:pt x="3724" y="29"/>
                      </a:lnTo>
                      <a:lnTo>
                        <a:pt x="3746" y="29"/>
                      </a:lnTo>
                      <a:lnTo>
                        <a:pt x="3776" y="29"/>
                      </a:lnTo>
                      <a:lnTo>
                        <a:pt x="3798" y="29"/>
                      </a:lnTo>
                      <a:lnTo>
                        <a:pt x="3820" y="22"/>
                      </a:lnTo>
                      <a:lnTo>
                        <a:pt x="3842" y="22"/>
                      </a:lnTo>
                      <a:lnTo>
                        <a:pt x="3871" y="22"/>
                      </a:lnTo>
                      <a:lnTo>
                        <a:pt x="3893" y="22"/>
                      </a:lnTo>
                      <a:lnTo>
                        <a:pt x="3915" y="22"/>
                      </a:lnTo>
                      <a:lnTo>
                        <a:pt x="3945" y="22"/>
                      </a:lnTo>
                      <a:lnTo>
                        <a:pt x="3967" y="15"/>
                      </a:lnTo>
                      <a:lnTo>
                        <a:pt x="3989" y="15"/>
                      </a:lnTo>
                      <a:lnTo>
                        <a:pt x="4011" y="15"/>
                      </a:lnTo>
                      <a:lnTo>
                        <a:pt x="4040" y="15"/>
                      </a:lnTo>
                      <a:lnTo>
                        <a:pt x="4062" y="15"/>
                      </a:lnTo>
                      <a:lnTo>
                        <a:pt x="4084" y="15"/>
                      </a:lnTo>
                      <a:lnTo>
                        <a:pt x="4114" y="15"/>
                      </a:lnTo>
                      <a:lnTo>
                        <a:pt x="4136" y="15"/>
                      </a:lnTo>
                      <a:lnTo>
                        <a:pt x="4158" y="15"/>
                      </a:lnTo>
                      <a:lnTo>
                        <a:pt x="4187" y="15"/>
                      </a:lnTo>
                      <a:lnTo>
                        <a:pt x="4209" y="15"/>
                      </a:lnTo>
                      <a:lnTo>
                        <a:pt x="4231" y="7"/>
                      </a:lnTo>
                      <a:lnTo>
                        <a:pt x="4253" y="7"/>
                      </a:lnTo>
                      <a:lnTo>
                        <a:pt x="4283" y="7"/>
                      </a:lnTo>
                      <a:lnTo>
                        <a:pt x="4305" y="7"/>
                      </a:lnTo>
                      <a:lnTo>
                        <a:pt x="4327" y="7"/>
                      </a:lnTo>
                      <a:lnTo>
                        <a:pt x="4356" y="7"/>
                      </a:lnTo>
                      <a:lnTo>
                        <a:pt x="4378" y="7"/>
                      </a:lnTo>
                      <a:lnTo>
                        <a:pt x="4400" y="7"/>
                      </a:lnTo>
                      <a:lnTo>
                        <a:pt x="4422" y="7"/>
                      </a:lnTo>
                      <a:lnTo>
                        <a:pt x="4452" y="7"/>
                      </a:lnTo>
                      <a:lnTo>
                        <a:pt x="4474" y="7"/>
                      </a:lnTo>
                      <a:lnTo>
                        <a:pt x="4496" y="7"/>
                      </a:lnTo>
                      <a:lnTo>
                        <a:pt x="4525" y="7"/>
                      </a:lnTo>
                      <a:lnTo>
                        <a:pt x="4547" y="7"/>
                      </a:lnTo>
                      <a:lnTo>
                        <a:pt x="4569" y="7"/>
                      </a:lnTo>
                      <a:lnTo>
                        <a:pt x="4591" y="7"/>
                      </a:lnTo>
                      <a:lnTo>
                        <a:pt x="4621" y="7"/>
                      </a:lnTo>
                      <a:lnTo>
                        <a:pt x="4643" y="7"/>
                      </a:lnTo>
                      <a:lnTo>
                        <a:pt x="4665" y="7"/>
                      </a:lnTo>
                      <a:lnTo>
                        <a:pt x="4694" y="7"/>
                      </a:lnTo>
                      <a:lnTo>
                        <a:pt x="4716" y="7"/>
                      </a:lnTo>
                      <a:lnTo>
                        <a:pt x="4738" y="7"/>
                      </a:lnTo>
                      <a:lnTo>
                        <a:pt x="4768" y="7"/>
                      </a:lnTo>
                      <a:lnTo>
                        <a:pt x="4790" y="0"/>
                      </a:lnTo>
                      <a:lnTo>
                        <a:pt x="4812" y="0"/>
                      </a:lnTo>
                      <a:lnTo>
                        <a:pt x="4834" y="0"/>
                      </a:lnTo>
                      <a:lnTo>
                        <a:pt x="4863" y="0"/>
                      </a:lnTo>
                      <a:lnTo>
                        <a:pt x="4885" y="0"/>
                      </a:lnTo>
                      <a:lnTo>
                        <a:pt x="4907" y="0"/>
                      </a:lnTo>
                      <a:lnTo>
                        <a:pt x="4936" y="0"/>
                      </a:lnTo>
                      <a:lnTo>
                        <a:pt x="4958" y="0"/>
                      </a:lnTo>
                      <a:lnTo>
                        <a:pt x="4981" y="0"/>
                      </a:lnTo>
                      <a:lnTo>
                        <a:pt x="5003" y="0"/>
                      </a:lnTo>
                      <a:lnTo>
                        <a:pt x="5032" y="0"/>
                      </a:lnTo>
                      <a:lnTo>
                        <a:pt x="5054" y="0"/>
                      </a:lnTo>
                      <a:lnTo>
                        <a:pt x="5076" y="0"/>
                      </a:lnTo>
                      <a:lnTo>
                        <a:pt x="5105" y="0"/>
                      </a:lnTo>
                      <a:lnTo>
                        <a:pt x="5127" y="0"/>
                      </a:lnTo>
                      <a:lnTo>
                        <a:pt x="5149" y="0"/>
                      </a:lnTo>
                      <a:lnTo>
                        <a:pt x="5172" y="0"/>
                      </a:lnTo>
                      <a:lnTo>
                        <a:pt x="5201" y="0"/>
                      </a:lnTo>
                      <a:lnTo>
                        <a:pt x="5223" y="0"/>
                      </a:lnTo>
                      <a:lnTo>
                        <a:pt x="5245" y="0"/>
                      </a:lnTo>
                      <a:lnTo>
                        <a:pt x="5274" y="0"/>
                      </a:lnTo>
                      <a:lnTo>
                        <a:pt x="5296" y="0"/>
                      </a:lnTo>
                      <a:lnTo>
                        <a:pt x="5318" y="0"/>
                      </a:lnTo>
                      <a:lnTo>
                        <a:pt x="5348" y="0"/>
                      </a:lnTo>
                      <a:lnTo>
                        <a:pt x="5370" y="0"/>
                      </a:lnTo>
                      <a:lnTo>
                        <a:pt x="5392" y="0"/>
                      </a:lnTo>
                      <a:lnTo>
                        <a:pt x="5414" y="0"/>
                      </a:lnTo>
                      <a:lnTo>
                        <a:pt x="5443" y="0"/>
                      </a:lnTo>
                      <a:lnTo>
                        <a:pt x="5465" y="0"/>
                      </a:lnTo>
                      <a:lnTo>
                        <a:pt x="5487" y="0"/>
                      </a:lnTo>
                      <a:lnTo>
                        <a:pt x="5517" y="0"/>
                      </a:lnTo>
                      <a:lnTo>
                        <a:pt x="5539" y="0"/>
                      </a:lnTo>
                      <a:lnTo>
                        <a:pt x="5561" y="0"/>
                      </a:lnTo>
                      <a:lnTo>
                        <a:pt x="5583" y="0"/>
                      </a:lnTo>
                      <a:lnTo>
                        <a:pt x="5612" y="0"/>
                      </a:lnTo>
                      <a:lnTo>
                        <a:pt x="5634" y="0"/>
                      </a:lnTo>
                      <a:lnTo>
                        <a:pt x="5656" y="0"/>
                      </a:lnTo>
                      <a:lnTo>
                        <a:pt x="5686" y="0"/>
                      </a:lnTo>
                      <a:lnTo>
                        <a:pt x="5708" y="0"/>
                      </a:lnTo>
                      <a:lnTo>
                        <a:pt x="5730" y="0"/>
                      </a:lnTo>
                      <a:lnTo>
                        <a:pt x="5752" y="0"/>
                      </a:lnTo>
                      <a:lnTo>
                        <a:pt x="5781" y="0"/>
                      </a:lnTo>
                      <a:lnTo>
                        <a:pt x="5803" y="0"/>
                      </a:lnTo>
                      <a:lnTo>
                        <a:pt x="5825" y="0"/>
                      </a:lnTo>
                      <a:lnTo>
                        <a:pt x="5855" y="0"/>
                      </a:lnTo>
                      <a:lnTo>
                        <a:pt x="5877" y="0"/>
                      </a:lnTo>
                      <a:lnTo>
                        <a:pt x="5899" y="0"/>
                      </a:lnTo>
                      <a:lnTo>
                        <a:pt x="5928" y="0"/>
                      </a:lnTo>
                      <a:lnTo>
                        <a:pt x="5950" y="0"/>
                      </a:lnTo>
                      <a:lnTo>
                        <a:pt x="5972" y="0"/>
                      </a:lnTo>
                      <a:lnTo>
                        <a:pt x="5994" y="0"/>
                      </a:lnTo>
                      <a:lnTo>
                        <a:pt x="6024" y="0"/>
                      </a:lnTo>
                      <a:lnTo>
                        <a:pt x="6046" y="0"/>
                      </a:lnTo>
                    </a:path>
                  </a:pathLst>
                </a:custGeom>
                <a:noFill/>
                <a:ln w="9525" cmpd="sng">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31776" name="Freeform 32"/>
                <p:cNvSpPr>
                  <a:spLocks/>
                </p:cNvSpPr>
                <p:nvPr/>
              </p:nvSpPr>
              <p:spPr bwMode="auto">
                <a:xfrm>
                  <a:off x="1698" y="1321"/>
                  <a:ext cx="2074" cy="1137"/>
                </a:xfrm>
                <a:custGeom>
                  <a:avLst/>
                  <a:gdLst>
                    <a:gd name="T0" fmla="*/ 25 w 6046"/>
                    <a:gd name="T1" fmla="*/ 4 h 4401"/>
                    <a:gd name="T2" fmla="*/ 58 w 6046"/>
                    <a:gd name="T3" fmla="*/ 4 h 4401"/>
                    <a:gd name="T4" fmla="*/ 91 w 6046"/>
                    <a:gd name="T5" fmla="*/ 6 h 4401"/>
                    <a:gd name="T6" fmla="*/ 123 w 6046"/>
                    <a:gd name="T7" fmla="*/ 6 h 4401"/>
                    <a:gd name="T8" fmla="*/ 159 w 6046"/>
                    <a:gd name="T9" fmla="*/ 7 h 4401"/>
                    <a:gd name="T10" fmla="*/ 191 w 6046"/>
                    <a:gd name="T11" fmla="*/ 10 h 4401"/>
                    <a:gd name="T12" fmla="*/ 224 w 6046"/>
                    <a:gd name="T13" fmla="*/ 11 h 4401"/>
                    <a:gd name="T14" fmla="*/ 257 w 6046"/>
                    <a:gd name="T15" fmla="*/ 13 h 4401"/>
                    <a:gd name="T16" fmla="*/ 290 w 6046"/>
                    <a:gd name="T17" fmla="*/ 17 h 4401"/>
                    <a:gd name="T18" fmla="*/ 322 w 6046"/>
                    <a:gd name="T19" fmla="*/ 19 h 4401"/>
                    <a:gd name="T20" fmla="*/ 358 w 6046"/>
                    <a:gd name="T21" fmla="*/ 25 h 4401"/>
                    <a:gd name="T22" fmla="*/ 391 w 6046"/>
                    <a:gd name="T23" fmla="*/ 28 h 4401"/>
                    <a:gd name="T24" fmla="*/ 423 w 6046"/>
                    <a:gd name="T25" fmla="*/ 34 h 4401"/>
                    <a:gd name="T26" fmla="*/ 456 w 6046"/>
                    <a:gd name="T27" fmla="*/ 42 h 4401"/>
                    <a:gd name="T28" fmla="*/ 489 w 6046"/>
                    <a:gd name="T29" fmla="*/ 49 h 4401"/>
                    <a:gd name="T30" fmla="*/ 522 w 6046"/>
                    <a:gd name="T31" fmla="*/ 61 h 4401"/>
                    <a:gd name="T32" fmla="*/ 557 w 6046"/>
                    <a:gd name="T33" fmla="*/ 74 h 4401"/>
                    <a:gd name="T34" fmla="*/ 590 w 6046"/>
                    <a:gd name="T35" fmla="*/ 89 h 4401"/>
                    <a:gd name="T36" fmla="*/ 622 w 6046"/>
                    <a:gd name="T37" fmla="*/ 108 h 4401"/>
                    <a:gd name="T38" fmla="*/ 655 w 6046"/>
                    <a:gd name="T39" fmla="*/ 131 h 4401"/>
                    <a:gd name="T40" fmla="*/ 688 w 6046"/>
                    <a:gd name="T41" fmla="*/ 163 h 4401"/>
                    <a:gd name="T42" fmla="*/ 721 w 6046"/>
                    <a:gd name="T43" fmla="*/ 203 h 4401"/>
                    <a:gd name="T44" fmla="*/ 756 w 6046"/>
                    <a:gd name="T45" fmla="*/ 262 h 4401"/>
                    <a:gd name="T46" fmla="*/ 789 w 6046"/>
                    <a:gd name="T47" fmla="*/ 357 h 4401"/>
                    <a:gd name="T48" fmla="*/ 822 w 6046"/>
                    <a:gd name="T49" fmla="*/ 621 h 4401"/>
                    <a:gd name="T50" fmla="*/ 854 w 6046"/>
                    <a:gd name="T51" fmla="*/ 440 h 4401"/>
                    <a:gd name="T52" fmla="*/ 887 w 6046"/>
                    <a:gd name="T53" fmla="*/ 302 h 4401"/>
                    <a:gd name="T54" fmla="*/ 920 w 6046"/>
                    <a:gd name="T55" fmla="*/ 230 h 4401"/>
                    <a:gd name="T56" fmla="*/ 955 w 6046"/>
                    <a:gd name="T57" fmla="*/ 182 h 4401"/>
                    <a:gd name="T58" fmla="*/ 988 w 6046"/>
                    <a:gd name="T59" fmla="*/ 146 h 4401"/>
                    <a:gd name="T60" fmla="*/ 1021 w 6046"/>
                    <a:gd name="T61" fmla="*/ 120 h 4401"/>
                    <a:gd name="T62" fmla="*/ 1053 w 6046"/>
                    <a:gd name="T63" fmla="*/ 97 h 4401"/>
                    <a:gd name="T64" fmla="*/ 1086 w 6046"/>
                    <a:gd name="T65" fmla="*/ 80 h 4401"/>
                    <a:gd name="T66" fmla="*/ 1119 w 6046"/>
                    <a:gd name="T67" fmla="*/ 66 h 4401"/>
                    <a:gd name="T68" fmla="*/ 1154 w 6046"/>
                    <a:gd name="T69" fmla="*/ 55 h 4401"/>
                    <a:gd name="T70" fmla="*/ 1187 w 6046"/>
                    <a:gd name="T71" fmla="*/ 45 h 4401"/>
                    <a:gd name="T72" fmla="*/ 1219 w 6046"/>
                    <a:gd name="T73" fmla="*/ 38 h 4401"/>
                    <a:gd name="T74" fmla="*/ 1252 w 6046"/>
                    <a:gd name="T75" fmla="*/ 32 h 4401"/>
                    <a:gd name="T76" fmla="*/ 1285 w 6046"/>
                    <a:gd name="T77" fmla="*/ 27 h 4401"/>
                    <a:gd name="T78" fmla="*/ 1318 w 6046"/>
                    <a:gd name="T79" fmla="*/ 21 h 4401"/>
                    <a:gd name="T80" fmla="*/ 1353 w 6046"/>
                    <a:gd name="T81" fmla="*/ 19 h 4401"/>
                    <a:gd name="T82" fmla="*/ 1386 w 6046"/>
                    <a:gd name="T83" fmla="*/ 15 h 4401"/>
                    <a:gd name="T84" fmla="*/ 1419 w 6046"/>
                    <a:gd name="T85" fmla="*/ 13 h 4401"/>
                    <a:gd name="T86" fmla="*/ 1451 w 6046"/>
                    <a:gd name="T87" fmla="*/ 10 h 4401"/>
                    <a:gd name="T88" fmla="*/ 1484 w 6046"/>
                    <a:gd name="T89" fmla="*/ 10 h 4401"/>
                    <a:gd name="T90" fmla="*/ 1517 w 6046"/>
                    <a:gd name="T91" fmla="*/ 7 h 4401"/>
                    <a:gd name="T92" fmla="*/ 1552 w 6046"/>
                    <a:gd name="T93" fmla="*/ 6 h 4401"/>
                    <a:gd name="T94" fmla="*/ 1585 w 6046"/>
                    <a:gd name="T95" fmla="*/ 6 h 4401"/>
                    <a:gd name="T96" fmla="*/ 1618 w 6046"/>
                    <a:gd name="T97" fmla="*/ 4 h 4401"/>
                    <a:gd name="T98" fmla="*/ 1651 w 6046"/>
                    <a:gd name="T99" fmla="*/ 4 h 4401"/>
                    <a:gd name="T100" fmla="*/ 1683 w 6046"/>
                    <a:gd name="T101" fmla="*/ 4 h 4401"/>
                    <a:gd name="T102" fmla="*/ 1716 w 6046"/>
                    <a:gd name="T103" fmla="*/ 2 h 4401"/>
                    <a:gd name="T104" fmla="*/ 1751 w 6046"/>
                    <a:gd name="T105" fmla="*/ 2 h 4401"/>
                    <a:gd name="T106" fmla="*/ 1784 w 6046"/>
                    <a:gd name="T107" fmla="*/ 2 h 4401"/>
                    <a:gd name="T108" fmla="*/ 1817 w 6046"/>
                    <a:gd name="T109" fmla="*/ 2 h 4401"/>
                    <a:gd name="T110" fmla="*/ 1850 w 6046"/>
                    <a:gd name="T111" fmla="*/ 2 h 4401"/>
                    <a:gd name="T112" fmla="*/ 1882 w 6046"/>
                    <a:gd name="T113" fmla="*/ 2 h 4401"/>
                    <a:gd name="T114" fmla="*/ 1915 w 6046"/>
                    <a:gd name="T115" fmla="*/ 0 h 4401"/>
                    <a:gd name="T116" fmla="*/ 1951 w 6046"/>
                    <a:gd name="T117" fmla="*/ 0 h 4401"/>
                    <a:gd name="T118" fmla="*/ 1983 w 6046"/>
                    <a:gd name="T119" fmla="*/ 0 h 4401"/>
                    <a:gd name="T120" fmla="*/ 2016 w 6046"/>
                    <a:gd name="T121" fmla="*/ 0 h 4401"/>
                    <a:gd name="T122" fmla="*/ 2049 w 6046"/>
                    <a:gd name="T123" fmla="*/ 0 h 4401"/>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6046" h="4401">
                      <a:moveTo>
                        <a:pt x="0" y="15"/>
                      </a:moveTo>
                      <a:lnTo>
                        <a:pt x="22" y="15"/>
                      </a:lnTo>
                      <a:lnTo>
                        <a:pt x="51" y="15"/>
                      </a:lnTo>
                      <a:lnTo>
                        <a:pt x="74" y="15"/>
                      </a:lnTo>
                      <a:lnTo>
                        <a:pt x="96" y="15"/>
                      </a:lnTo>
                      <a:lnTo>
                        <a:pt x="118" y="15"/>
                      </a:lnTo>
                      <a:lnTo>
                        <a:pt x="147" y="15"/>
                      </a:lnTo>
                      <a:lnTo>
                        <a:pt x="169" y="15"/>
                      </a:lnTo>
                      <a:lnTo>
                        <a:pt x="191" y="22"/>
                      </a:lnTo>
                      <a:lnTo>
                        <a:pt x="220" y="22"/>
                      </a:lnTo>
                      <a:lnTo>
                        <a:pt x="242" y="22"/>
                      </a:lnTo>
                      <a:lnTo>
                        <a:pt x="265" y="22"/>
                      </a:lnTo>
                      <a:lnTo>
                        <a:pt x="294" y="22"/>
                      </a:lnTo>
                      <a:lnTo>
                        <a:pt x="316" y="22"/>
                      </a:lnTo>
                      <a:lnTo>
                        <a:pt x="338" y="22"/>
                      </a:lnTo>
                      <a:lnTo>
                        <a:pt x="360" y="22"/>
                      </a:lnTo>
                      <a:lnTo>
                        <a:pt x="389" y="29"/>
                      </a:lnTo>
                      <a:lnTo>
                        <a:pt x="411" y="29"/>
                      </a:lnTo>
                      <a:lnTo>
                        <a:pt x="433" y="29"/>
                      </a:lnTo>
                      <a:lnTo>
                        <a:pt x="463" y="29"/>
                      </a:lnTo>
                      <a:lnTo>
                        <a:pt x="485" y="29"/>
                      </a:lnTo>
                      <a:lnTo>
                        <a:pt x="507" y="37"/>
                      </a:lnTo>
                      <a:lnTo>
                        <a:pt x="529" y="37"/>
                      </a:lnTo>
                      <a:lnTo>
                        <a:pt x="558" y="37"/>
                      </a:lnTo>
                      <a:lnTo>
                        <a:pt x="580" y="37"/>
                      </a:lnTo>
                      <a:lnTo>
                        <a:pt x="602" y="37"/>
                      </a:lnTo>
                      <a:lnTo>
                        <a:pt x="632" y="44"/>
                      </a:lnTo>
                      <a:lnTo>
                        <a:pt x="654" y="44"/>
                      </a:lnTo>
                      <a:lnTo>
                        <a:pt x="676" y="44"/>
                      </a:lnTo>
                      <a:lnTo>
                        <a:pt x="698" y="51"/>
                      </a:lnTo>
                      <a:lnTo>
                        <a:pt x="727" y="51"/>
                      </a:lnTo>
                      <a:lnTo>
                        <a:pt x="749" y="51"/>
                      </a:lnTo>
                      <a:lnTo>
                        <a:pt x="771" y="59"/>
                      </a:lnTo>
                      <a:lnTo>
                        <a:pt x="801" y="59"/>
                      </a:lnTo>
                      <a:lnTo>
                        <a:pt x="823" y="59"/>
                      </a:lnTo>
                      <a:lnTo>
                        <a:pt x="845" y="66"/>
                      </a:lnTo>
                      <a:lnTo>
                        <a:pt x="874" y="66"/>
                      </a:lnTo>
                      <a:lnTo>
                        <a:pt x="896" y="73"/>
                      </a:lnTo>
                      <a:lnTo>
                        <a:pt x="918" y="73"/>
                      </a:lnTo>
                      <a:lnTo>
                        <a:pt x="940" y="73"/>
                      </a:lnTo>
                      <a:lnTo>
                        <a:pt x="970" y="81"/>
                      </a:lnTo>
                      <a:lnTo>
                        <a:pt x="992" y="81"/>
                      </a:lnTo>
                      <a:lnTo>
                        <a:pt x="1014" y="88"/>
                      </a:lnTo>
                      <a:lnTo>
                        <a:pt x="1043" y="95"/>
                      </a:lnTo>
                      <a:lnTo>
                        <a:pt x="1065" y="95"/>
                      </a:lnTo>
                      <a:lnTo>
                        <a:pt x="1087" y="103"/>
                      </a:lnTo>
                      <a:lnTo>
                        <a:pt x="1109" y="103"/>
                      </a:lnTo>
                      <a:lnTo>
                        <a:pt x="1139" y="110"/>
                      </a:lnTo>
                      <a:lnTo>
                        <a:pt x="1161" y="117"/>
                      </a:lnTo>
                      <a:lnTo>
                        <a:pt x="1183" y="125"/>
                      </a:lnTo>
                      <a:lnTo>
                        <a:pt x="1212" y="125"/>
                      </a:lnTo>
                      <a:lnTo>
                        <a:pt x="1234" y="132"/>
                      </a:lnTo>
                      <a:lnTo>
                        <a:pt x="1256" y="140"/>
                      </a:lnTo>
                      <a:lnTo>
                        <a:pt x="1278" y="147"/>
                      </a:lnTo>
                      <a:lnTo>
                        <a:pt x="1308" y="154"/>
                      </a:lnTo>
                      <a:lnTo>
                        <a:pt x="1330" y="162"/>
                      </a:lnTo>
                      <a:lnTo>
                        <a:pt x="1352" y="169"/>
                      </a:lnTo>
                      <a:lnTo>
                        <a:pt x="1381" y="176"/>
                      </a:lnTo>
                      <a:lnTo>
                        <a:pt x="1403" y="184"/>
                      </a:lnTo>
                      <a:lnTo>
                        <a:pt x="1425" y="191"/>
                      </a:lnTo>
                      <a:lnTo>
                        <a:pt x="1455" y="206"/>
                      </a:lnTo>
                      <a:lnTo>
                        <a:pt x="1477" y="213"/>
                      </a:lnTo>
                      <a:lnTo>
                        <a:pt x="1499" y="220"/>
                      </a:lnTo>
                      <a:lnTo>
                        <a:pt x="1521" y="235"/>
                      </a:lnTo>
                      <a:lnTo>
                        <a:pt x="1550" y="242"/>
                      </a:lnTo>
                      <a:lnTo>
                        <a:pt x="1572" y="257"/>
                      </a:lnTo>
                      <a:lnTo>
                        <a:pt x="1594" y="272"/>
                      </a:lnTo>
                      <a:lnTo>
                        <a:pt x="1623" y="286"/>
                      </a:lnTo>
                      <a:lnTo>
                        <a:pt x="1646" y="294"/>
                      </a:lnTo>
                      <a:lnTo>
                        <a:pt x="1668" y="309"/>
                      </a:lnTo>
                      <a:lnTo>
                        <a:pt x="1690" y="331"/>
                      </a:lnTo>
                      <a:lnTo>
                        <a:pt x="1719" y="345"/>
                      </a:lnTo>
                      <a:lnTo>
                        <a:pt x="1741" y="360"/>
                      </a:lnTo>
                      <a:lnTo>
                        <a:pt x="1763" y="375"/>
                      </a:lnTo>
                      <a:lnTo>
                        <a:pt x="1792" y="397"/>
                      </a:lnTo>
                      <a:lnTo>
                        <a:pt x="1814" y="419"/>
                      </a:lnTo>
                      <a:lnTo>
                        <a:pt x="1837" y="441"/>
                      </a:lnTo>
                      <a:lnTo>
                        <a:pt x="1859" y="463"/>
                      </a:lnTo>
                      <a:lnTo>
                        <a:pt x="1888" y="485"/>
                      </a:lnTo>
                      <a:lnTo>
                        <a:pt x="1910" y="507"/>
                      </a:lnTo>
                      <a:lnTo>
                        <a:pt x="1932" y="536"/>
                      </a:lnTo>
                      <a:lnTo>
                        <a:pt x="1961" y="566"/>
                      </a:lnTo>
                      <a:lnTo>
                        <a:pt x="1983" y="595"/>
                      </a:lnTo>
                      <a:lnTo>
                        <a:pt x="2005" y="632"/>
                      </a:lnTo>
                      <a:lnTo>
                        <a:pt x="2035" y="661"/>
                      </a:lnTo>
                      <a:lnTo>
                        <a:pt x="2057" y="705"/>
                      </a:lnTo>
                      <a:lnTo>
                        <a:pt x="2079" y="742"/>
                      </a:lnTo>
                      <a:lnTo>
                        <a:pt x="2101" y="786"/>
                      </a:lnTo>
                      <a:lnTo>
                        <a:pt x="2130" y="838"/>
                      </a:lnTo>
                      <a:lnTo>
                        <a:pt x="2152" y="889"/>
                      </a:lnTo>
                      <a:lnTo>
                        <a:pt x="2174" y="948"/>
                      </a:lnTo>
                      <a:lnTo>
                        <a:pt x="2204" y="1014"/>
                      </a:lnTo>
                      <a:lnTo>
                        <a:pt x="2226" y="1087"/>
                      </a:lnTo>
                      <a:lnTo>
                        <a:pt x="2248" y="1168"/>
                      </a:lnTo>
                      <a:lnTo>
                        <a:pt x="2270" y="1264"/>
                      </a:lnTo>
                      <a:lnTo>
                        <a:pt x="2299" y="1381"/>
                      </a:lnTo>
                      <a:lnTo>
                        <a:pt x="2321" y="1521"/>
                      </a:lnTo>
                      <a:lnTo>
                        <a:pt x="2343" y="1705"/>
                      </a:lnTo>
                      <a:lnTo>
                        <a:pt x="2373" y="1962"/>
                      </a:lnTo>
                      <a:lnTo>
                        <a:pt x="2395" y="2403"/>
                      </a:lnTo>
                      <a:lnTo>
                        <a:pt x="2417" y="4401"/>
                      </a:lnTo>
                      <a:lnTo>
                        <a:pt x="2439" y="2403"/>
                      </a:lnTo>
                      <a:lnTo>
                        <a:pt x="2468" y="1962"/>
                      </a:lnTo>
                      <a:lnTo>
                        <a:pt x="2490" y="1705"/>
                      </a:lnTo>
                      <a:lnTo>
                        <a:pt x="2512" y="1521"/>
                      </a:lnTo>
                      <a:lnTo>
                        <a:pt x="2542" y="1381"/>
                      </a:lnTo>
                      <a:lnTo>
                        <a:pt x="2564" y="1264"/>
                      </a:lnTo>
                      <a:lnTo>
                        <a:pt x="2586" y="1168"/>
                      </a:lnTo>
                      <a:lnTo>
                        <a:pt x="2615" y="1087"/>
                      </a:lnTo>
                      <a:lnTo>
                        <a:pt x="2637" y="1014"/>
                      </a:lnTo>
                      <a:lnTo>
                        <a:pt x="2659" y="948"/>
                      </a:lnTo>
                      <a:lnTo>
                        <a:pt x="2681" y="889"/>
                      </a:lnTo>
                      <a:lnTo>
                        <a:pt x="2711" y="838"/>
                      </a:lnTo>
                      <a:lnTo>
                        <a:pt x="2733" y="786"/>
                      </a:lnTo>
                      <a:lnTo>
                        <a:pt x="2755" y="742"/>
                      </a:lnTo>
                      <a:lnTo>
                        <a:pt x="2784" y="705"/>
                      </a:lnTo>
                      <a:lnTo>
                        <a:pt x="2806" y="661"/>
                      </a:lnTo>
                      <a:lnTo>
                        <a:pt x="2828" y="632"/>
                      </a:lnTo>
                      <a:lnTo>
                        <a:pt x="2850" y="595"/>
                      </a:lnTo>
                      <a:lnTo>
                        <a:pt x="2880" y="566"/>
                      </a:lnTo>
                      <a:lnTo>
                        <a:pt x="2902" y="536"/>
                      </a:lnTo>
                      <a:lnTo>
                        <a:pt x="2924" y="507"/>
                      </a:lnTo>
                      <a:lnTo>
                        <a:pt x="2953" y="485"/>
                      </a:lnTo>
                      <a:lnTo>
                        <a:pt x="2975" y="463"/>
                      </a:lnTo>
                      <a:lnTo>
                        <a:pt x="2997" y="441"/>
                      </a:lnTo>
                      <a:lnTo>
                        <a:pt x="3027" y="419"/>
                      </a:lnTo>
                      <a:lnTo>
                        <a:pt x="3049" y="397"/>
                      </a:lnTo>
                      <a:lnTo>
                        <a:pt x="3071" y="375"/>
                      </a:lnTo>
                      <a:lnTo>
                        <a:pt x="3093" y="360"/>
                      </a:lnTo>
                      <a:lnTo>
                        <a:pt x="3122" y="345"/>
                      </a:lnTo>
                      <a:lnTo>
                        <a:pt x="3144" y="331"/>
                      </a:lnTo>
                      <a:lnTo>
                        <a:pt x="3166" y="309"/>
                      </a:lnTo>
                      <a:lnTo>
                        <a:pt x="3196" y="294"/>
                      </a:lnTo>
                      <a:lnTo>
                        <a:pt x="3218" y="286"/>
                      </a:lnTo>
                      <a:lnTo>
                        <a:pt x="3240" y="272"/>
                      </a:lnTo>
                      <a:lnTo>
                        <a:pt x="3262" y="257"/>
                      </a:lnTo>
                      <a:lnTo>
                        <a:pt x="3291" y="242"/>
                      </a:lnTo>
                      <a:lnTo>
                        <a:pt x="3313" y="235"/>
                      </a:lnTo>
                      <a:lnTo>
                        <a:pt x="3335" y="220"/>
                      </a:lnTo>
                      <a:lnTo>
                        <a:pt x="3364" y="213"/>
                      </a:lnTo>
                      <a:lnTo>
                        <a:pt x="3386" y="206"/>
                      </a:lnTo>
                      <a:lnTo>
                        <a:pt x="3409" y="191"/>
                      </a:lnTo>
                      <a:lnTo>
                        <a:pt x="3431" y="184"/>
                      </a:lnTo>
                      <a:lnTo>
                        <a:pt x="3460" y="176"/>
                      </a:lnTo>
                      <a:lnTo>
                        <a:pt x="3482" y="169"/>
                      </a:lnTo>
                      <a:lnTo>
                        <a:pt x="3504" y="162"/>
                      </a:lnTo>
                      <a:lnTo>
                        <a:pt x="3533" y="154"/>
                      </a:lnTo>
                      <a:lnTo>
                        <a:pt x="3555" y="147"/>
                      </a:lnTo>
                      <a:lnTo>
                        <a:pt x="3577" y="140"/>
                      </a:lnTo>
                      <a:lnTo>
                        <a:pt x="3607" y="132"/>
                      </a:lnTo>
                      <a:lnTo>
                        <a:pt x="3629" y="125"/>
                      </a:lnTo>
                      <a:lnTo>
                        <a:pt x="3651" y="125"/>
                      </a:lnTo>
                      <a:lnTo>
                        <a:pt x="3673" y="117"/>
                      </a:lnTo>
                      <a:lnTo>
                        <a:pt x="3702" y="110"/>
                      </a:lnTo>
                      <a:lnTo>
                        <a:pt x="3724" y="103"/>
                      </a:lnTo>
                      <a:lnTo>
                        <a:pt x="3746" y="103"/>
                      </a:lnTo>
                      <a:lnTo>
                        <a:pt x="3776" y="95"/>
                      </a:lnTo>
                      <a:lnTo>
                        <a:pt x="3798" y="95"/>
                      </a:lnTo>
                      <a:lnTo>
                        <a:pt x="3820" y="88"/>
                      </a:lnTo>
                      <a:lnTo>
                        <a:pt x="3842" y="81"/>
                      </a:lnTo>
                      <a:lnTo>
                        <a:pt x="3871" y="81"/>
                      </a:lnTo>
                      <a:lnTo>
                        <a:pt x="3893" y="73"/>
                      </a:lnTo>
                      <a:lnTo>
                        <a:pt x="3915" y="73"/>
                      </a:lnTo>
                      <a:lnTo>
                        <a:pt x="3945" y="73"/>
                      </a:lnTo>
                      <a:lnTo>
                        <a:pt x="3967" y="66"/>
                      </a:lnTo>
                      <a:lnTo>
                        <a:pt x="3989" y="66"/>
                      </a:lnTo>
                      <a:lnTo>
                        <a:pt x="4011" y="59"/>
                      </a:lnTo>
                      <a:lnTo>
                        <a:pt x="4040" y="59"/>
                      </a:lnTo>
                      <a:lnTo>
                        <a:pt x="4062" y="59"/>
                      </a:lnTo>
                      <a:lnTo>
                        <a:pt x="4084" y="51"/>
                      </a:lnTo>
                      <a:lnTo>
                        <a:pt x="4114" y="51"/>
                      </a:lnTo>
                      <a:lnTo>
                        <a:pt x="4136" y="51"/>
                      </a:lnTo>
                      <a:lnTo>
                        <a:pt x="4158" y="44"/>
                      </a:lnTo>
                      <a:lnTo>
                        <a:pt x="4187" y="44"/>
                      </a:lnTo>
                      <a:lnTo>
                        <a:pt x="4209" y="44"/>
                      </a:lnTo>
                      <a:lnTo>
                        <a:pt x="4231" y="37"/>
                      </a:lnTo>
                      <a:lnTo>
                        <a:pt x="4253" y="37"/>
                      </a:lnTo>
                      <a:lnTo>
                        <a:pt x="4283" y="37"/>
                      </a:lnTo>
                      <a:lnTo>
                        <a:pt x="4305" y="37"/>
                      </a:lnTo>
                      <a:lnTo>
                        <a:pt x="4327" y="37"/>
                      </a:lnTo>
                      <a:lnTo>
                        <a:pt x="4356" y="29"/>
                      </a:lnTo>
                      <a:lnTo>
                        <a:pt x="4378" y="29"/>
                      </a:lnTo>
                      <a:lnTo>
                        <a:pt x="4400" y="29"/>
                      </a:lnTo>
                      <a:lnTo>
                        <a:pt x="4422" y="29"/>
                      </a:lnTo>
                      <a:lnTo>
                        <a:pt x="4452" y="29"/>
                      </a:lnTo>
                      <a:lnTo>
                        <a:pt x="4474" y="22"/>
                      </a:lnTo>
                      <a:lnTo>
                        <a:pt x="4496" y="22"/>
                      </a:lnTo>
                      <a:lnTo>
                        <a:pt x="4525" y="22"/>
                      </a:lnTo>
                      <a:lnTo>
                        <a:pt x="4547" y="22"/>
                      </a:lnTo>
                      <a:lnTo>
                        <a:pt x="4569" y="22"/>
                      </a:lnTo>
                      <a:lnTo>
                        <a:pt x="4591" y="22"/>
                      </a:lnTo>
                      <a:lnTo>
                        <a:pt x="4621" y="22"/>
                      </a:lnTo>
                      <a:lnTo>
                        <a:pt x="4643" y="22"/>
                      </a:lnTo>
                      <a:lnTo>
                        <a:pt x="4665" y="15"/>
                      </a:lnTo>
                      <a:lnTo>
                        <a:pt x="4694" y="15"/>
                      </a:lnTo>
                      <a:lnTo>
                        <a:pt x="4716" y="15"/>
                      </a:lnTo>
                      <a:lnTo>
                        <a:pt x="4738" y="15"/>
                      </a:lnTo>
                      <a:lnTo>
                        <a:pt x="4768" y="15"/>
                      </a:lnTo>
                      <a:lnTo>
                        <a:pt x="4790" y="15"/>
                      </a:lnTo>
                      <a:lnTo>
                        <a:pt x="4812" y="15"/>
                      </a:lnTo>
                      <a:lnTo>
                        <a:pt x="4834" y="15"/>
                      </a:lnTo>
                      <a:lnTo>
                        <a:pt x="4863" y="15"/>
                      </a:lnTo>
                      <a:lnTo>
                        <a:pt x="4885" y="15"/>
                      </a:lnTo>
                      <a:lnTo>
                        <a:pt x="4907" y="15"/>
                      </a:lnTo>
                      <a:lnTo>
                        <a:pt x="4936" y="7"/>
                      </a:lnTo>
                      <a:lnTo>
                        <a:pt x="4958" y="7"/>
                      </a:lnTo>
                      <a:lnTo>
                        <a:pt x="4981" y="7"/>
                      </a:lnTo>
                      <a:lnTo>
                        <a:pt x="5003" y="7"/>
                      </a:lnTo>
                      <a:lnTo>
                        <a:pt x="5032" y="7"/>
                      </a:lnTo>
                      <a:lnTo>
                        <a:pt x="5054" y="7"/>
                      </a:lnTo>
                      <a:lnTo>
                        <a:pt x="5076" y="7"/>
                      </a:lnTo>
                      <a:lnTo>
                        <a:pt x="5105" y="7"/>
                      </a:lnTo>
                      <a:lnTo>
                        <a:pt x="5127" y="7"/>
                      </a:lnTo>
                      <a:lnTo>
                        <a:pt x="5149" y="7"/>
                      </a:lnTo>
                      <a:lnTo>
                        <a:pt x="5172" y="7"/>
                      </a:lnTo>
                      <a:lnTo>
                        <a:pt x="5201" y="7"/>
                      </a:lnTo>
                      <a:lnTo>
                        <a:pt x="5223" y="7"/>
                      </a:lnTo>
                      <a:lnTo>
                        <a:pt x="5245" y="7"/>
                      </a:lnTo>
                      <a:lnTo>
                        <a:pt x="5274" y="7"/>
                      </a:lnTo>
                      <a:lnTo>
                        <a:pt x="5296" y="7"/>
                      </a:lnTo>
                      <a:lnTo>
                        <a:pt x="5318" y="7"/>
                      </a:lnTo>
                      <a:lnTo>
                        <a:pt x="5348" y="7"/>
                      </a:lnTo>
                      <a:lnTo>
                        <a:pt x="5370" y="7"/>
                      </a:lnTo>
                      <a:lnTo>
                        <a:pt x="5392" y="7"/>
                      </a:lnTo>
                      <a:lnTo>
                        <a:pt x="5414" y="7"/>
                      </a:lnTo>
                      <a:lnTo>
                        <a:pt x="5443" y="7"/>
                      </a:lnTo>
                      <a:lnTo>
                        <a:pt x="5465" y="7"/>
                      </a:lnTo>
                      <a:lnTo>
                        <a:pt x="5487" y="7"/>
                      </a:lnTo>
                      <a:lnTo>
                        <a:pt x="5517" y="0"/>
                      </a:lnTo>
                      <a:lnTo>
                        <a:pt x="5539" y="0"/>
                      </a:lnTo>
                      <a:lnTo>
                        <a:pt x="5561" y="0"/>
                      </a:lnTo>
                      <a:lnTo>
                        <a:pt x="5583" y="0"/>
                      </a:lnTo>
                      <a:lnTo>
                        <a:pt x="5612" y="0"/>
                      </a:lnTo>
                      <a:lnTo>
                        <a:pt x="5634" y="0"/>
                      </a:lnTo>
                      <a:lnTo>
                        <a:pt x="5656" y="0"/>
                      </a:lnTo>
                      <a:lnTo>
                        <a:pt x="5686" y="0"/>
                      </a:lnTo>
                      <a:lnTo>
                        <a:pt x="5708" y="0"/>
                      </a:lnTo>
                      <a:lnTo>
                        <a:pt x="5730" y="0"/>
                      </a:lnTo>
                      <a:lnTo>
                        <a:pt x="5752" y="0"/>
                      </a:lnTo>
                      <a:lnTo>
                        <a:pt x="5781" y="0"/>
                      </a:lnTo>
                      <a:lnTo>
                        <a:pt x="5803" y="0"/>
                      </a:lnTo>
                      <a:lnTo>
                        <a:pt x="5825" y="0"/>
                      </a:lnTo>
                      <a:lnTo>
                        <a:pt x="5855" y="0"/>
                      </a:lnTo>
                      <a:lnTo>
                        <a:pt x="5877" y="0"/>
                      </a:lnTo>
                      <a:lnTo>
                        <a:pt x="5899" y="0"/>
                      </a:lnTo>
                      <a:lnTo>
                        <a:pt x="5928" y="0"/>
                      </a:lnTo>
                      <a:lnTo>
                        <a:pt x="5950" y="0"/>
                      </a:lnTo>
                      <a:lnTo>
                        <a:pt x="5972" y="0"/>
                      </a:lnTo>
                      <a:lnTo>
                        <a:pt x="5994" y="0"/>
                      </a:lnTo>
                      <a:lnTo>
                        <a:pt x="6024" y="0"/>
                      </a:lnTo>
                      <a:lnTo>
                        <a:pt x="6046" y="0"/>
                      </a:lnTo>
                    </a:path>
                  </a:pathLst>
                </a:custGeom>
                <a:noFill/>
                <a:ln w="9525" cmpd="sng">
                  <a:solidFill>
                    <a:srgbClr val="66CC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31777" name="Freeform 33"/>
                <p:cNvSpPr>
                  <a:spLocks/>
                </p:cNvSpPr>
                <p:nvPr/>
              </p:nvSpPr>
              <p:spPr bwMode="auto">
                <a:xfrm>
                  <a:off x="1698" y="1323"/>
                  <a:ext cx="2074" cy="1135"/>
                </a:xfrm>
                <a:custGeom>
                  <a:avLst/>
                  <a:gdLst>
                    <a:gd name="T0" fmla="*/ 25 w 6046"/>
                    <a:gd name="T1" fmla="*/ 19 h 4394"/>
                    <a:gd name="T2" fmla="*/ 58 w 6046"/>
                    <a:gd name="T3" fmla="*/ 23 h 4394"/>
                    <a:gd name="T4" fmla="*/ 91 w 6046"/>
                    <a:gd name="T5" fmla="*/ 27 h 4394"/>
                    <a:gd name="T6" fmla="*/ 123 w 6046"/>
                    <a:gd name="T7" fmla="*/ 32 h 4394"/>
                    <a:gd name="T8" fmla="*/ 159 w 6046"/>
                    <a:gd name="T9" fmla="*/ 38 h 4394"/>
                    <a:gd name="T10" fmla="*/ 191 w 6046"/>
                    <a:gd name="T11" fmla="*/ 46 h 4394"/>
                    <a:gd name="T12" fmla="*/ 224 w 6046"/>
                    <a:gd name="T13" fmla="*/ 53 h 4394"/>
                    <a:gd name="T14" fmla="*/ 257 w 6046"/>
                    <a:gd name="T15" fmla="*/ 61 h 4394"/>
                    <a:gd name="T16" fmla="*/ 290 w 6046"/>
                    <a:gd name="T17" fmla="*/ 70 h 4394"/>
                    <a:gd name="T18" fmla="*/ 322 w 6046"/>
                    <a:gd name="T19" fmla="*/ 80 h 4394"/>
                    <a:gd name="T20" fmla="*/ 358 w 6046"/>
                    <a:gd name="T21" fmla="*/ 91 h 4394"/>
                    <a:gd name="T22" fmla="*/ 391 w 6046"/>
                    <a:gd name="T23" fmla="*/ 104 h 4394"/>
                    <a:gd name="T24" fmla="*/ 423 w 6046"/>
                    <a:gd name="T25" fmla="*/ 118 h 4394"/>
                    <a:gd name="T26" fmla="*/ 456 w 6046"/>
                    <a:gd name="T27" fmla="*/ 133 h 4394"/>
                    <a:gd name="T28" fmla="*/ 489 w 6046"/>
                    <a:gd name="T29" fmla="*/ 148 h 4394"/>
                    <a:gd name="T30" fmla="*/ 522 w 6046"/>
                    <a:gd name="T31" fmla="*/ 167 h 4394"/>
                    <a:gd name="T32" fmla="*/ 557 w 6046"/>
                    <a:gd name="T33" fmla="*/ 188 h 4394"/>
                    <a:gd name="T34" fmla="*/ 590 w 6046"/>
                    <a:gd name="T35" fmla="*/ 211 h 4394"/>
                    <a:gd name="T36" fmla="*/ 622 w 6046"/>
                    <a:gd name="T37" fmla="*/ 235 h 4394"/>
                    <a:gd name="T38" fmla="*/ 655 w 6046"/>
                    <a:gd name="T39" fmla="*/ 266 h 4394"/>
                    <a:gd name="T40" fmla="*/ 688 w 6046"/>
                    <a:gd name="T41" fmla="*/ 302 h 4394"/>
                    <a:gd name="T42" fmla="*/ 721 w 6046"/>
                    <a:gd name="T43" fmla="*/ 346 h 4394"/>
                    <a:gd name="T44" fmla="*/ 756 w 6046"/>
                    <a:gd name="T45" fmla="*/ 408 h 4394"/>
                    <a:gd name="T46" fmla="*/ 789 w 6046"/>
                    <a:gd name="T47" fmla="*/ 505 h 4394"/>
                    <a:gd name="T48" fmla="*/ 822 w 6046"/>
                    <a:gd name="T49" fmla="*/ 769 h 4394"/>
                    <a:gd name="T50" fmla="*/ 854 w 6046"/>
                    <a:gd name="T51" fmla="*/ 588 h 4394"/>
                    <a:gd name="T52" fmla="*/ 887 w 6046"/>
                    <a:gd name="T53" fmla="*/ 450 h 4394"/>
                    <a:gd name="T54" fmla="*/ 920 w 6046"/>
                    <a:gd name="T55" fmla="*/ 374 h 4394"/>
                    <a:gd name="T56" fmla="*/ 955 w 6046"/>
                    <a:gd name="T57" fmla="*/ 323 h 4394"/>
                    <a:gd name="T58" fmla="*/ 988 w 6046"/>
                    <a:gd name="T59" fmla="*/ 283 h 4394"/>
                    <a:gd name="T60" fmla="*/ 1021 w 6046"/>
                    <a:gd name="T61" fmla="*/ 251 h 4394"/>
                    <a:gd name="T62" fmla="*/ 1053 w 6046"/>
                    <a:gd name="T63" fmla="*/ 222 h 4394"/>
                    <a:gd name="T64" fmla="*/ 1086 w 6046"/>
                    <a:gd name="T65" fmla="*/ 197 h 4394"/>
                    <a:gd name="T66" fmla="*/ 1119 w 6046"/>
                    <a:gd name="T67" fmla="*/ 177 h 4394"/>
                    <a:gd name="T68" fmla="*/ 1154 w 6046"/>
                    <a:gd name="T69" fmla="*/ 158 h 4394"/>
                    <a:gd name="T70" fmla="*/ 1187 w 6046"/>
                    <a:gd name="T71" fmla="*/ 141 h 4394"/>
                    <a:gd name="T72" fmla="*/ 1219 w 6046"/>
                    <a:gd name="T73" fmla="*/ 125 h 4394"/>
                    <a:gd name="T74" fmla="*/ 1252 w 6046"/>
                    <a:gd name="T75" fmla="*/ 110 h 4394"/>
                    <a:gd name="T76" fmla="*/ 1285 w 6046"/>
                    <a:gd name="T77" fmla="*/ 97 h 4394"/>
                    <a:gd name="T78" fmla="*/ 1318 w 6046"/>
                    <a:gd name="T79" fmla="*/ 85 h 4394"/>
                    <a:gd name="T80" fmla="*/ 1353 w 6046"/>
                    <a:gd name="T81" fmla="*/ 74 h 4394"/>
                    <a:gd name="T82" fmla="*/ 1386 w 6046"/>
                    <a:gd name="T83" fmla="*/ 65 h 4394"/>
                    <a:gd name="T84" fmla="*/ 1419 w 6046"/>
                    <a:gd name="T85" fmla="*/ 57 h 4394"/>
                    <a:gd name="T86" fmla="*/ 1451 w 6046"/>
                    <a:gd name="T87" fmla="*/ 49 h 4394"/>
                    <a:gd name="T88" fmla="*/ 1484 w 6046"/>
                    <a:gd name="T89" fmla="*/ 42 h 4394"/>
                    <a:gd name="T90" fmla="*/ 1517 w 6046"/>
                    <a:gd name="T91" fmla="*/ 36 h 4394"/>
                    <a:gd name="T92" fmla="*/ 1552 w 6046"/>
                    <a:gd name="T93" fmla="*/ 30 h 4394"/>
                    <a:gd name="T94" fmla="*/ 1585 w 6046"/>
                    <a:gd name="T95" fmla="*/ 25 h 4394"/>
                    <a:gd name="T96" fmla="*/ 1618 w 6046"/>
                    <a:gd name="T97" fmla="*/ 21 h 4394"/>
                    <a:gd name="T98" fmla="*/ 1651 w 6046"/>
                    <a:gd name="T99" fmla="*/ 17 h 4394"/>
                    <a:gd name="T100" fmla="*/ 1683 w 6046"/>
                    <a:gd name="T101" fmla="*/ 15 h 4394"/>
                    <a:gd name="T102" fmla="*/ 1716 w 6046"/>
                    <a:gd name="T103" fmla="*/ 11 h 4394"/>
                    <a:gd name="T104" fmla="*/ 1751 w 6046"/>
                    <a:gd name="T105" fmla="*/ 10 h 4394"/>
                    <a:gd name="T106" fmla="*/ 1784 w 6046"/>
                    <a:gd name="T107" fmla="*/ 8 h 4394"/>
                    <a:gd name="T108" fmla="*/ 1817 w 6046"/>
                    <a:gd name="T109" fmla="*/ 6 h 4394"/>
                    <a:gd name="T110" fmla="*/ 1850 w 6046"/>
                    <a:gd name="T111" fmla="*/ 6 h 4394"/>
                    <a:gd name="T112" fmla="*/ 1882 w 6046"/>
                    <a:gd name="T113" fmla="*/ 4 h 4394"/>
                    <a:gd name="T114" fmla="*/ 1915 w 6046"/>
                    <a:gd name="T115" fmla="*/ 4 h 4394"/>
                    <a:gd name="T116" fmla="*/ 1951 w 6046"/>
                    <a:gd name="T117" fmla="*/ 2 h 4394"/>
                    <a:gd name="T118" fmla="*/ 1983 w 6046"/>
                    <a:gd name="T119" fmla="*/ 2 h 4394"/>
                    <a:gd name="T120" fmla="*/ 2016 w 6046"/>
                    <a:gd name="T121" fmla="*/ 0 h 4394"/>
                    <a:gd name="T122" fmla="*/ 2049 w 6046"/>
                    <a:gd name="T123" fmla="*/ 0 h 439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6046" h="4394">
                      <a:moveTo>
                        <a:pt x="0" y="66"/>
                      </a:moveTo>
                      <a:lnTo>
                        <a:pt x="22" y="66"/>
                      </a:lnTo>
                      <a:lnTo>
                        <a:pt x="51" y="74"/>
                      </a:lnTo>
                      <a:lnTo>
                        <a:pt x="74" y="74"/>
                      </a:lnTo>
                      <a:lnTo>
                        <a:pt x="96" y="81"/>
                      </a:lnTo>
                      <a:lnTo>
                        <a:pt x="118" y="81"/>
                      </a:lnTo>
                      <a:lnTo>
                        <a:pt x="147" y="88"/>
                      </a:lnTo>
                      <a:lnTo>
                        <a:pt x="169" y="88"/>
                      </a:lnTo>
                      <a:lnTo>
                        <a:pt x="191" y="96"/>
                      </a:lnTo>
                      <a:lnTo>
                        <a:pt x="220" y="96"/>
                      </a:lnTo>
                      <a:lnTo>
                        <a:pt x="242" y="103"/>
                      </a:lnTo>
                      <a:lnTo>
                        <a:pt x="265" y="103"/>
                      </a:lnTo>
                      <a:lnTo>
                        <a:pt x="294" y="110"/>
                      </a:lnTo>
                      <a:lnTo>
                        <a:pt x="316" y="118"/>
                      </a:lnTo>
                      <a:lnTo>
                        <a:pt x="338" y="118"/>
                      </a:lnTo>
                      <a:lnTo>
                        <a:pt x="360" y="125"/>
                      </a:lnTo>
                      <a:lnTo>
                        <a:pt x="389" y="133"/>
                      </a:lnTo>
                      <a:lnTo>
                        <a:pt x="411" y="140"/>
                      </a:lnTo>
                      <a:lnTo>
                        <a:pt x="433" y="140"/>
                      </a:lnTo>
                      <a:lnTo>
                        <a:pt x="463" y="147"/>
                      </a:lnTo>
                      <a:lnTo>
                        <a:pt x="485" y="155"/>
                      </a:lnTo>
                      <a:lnTo>
                        <a:pt x="507" y="162"/>
                      </a:lnTo>
                      <a:lnTo>
                        <a:pt x="529" y="169"/>
                      </a:lnTo>
                      <a:lnTo>
                        <a:pt x="558" y="177"/>
                      </a:lnTo>
                      <a:lnTo>
                        <a:pt x="580" y="184"/>
                      </a:lnTo>
                      <a:lnTo>
                        <a:pt x="602" y="191"/>
                      </a:lnTo>
                      <a:lnTo>
                        <a:pt x="632" y="191"/>
                      </a:lnTo>
                      <a:lnTo>
                        <a:pt x="654" y="206"/>
                      </a:lnTo>
                      <a:lnTo>
                        <a:pt x="676" y="213"/>
                      </a:lnTo>
                      <a:lnTo>
                        <a:pt x="698" y="221"/>
                      </a:lnTo>
                      <a:lnTo>
                        <a:pt x="727" y="228"/>
                      </a:lnTo>
                      <a:lnTo>
                        <a:pt x="749" y="235"/>
                      </a:lnTo>
                      <a:lnTo>
                        <a:pt x="771" y="243"/>
                      </a:lnTo>
                      <a:lnTo>
                        <a:pt x="801" y="250"/>
                      </a:lnTo>
                      <a:lnTo>
                        <a:pt x="823" y="257"/>
                      </a:lnTo>
                      <a:lnTo>
                        <a:pt x="845" y="272"/>
                      </a:lnTo>
                      <a:lnTo>
                        <a:pt x="874" y="279"/>
                      </a:lnTo>
                      <a:lnTo>
                        <a:pt x="896" y="287"/>
                      </a:lnTo>
                      <a:lnTo>
                        <a:pt x="918" y="302"/>
                      </a:lnTo>
                      <a:lnTo>
                        <a:pt x="940" y="309"/>
                      </a:lnTo>
                      <a:lnTo>
                        <a:pt x="970" y="324"/>
                      </a:lnTo>
                      <a:lnTo>
                        <a:pt x="992" y="331"/>
                      </a:lnTo>
                      <a:lnTo>
                        <a:pt x="1014" y="346"/>
                      </a:lnTo>
                      <a:lnTo>
                        <a:pt x="1043" y="353"/>
                      </a:lnTo>
                      <a:lnTo>
                        <a:pt x="1065" y="368"/>
                      </a:lnTo>
                      <a:lnTo>
                        <a:pt x="1087" y="375"/>
                      </a:lnTo>
                      <a:lnTo>
                        <a:pt x="1109" y="390"/>
                      </a:lnTo>
                      <a:lnTo>
                        <a:pt x="1139" y="404"/>
                      </a:lnTo>
                      <a:lnTo>
                        <a:pt x="1161" y="412"/>
                      </a:lnTo>
                      <a:lnTo>
                        <a:pt x="1183" y="426"/>
                      </a:lnTo>
                      <a:lnTo>
                        <a:pt x="1212" y="441"/>
                      </a:lnTo>
                      <a:lnTo>
                        <a:pt x="1234" y="456"/>
                      </a:lnTo>
                      <a:lnTo>
                        <a:pt x="1256" y="471"/>
                      </a:lnTo>
                      <a:lnTo>
                        <a:pt x="1278" y="485"/>
                      </a:lnTo>
                      <a:lnTo>
                        <a:pt x="1308" y="500"/>
                      </a:lnTo>
                      <a:lnTo>
                        <a:pt x="1330" y="515"/>
                      </a:lnTo>
                      <a:lnTo>
                        <a:pt x="1352" y="529"/>
                      </a:lnTo>
                      <a:lnTo>
                        <a:pt x="1381" y="544"/>
                      </a:lnTo>
                      <a:lnTo>
                        <a:pt x="1403" y="559"/>
                      </a:lnTo>
                      <a:lnTo>
                        <a:pt x="1425" y="573"/>
                      </a:lnTo>
                      <a:lnTo>
                        <a:pt x="1455" y="595"/>
                      </a:lnTo>
                      <a:lnTo>
                        <a:pt x="1477" y="610"/>
                      </a:lnTo>
                      <a:lnTo>
                        <a:pt x="1499" y="632"/>
                      </a:lnTo>
                      <a:lnTo>
                        <a:pt x="1521" y="647"/>
                      </a:lnTo>
                      <a:lnTo>
                        <a:pt x="1550" y="669"/>
                      </a:lnTo>
                      <a:lnTo>
                        <a:pt x="1572" y="684"/>
                      </a:lnTo>
                      <a:lnTo>
                        <a:pt x="1594" y="706"/>
                      </a:lnTo>
                      <a:lnTo>
                        <a:pt x="1623" y="728"/>
                      </a:lnTo>
                      <a:lnTo>
                        <a:pt x="1646" y="750"/>
                      </a:lnTo>
                      <a:lnTo>
                        <a:pt x="1668" y="764"/>
                      </a:lnTo>
                      <a:lnTo>
                        <a:pt x="1690" y="787"/>
                      </a:lnTo>
                      <a:lnTo>
                        <a:pt x="1719" y="816"/>
                      </a:lnTo>
                      <a:lnTo>
                        <a:pt x="1741" y="838"/>
                      </a:lnTo>
                      <a:lnTo>
                        <a:pt x="1763" y="860"/>
                      </a:lnTo>
                      <a:lnTo>
                        <a:pt x="1792" y="889"/>
                      </a:lnTo>
                      <a:lnTo>
                        <a:pt x="1814" y="911"/>
                      </a:lnTo>
                      <a:lnTo>
                        <a:pt x="1837" y="941"/>
                      </a:lnTo>
                      <a:lnTo>
                        <a:pt x="1859" y="970"/>
                      </a:lnTo>
                      <a:lnTo>
                        <a:pt x="1888" y="1000"/>
                      </a:lnTo>
                      <a:lnTo>
                        <a:pt x="1910" y="1029"/>
                      </a:lnTo>
                      <a:lnTo>
                        <a:pt x="1932" y="1058"/>
                      </a:lnTo>
                      <a:lnTo>
                        <a:pt x="1961" y="1095"/>
                      </a:lnTo>
                      <a:lnTo>
                        <a:pt x="1983" y="1132"/>
                      </a:lnTo>
                      <a:lnTo>
                        <a:pt x="2005" y="1169"/>
                      </a:lnTo>
                      <a:lnTo>
                        <a:pt x="2035" y="1205"/>
                      </a:lnTo>
                      <a:lnTo>
                        <a:pt x="2057" y="1249"/>
                      </a:lnTo>
                      <a:lnTo>
                        <a:pt x="2079" y="1294"/>
                      </a:lnTo>
                      <a:lnTo>
                        <a:pt x="2101" y="1338"/>
                      </a:lnTo>
                      <a:lnTo>
                        <a:pt x="2130" y="1389"/>
                      </a:lnTo>
                      <a:lnTo>
                        <a:pt x="2152" y="1448"/>
                      </a:lnTo>
                      <a:lnTo>
                        <a:pt x="2174" y="1507"/>
                      </a:lnTo>
                      <a:lnTo>
                        <a:pt x="2204" y="1580"/>
                      </a:lnTo>
                      <a:lnTo>
                        <a:pt x="2226" y="1654"/>
                      </a:lnTo>
                      <a:lnTo>
                        <a:pt x="2248" y="1742"/>
                      </a:lnTo>
                      <a:lnTo>
                        <a:pt x="2270" y="1837"/>
                      </a:lnTo>
                      <a:lnTo>
                        <a:pt x="2299" y="1955"/>
                      </a:lnTo>
                      <a:lnTo>
                        <a:pt x="2321" y="2094"/>
                      </a:lnTo>
                      <a:lnTo>
                        <a:pt x="2343" y="2278"/>
                      </a:lnTo>
                      <a:lnTo>
                        <a:pt x="2373" y="2535"/>
                      </a:lnTo>
                      <a:lnTo>
                        <a:pt x="2395" y="2976"/>
                      </a:lnTo>
                      <a:lnTo>
                        <a:pt x="2417" y="4394"/>
                      </a:lnTo>
                      <a:lnTo>
                        <a:pt x="2439" y="2976"/>
                      </a:lnTo>
                      <a:lnTo>
                        <a:pt x="2468" y="2535"/>
                      </a:lnTo>
                      <a:lnTo>
                        <a:pt x="2490" y="2278"/>
                      </a:lnTo>
                      <a:lnTo>
                        <a:pt x="2512" y="2094"/>
                      </a:lnTo>
                      <a:lnTo>
                        <a:pt x="2542" y="1955"/>
                      </a:lnTo>
                      <a:lnTo>
                        <a:pt x="2564" y="1837"/>
                      </a:lnTo>
                      <a:lnTo>
                        <a:pt x="2586" y="1742"/>
                      </a:lnTo>
                      <a:lnTo>
                        <a:pt x="2615" y="1654"/>
                      </a:lnTo>
                      <a:lnTo>
                        <a:pt x="2637" y="1580"/>
                      </a:lnTo>
                      <a:lnTo>
                        <a:pt x="2659" y="1507"/>
                      </a:lnTo>
                      <a:lnTo>
                        <a:pt x="2681" y="1448"/>
                      </a:lnTo>
                      <a:lnTo>
                        <a:pt x="2711" y="1389"/>
                      </a:lnTo>
                      <a:lnTo>
                        <a:pt x="2733" y="1338"/>
                      </a:lnTo>
                      <a:lnTo>
                        <a:pt x="2755" y="1294"/>
                      </a:lnTo>
                      <a:lnTo>
                        <a:pt x="2784" y="1249"/>
                      </a:lnTo>
                      <a:lnTo>
                        <a:pt x="2806" y="1205"/>
                      </a:lnTo>
                      <a:lnTo>
                        <a:pt x="2828" y="1169"/>
                      </a:lnTo>
                      <a:lnTo>
                        <a:pt x="2850" y="1132"/>
                      </a:lnTo>
                      <a:lnTo>
                        <a:pt x="2880" y="1095"/>
                      </a:lnTo>
                      <a:lnTo>
                        <a:pt x="2902" y="1058"/>
                      </a:lnTo>
                      <a:lnTo>
                        <a:pt x="2924" y="1029"/>
                      </a:lnTo>
                      <a:lnTo>
                        <a:pt x="2953" y="1000"/>
                      </a:lnTo>
                      <a:lnTo>
                        <a:pt x="2975" y="970"/>
                      </a:lnTo>
                      <a:lnTo>
                        <a:pt x="2997" y="941"/>
                      </a:lnTo>
                      <a:lnTo>
                        <a:pt x="3027" y="911"/>
                      </a:lnTo>
                      <a:lnTo>
                        <a:pt x="3049" y="889"/>
                      </a:lnTo>
                      <a:lnTo>
                        <a:pt x="3071" y="860"/>
                      </a:lnTo>
                      <a:lnTo>
                        <a:pt x="3093" y="838"/>
                      </a:lnTo>
                      <a:lnTo>
                        <a:pt x="3122" y="816"/>
                      </a:lnTo>
                      <a:lnTo>
                        <a:pt x="3144" y="787"/>
                      </a:lnTo>
                      <a:lnTo>
                        <a:pt x="3166" y="764"/>
                      </a:lnTo>
                      <a:lnTo>
                        <a:pt x="3196" y="750"/>
                      </a:lnTo>
                      <a:lnTo>
                        <a:pt x="3218" y="728"/>
                      </a:lnTo>
                      <a:lnTo>
                        <a:pt x="3240" y="706"/>
                      </a:lnTo>
                      <a:lnTo>
                        <a:pt x="3262" y="684"/>
                      </a:lnTo>
                      <a:lnTo>
                        <a:pt x="3291" y="669"/>
                      </a:lnTo>
                      <a:lnTo>
                        <a:pt x="3313" y="647"/>
                      </a:lnTo>
                      <a:lnTo>
                        <a:pt x="3335" y="632"/>
                      </a:lnTo>
                      <a:lnTo>
                        <a:pt x="3364" y="610"/>
                      </a:lnTo>
                      <a:lnTo>
                        <a:pt x="3386" y="595"/>
                      </a:lnTo>
                      <a:lnTo>
                        <a:pt x="3409" y="573"/>
                      </a:lnTo>
                      <a:lnTo>
                        <a:pt x="3431" y="559"/>
                      </a:lnTo>
                      <a:lnTo>
                        <a:pt x="3460" y="544"/>
                      </a:lnTo>
                      <a:lnTo>
                        <a:pt x="3482" y="529"/>
                      </a:lnTo>
                      <a:lnTo>
                        <a:pt x="3504" y="515"/>
                      </a:lnTo>
                      <a:lnTo>
                        <a:pt x="3533" y="500"/>
                      </a:lnTo>
                      <a:lnTo>
                        <a:pt x="3555" y="485"/>
                      </a:lnTo>
                      <a:lnTo>
                        <a:pt x="3577" y="471"/>
                      </a:lnTo>
                      <a:lnTo>
                        <a:pt x="3607" y="456"/>
                      </a:lnTo>
                      <a:lnTo>
                        <a:pt x="3629" y="441"/>
                      </a:lnTo>
                      <a:lnTo>
                        <a:pt x="3651" y="426"/>
                      </a:lnTo>
                      <a:lnTo>
                        <a:pt x="3673" y="412"/>
                      </a:lnTo>
                      <a:lnTo>
                        <a:pt x="3702" y="404"/>
                      </a:lnTo>
                      <a:lnTo>
                        <a:pt x="3724" y="390"/>
                      </a:lnTo>
                      <a:lnTo>
                        <a:pt x="3746" y="375"/>
                      </a:lnTo>
                      <a:lnTo>
                        <a:pt x="3776" y="368"/>
                      </a:lnTo>
                      <a:lnTo>
                        <a:pt x="3798" y="353"/>
                      </a:lnTo>
                      <a:lnTo>
                        <a:pt x="3820" y="346"/>
                      </a:lnTo>
                      <a:lnTo>
                        <a:pt x="3842" y="331"/>
                      </a:lnTo>
                      <a:lnTo>
                        <a:pt x="3871" y="324"/>
                      </a:lnTo>
                      <a:lnTo>
                        <a:pt x="3893" y="309"/>
                      </a:lnTo>
                      <a:lnTo>
                        <a:pt x="3915" y="302"/>
                      </a:lnTo>
                      <a:lnTo>
                        <a:pt x="3945" y="287"/>
                      </a:lnTo>
                      <a:lnTo>
                        <a:pt x="3967" y="279"/>
                      </a:lnTo>
                      <a:lnTo>
                        <a:pt x="3989" y="272"/>
                      </a:lnTo>
                      <a:lnTo>
                        <a:pt x="4011" y="257"/>
                      </a:lnTo>
                      <a:lnTo>
                        <a:pt x="4040" y="250"/>
                      </a:lnTo>
                      <a:lnTo>
                        <a:pt x="4062" y="243"/>
                      </a:lnTo>
                      <a:lnTo>
                        <a:pt x="4084" y="235"/>
                      </a:lnTo>
                      <a:lnTo>
                        <a:pt x="4114" y="228"/>
                      </a:lnTo>
                      <a:lnTo>
                        <a:pt x="4136" y="221"/>
                      </a:lnTo>
                      <a:lnTo>
                        <a:pt x="4158" y="213"/>
                      </a:lnTo>
                      <a:lnTo>
                        <a:pt x="4187" y="206"/>
                      </a:lnTo>
                      <a:lnTo>
                        <a:pt x="4209" y="191"/>
                      </a:lnTo>
                      <a:lnTo>
                        <a:pt x="4231" y="191"/>
                      </a:lnTo>
                      <a:lnTo>
                        <a:pt x="4253" y="184"/>
                      </a:lnTo>
                      <a:lnTo>
                        <a:pt x="4283" y="177"/>
                      </a:lnTo>
                      <a:lnTo>
                        <a:pt x="4305" y="169"/>
                      </a:lnTo>
                      <a:lnTo>
                        <a:pt x="4327" y="162"/>
                      </a:lnTo>
                      <a:lnTo>
                        <a:pt x="4356" y="155"/>
                      </a:lnTo>
                      <a:lnTo>
                        <a:pt x="4378" y="147"/>
                      </a:lnTo>
                      <a:lnTo>
                        <a:pt x="4400" y="140"/>
                      </a:lnTo>
                      <a:lnTo>
                        <a:pt x="4422" y="140"/>
                      </a:lnTo>
                      <a:lnTo>
                        <a:pt x="4452" y="133"/>
                      </a:lnTo>
                      <a:lnTo>
                        <a:pt x="4474" y="125"/>
                      </a:lnTo>
                      <a:lnTo>
                        <a:pt x="4496" y="118"/>
                      </a:lnTo>
                      <a:lnTo>
                        <a:pt x="4525" y="118"/>
                      </a:lnTo>
                      <a:lnTo>
                        <a:pt x="4547" y="110"/>
                      </a:lnTo>
                      <a:lnTo>
                        <a:pt x="4569" y="103"/>
                      </a:lnTo>
                      <a:lnTo>
                        <a:pt x="4591" y="103"/>
                      </a:lnTo>
                      <a:lnTo>
                        <a:pt x="4621" y="96"/>
                      </a:lnTo>
                      <a:lnTo>
                        <a:pt x="4643" y="96"/>
                      </a:lnTo>
                      <a:lnTo>
                        <a:pt x="4665" y="88"/>
                      </a:lnTo>
                      <a:lnTo>
                        <a:pt x="4694" y="88"/>
                      </a:lnTo>
                      <a:lnTo>
                        <a:pt x="4716" y="81"/>
                      </a:lnTo>
                      <a:lnTo>
                        <a:pt x="4738" y="81"/>
                      </a:lnTo>
                      <a:lnTo>
                        <a:pt x="4768" y="74"/>
                      </a:lnTo>
                      <a:lnTo>
                        <a:pt x="4790" y="74"/>
                      </a:lnTo>
                      <a:lnTo>
                        <a:pt x="4812" y="66"/>
                      </a:lnTo>
                      <a:lnTo>
                        <a:pt x="4834" y="66"/>
                      </a:lnTo>
                      <a:lnTo>
                        <a:pt x="4863" y="59"/>
                      </a:lnTo>
                      <a:lnTo>
                        <a:pt x="4885" y="59"/>
                      </a:lnTo>
                      <a:lnTo>
                        <a:pt x="4907" y="59"/>
                      </a:lnTo>
                      <a:lnTo>
                        <a:pt x="4936" y="52"/>
                      </a:lnTo>
                      <a:lnTo>
                        <a:pt x="4958" y="52"/>
                      </a:lnTo>
                      <a:lnTo>
                        <a:pt x="4981" y="52"/>
                      </a:lnTo>
                      <a:lnTo>
                        <a:pt x="5003" y="44"/>
                      </a:lnTo>
                      <a:lnTo>
                        <a:pt x="5032" y="44"/>
                      </a:lnTo>
                      <a:lnTo>
                        <a:pt x="5054" y="44"/>
                      </a:lnTo>
                      <a:lnTo>
                        <a:pt x="5076" y="37"/>
                      </a:lnTo>
                      <a:lnTo>
                        <a:pt x="5105" y="37"/>
                      </a:lnTo>
                      <a:lnTo>
                        <a:pt x="5127" y="37"/>
                      </a:lnTo>
                      <a:lnTo>
                        <a:pt x="5149" y="37"/>
                      </a:lnTo>
                      <a:lnTo>
                        <a:pt x="5172" y="30"/>
                      </a:lnTo>
                      <a:lnTo>
                        <a:pt x="5201" y="30"/>
                      </a:lnTo>
                      <a:lnTo>
                        <a:pt x="5223" y="30"/>
                      </a:lnTo>
                      <a:lnTo>
                        <a:pt x="5245" y="30"/>
                      </a:lnTo>
                      <a:lnTo>
                        <a:pt x="5274" y="30"/>
                      </a:lnTo>
                      <a:lnTo>
                        <a:pt x="5296" y="22"/>
                      </a:lnTo>
                      <a:lnTo>
                        <a:pt x="5318" y="22"/>
                      </a:lnTo>
                      <a:lnTo>
                        <a:pt x="5348" y="22"/>
                      </a:lnTo>
                      <a:lnTo>
                        <a:pt x="5370" y="22"/>
                      </a:lnTo>
                      <a:lnTo>
                        <a:pt x="5392" y="22"/>
                      </a:lnTo>
                      <a:lnTo>
                        <a:pt x="5414" y="15"/>
                      </a:lnTo>
                      <a:lnTo>
                        <a:pt x="5443" y="15"/>
                      </a:lnTo>
                      <a:lnTo>
                        <a:pt x="5465" y="15"/>
                      </a:lnTo>
                      <a:lnTo>
                        <a:pt x="5487" y="15"/>
                      </a:lnTo>
                      <a:lnTo>
                        <a:pt x="5517" y="15"/>
                      </a:lnTo>
                      <a:lnTo>
                        <a:pt x="5539" y="15"/>
                      </a:lnTo>
                      <a:lnTo>
                        <a:pt x="5561" y="15"/>
                      </a:lnTo>
                      <a:lnTo>
                        <a:pt x="5583" y="15"/>
                      </a:lnTo>
                      <a:lnTo>
                        <a:pt x="5612" y="8"/>
                      </a:lnTo>
                      <a:lnTo>
                        <a:pt x="5634" y="8"/>
                      </a:lnTo>
                      <a:lnTo>
                        <a:pt x="5656" y="8"/>
                      </a:lnTo>
                      <a:lnTo>
                        <a:pt x="5686" y="8"/>
                      </a:lnTo>
                      <a:lnTo>
                        <a:pt x="5708" y="8"/>
                      </a:lnTo>
                      <a:lnTo>
                        <a:pt x="5730" y="8"/>
                      </a:lnTo>
                      <a:lnTo>
                        <a:pt x="5752" y="8"/>
                      </a:lnTo>
                      <a:lnTo>
                        <a:pt x="5781" y="8"/>
                      </a:lnTo>
                      <a:lnTo>
                        <a:pt x="5803" y="8"/>
                      </a:lnTo>
                      <a:lnTo>
                        <a:pt x="5825" y="8"/>
                      </a:lnTo>
                      <a:lnTo>
                        <a:pt x="5855" y="8"/>
                      </a:lnTo>
                      <a:lnTo>
                        <a:pt x="5877" y="0"/>
                      </a:lnTo>
                      <a:lnTo>
                        <a:pt x="5899" y="0"/>
                      </a:lnTo>
                      <a:lnTo>
                        <a:pt x="5928" y="0"/>
                      </a:lnTo>
                      <a:lnTo>
                        <a:pt x="5950" y="0"/>
                      </a:lnTo>
                      <a:lnTo>
                        <a:pt x="5972" y="0"/>
                      </a:lnTo>
                      <a:lnTo>
                        <a:pt x="5994" y="0"/>
                      </a:lnTo>
                      <a:lnTo>
                        <a:pt x="6024" y="0"/>
                      </a:lnTo>
                      <a:lnTo>
                        <a:pt x="6046" y="0"/>
                      </a:lnTo>
                    </a:path>
                  </a:pathLst>
                </a:custGeom>
                <a:noFill/>
                <a:ln w="9525" cmpd="sng">
                  <a:solidFill>
                    <a:srgbClr val="FFCC66"/>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31778" name="Line 34"/>
                <p:cNvSpPr>
                  <a:spLocks noChangeShapeType="1"/>
                </p:cNvSpPr>
                <p:nvPr/>
              </p:nvSpPr>
              <p:spPr bwMode="auto">
                <a:xfrm>
                  <a:off x="2006" y="1480"/>
                  <a:ext cx="11" cy="168"/>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31779" name="Line 35"/>
                <p:cNvSpPr>
                  <a:spLocks noChangeShapeType="1"/>
                </p:cNvSpPr>
                <p:nvPr/>
              </p:nvSpPr>
              <p:spPr bwMode="auto">
                <a:xfrm flipH="1">
                  <a:off x="2045" y="1520"/>
                  <a:ext cx="222" cy="398"/>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31780" name="Line 36"/>
                <p:cNvSpPr>
                  <a:spLocks noChangeShapeType="1"/>
                </p:cNvSpPr>
                <p:nvPr/>
              </p:nvSpPr>
              <p:spPr bwMode="auto">
                <a:xfrm flipH="1">
                  <a:off x="2049" y="1520"/>
                  <a:ext cx="366" cy="687"/>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31781" name="Line 37"/>
                <p:cNvSpPr>
                  <a:spLocks noChangeShapeType="1"/>
                </p:cNvSpPr>
                <p:nvPr/>
              </p:nvSpPr>
              <p:spPr bwMode="auto">
                <a:xfrm>
                  <a:off x="2589" y="1508"/>
                  <a:ext cx="108" cy="675"/>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31782" name="Line 38"/>
                <p:cNvSpPr>
                  <a:spLocks noChangeShapeType="1"/>
                </p:cNvSpPr>
                <p:nvPr/>
              </p:nvSpPr>
              <p:spPr bwMode="auto">
                <a:xfrm>
                  <a:off x="2598" y="1384"/>
                  <a:ext cx="410" cy="798"/>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31783" name="Line 39"/>
                <p:cNvSpPr>
                  <a:spLocks noChangeShapeType="1"/>
                </p:cNvSpPr>
                <p:nvPr/>
              </p:nvSpPr>
              <p:spPr bwMode="auto">
                <a:xfrm>
                  <a:off x="2608" y="1336"/>
                  <a:ext cx="763" cy="858"/>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31784" name="Text Box 40"/>
                <p:cNvSpPr txBox="1">
                  <a:spLocks noChangeArrowheads="1"/>
                </p:cNvSpPr>
                <p:nvPr/>
              </p:nvSpPr>
              <p:spPr bwMode="auto">
                <a:xfrm>
                  <a:off x="3256" y="2183"/>
                  <a:ext cx="363" cy="1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en-US" altLang="zh-CN" sz="1400" i="1">
                      <a:latin typeface="Times New Roman" panose="02020603050405020304" pitchFamily="18" charset="0"/>
                    </a:rPr>
                    <a:t>Q</a:t>
                  </a:r>
                  <a:r>
                    <a:rPr lang="en-US" altLang="zh-CN" sz="1400">
                      <a:latin typeface="Times New Roman" panose="02020603050405020304" pitchFamily="18" charset="0"/>
                    </a:rPr>
                    <a:t>=5</a:t>
                  </a:r>
                </a:p>
              </p:txBody>
            </p:sp>
            <p:sp>
              <p:nvSpPr>
                <p:cNvPr id="31785" name="Text Box 41"/>
                <p:cNvSpPr txBox="1">
                  <a:spLocks noChangeArrowheads="1"/>
                </p:cNvSpPr>
                <p:nvPr/>
              </p:nvSpPr>
              <p:spPr bwMode="auto">
                <a:xfrm>
                  <a:off x="2854" y="2186"/>
                  <a:ext cx="458" cy="1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en-US" altLang="zh-CN" sz="1400" i="1">
                      <a:latin typeface="Times New Roman" panose="02020603050405020304" pitchFamily="18" charset="0"/>
                    </a:rPr>
                    <a:t>Q</a:t>
                  </a:r>
                  <a:r>
                    <a:rPr lang="en-US" altLang="zh-CN" sz="1400">
                      <a:latin typeface="Times New Roman" panose="02020603050405020304" pitchFamily="18" charset="0"/>
                    </a:rPr>
                    <a:t>=2.5</a:t>
                  </a:r>
                </a:p>
              </p:txBody>
            </p:sp>
            <p:sp>
              <p:nvSpPr>
                <p:cNvPr id="31786" name="Text Box 42"/>
                <p:cNvSpPr txBox="1">
                  <a:spLocks noChangeArrowheads="1"/>
                </p:cNvSpPr>
                <p:nvPr/>
              </p:nvSpPr>
              <p:spPr bwMode="auto">
                <a:xfrm>
                  <a:off x="2581" y="2192"/>
                  <a:ext cx="384" cy="1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en-US" altLang="zh-CN" sz="1400" i="1">
                      <a:latin typeface="Times New Roman" panose="02020603050405020304" pitchFamily="18" charset="0"/>
                    </a:rPr>
                    <a:t>Q</a:t>
                  </a:r>
                  <a:r>
                    <a:rPr lang="en-US" altLang="zh-CN" sz="1400">
                      <a:latin typeface="Times New Roman" panose="02020603050405020304" pitchFamily="18" charset="0"/>
                    </a:rPr>
                    <a:t>=1</a:t>
                  </a:r>
                </a:p>
              </p:txBody>
            </p:sp>
            <p:sp>
              <p:nvSpPr>
                <p:cNvPr id="31787" name="Text Box 43"/>
                <p:cNvSpPr txBox="1">
                  <a:spLocks noChangeArrowheads="1"/>
                </p:cNvSpPr>
                <p:nvPr/>
              </p:nvSpPr>
              <p:spPr bwMode="auto">
                <a:xfrm>
                  <a:off x="1812" y="1617"/>
                  <a:ext cx="466" cy="2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en-US" altLang="zh-CN" sz="1400" i="1">
                      <a:latin typeface="Times New Roman" panose="02020603050405020304" pitchFamily="18" charset="0"/>
                    </a:rPr>
                    <a:t>Q</a:t>
                  </a:r>
                  <a:r>
                    <a:rPr lang="en-US" altLang="zh-CN" sz="1400">
                      <a:latin typeface="Times New Roman" panose="02020603050405020304" pitchFamily="18" charset="0"/>
                    </a:rPr>
                    <a:t>=0.1</a:t>
                  </a:r>
                </a:p>
              </p:txBody>
            </p:sp>
            <p:sp>
              <p:nvSpPr>
                <p:cNvPr id="31788" name="Text Box 44"/>
                <p:cNvSpPr txBox="1">
                  <a:spLocks noChangeArrowheads="1"/>
                </p:cNvSpPr>
                <p:nvPr/>
              </p:nvSpPr>
              <p:spPr bwMode="auto">
                <a:xfrm>
                  <a:off x="1815" y="1892"/>
                  <a:ext cx="471" cy="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en-US" altLang="zh-CN" sz="1400" i="1">
                      <a:latin typeface="Times New Roman" panose="02020603050405020304" pitchFamily="18" charset="0"/>
                    </a:rPr>
                    <a:t>Q</a:t>
                  </a:r>
                  <a:r>
                    <a:rPr lang="en-US" altLang="zh-CN" sz="1400">
                      <a:latin typeface="Times New Roman" panose="02020603050405020304" pitchFamily="18" charset="0"/>
                    </a:rPr>
                    <a:t>=0.2</a:t>
                  </a:r>
                </a:p>
              </p:txBody>
            </p:sp>
            <p:sp>
              <p:nvSpPr>
                <p:cNvPr id="31789" name="Text Box 45"/>
                <p:cNvSpPr txBox="1">
                  <a:spLocks noChangeArrowheads="1"/>
                </p:cNvSpPr>
                <p:nvPr/>
              </p:nvSpPr>
              <p:spPr bwMode="auto">
                <a:xfrm>
                  <a:off x="1835" y="2194"/>
                  <a:ext cx="402" cy="1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en-US" altLang="zh-CN" sz="1400" i="1">
                      <a:latin typeface="Times New Roman" panose="02020603050405020304" pitchFamily="18" charset="0"/>
                    </a:rPr>
                    <a:t>Q</a:t>
                  </a:r>
                  <a:r>
                    <a:rPr lang="en-US" altLang="zh-CN" sz="1400">
                      <a:latin typeface="Times New Roman" panose="02020603050405020304" pitchFamily="18" charset="0"/>
                    </a:rPr>
                    <a:t>=0.5</a:t>
                  </a:r>
                  <a:endParaRPr lang="en-US" altLang="zh-CN" sz="1400">
                    <a:solidFill>
                      <a:srgbClr val="000000"/>
                    </a:solidFill>
                    <a:latin typeface="Times New Roman" panose="02020603050405020304" pitchFamily="18" charset="0"/>
                  </a:endParaRPr>
                </a:p>
              </p:txBody>
            </p:sp>
            <p:sp>
              <p:nvSpPr>
                <p:cNvPr id="31790" name="Text Box 46"/>
                <p:cNvSpPr txBox="1">
                  <a:spLocks noChangeArrowheads="1"/>
                </p:cNvSpPr>
                <p:nvPr/>
              </p:nvSpPr>
              <p:spPr bwMode="auto">
                <a:xfrm>
                  <a:off x="3546" y="1104"/>
                  <a:ext cx="582" cy="2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a:r>
                    <a:rPr lang="en-US" altLang="zh-CN" sz="1400">
                      <a:latin typeface="Times New Roman" panose="02020603050405020304" pitchFamily="18" charset="0"/>
                    </a:rPr>
                    <a:t>lg(</a:t>
                  </a:r>
                  <a:r>
                    <a:rPr lang="en-US" altLang="zh-CN" sz="1400" i="1">
                      <a:latin typeface="Times New Roman" panose="02020603050405020304" pitchFamily="18" charset="0"/>
                    </a:rPr>
                    <a:t>ω/ω</a:t>
                  </a:r>
                  <a:r>
                    <a:rPr lang="en-US" altLang="zh-CN" sz="1400" baseline="-25000">
                      <a:latin typeface="Times New Roman" panose="02020603050405020304" pitchFamily="18" charset="0"/>
                    </a:rPr>
                    <a:t>0</a:t>
                  </a:r>
                  <a:r>
                    <a:rPr lang="en-US" altLang="zh-CN" sz="1400">
                      <a:latin typeface="Times New Roman" panose="02020603050405020304" pitchFamily="18" charset="0"/>
                    </a:rPr>
                    <a:t>)</a:t>
                  </a:r>
                </a:p>
              </p:txBody>
            </p:sp>
            <p:sp>
              <p:nvSpPr>
                <p:cNvPr id="31791" name="Line 47"/>
                <p:cNvSpPr>
                  <a:spLocks noChangeShapeType="1"/>
                </p:cNvSpPr>
                <p:nvPr/>
              </p:nvSpPr>
              <p:spPr bwMode="auto">
                <a:xfrm rot="16200000" flipH="1">
                  <a:off x="953" y="1785"/>
                  <a:ext cx="1490" cy="0"/>
                </a:xfrm>
                <a:prstGeom prst="line">
                  <a:avLst/>
                </a:prstGeom>
                <a:noFill/>
                <a:ln w="6350">
                  <a:solidFill>
                    <a:srgbClr val="000000"/>
                  </a:solidFill>
                  <a:round/>
                  <a:headEnd type="stealth" w="sm" len="lg"/>
                  <a:tailEnd/>
                </a:ln>
                <a:extLst>
                  <a:ext uri="{909E8E84-426E-40DD-AFC4-6F175D3DCCD1}">
                    <a14:hiddenFill xmlns:a14="http://schemas.microsoft.com/office/drawing/2010/main">
                      <a:noFill/>
                    </a14:hiddenFill>
                  </a:ext>
                </a:extLst>
              </p:spPr>
              <p:txBody>
                <a:bodyPr/>
                <a:lstStyle/>
                <a:p>
                  <a:endParaRPr lang="zh-CN" altLang="en-US"/>
                </a:p>
              </p:txBody>
            </p:sp>
            <p:sp>
              <p:nvSpPr>
                <p:cNvPr id="31792" name="Line 48"/>
                <p:cNvSpPr>
                  <a:spLocks noChangeShapeType="1"/>
                </p:cNvSpPr>
                <p:nvPr/>
              </p:nvSpPr>
              <p:spPr bwMode="auto">
                <a:xfrm rot="10800000" flipV="1">
                  <a:off x="1697" y="1321"/>
                  <a:ext cx="2292" cy="0"/>
                </a:xfrm>
                <a:prstGeom prst="line">
                  <a:avLst/>
                </a:prstGeom>
                <a:noFill/>
                <a:ln w="6350">
                  <a:solidFill>
                    <a:srgbClr val="000000"/>
                  </a:solidFill>
                  <a:round/>
                  <a:headEnd type="stealth" w="sm" len="lg"/>
                  <a:tailEnd/>
                </a:ln>
                <a:extLst>
                  <a:ext uri="{909E8E84-426E-40DD-AFC4-6F175D3DCCD1}">
                    <a14:hiddenFill xmlns:a14="http://schemas.microsoft.com/office/drawing/2010/main">
                      <a:noFill/>
                    </a14:hiddenFill>
                  </a:ext>
                </a:extLst>
              </p:spPr>
              <p:txBody>
                <a:bodyPr/>
                <a:lstStyle/>
                <a:p>
                  <a:endParaRPr lang="zh-CN" altLang="en-US"/>
                </a:p>
              </p:txBody>
            </p:sp>
            <p:sp>
              <p:nvSpPr>
                <p:cNvPr id="31793" name="Rectangle 49"/>
                <p:cNvSpPr>
                  <a:spLocks noChangeArrowheads="1"/>
                </p:cNvSpPr>
                <p:nvPr/>
              </p:nvSpPr>
              <p:spPr bwMode="auto">
                <a:xfrm>
                  <a:off x="1521" y="2041"/>
                  <a:ext cx="150" cy="1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r"/>
                  <a:r>
                    <a:rPr lang="en-US" altLang="zh-CN" sz="1400">
                      <a:solidFill>
                        <a:srgbClr val="000000"/>
                      </a:solidFill>
                      <a:latin typeface="Times New Roman" panose="02020603050405020304" pitchFamily="18" charset="0"/>
                    </a:rPr>
                    <a:t>-40</a:t>
                  </a:r>
                  <a:endParaRPr lang="en-US" altLang="zh-CN" sz="1400">
                    <a:latin typeface="Times New Roman" panose="02020603050405020304" pitchFamily="18" charset="0"/>
                  </a:endParaRPr>
                </a:p>
              </p:txBody>
            </p:sp>
            <p:sp>
              <p:nvSpPr>
                <p:cNvPr id="31794" name="Rectangle 50"/>
                <p:cNvSpPr>
                  <a:spLocks noChangeArrowheads="1"/>
                </p:cNvSpPr>
                <p:nvPr/>
              </p:nvSpPr>
              <p:spPr bwMode="auto">
                <a:xfrm>
                  <a:off x="1522" y="2416"/>
                  <a:ext cx="150" cy="1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r"/>
                  <a:r>
                    <a:rPr lang="en-US" altLang="zh-CN" sz="1400">
                      <a:solidFill>
                        <a:srgbClr val="000000"/>
                      </a:solidFill>
                      <a:latin typeface="Times New Roman" panose="02020603050405020304" pitchFamily="18" charset="0"/>
                    </a:rPr>
                    <a:t>-60</a:t>
                  </a:r>
                  <a:endParaRPr lang="en-US" altLang="zh-CN" sz="1400">
                    <a:latin typeface="Times New Roman" panose="02020603050405020304" pitchFamily="18" charset="0"/>
                  </a:endParaRPr>
                </a:p>
              </p:txBody>
            </p:sp>
            <p:sp>
              <p:nvSpPr>
                <p:cNvPr id="31795" name="Rectangle 51"/>
                <p:cNvSpPr>
                  <a:spLocks noChangeArrowheads="1"/>
                </p:cNvSpPr>
                <p:nvPr/>
              </p:nvSpPr>
              <p:spPr bwMode="auto">
                <a:xfrm>
                  <a:off x="1626" y="1276"/>
                  <a:ext cx="57" cy="1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a:r>
                    <a:rPr lang="en-US" altLang="zh-CN" sz="1400">
                      <a:solidFill>
                        <a:srgbClr val="000000"/>
                      </a:solidFill>
                      <a:latin typeface="Times New Roman" panose="02020603050405020304" pitchFamily="18" charset="0"/>
                    </a:rPr>
                    <a:t>0</a:t>
                  </a:r>
                  <a:endParaRPr lang="en-US" altLang="zh-CN" sz="1400">
                    <a:latin typeface="Times New Roman" panose="02020603050405020304" pitchFamily="18" charset="0"/>
                  </a:endParaRPr>
                </a:p>
              </p:txBody>
            </p:sp>
            <p:sp>
              <p:nvSpPr>
                <p:cNvPr id="31796" name="Rectangle 52"/>
                <p:cNvSpPr>
                  <a:spLocks noChangeArrowheads="1"/>
                </p:cNvSpPr>
                <p:nvPr/>
              </p:nvSpPr>
              <p:spPr bwMode="auto">
                <a:xfrm>
                  <a:off x="1721" y="1200"/>
                  <a:ext cx="94" cy="1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a:r>
                    <a:rPr lang="en-US" altLang="zh-CN" sz="1400">
                      <a:solidFill>
                        <a:srgbClr val="000000"/>
                      </a:solidFill>
                      <a:latin typeface="Times New Roman" panose="02020603050405020304" pitchFamily="18" charset="0"/>
                    </a:rPr>
                    <a:t>-1</a:t>
                  </a:r>
                  <a:endParaRPr lang="en-US" altLang="zh-CN" sz="1400">
                    <a:latin typeface="Times New Roman" panose="02020603050405020304" pitchFamily="18" charset="0"/>
                  </a:endParaRPr>
                </a:p>
              </p:txBody>
            </p:sp>
            <p:sp>
              <p:nvSpPr>
                <p:cNvPr id="31797" name="Line 53"/>
                <p:cNvSpPr>
                  <a:spLocks noChangeShapeType="1"/>
                </p:cNvSpPr>
                <p:nvPr/>
              </p:nvSpPr>
              <p:spPr bwMode="auto">
                <a:xfrm>
                  <a:off x="1701" y="1508"/>
                  <a:ext cx="18" cy="1"/>
                </a:xfrm>
                <a:prstGeom prst="line">
                  <a:avLst/>
                </a:prstGeom>
                <a:noFill/>
                <a:ln w="635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31798" name="Rectangle 54"/>
                <p:cNvSpPr>
                  <a:spLocks noChangeArrowheads="1"/>
                </p:cNvSpPr>
                <p:nvPr/>
              </p:nvSpPr>
              <p:spPr bwMode="auto">
                <a:xfrm rot="16200000">
                  <a:off x="1501" y="3354"/>
                  <a:ext cx="31" cy="1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a:r>
                    <a:rPr lang="en-US" altLang="zh-CN" sz="1400">
                      <a:solidFill>
                        <a:srgbClr val="000000"/>
                      </a:solidFill>
                    </a:rPr>
                    <a:t> </a:t>
                  </a:r>
                  <a:endParaRPr lang="en-US" altLang="zh-CN" sz="1400">
                    <a:latin typeface="Times New Roman" panose="02020603050405020304" pitchFamily="18" charset="0"/>
                  </a:endParaRPr>
                </a:p>
              </p:txBody>
            </p:sp>
            <p:sp>
              <p:nvSpPr>
                <p:cNvPr id="31799" name="Line 55"/>
                <p:cNvSpPr>
                  <a:spLocks noChangeShapeType="1"/>
                </p:cNvSpPr>
                <p:nvPr/>
              </p:nvSpPr>
              <p:spPr bwMode="auto">
                <a:xfrm flipH="1">
                  <a:off x="3358" y="3388"/>
                  <a:ext cx="1" cy="27"/>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31800" name="Line 56"/>
                <p:cNvSpPr>
                  <a:spLocks noChangeShapeType="1"/>
                </p:cNvSpPr>
                <p:nvPr/>
              </p:nvSpPr>
              <p:spPr bwMode="auto">
                <a:xfrm flipH="1">
                  <a:off x="2529" y="3388"/>
                  <a:ext cx="1" cy="27"/>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31801" name="Line 57"/>
                <p:cNvSpPr>
                  <a:spLocks noChangeShapeType="1"/>
                </p:cNvSpPr>
                <p:nvPr/>
              </p:nvSpPr>
              <p:spPr bwMode="auto">
                <a:xfrm flipV="1">
                  <a:off x="3773" y="3398"/>
                  <a:ext cx="1" cy="18"/>
                </a:xfrm>
                <a:prstGeom prst="line">
                  <a:avLst/>
                </a:prstGeom>
                <a:noFill/>
                <a:ln w="635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31802" name="Line 58"/>
                <p:cNvSpPr>
                  <a:spLocks noChangeShapeType="1"/>
                </p:cNvSpPr>
                <p:nvPr/>
              </p:nvSpPr>
              <p:spPr bwMode="auto">
                <a:xfrm flipV="1">
                  <a:off x="2945" y="3399"/>
                  <a:ext cx="1" cy="18"/>
                </a:xfrm>
                <a:prstGeom prst="line">
                  <a:avLst/>
                </a:prstGeom>
                <a:noFill/>
                <a:ln w="635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31803" name="Line 59"/>
                <p:cNvSpPr>
                  <a:spLocks noChangeShapeType="1"/>
                </p:cNvSpPr>
                <p:nvPr/>
              </p:nvSpPr>
              <p:spPr bwMode="auto">
                <a:xfrm flipV="1">
                  <a:off x="2115" y="3395"/>
                  <a:ext cx="1" cy="18"/>
                </a:xfrm>
                <a:prstGeom prst="line">
                  <a:avLst/>
                </a:prstGeom>
                <a:noFill/>
                <a:ln w="635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31804" name="Rectangle 60"/>
                <p:cNvSpPr>
                  <a:spLocks noChangeArrowheads="1"/>
                </p:cNvSpPr>
                <p:nvPr/>
              </p:nvSpPr>
              <p:spPr bwMode="auto">
                <a:xfrm>
                  <a:off x="1725" y="3290"/>
                  <a:ext cx="94" cy="1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a:r>
                    <a:rPr lang="en-US" altLang="zh-CN" sz="1400">
                      <a:solidFill>
                        <a:srgbClr val="000000"/>
                      </a:solidFill>
                      <a:latin typeface="Times New Roman" panose="02020603050405020304" pitchFamily="18" charset="0"/>
                    </a:rPr>
                    <a:t>-1</a:t>
                  </a:r>
                  <a:endParaRPr lang="en-US" altLang="zh-CN" sz="1400">
                    <a:latin typeface="Times New Roman" panose="02020603050405020304" pitchFamily="18" charset="0"/>
                  </a:endParaRPr>
                </a:p>
              </p:txBody>
            </p:sp>
            <p:sp>
              <p:nvSpPr>
                <p:cNvPr id="31805" name="Rectangle 61"/>
                <p:cNvSpPr>
                  <a:spLocks noChangeArrowheads="1"/>
                </p:cNvSpPr>
                <p:nvPr/>
              </p:nvSpPr>
              <p:spPr bwMode="auto">
                <a:xfrm>
                  <a:off x="2542" y="3409"/>
                  <a:ext cx="57" cy="1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a:r>
                    <a:rPr lang="en-US" altLang="zh-CN" sz="1400">
                      <a:solidFill>
                        <a:srgbClr val="000000"/>
                      </a:solidFill>
                      <a:latin typeface="Times New Roman" panose="02020603050405020304" pitchFamily="18" charset="0"/>
                    </a:rPr>
                    <a:t>0</a:t>
                  </a:r>
                  <a:endParaRPr lang="en-US" altLang="zh-CN" sz="1400">
                    <a:latin typeface="Times New Roman" panose="02020603050405020304" pitchFamily="18" charset="0"/>
                  </a:endParaRPr>
                </a:p>
              </p:txBody>
            </p:sp>
            <p:sp>
              <p:nvSpPr>
                <p:cNvPr id="31806" name="Rectangle 62"/>
                <p:cNvSpPr>
                  <a:spLocks noChangeArrowheads="1"/>
                </p:cNvSpPr>
                <p:nvPr/>
              </p:nvSpPr>
              <p:spPr bwMode="auto">
                <a:xfrm>
                  <a:off x="3339" y="3426"/>
                  <a:ext cx="57" cy="1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a:r>
                    <a:rPr lang="en-US" altLang="zh-CN" sz="1400">
                      <a:solidFill>
                        <a:srgbClr val="000000"/>
                      </a:solidFill>
                      <a:latin typeface="Times New Roman" panose="02020603050405020304" pitchFamily="18" charset="0"/>
                    </a:rPr>
                    <a:t>1</a:t>
                  </a:r>
                  <a:endParaRPr lang="en-US" altLang="zh-CN" sz="1400">
                    <a:latin typeface="Times New Roman" panose="02020603050405020304" pitchFamily="18" charset="0"/>
                  </a:endParaRPr>
                </a:p>
              </p:txBody>
            </p:sp>
            <p:sp>
              <p:nvSpPr>
                <p:cNvPr id="31807" name="Rectangle 63"/>
                <p:cNvSpPr>
                  <a:spLocks noChangeArrowheads="1"/>
                </p:cNvSpPr>
                <p:nvPr/>
              </p:nvSpPr>
              <p:spPr bwMode="auto">
                <a:xfrm>
                  <a:off x="1485" y="3676"/>
                  <a:ext cx="188" cy="1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r"/>
                  <a:r>
                    <a:rPr lang="en-US" altLang="zh-CN" sz="1400">
                      <a:solidFill>
                        <a:srgbClr val="000000"/>
                      </a:solidFill>
                      <a:latin typeface="Times New Roman" panose="02020603050405020304" pitchFamily="18" charset="0"/>
                    </a:rPr>
                    <a:t>-90</a:t>
                  </a:r>
                  <a:r>
                    <a:rPr lang="en-US" altLang="zh-CN" sz="1400" baseline="30000">
                      <a:solidFill>
                        <a:srgbClr val="000000"/>
                      </a:solidFill>
                      <a:latin typeface="Times New Roman" panose="02020603050405020304" pitchFamily="18" charset="0"/>
                    </a:rPr>
                    <a:t>o</a:t>
                  </a:r>
                </a:p>
              </p:txBody>
            </p:sp>
            <p:sp>
              <p:nvSpPr>
                <p:cNvPr id="31808" name="Rectangle 64"/>
                <p:cNvSpPr>
                  <a:spLocks noChangeArrowheads="1"/>
                </p:cNvSpPr>
                <p:nvPr/>
              </p:nvSpPr>
              <p:spPr bwMode="auto">
                <a:xfrm>
                  <a:off x="1596" y="3366"/>
                  <a:ext cx="94" cy="1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a:r>
                    <a:rPr lang="en-US" altLang="zh-CN" sz="1400">
                      <a:solidFill>
                        <a:srgbClr val="000000"/>
                      </a:solidFill>
                      <a:latin typeface="Times New Roman" panose="02020603050405020304" pitchFamily="18" charset="0"/>
                    </a:rPr>
                    <a:t>0</a:t>
                  </a:r>
                  <a:r>
                    <a:rPr lang="en-US" altLang="zh-CN" sz="1400" baseline="30000">
                      <a:solidFill>
                        <a:srgbClr val="000000"/>
                      </a:solidFill>
                      <a:latin typeface="Times New Roman" panose="02020603050405020304" pitchFamily="18" charset="0"/>
                    </a:rPr>
                    <a:t>o</a:t>
                  </a:r>
                  <a:endParaRPr lang="en-US" altLang="zh-CN" sz="1400" baseline="30000">
                    <a:latin typeface="Times New Roman" panose="02020603050405020304" pitchFamily="18" charset="0"/>
                  </a:endParaRPr>
                </a:p>
              </p:txBody>
            </p:sp>
            <p:sp>
              <p:nvSpPr>
                <p:cNvPr id="31809" name="Rectangle 65"/>
                <p:cNvSpPr>
                  <a:spLocks noChangeArrowheads="1"/>
                </p:cNvSpPr>
                <p:nvPr/>
              </p:nvSpPr>
              <p:spPr bwMode="auto">
                <a:xfrm>
                  <a:off x="1556" y="3026"/>
                  <a:ext cx="150" cy="1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a:r>
                    <a:rPr lang="en-US" altLang="zh-CN" sz="1400">
                      <a:solidFill>
                        <a:srgbClr val="000000"/>
                      </a:solidFill>
                      <a:latin typeface="Times New Roman" panose="02020603050405020304" pitchFamily="18" charset="0"/>
                    </a:rPr>
                    <a:t>90</a:t>
                  </a:r>
                  <a:r>
                    <a:rPr lang="en-US" altLang="zh-CN" sz="1400" baseline="30000">
                      <a:solidFill>
                        <a:srgbClr val="000000"/>
                      </a:solidFill>
                      <a:latin typeface="Times New Roman" panose="02020603050405020304" pitchFamily="18" charset="0"/>
                    </a:rPr>
                    <a:t>o</a:t>
                  </a:r>
                  <a:endParaRPr lang="en-US" altLang="zh-CN" sz="1400" baseline="30000">
                    <a:latin typeface="Times New Roman" panose="02020603050405020304" pitchFamily="18" charset="0"/>
                  </a:endParaRPr>
                </a:p>
              </p:txBody>
            </p:sp>
            <p:sp>
              <p:nvSpPr>
                <p:cNvPr id="31810" name="Line 66"/>
                <p:cNvSpPr>
                  <a:spLocks noChangeShapeType="1"/>
                </p:cNvSpPr>
                <p:nvPr/>
              </p:nvSpPr>
              <p:spPr bwMode="auto">
                <a:xfrm flipV="1">
                  <a:off x="1697" y="3390"/>
                  <a:ext cx="1" cy="27"/>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31811" name="Line 67"/>
                <p:cNvSpPr>
                  <a:spLocks noChangeShapeType="1"/>
                </p:cNvSpPr>
                <p:nvPr/>
              </p:nvSpPr>
              <p:spPr bwMode="auto">
                <a:xfrm>
                  <a:off x="1699" y="3721"/>
                  <a:ext cx="28" cy="1"/>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31812" name="Line 68"/>
                <p:cNvSpPr>
                  <a:spLocks noChangeShapeType="1"/>
                </p:cNvSpPr>
                <p:nvPr/>
              </p:nvSpPr>
              <p:spPr bwMode="auto">
                <a:xfrm>
                  <a:off x="1699" y="3589"/>
                  <a:ext cx="15" cy="1"/>
                </a:xfrm>
                <a:prstGeom prst="line">
                  <a:avLst/>
                </a:prstGeom>
                <a:noFill/>
                <a:ln w="635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31813" name="Line 69"/>
                <p:cNvSpPr>
                  <a:spLocks noChangeShapeType="1"/>
                </p:cNvSpPr>
                <p:nvPr/>
              </p:nvSpPr>
              <p:spPr bwMode="auto">
                <a:xfrm>
                  <a:off x="1699" y="3415"/>
                  <a:ext cx="28"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31814" name="Line 70"/>
                <p:cNvSpPr>
                  <a:spLocks noChangeShapeType="1"/>
                </p:cNvSpPr>
                <p:nvPr/>
              </p:nvSpPr>
              <p:spPr bwMode="auto">
                <a:xfrm>
                  <a:off x="1699" y="3249"/>
                  <a:ext cx="18" cy="0"/>
                </a:xfrm>
                <a:prstGeom prst="line">
                  <a:avLst/>
                </a:prstGeom>
                <a:noFill/>
                <a:ln w="635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31815" name="Line 71"/>
                <p:cNvSpPr>
                  <a:spLocks noChangeShapeType="1"/>
                </p:cNvSpPr>
                <p:nvPr/>
              </p:nvSpPr>
              <p:spPr bwMode="auto">
                <a:xfrm>
                  <a:off x="1699" y="3065"/>
                  <a:ext cx="28"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31816" name="Freeform 72"/>
                <p:cNvSpPr>
                  <a:spLocks/>
                </p:cNvSpPr>
                <p:nvPr/>
              </p:nvSpPr>
              <p:spPr bwMode="auto">
                <a:xfrm>
                  <a:off x="1699" y="3419"/>
                  <a:ext cx="822" cy="280"/>
                </a:xfrm>
                <a:custGeom>
                  <a:avLst/>
                  <a:gdLst>
                    <a:gd name="T0" fmla="*/ 8 w 2773"/>
                    <a:gd name="T1" fmla="*/ 0 h 1863"/>
                    <a:gd name="T2" fmla="*/ 25 w 2773"/>
                    <a:gd name="T3" fmla="*/ 1 h 1863"/>
                    <a:gd name="T4" fmla="*/ 40 w 2773"/>
                    <a:gd name="T5" fmla="*/ 1 h 1863"/>
                    <a:gd name="T6" fmla="*/ 58 w 2773"/>
                    <a:gd name="T7" fmla="*/ 1 h 1863"/>
                    <a:gd name="T8" fmla="*/ 76 w 2773"/>
                    <a:gd name="T9" fmla="*/ 1 h 1863"/>
                    <a:gd name="T10" fmla="*/ 91 w 2773"/>
                    <a:gd name="T11" fmla="*/ 1 h 1863"/>
                    <a:gd name="T12" fmla="*/ 108 w 2773"/>
                    <a:gd name="T13" fmla="*/ 2 h 1863"/>
                    <a:gd name="T14" fmla="*/ 124 w 2773"/>
                    <a:gd name="T15" fmla="*/ 2 h 1863"/>
                    <a:gd name="T16" fmla="*/ 141 w 2773"/>
                    <a:gd name="T17" fmla="*/ 2 h 1863"/>
                    <a:gd name="T18" fmla="*/ 159 w 2773"/>
                    <a:gd name="T19" fmla="*/ 3 h 1863"/>
                    <a:gd name="T20" fmla="*/ 174 w 2773"/>
                    <a:gd name="T21" fmla="*/ 3 h 1863"/>
                    <a:gd name="T22" fmla="*/ 192 w 2773"/>
                    <a:gd name="T23" fmla="*/ 3 h 1863"/>
                    <a:gd name="T24" fmla="*/ 207 w 2773"/>
                    <a:gd name="T25" fmla="*/ 3 h 1863"/>
                    <a:gd name="T26" fmla="*/ 224 w 2773"/>
                    <a:gd name="T27" fmla="*/ 4 h 1863"/>
                    <a:gd name="T28" fmla="*/ 240 w 2773"/>
                    <a:gd name="T29" fmla="*/ 4 h 1863"/>
                    <a:gd name="T30" fmla="*/ 257 w 2773"/>
                    <a:gd name="T31" fmla="*/ 6 h 1863"/>
                    <a:gd name="T32" fmla="*/ 275 w 2773"/>
                    <a:gd name="T33" fmla="*/ 6 h 1863"/>
                    <a:gd name="T34" fmla="*/ 290 w 2773"/>
                    <a:gd name="T35" fmla="*/ 6 h 1863"/>
                    <a:gd name="T36" fmla="*/ 308 w 2773"/>
                    <a:gd name="T37" fmla="*/ 7 h 1863"/>
                    <a:gd name="T38" fmla="*/ 323 w 2773"/>
                    <a:gd name="T39" fmla="*/ 7 h 1863"/>
                    <a:gd name="T40" fmla="*/ 341 w 2773"/>
                    <a:gd name="T41" fmla="*/ 8 h 1863"/>
                    <a:gd name="T42" fmla="*/ 358 w 2773"/>
                    <a:gd name="T43" fmla="*/ 9 h 1863"/>
                    <a:gd name="T44" fmla="*/ 373 w 2773"/>
                    <a:gd name="T45" fmla="*/ 9 h 1863"/>
                    <a:gd name="T46" fmla="*/ 391 w 2773"/>
                    <a:gd name="T47" fmla="*/ 10 h 1863"/>
                    <a:gd name="T48" fmla="*/ 406 w 2773"/>
                    <a:gd name="T49" fmla="*/ 11 h 1863"/>
                    <a:gd name="T50" fmla="*/ 424 w 2773"/>
                    <a:gd name="T51" fmla="*/ 11 h 1863"/>
                    <a:gd name="T52" fmla="*/ 439 w 2773"/>
                    <a:gd name="T53" fmla="*/ 12 h 1863"/>
                    <a:gd name="T54" fmla="*/ 457 w 2773"/>
                    <a:gd name="T55" fmla="*/ 13 h 1863"/>
                    <a:gd name="T56" fmla="*/ 474 w 2773"/>
                    <a:gd name="T57" fmla="*/ 14 h 1863"/>
                    <a:gd name="T58" fmla="*/ 489 w 2773"/>
                    <a:gd name="T59" fmla="*/ 15 h 1863"/>
                    <a:gd name="T60" fmla="*/ 507 w 2773"/>
                    <a:gd name="T61" fmla="*/ 17 h 1863"/>
                    <a:gd name="T62" fmla="*/ 522 w 2773"/>
                    <a:gd name="T63" fmla="*/ 18 h 1863"/>
                    <a:gd name="T64" fmla="*/ 540 w 2773"/>
                    <a:gd name="T65" fmla="*/ 20 h 1863"/>
                    <a:gd name="T66" fmla="*/ 557 w 2773"/>
                    <a:gd name="T67" fmla="*/ 21 h 1863"/>
                    <a:gd name="T68" fmla="*/ 572 w 2773"/>
                    <a:gd name="T69" fmla="*/ 23 h 1863"/>
                    <a:gd name="T70" fmla="*/ 590 w 2773"/>
                    <a:gd name="T71" fmla="*/ 25 h 1863"/>
                    <a:gd name="T72" fmla="*/ 605 w 2773"/>
                    <a:gd name="T73" fmla="*/ 28 h 1863"/>
                    <a:gd name="T74" fmla="*/ 623 w 2773"/>
                    <a:gd name="T75" fmla="*/ 31 h 1863"/>
                    <a:gd name="T76" fmla="*/ 638 w 2773"/>
                    <a:gd name="T77" fmla="*/ 34 h 1863"/>
                    <a:gd name="T78" fmla="*/ 656 w 2773"/>
                    <a:gd name="T79" fmla="*/ 38 h 1863"/>
                    <a:gd name="T80" fmla="*/ 673 w 2773"/>
                    <a:gd name="T81" fmla="*/ 42 h 1863"/>
                    <a:gd name="T82" fmla="*/ 688 w 2773"/>
                    <a:gd name="T83" fmla="*/ 47 h 1863"/>
                    <a:gd name="T84" fmla="*/ 706 w 2773"/>
                    <a:gd name="T85" fmla="*/ 54 h 1863"/>
                    <a:gd name="T86" fmla="*/ 721 w 2773"/>
                    <a:gd name="T87" fmla="*/ 63 h 1863"/>
                    <a:gd name="T88" fmla="*/ 739 w 2773"/>
                    <a:gd name="T89" fmla="*/ 75 h 1863"/>
                    <a:gd name="T90" fmla="*/ 756 w 2773"/>
                    <a:gd name="T91" fmla="*/ 91 h 1863"/>
                    <a:gd name="T92" fmla="*/ 772 w 2773"/>
                    <a:gd name="T93" fmla="*/ 113 h 1863"/>
                    <a:gd name="T94" fmla="*/ 789 w 2773"/>
                    <a:gd name="T95" fmla="*/ 147 h 1863"/>
                    <a:gd name="T96" fmla="*/ 805 w 2773"/>
                    <a:gd name="T97" fmla="*/ 200 h 1863"/>
                    <a:gd name="T98" fmla="*/ 822 w 2773"/>
                    <a:gd name="T99" fmla="*/ 280 h 1863"/>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2773" h="1863">
                      <a:moveTo>
                        <a:pt x="0" y="0"/>
                      </a:moveTo>
                      <a:lnTo>
                        <a:pt x="26" y="0"/>
                      </a:lnTo>
                      <a:lnTo>
                        <a:pt x="60" y="7"/>
                      </a:lnTo>
                      <a:lnTo>
                        <a:pt x="85" y="7"/>
                      </a:lnTo>
                      <a:lnTo>
                        <a:pt x="111" y="7"/>
                      </a:lnTo>
                      <a:lnTo>
                        <a:pt x="136" y="7"/>
                      </a:lnTo>
                      <a:lnTo>
                        <a:pt x="170" y="7"/>
                      </a:lnTo>
                      <a:lnTo>
                        <a:pt x="196" y="7"/>
                      </a:lnTo>
                      <a:lnTo>
                        <a:pt x="221" y="7"/>
                      </a:lnTo>
                      <a:lnTo>
                        <a:pt x="255" y="7"/>
                      </a:lnTo>
                      <a:lnTo>
                        <a:pt x="281" y="7"/>
                      </a:lnTo>
                      <a:lnTo>
                        <a:pt x="307" y="7"/>
                      </a:lnTo>
                      <a:lnTo>
                        <a:pt x="341" y="14"/>
                      </a:lnTo>
                      <a:lnTo>
                        <a:pt x="366" y="14"/>
                      </a:lnTo>
                      <a:lnTo>
                        <a:pt x="392" y="14"/>
                      </a:lnTo>
                      <a:lnTo>
                        <a:pt x="417" y="14"/>
                      </a:lnTo>
                      <a:lnTo>
                        <a:pt x="451" y="14"/>
                      </a:lnTo>
                      <a:lnTo>
                        <a:pt x="477" y="14"/>
                      </a:lnTo>
                      <a:lnTo>
                        <a:pt x="502" y="14"/>
                      </a:lnTo>
                      <a:lnTo>
                        <a:pt x="536" y="22"/>
                      </a:lnTo>
                      <a:lnTo>
                        <a:pt x="562" y="22"/>
                      </a:lnTo>
                      <a:lnTo>
                        <a:pt x="587" y="22"/>
                      </a:lnTo>
                      <a:lnTo>
                        <a:pt x="613" y="22"/>
                      </a:lnTo>
                      <a:lnTo>
                        <a:pt x="647" y="22"/>
                      </a:lnTo>
                      <a:lnTo>
                        <a:pt x="672" y="22"/>
                      </a:lnTo>
                      <a:lnTo>
                        <a:pt x="698" y="22"/>
                      </a:lnTo>
                      <a:lnTo>
                        <a:pt x="732" y="29"/>
                      </a:lnTo>
                      <a:lnTo>
                        <a:pt x="757" y="29"/>
                      </a:lnTo>
                      <a:lnTo>
                        <a:pt x="783" y="29"/>
                      </a:lnTo>
                      <a:lnTo>
                        <a:pt x="808" y="29"/>
                      </a:lnTo>
                      <a:lnTo>
                        <a:pt x="842" y="29"/>
                      </a:lnTo>
                      <a:lnTo>
                        <a:pt x="868" y="37"/>
                      </a:lnTo>
                      <a:lnTo>
                        <a:pt x="893" y="37"/>
                      </a:lnTo>
                      <a:lnTo>
                        <a:pt x="927" y="37"/>
                      </a:lnTo>
                      <a:lnTo>
                        <a:pt x="953" y="37"/>
                      </a:lnTo>
                      <a:lnTo>
                        <a:pt x="978" y="37"/>
                      </a:lnTo>
                      <a:lnTo>
                        <a:pt x="1012" y="44"/>
                      </a:lnTo>
                      <a:lnTo>
                        <a:pt x="1038" y="44"/>
                      </a:lnTo>
                      <a:lnTo>
                        <a:pt x="1063" y="44"/>
                      </a:lnTo>
                      <a:lnTo>
                        <a:pt x="1089" y="44"/>
                      </a:lnTo>
                      <a:lnTo>
                        <a:pt x="1123" y="51"/>
                      </a:lnTo>
                      <a:lnTo>
                        <a:pt x="1149" y="51"/>
                      </a:lnTo>
                      <a:lnTo>
                        <a:pt x="1174" y="51"/>
                      </a:lnTo>
                      <a:lnTo>
                        <a:pt x="1208" y="59"/>
                      </a:lnTo>
                      <a:lnTo>
                        <a:pt x="1234" y="59"/>
                      </a:lnTo>
                      <a:lnTo>
                        <a:pt x="1259" y="59"/>
                      </a:lnTo>
                      <a:lnTo>
                        <a:pt x="1285" y="59"/>
                      </a:lnTo>
                      <a:lnTo>
                        <a:pt x="1319" y="66"/>
                      </a:lnTo>
                      <a:lnTo>
                        <a:pt x="1344" y="66"/>
                      </a:lnTo>
                      <a:lnTo>
                        <a:pt x="1370" y="73"/>
                      </a:lnTo>
                      <a:lnTo>
                        <a:pt x="1404" y="73"/>
                      </a:lnTo>
                      <a:lnTo>
                        <a:pt x="1429" y="73"/>
                      </a:lnTo>
                      <a:lnTo>
                        <a:pt x="1455" y="81"/>
                      </a:lnTo>
                      <a:lnTo>
                        <a:pt x="1480" y="81"/>
                      </a:lnTo>
                      <a:lnTo>
                        <a:pt x="1514" y="81"/>
                      </a:lnTo>
                      <a:lnTo>
                        <a:pt x="1540" y="88"/>
                      </a:lnTo>
                      <a:lnTo>
                        <a:pt x="1565" y="88"/>
                      </a:lnTo>
                      <a:lnTo>
                        <a:pt x="1599" y="95"/>
                      </a:lnTo>
                      <a:lnTo>
                        <a:pt x="1625" y="95"/>
                      </a:lnTo>
                      <a:lnTo>
                        <a:pt x="1650" y="103"/>
                      </a:lnTo>
                      <a:lnTo>
                        <a:pt x="1684" y="103"/>
                      </a:lnTo>
                      <a:lnTo>
                        <a:pt x="1710" y="110"/>
                      </a:lnTo>
                      <a:lnTo>
                        <a:pt x="1735" y="118"/>
                      </a:lnTo>
                      <a:lnTo>
                        <a:pt x="1761" y="118"/>
                      </a:lnTo>
                      <a:lnTo>
                        <a:pt x="1795" y="125"/>
                      </a:lnTo>
                      <a:lnTo>
                        <a:pt x="1820" y="132"/>
                      </a:lnTo>
                      <a:lnTo>
                        <a:pt x="1846" y="132"/>
                      </a:lnTo>
                      <a:lnTo>
                        <a:pt x="1880" y="140"/>
                      </a:lnTo>
                      <a:lnTo>
                        <a:pt x="1906" y="147"/>
                      </a:lnTo>
                      <a:lnTo>
                        <a:pt x="1931" y="154"/>
                      </a:lnTo>
                      <a:lnTo>
                        <a:pt x="1957" y="162"/>
                      </a:lnTo>
                      <a:lnTo>
                        <a:pt x="1991" y="169"/>
                      </a:lnTo>
                      <a:lnTo>
                        <a:pt x="2016" y="176"/>
                      </a:lnTo>
                      <a:lnTo>
                        <a:pt x="2042" y="184"/>
                      </a:lnTo>
                      <a:lnTo>
                        <a:pt x="2076" y="191"/>
                      </a:lnTo>
                      <a:lnTo>
                        <a:pt x="2101" y="206"/>
                      </a:lnTo>
                      <a:lnTo>
                        <a:pt x="2127" y="213"/>
                      </a:lnTo>
                      <a:lnTo>
                        <a:pt x="2152" y="228"/>
                      </a:lnTo>
                      <a:lnTo>
                        <a:pt x="2186" y="235"/>
                      </a:lnTo>
                      <a:lnTo>
                        <a:pt x="2212" y="250"/>
                      </a:lnTo>
                      <a:lnTo>
                        <a:pt x="2237" y="265"/>
                      </a:lnTo>
                      <a:lnTo>
                        <a:pt x="2271" y="280"/>
                      </a:lnTo>
                      <a:lnTo>
                        <a:pt x="2297" y="294"/>
                      </a:lnTo>
                      <a:lnTo>
                        <a:pt x="2322" y="316"/>
                      </a:lnTo>
                      <a:lnTo>
                        <a:pt x="2356" y="338"/>
                      </a:lnTo>
                      <a:lnTo>
                        <a:pt x="2382" y="361"/>
                      </a:lnTo>
                      <a:lnTo>
                        <a:pt x="2407" y="390"/>
                      </a:lnTo>
                      <a:lnTo>
                        <a:pt x="2433" y="419"/>
                      </a:lnTo>
                      <a:lnTo>
                        <a:pt x="2467" y="456"/>
                      </a:lnTo>
                      <a:lnTo>
                        <a:pt x="2492" y="500"/>
                      </a:lnTo>
                      <a:lnTo>
                        <a:pt x="2518" y="545"/>
                      </a:lnTo>
                      <a:lnTo>
                        <a:pt x="2552" y="604"/>
                      </a:lnTo>
                      <a:lnTo>
                        <a:pt x="2577" y="670"/>
                      </a:lnTo>
                      <a:lnTo>
                        <a:pt x="2603" y="751"/>
                      </a:lnTo>
                      <a:lnTo>
                        <a:pt x="2628" y="854"/>
                      </a:lnTo>
                      <a:lnTo>
                        <a:pt x="2662" y="979"/>
                      </a:lnTo>
                      <a:lnTo>
                        <a:pt x="2688" y="1134"/>
                      </a:lnTo>
                      <a:lnTo>
                        <a:pt x="2714" y="1333"/>
                      </a:lnTo>
                      <a:lnTo>
                        <a:pt x="2748" y="1576"/>
                      </a:lnTo>
                      <a:lnTo>
                        <a:pt x="2773" y="1863"/>
                      </a:lnTo>
                    </a:path>
                  </a:pathLst>
                </a:custGeom>
                <a:noFill/>
                <a:ln w="9525" cmpd="sng">
                  <a:solidFill>
                    <a:schemeClr val="accent2"/>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31817" name="Freeform 73"/>
                <p:cNvSpPr>
                  <a:spLocks/>
                </p:cNvSpPr>
                <p:nvPr/>
              </p:nvSpPr>
              <p:spPr bwMode="auto">
                <a:xfrm>
                  <a:off x="2536" y="3117"/>
                  <a:ext cx="1239" cy="282"/>
                </a:xfrm>
                <a:custGeom>
                  <a:avLst/>
                  <a:gdLst>
                    <a:gd name="T0" fmla="*/ 18 w 4176"/>
                    <a:gd name="T1" fmla="*/ 80 h 1878"/>
                    <a:gd name="T2" fmla="*/ 43 w 4176"/>
                    <a:gd name="T3" fmla="*/ 152 h 1878"/>
                    <a:gd name="T4" fmla="*/ 68 w 4176"/>
                    <a:gd name="T5" fmla="*/ 189 h 1878"/>
                    <a:gd name="T6" fmla="*/ 93 w 4176"/>
                    <a:gd name="T7" fmla="*/ 211 h 1878"/>
                    <a:gd name="T8" fmla="*/ 119 w 4176"/>
                    <a:gd name="T9" fmla="*/ 226 h 1878"/>
                    <a:gd name="T10" fmla="*/ 141 w 4176"/>
                    <a:gd name="T11" fmla="*/ 236 h 1878"/>
                    <a:gd name="T12" fmla="*/ 166 w 4176"/>
                    <a:gd name="T13" fmla="*/ 242 h 1878"/>
                    <a:gd name="T14" fmla="*/ 192 w 4176"/>
                    <a:gd name="T15" fmla="*/ 248 h 1878"/>
                    <a:gd name="T16" fmla="*/ 217 w 4176"/>
                    <a:gd name="T17" fmla="*/ 252 h 1878"/>
                    <a:gd name="T18" fmla="*/ 242 w 4176"/>
                    <a:gd name="T19" fmla="*/ 255 h 1878"/>
                    <a:gd name="T20" fmla="*/ 268 w 4176"/>
                    <a:gd name="T21" fmla="*/ 259 h 1878"/>
                    <a:gd name="T22" fmla="*/ 293 w 4176"/>
                    <a:gd name="T23" fmla="*/ 261 h 1878"/>
                    <a:gd name="T24" fmla="*/ 318 w 4176"/>
                    <a:gd name="T25" fmla="*/ 263 h 1878"/>
                    <a:gd name="T26" fmla="*/ 341 w 4176"/>
                    <a:gd name="T27" fmla="*/ 265 h 1878"/>
                    <a:gd name="T28" fmla="*/ 366 w 4176"/>
                    <a:gd name="T29" fmla="*/ 267 h 1878"/>
                    <a:gd name="T30" fmla="*/ 391 w 4176"/>
                    <a:gd name="T31" fmla="*/ 268 h 1878"/>
                    <a:gd name="T32" fmla="*/ 416 w 4176"/>
                    <a:gd name="T33" fmla="*/ 269 h 1878"/>
                    <a:gd name="T34" fmla="*/ 442 w 4176"/>
                    <a:gd name="T35" fmla="*/ 271 h 1878"/>
                    <a:gd name="T36" fmla="*/ 467 w 4176"/>
                    <a:gd name="T37" fmla="*/ 271 h 1878"/>
                    <a:gd name="T38" fmla="*/ 492 w 4176"/>
                    <a:gd name="T39" fmla="*/ 272 h 1878"/>
                    <a:gd name="T40" fmla="*/ 517 w 4176"/>
                    <a:gd name="T41" fmla="*/ 273 h 1878"/>
                    <a:gd name="T42" fmla="*/ 540 w 4176"/>
                    <a:gd name="T43" fmla="*/ 274 h 1878"/>
                    <a:gd name="T44" fmla="*/ 565 w 4176"/>
                    <a:gd name="T45" fmla="*/ 274 h 1878"/>
                    <a:gd name="T46" fmla="*/ 590 w 4176"/>
                    <a:gd name="T47" fmla="*/ 275 h 1878"/>
                    <a:gd name="T48" fmla="*/ 616 w 4176"/>
                    <a:gd name="T49" fmla="*/ 276 h 1878"/>
                    <a:gd name="T50" fmla="*/ 641 w 4176"/>
                    <a:gd name="T51" fmla="*/ 276 h 1878"/>
                    <a:gd name="T52" fmla="*/ 666 w 4176"/>
                    <a:gd name="T53" fmla="*/ 276 h 1878"/>
                    <a:gd name="T54" fmla="*/ 692 w 4176"/>
                    <a:gd name="T55" fmla="*/ 278 h 1878"/>
                    <a:gd name="T56" fmla="*/ 717 w 4176"/>
                    <a:gd name="T57" fmla="*/ 278 h 1878"/>
                    <a:gd name="T58" fmla="*/ 739 w 4176"/>
                    <a:gd name="T59" fmla="*/ 279 h 1878"/>
                    <a:gd name="T60" fmla="*/ 765 w 4176"/>
                    <a:gd name="T61" fmla="*/ 279 h 1878"/>
                    <a:gd name="T62" fmla="*/ 790 w 4176"/>
                    <a:gd name="T63" fmla="*/ 279 h 1878"/>
                    <a:gd name="T64" fmla="*/ 815 w 4176"/>
                    <a:gd name="T65" fmla="*/ 280 h 1878"/>
                    <a:gd name="T66" fmla="*/ 840 w 4176"/>
                    <a:gd name="T67" fmla="*/ 280 h 1878"/>
                    <a:gd name="T68" fmla="*/ 865 w 4176"/>
                    <a:gd name="T69" fmla="*/ 280 h 1878"/>
                    <a:gd name="T70" fmla="*/ 891 w 4176"/>
                    <a:gd name="T71" fmla="*/ 280 h 1878"/>
                    <a:gd name="T72" fmla="*/ 916 w 4176"/>
                    <a:gd name="T73" fmla="*/ 281 h 1878"/>
                    <a:gd name="T74" fmla="*/ 939 w 4176"/>
                    <a:gd name="T75" fmla="*/ 281 h 1878"/>
                    <a:gd name="T76" fmla="*/ 964 w 4176"/>
                    <a:gd name="T77" fmla="*/ 281 h 1878"/>
                    <a:gd name="T78" fmla="*/ 989 w 4176"/>
                    <a:gd name="T79" fmla="*/ 281 h 1878"/>
                    <a:gd name="T80" fmla="*/ 1014 w 4176"/>
                    <a:gd name="T81" fmla="*/ 281 h 1878"/>
                    <a:gd name="T82" fmla="*/ 1040 w 4176"/>
                    <a:gd name="T83" fmla="*/ 281 h 1878"/>
                    <a:gd name="T84" fmla="*/ 1065 w 4176"/>
                    <a:gd name="T85" fmla="*/ 282 h 1878"/>
                    <a:gd name="T86" fmla="*/ 1090 w 4176"/>
                    <a:gd name="T87" fmla="*/ 282 h 1878"/>
                    <a:gd name="T88" fmla="*/ 1115 w 4176"/>
                    <a:gd name="T89" fmla="*/ 282 h 1878"/>
                    <a:gd name="T90" fmla="*/ 1138 w 4176"/>
                    <a:gd name="T91" fmla="*/ 282 h 1878"/>
                    <a:gd name="T92" fmla="*/ 1163 w 4176"/>
                    <a:gd name="T93" fmla="*/ 282 h 1878"/>
                    <a:gd name="T94" fmla="*/ 1189 w 4176"/>
                    <a:gd name="T95" fmla="*/ 282 h 1878"/>
                    <a:gd name="T96" fmla="*/ 1214 w 4176"/>
                    <a:gd name="T97" fmla="*/ 282 h 1878"/>
                    <a:gd name="T98" fmla="*/ 1239 w 4176"/>
                    <a:gd name="T99" fmla="*/ 282 h 1878"/>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4176" h="1878">
                      <a:moveTo>
                        <a:pt x="0" y="0"/>
                      </a:moveTo>
                      <a:lnTo>
                        <a:pt x="34" y="287"/>
                      </a:lnTo>
                      <a:lnTo>
                        <a:pt x="60" y="530"/>
                      </a:lnTo>
                      <a:lnTo>
                        <a:pt x="85" y="729"/>
                      </a:lnTo>
                      <a:lnTo>
                        <a:pt x="119" y="884"/>
                      </a:lnTo>
                      <a:lnTo>
                        <a:pt x="145" y="1009"/>
                      </a:lnTo>
                      <a:lnTo>
                        <a:pt x="170" y="1112"/>
                      </a:lnTo>
                      <a:lnTo>
                        <a:pt x="204" y="1193"/>
                      </a:lnTo>
                      <a:lnTo>
                        <a:pt x="230" y="1259"/>
                      </a:lnTo>
                      <a:lnTo>
                        <a:pt x="255" y="1318"/>
                      </a:lnTo>
                      <a:lnTo>
                        <a:pt x="281" y="1363"/>
                      </a:lnTo>
                      <a:lnTo>
                        <a:pt x="315" y="1407"/>
                      </a:lnTo>
                      <a:lnTo>
                        <a:pt x="340" y="1444"/>
                      </a:lnTo>
                      <a:lnTo>
                        <a:pt x="366" y="1473"/>
                      </a:lnTo>
                      <a:lnTo>
                        <a:pt x="400" y="1502"/>
                      </a:lnTo>
                      <a:lnTo>
                        <a:pt x="425" y="1525"/>
                      </a:lnTo>
                      <a:lnTo>
                        <a:pt x="451" y="1547"/>
                      </a:lnTo>
                      <a:lnTo>
                        <a:pt x="476" y="1569"/>
                      </a:lnTo>
                      <a:lnTo>
                        <a:pt x="510" y="1583"/>
                      </a:lnTo>
                      <a:lnTo>
                        <a:pt x="536" y="1598"/>
                      </a:lnTo>
                      <a:lnTo>
                        <a:pt x="561" y="1613"/>
                      </a:lnTo>
                      <a:lnTo>
                        <a:pt x="595" y="1628"/>
                      </a:lnTo>
                      <a:lnTo>
                        <a:pt x="621" y="1635"/>
                      </a:lnTo>
                      <a:lnTo>
                        <a:pt x="646" y="1650"/>
                      </a:lnTo>
                      <a:lnTo>
                        <a:pt x="681" y="1657"/>
                      </a:lnTo>
                      <a:lnTo>
                        <a:pt x="706" y="1672"/>
                      </a:lnTo>
                      <a:lnTo>
                        <a:pt x="732" y="1679"/>
                      </a:lnTo>
                      <a:lnTo>
                        <a:pt x="757" y="1687"/>
                      </a:lnTo>
                      <a:lnTo>
                        <a:pt x="791" y="1694"/>
                      </a:lnTo>
                      <a:lnTo>
                        <a:pt x="817" y="1701"/>
                      </a:lnTo>
                      <a:lnTo>
                        <a:pt x="842" y="1709"/>
                      </a:lnTo>
                      <a:lnTo>
                        <a:pt x="876" y="1716"/>
                      </a:lnTo>
                      <a:lnTo>
                        <a:pt x="902" y="1723"/>
                      </a:lnTo>
                      <a:lnTo>
                        <a:pt x="927" y="1731"/>
                      </a:lnTo>
                      <a:lnTo>
                        <a:pt x="953" y="1731"/>
                      </a:lnTo>
                      <a:lnTo>
                        <a:pt x="987" y="1738"/>
                      </a:lnTo>
                      <a:lnTo>
                        <a:pt x="1012" y="1745"/>
                      </a:lnTo>
                      <a:lnTo>
                        <a:pt x="1038" y="1745"/>
                      </a:lnTo>
                      <a:lnTo>
                        <a:pt x="1072" y="1753"/>
                      </a:lnTo>
                      <a:lnTo>
                        <a:pt x="1097" y="1760"/>
                      </a:lnTo>
                      <a:lnTo>
                        <a:pt x="1123" y="1760"/>
                      </a:lnTo>
                      <a:lnTo>
                        <a:pt x="1148" y="1768"/>
                      </a:lnTo>
                      <a:lnTo>
                        <a:pt x="1182" y="1768"/>
                      </a:lnTo>
                      <a:lnTo>
                        <a:pt x="1208" y="1775"/>
                      </a:lnTo>
                      <a:lnTo>
                        <a:pt x="1233" y="1775"/>
                      </a:lnTo>
                      <a:lnTo>
                        <a:pt x="1267" y="1782"/>
                      </a:lnTo>
                      <a:lnTo>
                        <a:pt x="1293" y="1782"/>
                      </a:lnTo>
                      <a:lnTo>
                        <a:pt x="1318" y="1782"/>
                      </a:lnTo>
                      <a:lnTo>
                        <a:pt x="1352" y="1790"/>
                      </a:lnTo>
                      <a:lnTo>
                        <a:pt x="1378" y="1790"/>
                      </a:lnTo>
                      <a:lnTo>
                        <a:pt x="1403" y="1790"/>
                      </a:lnTo>
                      <a:lnTo>
                        <a:pt x="1429" y="1797"/>
                      </a:lnTo>
                      <a:lnTo>
                        <a:pt x="1463" y="1797"/>
                      </a:lnTo>
                      <a:lnTo>
                        <a:pt x="1489" y="1804"/>
                      </a:lnTo>
                      <a:lnTo>
                        <a:pt x="1514" y="1804"/>
                      </a:lnTo>
                      <a:lnTo>
                        <a:pt x="1548" y="1804"/>
                      </a:lnTo>
                      <a:lnTo>
                        <a:pt x="1574" y="1804"/>
                      </a:lnTo>
                      <a:lnTo>
                        <a:pt x="1599" y="1812"/>
                      </a:lnTo>
                      <a:lnTo>
                        <a:pt x="1625" y="1812"/>
                      </a:lnTo>
                      <a:lnTo>
                        <a:pt x="1659" y="1812"/>
                      </a:lnTo>
                      <a:lnTo>
                        <a:pt x="1684" y="1819"/>
                      </a:lnTo>
                      <a:lnTo>
                        <a:pt x="1710" y="1819"/>
                      </a:lnTo>
                      <a:lnTo>
                        <a:pt x="1744" y="1819"/>
                      </a:lnTo>
                      <a:lnTo>
                        <a:pt x="1769" y="1819"/>
                      </a:lnTo>
                      <a:lnTo>
                        <a:pt x="1795" y="1826"/>
                      </a:lnTo>
                      <a:lnTo>
                        <a:pt x="1820" y="1826"/>
                      </a:lnTo>
                      <a:lnTo>
                        <a:pt x="1854" y="1826"/>
                      </a:lnTo>
                      <a:lnTo>
                        <a:pt x="1880" y="1826"/>
                      </a:lnTo>
                      <a:lnTo>
                        <a:pt x="1905" y="1826"/>
                      </a:lnTo>
                      <a:lnTo>
                        <a:pt x="1939" y="1834"/>
                      </a:lnTo>
                      <a:lnTo>
                        <a:pt x="1965" y="1834"/>
                      </a:lnTo>
                      <a:lnTo>
                        <a:pt x="1990" y="1834"/>
                      </a:lnTo>
                      <a:lnTo>
                        <a:pt x="2024" y="1834"/>
                      </a:lnTo>
                      <a:lnTo>
                        <a:pt x="2050" y="1834"/>
                      </a:lnTo>
                      <a:lnTo>
                        <a:pt x="2075" y="1841"/>
                      </a:lnTo>
                      <a:lnTo>
                        <a:pt x="2101" y="1841"/>
                      </a:lnTo>
                      <a:lnTo>
                        <a:pt x="2135" y="1841"/>
                      </a:lnTo>
                      <a:lnTo>
                        <a:pt x="2160" y="1841"/>
                      </a:lnTo>
                      <a:lnTo>
                        <a:pt x="2186" y="1841"/>
                      </a:lnTo>
                      <a:lnTo>
                        <a:pt x="2220" y="1841"/>
                      </a:lnTo>
                      <a:lnTo>
                        <a:pt x="2246" y="1841"/>
                      </a:lnTo>
                      <a:lnTo>
                        <a:pt x="2271" y="1849"/>
                      </a:lnTo>
                      <a:lnTo>
                        <a:pt x="2297" y="1849"/>
                      </a:lnTo>
                      <a:lnTo>
                        <a:pt x="2331" y="1849"/>
                      </a:lnTo>
                      <a:lnTo>
                        <a:pt x="2356" y="1849"/>
                      </a:lnTo>
                      <a:lnTo>
                        <a:pt x="2382" y="1849"/>
                      </a:lnTo>
                      <a:lnTo>
                        <a:pt x="2416" y="1849"/>
                      </a:lnTo>
                      <a:lnTo>
                        <a:pt x="2441" y="1849"/>
                      </a:lnTo>
                      <a:lnTo>
                        <a:pt x="2467" y="1856"/>
                      </a:lnTo>
                      <a:lnTo>
                        <a:pt x="2492" y="1856"/>
                      </a:lnTo>
                      <a:lnTo>
                        <a:pt x="2526" y="1856"/>
                      </a:lnTo>
                      <a:lnTo>
                        <a:pt x="2552" y="1856"/>
                      </a:lnTo>
                      <a:lnTo>
                        <a:pt x="2577" y="1856"/>
                      </a:lnTo>
                      <a:lnTo>
                        <a:pt x="2611" y="1856"/>
                      </a:lnTo>
                      <a:lnTo>
                        <a:pt x="2637" y="1856"/>
                      </a:lnTo>
                      <a:lnTo>
                        <a:pt x="2662" y="1856"/>
                      </a:lnTo>
                      <a:lnTo>
                        <a:pt x="2696" y="1856"/>
                      </a:lnTo>
                      <a:lnTo>
                        <a:pt x="2722" y="1856"/>
                      </a:lnTo>
                      <a:lnTo>
                        <a:pt x="2747" y="1863"/>
                      </a:lnTo>
                      <a:lnTo>
                        <a:pt x="2773" y="1863"/>
                      </a:lnTo>
                      <a:lnTo>
                        <a:pt x="2807" y="1863"/>
                      </a:lnTo>
                      <a:lnTo>
                        <a:pt x="2832" y="1863"/>
                      </a:lnTo>
                      <a:lnTo>
                        <a:pt x="2858" y="1863"/>
                      </a:lnTo>
                      <a:lnTo>
                        <a:pt x="2892" y="1863"/>
                      </a:lnTo>
                      <a:lnTo>
                        <a:pt x="2917" y="1863"/>
                      </a:lnTo>
                      <a:lnTo>
                        <a:pt x="2943" y="1863"/>
                      </a:lnTo>
                      <a:lnTo>
                        <a:pt x="2968" y="1863"/>
                      </a:lnTo>
                      <a:lnTo>
                        <a:pt x="3002" y="1863"/>
                      </a:lnTo>
                      <a:lnTo>
                        <a:pt x="3028" y="1863"/>
                      </a:lnTo>
                      <a:lnTo>
                        <a:pt x="3054" y="1863"/>
                      </a:lnTo>
                      <a:lnTo>
                        <a:pt x="3088" y="1871"/>
                      </a:lnTo>
                      <a:lnTo>
                        <a:pt x="3113" y="1871"/>
                      </a:lnTo>
                      <a:lnTo>
                        <a:pt x="3139" y="1871"/>
                      </a:lnTo>
                      <a:lnTo>
                        <a:pt x="3164" y="1871"/>
                      </a:lnTo>
                      <a:lnTo>
                        <a:pt x="3198" y="1871"/>
                      </a:lnTo>
                      <a:lnTo>
                        <a:pt x="3224" y="1871"/>
                      </a:lnTo>
                      <a:lnTo>
                        <a:pt x="3249" y="1871"/>
                      </a:lnTo>
                      <a:lnTo>
                        <a:pt x="3283" y="1871"/>
                      </a:lnTo>
                      <a:lnTo>
                        <a:pt x="3309" y="1871"/>
                      </a:lnTo>
                      <a:lnTo>
                        <a:pt x="3334" y="1871"/>
                      </a:lnTo>
                      <a:lnTo>
                        <a:pt x="3368" y="1871"/>
                      </a:lnTo>
                      <a:lnTo>
                        <a:pt x="3394" y="1871"/>
                      </a:lnTo>
                      <a:lnTo>
                        <a:pt x="3419" y="1871"/>
                      </a:lnTo>
                      <a:lnTo>
                        <a:pt x="3445" y="1871"/>
                      </a:lnTo>
                      <a:lnTo>
                        <a:pt x="3479" y="1871"/>
                      </a:lnTo>
                      <a:lnTo>
                        <a:pt x="3504" y="1871"/>
                      </a:lnTo>
                      <a:lnTo>
                        <a:pt x="3530" y="1871"/>
                      </a:lnTo>
                      <a:lnTo>
                        <a:pt x="3564" y="1871"/>
                      </a:lnTo>
                      <a:lnTo>
                        <a:pt x="3589" y="1878"/>
                      </a:lnTo>
                      <a:lnTo>
                        <a:pt x="3615" y="1878"/>
                      </a:lnTo>
                      <a:lnTo>
                        <a:pt x="3640" y="1878"/>
                      </a:lnTo>
                      <a:lnTo>
                        <a:pt x="3674" y="1878"/>
                      </a:lnTo>
                      <a:lnTo>
                        <a:pt x="3700" y="1878"/>
                      </a:lnTo>
                      <a:lnTo>
                        <a:pt x="3725" y="1878"/>
                      </a:lnTo>
                      <a:lnTo>
                        <a:pt x="3759" y="1878"/>
                      </a:lnTo>
                      <a:lnTo>
                        <a:pt x="3785" y="1878"/>
                      </a:lnTo>
                      <a:lnTo>
                        <a:pt x="3810" y="1878"/>
                      </a:lnTo>
                      <a:lnTo>
                        <a:pt x="3836" y="1878"/>
                      </a:lnTo>
                      <a:lnTo>
                        <a:pt x="3870" y="1878"/>
                      </a:lnTo>
                      <a:lnTo>
                        <a:pt x="3896" y="1878"/>
                      </a:lnTo>
                      <a:lnTo>
                        <a:pt x="3921" y="1878"/>
                      </a:lnTo>
                      <a:lnTo>
                        <a:pt x="3955" y="1878"/>
                      </a:lnTo>
                      <a:lnTo>
                        <a:pt x="3981" y="1878"/>
                      </a:lnTo>
                      <a:lnTo>
                        <a:pt x="4006" y="1878"/>
                      </a:lnTo>
                      <a:lnTo>
                        <a:pt x="4040" y="1878"/>
                      </a:lnTo>
                      <a:lnTo>
                        <a:pt x="4066" y="1878"/>
                      </a:lnTo>
                      <a:lnTo>
                        <a:pt x="4091" y="1878"/>
                      </a:lnTo>
                      <a:lnTo>
                        <a:pt x="4117" y="1878"/>
                      </a:lnTo>
                      <a:lnTo>
                        <a:pt x="4151" y="1878"/>
                      </a:lnTo>
                      <a:lnTo>
                        <a:pt x="4176" y="1878"/>
                      </a:lnTo>
                    </a:path>
                  </a:pathLst>
                </a:custGeom>
                <a:noFill/>
                <a:ln w="9525" cmpd="sng">
                  <a:solidFill>
                    <a:schemeClr val="accent2"/>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31818" name="Freeform 74"/>
                <p:cNvSpPr>
                  <a:spLocks/>
                </p:cNvSpPr>
                <p:nvPr/>
              </p:nvSpPr>
              <p:spPr bwMode="auto">
                <a:xfrm>
                  <a:off x="1699" y="3423"/>
                  <a:ext cx="822" cy="299"/>
                </a:xfrm>
                <a:custGeom>
                  <a:avLst/>
                  <a:gdLst>
                    <a:gd name="T0" fmla="*/ 8 w 2773"/>
                    <a:gd name="T1" fmla="*/ 0 h 1988"/>
                    <a:gd name="T2" fmla="*/ 25 w 2773"/>
                    <a:gd name="T3" fmla="*/ 1 h 1988"/>
                    <a:gd name="T4" fmla="*/ 40 w 2773"/>
                    <a:gd name="T5" fmla="*/ 1 h 1988"/>
                    <a:gd name="T6" fmla="*/ 58 w 2773"/>
                    <a:gd name="T7" fmla="*/ 2 h 1988"/>
                    <a:gd name="T8" fmla="*/ 76 w 2773"/>
                    <a:gd name="T9" fmla="*/ 2 h 1988"/>
                    <a:gd name="T10" fmla="*/ 91 w 2773"/>
                    <a:gd name="T11" fmla="*/ 2 h 1988"/>
                    <a:gd name="T12" fmla="*/ 108 w 2773"/>
                    <a:gd name="T13" fmla="*/ 3 h 1988"/>
                    <a:gd name="T14" fmla="*/ 124 w 2773"/>
                    <a:gd name="T15" fmla="*/ 3 h 1988"/>
                    <a:gd name="T16" fmla="*/ 141 w 2773"/>
                    <a:gd name="T17" fmla="*/ 5 h 1988"/>
                    <a:gd name="T18" fmla="*/ 159 w 2773"/>
                    <a:gd name="T19" fmla="*/ 6 h 1988"/>
                    <a:gd name="T20" fmla="*/ 174 w 2773"/>
                    <a:gd name="T21" fmla="*/ 6 h 1988"/>
                    <a:gd name="T22" fmla="*/ 192 w 2773"/>
                    <a:gd name="T23" fmla="*/ 7 h 1988"/>
                    <a:gd name="T24" fmla="*/ 207 w 2773"/>
                    <a:gd name="T25" fmla="*/ 7 h 1988"/>
                    <a:gd name="T26" fmla="*/ 224 w 2773"/>
                    <a:gd name="T27" fmla="*/ 8 h 1988"/>
                    <a:gd name="T28" fmla="*/ 240 w 2773"/>
                    <a:gd name="T29" fmla="*/ 9 h 1988"/>
                    <a:gd name="T30" fmla="*/ 257 w 2773"/>
                    <a:gd name="T31" fmla="*/ 10 h 1988"/>
                    <a:gd name="T32" fmla="*/ 275 w 2773"/>
                    <a:gd name="T33" fmla="*/ 11 h 1988"/>
                    <a:gd name="T34" fmla="*/ 290 w 2773"/>
                    <a:gd name="T35" fmla="*/ 11 h 1988"/>
                    <a:gd name="T36" fmla="*/ 308 w 2773"/>
                    <a:gd name="T37" fmla="*/ 12 h 1988"/>
                    <a:gd name="T38" fmla="*/ 323 w 2773"/>
                    <a:gd name="T39" fmla="*/ 13 h 1988"/>
                    <a:gd name="T40" fmla="*/ 341 w 2773"/>
                    <a:gd name="T41" fmla="*/ 14 h 1988"/>
                    <a:gd name="T42" fmla="*/ 358 w 2773"/>
                    <a:gd name="T43" fmla="*/ 17 h 1988"/>
                    <a:gd name="T44" fmla="*/ 373 w 2773"/>
                    <a:gd name="T45" fmla="*/ 18 h 1988"/>
                    <a:gd name="T46" fmla="*/ 391 w 2773"/>
                    <a:gd name="T47" fmla="*/ 19 h 1988"/>
                    <a:gd name="T48" fmla="*/ 406 w 2773"/>
                    <a:gd name="T49" fmla="*/ 20 h 1988"/>
                    <a:gd name="T50" fmla="*/ 424 w 2773"/>
                    <a:gd name="T51" fmla="*/ 22 h 1988"/>
                    <a:gd name="T52" fmla="*/ 439 w 2773"/>
                    <a:gd name="T53" fmla="*/ 23 h 1988"/>
                    <a:gd name="T54" fmla="*/ 457 w 2773"/>
                    <a:gd name="T55" fmla="*/ 26 h 1988"/>
                    <a:gd name="T56" fmla="*/ 474 w 2773"/>
                    <a:gd name="T57" fmla="*/ 28 h 1988"/>
                    <a:gd name="T58" fmla="*/ 489 w 2773"/>
                    <a:gd name="T59" fmla="*/ 30 h 1988"/>
                    <a:gd name="T60" fmla="*/ 507 w 2773"/>
                    <a:gd name="T61" fmla="*/ 32 h 1988"/>
                    <a:gd name="T62" fmla="*/ 522 w 2773"/>
                    <a:gd name="T63" fmla="*/ 35 h 1988"/>
                    <a:gd name="T64" fmla="*/ 540 w 2773"/>
                    <a:gd name="T65" fmla="*/ 38 h 1988"/>
                    <a:gd name="T66" fmla="*/ 557 w 2773"/>
                    <a:gd name="T67" fmla="*/ 41 h 1988"/>
                    <a:gd name="T68" fmla="*/ 572 w 2773"/>
                    <a:gd name="T69" fmla="*/ 45 h 1988"/>
                    <a:gd name="T70" fmla="*/ 590 w 2773"/>
                    <a:gd name="T71" fmla="*/ 49 h 1988"/>
                    <a:gd name="T72" fmla="*/ 605 w 2773"/>
                    <a:gd name="T73" fmla="*/ 53 h 1988"/>
                    <a:gd name="T74" fmla="*/ 623 w 2773"/>
                    <a:gd name="T75" fmla="*/ 59 h 1988"/>
                    <a:gd name="T76" fmla="*/ 638 w 2773"/>
                    <a:gd name="T77" fmla="*/ 64 h 1988"/>
                    <a:gd name="T78" fmla="*/ 656 w 2773"/>
                    <a:gd name="T79" fmla="*/ 72 h 1988"/>
                    <a:gd name="T80" fmla="*/ 673 w 2773"/>
                    <a:gd name="T81" fmla="*/ 80 h 1988"/>
                    <a:gd name="T82" fmla="*/ 688 w 2773"/>
                    <a:gd name="T83" fmla="*/ 90 h 1988"/>
                    <a:gd name="T84" fmla="*/ 706 w 2773"/>
                    <a:gd name="T85" fmla="*/ 101 h 1988"/>
                    <a:gd name="T86" fmla="*/ 721 w 2773"/>
                    <a:gd name="T87" fmla="*/ 115 h 1988"/>
                    <a:gd name="T88" fmla="*/ 739 w 2773"/>
                    <a:gd name="T89" fmla="*/ 132 h 1988"/>
                    <a:gd name="T90" fmla="*/ 756 w 2773"/>
                    <a:gd name="T91" fmla="*/ 153 h 1988"/>
                    <a:gd name="T92" fmla="*/ 772 w 2773"/>
                    <a:gd name="T93" fmla="*/ 179 h 1988"/>
                    <a:gd name="T94" fmla="*/ 789 w 2773"/>
                    <a:gd name="T95" fmla="*/ 213 h 1988"/>
                    <a:gd name="T96" fmla="*/ 805 w 2773"/>
                    <a:gd name="T97" fmla="*/ 254 h 1988"/>
                    <a:gd name="T98" fmla="*/ 822 w 2773"/>
                    <a:gd name="T99" fmla="*/ 299 h 1988"/>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2773" h="1988">
                      <a:moveTo>
                        <a:pt x="0" y="0"/>
                      </a:moveTo>
                      <a:lnTo>
                        <a:pt x="26" y="0"/>
                      </a:lnTo>
                      <a:lnTo>
                        <a:pt x="60" y="8"/>
                      </a:lnTo>
                      <a:lnTo>
                        <a:pt x="85" y="8"/>
                      </a:lnTo>
                      <a:lnTo>
                        <a:pt x="111" y="8"/>
                      </a:lnTo>
                      <a:lnTo>
                        <a:pt x="136" y="8"/>
                      </a:lnTo>
                      <a:lnTo>
                        <a:pt x="170" y="8"/>
                      </a:lnTo>
                      <a:lnTo>
                        <a:pt x="196" y="15"/>
                      </a:lnTo>
                      <a:lnTo>
                        <a:pt x="221" y="15"/>
                      </a:lnTo>
                      <a:lnTo>
                        <a:pt x="255" y="15"/>
                      </a:lnTo>
                      <a:lnTo>
                        <a:pt x="281" y="15"/>
                      </a:lnTo>
                      <a:lnTo>
                        <a:pt x="307" y="15"/>
                      </a:lnTo>
                      <a:lnTo>
                        <a:pt x="341" y="22"/>
                      </a:lnTo>
                      <a:lnTo>
                        <a:pt x="366" y="22"/>
                      </a:lnTo>
                      <a:lnTo>
                        <a:pt x="392" y="22"/>
                      </a:lnTo>
                      <a:lnTo>
                        <a:pt x="417" y="22"/>
                      </a:lnTo>
                      <a:lnTo>
                        <a:pt x="451" y="30"/>
                      </a:lnTo>
                      <a:lnTo>
                        <a:pt x="477" y="30"/>
                      </a:lnTo>
                      <a:lnTo>
                        <a:pt x="502" y="30"/>
                      </a:lnTo>
                      <a:lnTo>
                        <a:pt x="536" y="37"/>
                      </a:lnTo>
                      <a:lnTo>
                        <a:pt x="562" y="37"/>
                      </a:lnTo>
                      <a:lnTo>
                        <a:pt x="587" y="37"/>
                      </a:lnTo>
                      <a:lnTo>
                        <a:pt x="613" y="37"/>
                      </a:lnTo>
                      <a:lnTo>
                        <a:pt x="647" y="44"/>
                      </a:lnTo>
                      <a:lnTo>
                        <a:pt x="672" y="44"/>
                      </a:lnTo>
                      <a:lnTo>
                        <a:pt x="698" y="44"/>
                      </a:lnTo>
                      <a:lnTo>
                        <a:pt x="732" y="52"/>
                      </a:lnTo>
                      <a:lnTo>
                        <a:pt x="757" y="52"/>
                      </a:lnTo>
                      <a:lnTo>
                        <a:pt x="783" y="59"/>
                      </a:lnTo>
                      <a:lnTo>
                        <a:pt x="808" y="59"/>
                      </a:lnTo>
                      <a:lnTo>
                        <a:pt x="842" y="59"/>
                      </a:lnTo>
                      <a:lnTo>
                        <a:pt x="868" y="66"/>
                      </a:lnTo>
                      <a:lnTo>
                        <a:pt x="893" y="66"/>
                      </a:lnTo>
                      <a:lnTo>
                        <a:pt x="927" y="74"/>
                      </a:lnTo>
                      <a:lnTo>
                        <a:pt x="953" y="74"/>
                      </a:lnTo>
                      <a:lnTo>
                        <a:pt x="978" y="74"/>
                      </a:lnTo>
                      <a:lnTo>
                        <a:pt x="1012" y="81"/>
                      </a:lnTo>
                      <a:lnTo>
                        <a:pt x="1038" y="81"/>
                      </a:lnTo>
                      <a:lnTo>
                        <a:pt x="1063" y="89"/>
                      </a:lnTo>
                      <a:lnTo>
                        <a:pt x="1089" y="89"/>
                      </a:lnTo>
                      <a:lnTo>
                        <a:pt x="1123" y="96"/>
                      </a:lnTo>
                      <a:lnTo>
                        <a:pt x="1149" y="96"/>
                      </a:lnTo>
                      <a:lnTo>
                        <a:pt x="1174" y="103"/>
                      </a:lnTo>
                      <a:lnTo>
                        <a:pt x="1208" y="111"/>
                      </a:lnTo>
                      <a:lnTo>
                        <a:pt x="1234" y="111"/>
                      </a:lnTo>
                      <a:lnTo>
                        <a:pt x="1259" y="118"/>
                      </a:lnTo>
                      <a:lnTo>
                        <a:pt x="1285" y="118"/>
                      </a:lnTo>
                      <a:lnTo>
                        <a:pt x="1319" y="125"/>
                      </a:lnTo>
                      <a:lnTo>
                        <a:pt x="1344" y="133"/>
                      </a:lnTo>
                      <a:lnTo>
                        <a:pt x="1370" y="133"/>
                      </a:lnTo>
                      <a:lnTo>
                        <a:pt x="1404" y="140"/>
                      </a:lnTo>
                      <a:lnTo>
                        <a:pt x="1429" y="147"/>
                      </a:lnTo>
                      <a:lnTo>
                        <a:pt x="1455" y="155"/>
                      </a:lnTo>
                      <a:lnTo>
                        <a:pt x="1480" y="155"/>
                      </a:lnTo>
                      <a:lnTo>
                        <a:pt x="1514" y="162"/>
                      </a:lnTo>
                      <a:lnTo>
                        <a:pt x="1540" y="170"/>
                      </a:lnTo>
                      <a:lnTo>
                        <a:pt x="1565" y="177"/>
                      </a:lnTo>
                      <a:lnTo>
                        <a:pt x="1599" y="184"/>
                      </a:lnTo>
                      <a:lnTo>
                        <a:pt x="1625" y="192"/>
                      </a:lnTo>
                      <a:lnTo>
                        <a:pt x="1650" y="199"/>
                      </a:lnTo>
                      <a:lnTo>
                        <a:pt x="1684" y="206"/>
                      </a:lnTo>
                      <a:lnTo>
                        <a:pt x="1710" y="214"/>
                      </a:lnTo>
                      <a:lnTo>
                        <a:pt x="1735" y="221"/>
                      </a:lnTo>
                      <a:lnTo>
                        <a:pt x="1761" y="236"/>
                      </a:lnTo>
                      <a:lnTo>
                        <a:pt x="1795" y="243"/>
                      </a:lnTo>
                      <a:lnTo>
                        <a:pt x="1820" y="251"/>
                      </a:lnTo>
                      <a:lnTo>
                        <a:pt x="1846" y="265"/>
                      </a:lnTo>
                      <a:lnTo>
                        <a:pt x="1880" y="273"/>
                      </a:lnTo>
                      <a:lnTo>
                        <a:pt x="1906" y="287"/>
                      </a:lnTo>
                      <a:lnTo>
                        <a:pt x="1931" y="302"/>
                      </a:lnTo>
                      <a:lnTo>
                        <a:pt x="1957" y="309"/>
                      </a:lnTo>
                      <a:lnTo>
                        <a:pt x="1991" y="324"/>
                      </a:lnTo>
                      <a:lnTo>
                        <a:pt x="2016" y="339"/>
                      </a:lnTo>
                      <a:lnTo>
                        <a:pt x="2042" y="354"/>
                      </a:lnTo>
                      <a:lnTo>
                        <a:pt x="2076" y="376"/>
                      </a:lnTo>
                      <a:lnTo>
                        <a:pt x="2101" y="390"/>
                      </a:lnTo>
                      <a:lnTo>
                        <a:pt x="2127" y="413"/>
                      </a:lnTo>
                      <a:lnTo>
                        <a:pt x="2152" y="427"/>
                      </a:lnTo>
                      <a:lnTo>
                        <a:pt x="2186" y="449"/>
                      </a:lnTo>
                      <a:lnTo>
                        <a:pt x="2212" y="479"/>
                      </a:lnTo>
                      <a:lnTo>
                        <a:pt x="2237" y="501"/>
                      </a:lnTo>
                      <a:lnTo>
                        <a:pt x="2271" y="530"/>
                      </a:lnTo>
                      <a:lnTo>
                        <a:pt x="2297" y="560"/>
                      </a:lnTo>
                      <a:lnTo>
                        <a:pt x="2322" y="597"/>
                      </a:lnTo>
                      <a:lnTo>
                        <a:pt x="2356" y="633"/>
                      </a:lnTo>
                      <a:lnTo>
                        <a:pt x="2382" y="670"/>
                      </a:lnTo>
                      <a:lnTo>
                        <a:pt x="2407" y="714"/>
                      </a:lnTo>
                      <a:lnTo>
                        <a:pt x="2433" y="766"/>
                      </a:lnTo>
                      <a:lnTo>
                        <a:pt x="2467" y="818"/>
                      </a:lnTo>
                      <a:lnTo>
                        <a:pt x="2492" y="876"/>
                      </a:lnTo>
                      <a:lnTo>
                        <a:pt x="2518" y="943"/>
                      </a:lnTo>
                      <a:lnTo>
                        <a:pt x="2552" y="1016"/>
                      </a:lnTo>
                      <a:lnTo>
                        <a:pt x="2577" y="1105"/>
                      </a:lnTo>
                      <a:lnTo>
                        <a:pt x="2603" y="1193"/>
                      </a:lnTo>
                      <a:lnTo>
                        <a:pt x="2628" y="1296"/>
                      </a:lnTo>
                      <a:lnTo>
                        <a:pt x="2662" y="1414"/>
                      </a:lnTo>
                      <a:lnTo>
                        <a:pt x="2688" y="1547"/>
                      </a:lnTo>
                      <a:lnTo>
                        <a:pt x="2714" y="1686"/>
                      </a:lnTo>
                      <a:lnTo>
                        <a:pt x="2748" y="1834"/>
                      </a:lnTo>
                      <a:lnTo>
                        <a:pt x="2773" y="1988"/>
                      </a:lnTo>
                    </a:path>
                  </a:pathLst>
                </a:custGeom>
                <a:noFill/>
                <a:ln w="9525" cmpd="sng">
                  <a:solidFill>
                    <a:srgbClr val="FF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31819" name="Freeform 75"/>
                <p:cNvSpPr>
                  <a:spLocks/>
                </p:cNvSpPr>
                <p:nvPr/>
              </p:nvSpPr>
              <p:spPr bwMode="auto">
                <a:xfrm>
                  <a:off x="2536" y="3089"/>
                  <a:ext cx="1239" cy="304"/>
                </a:xfrm>
                <a:custGeom>
                  <a:avLst/>
                  <a:gdLst>
                    <a:gd name="T0" fmla="*/ 18 w 4176"/>
                    <a:gd name="T1" fmla="*/ 45 h 2025"/>
                    <a:gd name="T2" fmla="*/ 43 w 4176"/>
                    <a:gd name="T3" fmla="*/ 104 h 2025"/>
                    <a:gd name="T4" fmla="*/ 68 w 4176"/>
                    <a:gd name="T5" fmla="*/ 146 h 2025"/>
                    <a:gd name="T6" fmla="*/ 93 w 4176"/>
                    <a:gd name="T7" fmla="*/ 176 h 2025"/>
                    <a:gd name="T8" fmla="*/ 119 w 4176"/>
                    <a:gd name="T9" fmla="*/ 198 h 2025"/>
                    <a:gd name="T10" fmla="*/ 141 w 4176"/>
                    <a:gd name="T11" fmla="*/ 214 h 2025"/>
                    <a:gd name="T12" fmla="*/ 166 w 4176"/>
                    <a:gd name="T13" fmla="*/ 227 h 2025"/>
                    <a:gd name="T14" fmla="*/ 192 w 4176"/>
                    <a:gd name="T15" fmla="*/ 236 h 2025"/>
                    <a:gd name="T16" fmla="*/ 217 w 4176"/>
                    <a:gd name="T17" fmla="*/ 245 h 2025"/>
                    <a:gd name="T18" fmla="*/ 242 w 4176"/>
                    <a:gd name="T19" fmla="*/ 252 h 2025"/>
                    <a:gd name="T20" fmla="*/ 268 w 4176"/>
                    <a:gd name="T21" fmla="*/ 257 h 2025"/>
                    <a:gd name="T22" fmla="*/ 293 w 4176"/>
                    <a:gd name="T23" fmla="*/ 262 h 2025"/>
                    <a:gd name="T24" fmla="*/ 318 w 4176"/>
                    <a:gd name="T25" fmla="*/ 266 h 2025"/>
                    <a:gd name="T26" fmla="*/ 341 w 4176"/>
                    <a:gd name="T27" fmla="*/ 270 h 2025"/>
                    <a:gd name="T28" fmla="*/ 366 w 4176"/>
                    <a:gd name="T29" fmla="*/ 273 h 2025"/>
                    <a:gd name="T30" fmla="*/ 391 w 4176"/>
                    <a:gd name="T31" fmla="*/ 275 h 2025"/>
                    <a:gd name="T32" fmla="*/ 416 w 4176"/>
                    <a:gd name="T33" fmla="*/ 278 h 2025"/>
                    <a:gd name="T34" fmla="*/ 442 w 4176"/>
                    <a:gd name="T35" fmla="*/ 281 h 2025"/>
                    <a:gd name="T36" fmla="*/ 467 w 4176"/>
                    <a:gd name="T37" fmla="*/ 282 h 2025"/>
                    <a:gd name="T38" fmla="*/ 492 w 4176"/>
                    <a:gd name="T39" fmla="*/ 284 h 2025"/>
                    <a:gd name="T40" fmla="*/ 517 w 4176"/>
                    <a:gd name="T41" fmla="*/ 286 h 2025"/>
                    <a:gd name="T42" fmla="*/ 540 w 4176"/>
                    <a:gd name="T43" fmla="*/ 287 h 2025"/>
                    <a:gd name="T44" fmla="*/ 565 w 4176"/>
                    <a:gd name="T45" fmla="*/ 289 h 2025"/>
                    <a:gd name="T46" fmla="*/ 590 w 4176"/>
                    <a:gd name="T47" fmla="*/ 290 h 2025"/>
                    <a:gd name="T48" fmla="*/ 616 w 4176"/>
                    <a:gd name="T49" fmla="*/ 292 h 2025"/>
                    <a:gd name="T50" fmla="*/ 641 w 4176"/>
                    <a:gd name="T51" fmla="*/ 293 h 2025"/>
                    <a:gd name="T52" fmla="*/ 666 w 4176"/>
                    <a:gd name="T53" fmla="*/ 293 h 2025"/>
                    <a:gd name="T54" fmla="*/ 692 w 4176"/>
                    <a:gd name="T55" fmla="*/ 294 h 2025"/>
                    <a:gd name="T56" fmla="*/ 717 w 4176"/>
                    <a:gd name="T57" fmla="*/ 295 h 2025"/>
                    <a:gd name="T58" fmla="*/ 739 w 4176"/>
                    <a:gd name="T59" fmla="*/ 296 h 2025"/>
                    <a:gd name="T60" fmla="*/ 765 w 4176"/>
                    <a:gd name="T61" fmla="*/ 296 h 2025"/>
                    <a:gd name="T62" fmla="*/ 790 w 4176"/>
                    <a:gd name="T63" fmla="*/ 297 h 2025"/>
                    <a:gd name="T64" fmla="*/ 815 w 4176"/>
                    <a:gd name="T65" fmla="*/ 298 h 2025"/>
                    <a:gd name="T66" fmla="*/ 840 w 4176"/>
                    <a:gd name="T67" fmla="*/ 298 h 2025"/>
                    <a:gd name="T68" fmla="*/ 865 w 4176"/>
                    <a:gd name="T69" fmla="*/ 299 h 2025"/>
                    <a:gd name="T70" fmla="*/ 891 w 4176"/>
                    <a:gd name="T71" fmla="*/ 299 h 2025"/>
                    <a:gd name="T72" fmla="*/ 916 w 4176"/>
                    <a:gd name="T73" fmla="*/ 301 h 2025"/>
                    <a:gd name="T74" fmla="*/ 939 w 4176"/>
                    <a:gd name="T75" fmla="*/ 301 h 2025"/>
                    <a:gd name="T76" fmla="*/ 964 w 4176"/>
                    <a:gd name="T77" fmla="*/ 301 h 2025"/>
                    <a:gd name="T78" fmla="*/ 989 w 4176"/>
                    <a:gd name="T79" fmla="*/ 302 h 2025"/>
                    <a:gd name="T80" fmla="*/ 1014 w 4176"/>
                    <a:gd name="T81" fmla="*/ 302 h 2025"/>
                    <a:gd name="T82" fmla="*/ 1040 w 4176"/>
                    <a:gd name="T83" fmla="*/ 302 h 2025"/>
                    <a:gd name="T84" fmla="*/ 1065 w 4176"/>
                    <a:gd name="T85" fmla="*/ 303 h 2025"/>
                    <a:gd name="T86" fmla="*/ 1090 w 4176"/>
                    <a:gd name="T87" fmla="*/ 303 h 2025"/>
                    <a:gd name="T88" fmla="*/ 1115 w 4176"/>
                    <a:gd name="T89" fmla="*/ 303 h 2025"/>
                    <a:gd name="T90" fmla="*/ 1138 w 4176"/>
                    <a:gd name="T91" fmla="*/ 303 h 2025"/>
                    <a:gd name="T92" fmla="*/ 1163 w 4176"/>
                    <a:gd name="T93" fmla="*/ 304 h 2025"/>
                    <a:gd name="T94" fmla="*/ 1189 w 4176"/>
                    <a:gd name="T95" fmla="*/ 304 h 2025"/>
                    <a:gd name="T96" fmla="*/ 1214 w 4176"/>
                    <a:gd name="T97" fmla="*/ 304 h 2025"/>
                    <a:gd name="T98" fmla="*/ 1239 w 4176"/>
                    <a:gd name="T99" fmla="*/ 304 h 2025"/>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4176" h="2025">
                      <a:moveTo>
                        <a:pt x="0" y="0"/>
                      </a:moveTo>
                      <a:lnTo>
                        <a:pt x="34" y="154"/>
                      </a:lnTo>
                      <a:lnTo>
                        <a:pt x="60" y="302"/>
                      </a:lnTo>
                      <a:lnTo>
                        <a:pt x="85" y="441"/>
                      </a:lnTo>
                      <a:lnTo>
                        <a:pt x="119" y="574"/>
                      </a:lnTo>
                      <a:lnTo>
                        <a:pt x="145" y="692"/>
                      </a:lnTo>
                      <a:lnTo>
                        <a:pt x="170" y="795"/>
                      </a:lnTo>
                      <a:lnTo>
                        <a:pt x="204" y="883"/>
                      </a:lnTo>
                      <a:lnTo>
                        <a:pt x="230" y="972"/>
                      </a:lnTo>
                      <a:lnTo>
                        <a:pt x="255" y="1045"/>
                      </a:lnTo>
                      <a:lnTo>
                        <a:pt x="281" y="1112"/>
                      </a:lnTo>
                      <a:lnTo>
                        <a:pt x="315" y="1170"/>
                      </a:lnTo>
                      <a:lnTo>
                        <a:pt x="340" y="1222"/>
                      </a:lnTo>
                      <a:lnTo>
                        <a:pt x="366" y="1274"/>
                      </a:lnTo>
                      <a:lnTo>
                        <a:pt x="400" y="1318"/>
                      </a:lnTo>
                      <a:lnTo>
                        <a:pt x="425" y="1355"/>
                      </a:lnTo>
                      <a:lnTo>
                        <a:pt x="451" y="1391"/>
                      </a:lnTo>
                      <a:lnTo>
                        <a:pt x="476" y="1428"/>
                      </a:lnTo>
                      <a:lnTo>
                        <a:pt x="510" y="1458"/>
                      </a:lnTo>
                      <a:lnTo>
                        <a:pt x="536" y="1487"/>
                      </a:lnTo>
                      <a:lnTo>
                        <a:pt x="561" y="1509"/>
                      </a:lnTo>
                      <a:lnTo>
                        <a:pt x="595" y="1539"/>
                      </a:lnTo>
                      <a:lnTo>
                        <a:pt x="621" y="1561"/>
                      </a:lnTo>
                      <a:lnTo>
                        <a:pt x="646" y="1575"/>
                      </a:lnTo>
                      <a:lnTo>
                        <a:pt x="681" y="1598"/>
                      </a:lnTo>
                      <a:lnTo>
                        <a:pt x="706" y="1612"/>
                      </a:lnTo>
                      <a:lnTo>
                        <a:pt x="732" y="1634"/>
                      </a:lnTo>
                      <a:lnTo>
                        <a:pt x="757" y="1649"/>
                      </a:lnTo>
                      <a:lnTo>
                        <a:pt x="791" y="1664"/>
                      </a:lnTo>
                      <a:lnTo>
                        <a:pt x="817" y="1679"/>
                      </a:lnTo>
                      <a:lnTo>
                        <a:pt x="842" y="1686"/>
                      </a:lnTo>
                      <a:lnTo>
                        <a:pt x="876" y="1701"/>
                      </a:lnTo>
                      <a:lnTo>
                        <a:pt x="902" y="1715"/>
                      </a:lnTo>
                      <a:lnTo>
                        <a:pt x="927" y="1723"/>
                      </a:lnTo>
                      <a:lnTo>
                        <a:pt x="953" y="1737"/>
                      </a:lnTo>
                      <a:lnTo>
                        <a:pt x="987" y="1745"/>
                      </a:lnTo>
                      <a:lnTo>
                        <a:pt x="1012" y="1752"/>
                      </a:lnTo>
                      <a:lnTo>
                        <a:pt x="1038" y="1767"/>
                      </a:lnTo>
                      <a:lnTo>
                        <a:pt x="1072" y="1774"/>
                      </a:lnTo>
                      <a:lnTo>
                        <a:pt x="1097" y="1782"/>
                      </a:lnTo>
                      <a:lnTo>
                        <a:pt x="1123" y="1789"/>
                      </a:lnTo>
                      <a:lnTo>
                        <a:pt x="1148" y="1796"/>
                      </a:lnTo>
                      <a:lnTo>
                        <a:pt x="1182" y="1804"/>
                      </a:lnTo>
                      <a:lnTo>
                        <a:pt x="1208" y="1811"/>
                      </a:lnTo>
                      <a:lnTo>
                        <a:pt x="1233" y="1818"/>
                      </a:lnTo>
                      <a:lnTo>
                        <a:pt x="1267" y="1826"/>
                      </a:lnTo>
                      <a:lnTo>
                        <a:pt x="1293" y="1833"/>
                      </a:lnTo>
                      <a:lnTo>
                        <a:pt x="1318" y="1833"/>
                      </a:lnTo>
                      <a:lnTo>
                        <a:pt x="1352" y="1841"/>
                      </a:lnTo>
                      <a:lnTo>
                        <a:pt x="1378" y="1848"/>
                      </a:lnTo>
                      <a:lnTo>
                        <a:pt x="1403" y="1855"/>
                      </a:lnTo>
                      <a:lnTo>
                        <a:pt x="1429" y="1855"/>
                      </a:lnTo>
                      <a:lnTo>
                        <a:pt x="1463" y="1863"/>
                      </a:lnTo>
                      <a:lnTo>
                        <a:pt x="1489" y="1870"/>
                      </a:lnTo>
                      <a:lnTo>
                        <a:pt x="1514" y="1870"/>
                      </a:lnTo>
                      <a:lnTo>
                        <a:pt x="1548" y="1877"/>
                      </a:lnTo>
                      <a:lnTo>
                        <a:pt x="1574" y="1877"/>
                      </a:lnTo>
                      <a:lnTo>
                        <a:pt x="1599" y="1885"/>
                      </a:lnTo>
                      <a:lnTo>
                        <a:pt x="1625" y="1892"/>
                      </a:lnTo>
                      <a:lnTo>
                        <a:pt x="1659" y="1892"/>
                      </a:lnTo>
                      <a:lnTo>
                        <a:pt x="1684" y="1899"/>
                      </a:lnTo>
                      <a:lnTo>
                        <a:pt x="1710" y="1899"/>
                      </a:lnTo>
                      <a:lnTo>
                        <a:pt x="1744" y="1907"/>
                      </a:lnTo>
                      <a:lnTo>
                        <a:pt x="1769" y="1907"/>
                      </a:lnTo>
                      <a:lnTo>
                        <a:pt x="1795" y="1914"/>
                      </a:lnTo>
                      <a:lnTo>
                        <a:pt x="1820" y="1914"/>
                      </a:lnTo>
                      <a:lnTo>
                        <a:pt x="1854" y="1914"/>
                      </a:lnTo>
                      <a:lnTo>
                        <a:pt x="1880" y="1922"/>
                      </a:lnTo>
                      <a:lnTo>
                        <a:pt x="1905" y="1922"/>
                      </a:lnTo>
                      <a:lnTo>
                        <a:pt x="1939" y="1929"/>
                      </a:lnTo>
                      <a:lnTo>
                        <a:pt x="1965" y="1929"/>
                      </a:lnTo>
                      <a:lnTo>
                        <a:pt x="1990" y="1929"/>
                      </a:lnTo>
                      <a:lnTo>
                        <a:pt x="2024" y="1936"/>
                      </a:lnTo>
                      <a:lnTo>
                        <a:pt x="2050" y="1936"/>
                      </a:lnTo>
                      <a:lnTo>
                        <a:pt x="2075" y="1944"/>
                      </a:lnTo>
                      <a:lnTo>
                        <a:pt x="2101" y="1944"/>
                      </a:lnTo>
                      <a:lnTo>
                        <a:pt x="2135" y="1944"/>
                      </a:lnTo>
                      <a:lnTo>
                        <a:pt x="2160" y="1951"/>
                      </a:lnTo>
                      <a:lnTo>
                        <a:pt x="2186" y="1951"/>
                      </a:lnTo>
                      <a:lnTo>
                        <a:pt x="2220" y="1951"/>
                      </a:lnTo>
                      <a:lnTo>
                        <a:pt x="2246" y="1951"/>
                      </a:lnTo>
                      <a:lnTo>
                        <a:pt x="2271" y="1958"/>
                      </a:lnTo>
                      <a:lnTo>
                        <a:pt x="2297" y="1958"/>
                      </a:lnTo>
                      <a:lnTo>
                        <a:pt x="2331" y="1958"/>
                      </a:lnTo>
                      <a:lnTo>
                        <a:pt x="2356" y="1966"/>
                      </a:lnTo>
                      <a:lnTo>
                        <a:pt x="2382" y="1966"/>
                      </a:lnTo>
                      <a:lnTo>
                        <a:pt x="2416" y="1966"/>
                      </a:lnTo>
                      <a:lnTo>
                        <a:pt x="2441" y="1966"/>
                      </a:lnTo>
                      <a:lnTo>
                        <a:pt x="2467" y="1973"/>
                      </a:lnTo>
                      <a:lnTo>
                        <a:pt x="2492" y="1973"/>
                      </a:lnTo>
                      <a:lnTo>
                        <a:pt x="2526" y="1973"/>
                      </a:lnTo>
                      <a:lnTo>
                        <a:pt x="2552" y="1973"/>
                      </a:lnTo>
                      <a:lnTo>
                        <a:pt x="2577" y="1973"/>
                      </a:lnTo>
                      <a:lnTo>
                        <a:pt x="2611" y="1980"/>
                      </a:lnTo>
                      <a:lnTo>
                        <a:pt x="2637" y="1980"/>
                      </a:lnTo>
                      <a:lnTo>
                        <a:pt x="2662" y="1980"/>
                      </a:lnTo>
                      <a:lnTo>
                        <a:pt x="2696" y="1980"/>
                      </a:lnTo>
                      <a:lnTo>
                        <a:pt x="2722" y="1980"/>
                      </a:lnTo>
                      <a:lnTo>
                        <a:pt x="2747" y="1988"/>
                      </a:lnTo>
                      <a:lnTo>
                        <a:pt x="2773" y="1988"/>
                      </a:lnTo>
                      <a:lnTo>
                        <a:pt x="2807" y="1988"/>
                      </a:lnTo>
                      <a:lnTo>
                        <a:pt x="2832" y="1988"/>
                      </a:lnTo>
                      <a:lnTo>
                        <a:pt x="2858" y="1988"/>
                      </a:lnTo>
                      <a:lnTo>
                        <a:pt x="2892" y="1988"/>
                      </a:lnTo>
                      <a:lnTo>
                        <a:pt x="2917" y="1995"/>
                      </a:lnTo>
                      <a:lnTo>
                        <a:pt x="2943" y="1995"/>
                      </a:lnTo>
                      <a:lnTo>
                        <a:pt x="2968" y="1995"/>
                      </a:lnTo>
                      <a:lnTo>
                        <a:pt x="3002" y="1995"/>
                      </a:lnTo>
                      <a:lnTo>
                        <a:pt x="3028" y="1995"/>
                      </a:lnTo>
                      <a:lnTo>
                        <a:pt x="3054" y="1995"/>
                      </a:lnTo>
                      <a:lnTo>
                        <a:pt x="3088" y="2003"/>
                      </a:lnTo>
                      <a:lnTo>
                        <a:pt x="3113" y="2003"/>
                      </a:lnTo>
                      <a:lnTo>
                        <a:pt x="3139" y="2003"/>
                      </a:lnTo>
                      <a:lnTo>
                        <a:pt x="3164" y="2003"/>
                      </a:lnTo>
                      <a:lnTo>
                        <a:pt x="3198" y="2003"/>
                      </a:lnTo>
                      <a:lnTo>
                        <a:pt x="3224" y="2003"/>
                      </a:lnTo>
                      <a:lnTo>
                        <a:pt x="3249" y="2003"/>
                      </a:lnTo>
                      <a:lnTo>
                        <a:pt x="3283" y="2003"/>
                      </a:lnTo>
                      <a:lnTo>
                        <a:pt x="3309" y="2010"/>
                      </a:lnTo>
                      <a:lnTo>
                        <a:pt x="3334" y="2010"/>
                      </a:lnTo>
                      <a:lnTo>
                        <a:pt x="3368" y="2010"/>
                      </a:lnTo>
                      <a:lnTo>
                        <a:pt x="3394" y="2010"/>
                      </a:lnTo>
                      <a:lnTo>
                        <a:pt x="3419" y="2010"/>
                      </a:lnTo>
                      <a:lnTo>
                        <a:pt x="3445" y="2010"/>
                      </a:lnTo>
                      <a:lnTo>
                        <a:pt x="3479" y="2010"/>
                      </a:lnTo>
                      <a:lnTo>
                        <a:pt x="3504" y="2010"/>
                      </a:lnTo>
                      <a:lnTo>
                        <a:pt x="3530" y="2010"/>
                      </a:lnTo>
                      <a:lnTo>
                        <a:pt x="3564" y="2010"/>
                      </a:lnTo>
                      <a:lnTo>
                        <a:pt x="3589" y="2017"/>
                      </a:lnTo>
                      <a:lnTo>
                        <a:pt x="3615" y="2017"/>
                      </a:lnTo>
                      <a:lnTo>
                        <a:pt x="3640" y="2017"/>
                      </a:lnTo>
                      <a:lnTo>
                        <a:pt x="3674" y="2017"/>
                      </a:lnTo>
                      <a:lnTo>
                        <a:pt x="3700" y="2017"/>
                      </a:lnTo>
                      <a:lnTo>
                        <a:pt x="3725" y="2017"/>
                      </a:lnTo>
                      <a:lnTo>
                        <a:pt x="3759" y="2017"/>
                      </a:lnTo>
                      <a:lnTo>
                        <a:pt x="3785" y="2017"/>
                      </a:lnTo>
                      <a:lnTo>
                        <a:pt x="3810" y="2017"/>
                      </a:lnTo>
                      <a:lnTo>
                        <a:pt x="3836" y="2017"/>
                      </a:lnTo>
                      <a:lnTo>
                        <a:pt x="3870" y="2017"/>
                      </a:lnTo>
                      <a:lnTo>
                        <a:pt x="3896" y="2017"/>
                      </a:lnTo>
                      <a:lnTo>
                        <a:pt x="3921" y="2025"/>
                      </a:lnTo>
                      <a:lnTo>
                        <a:pt x="3955" y="2025"/>
                      </a:lnTo>
                      <a:lnTo>
                        <a:pt x="3981" y="2025"/>
                      </a:lnTo>
                      <a:lnTo>
                        <a:pt x="4006" y="2025"/>
                      </a:lnTo>
                      <a:lnTo>
                        <a:pt x="4040" y="2025"/>
                      </a:lnTo>
                      <a:lnTo>
                        <a:pt x="4066" y="2025"/>
                      </a:lnTo>
                      <a:lnTo>
                        <a:pt x="4091" y="2025"/>
                      </a:lnTo>
                      <a:lnTo>
                        <a:pt x="4117" y="2025"/>
                      </a:lnTo>
                      <a:lnTo>
                        <a:pt x="4151" y="2025"/>
                      </a:lnTo>
                      <a:lnTo>
                        <a:pt x="4176" y="2025"/>
                      </a:lnTo>
                    </a:path>
                  </a:pathLst>
                </a:custGeom>
                <a:noFill/>
                <a:ln w="9525" cmpd="sng">
                  <a:solidFill>
                    <a:srgbClr val="FF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31820" name="Freeform 76"/>
                <p:cNvSpPr>
                  <a:spLocks/>
                </p:cNvSpPr>
                <p:nvPr/>
              </p:nvSpPr>
              <p:spPr bwMode="auto">
                <a:xfrm>
                  <a:off x="1699" y="3427"/>
                  <a:ext cx="822" cy="300"/>
                </a:xfrm>
                <a:custGeom>
                  <a:avLst/>
                  <a:gdLst>
                    <a:gd name="T0" fmla="*/ 8 w 2773"/>
                    <a:gd name="T1" fmla="*/ 0 h 1995"/>
                    <a:gd name="T2" fmla="*/ 25 w 2773"/>
                    <a:gd name="T3" fmla="*/ 1 h 1995"/>
                    <a:gd name="T4" fmla="*/ 40 w 2773"/>
                    <a:gd name="T5" fmla="*/ 2 h 1995"/>
                    <a:gd name="T6" fmla="*/ 58 w 2773"/>
                    <a:gd name="T7" fmla="*/ 3 h 1995"/>
                    <a:gd name="T8" fmla="*/ 76 w 2773"/>
                    <a:gd name="T9" fmla="*/ 4 h 1995"/>
                    <a:gd name="T10" fmla="*/ 91 w 2773"/>
                    <a:gd name="T11" fmla="*/ 5 h 1995"/>
                    <a:gd name="T12" fmla="*/ 108 w 2773"/>
                    <a:gd name="T13" fmla="*/ 8 h 1995"/>
                    <a:gd name="T14" fmla="*/ 124 w 2773"/>
                    <a:gd name="T15" fmla="*/ 9 h 1995"/>
                    <a:gd name="T16" fmla="*/ 141 w 2773"/>
                    <a:gd name="T17" fmla="*/ 10 h 1995"/>
                    <a:gd name="T18" fmla="*/ 159 w 2773"/>
                    <a:gd name="T19" fmla="*/ 12 h 1995"/>
                    <a:gd name="T20" fmla="*/ 174 w 2773"/>
                    <a:gd name="T21" fmla="*/ 13 h 1995"/>
                    <a:gd name="T22" fmla="*/ 192 w 2773"/>
                    <a:gd name="T23" fmla="*/ 15 h 1995"/>
                    <a:gd name="T24" fmla="*/ 207 w 2773"/>
                    <a:gd name="T25" fmla="*/ 17 h 1995"/>
                    <a:gd name="T26" fmla="*/ 224 w 2773"/>
                    <a:gd name="T27" fmla="*/ 19 h 1995"/>
                    <a:gd name="T28" fmla="*/ 240 w 2773"/>
                    <a:gd name="T29" fmla="*/ 21 h 1995"/>
                    <a:gd name="T30" fmla="*/ 257 w 2773"/>
                    <a:gd name="T31" fmla="*/ 23 h 1995"/>
                    <a:gd name="T32" fmla="*/ 275 w 2773"/>
                    <a:gd name="T33" fmla="*/ 25 h 1995"/>
                    <a:gd name="T34" fmla="*/ 290 w 2773"/>
                    <a:gd name="T35" fmla="*/ 28 h 1995"/>
                    <a:gd name="T36" fmla="*/ 308 w 2773"/>
                    <a:gd name="T37" fmla="*/ 30 h 1995"/>
                    <a:gd name="T38" fmla="*/ 323 w 2773"/>
                    <a:gd name="T39" fmla="*/ 32 h 1995"/>
                    <a:gd name="T40" fmla="*/ 341 w 2773"/>
                    <a:gd name="T41" fmla="*/ 35 h 1995"/>
                    <a:gd name="T42" fmla="*/ 358 w 2773"/>
                    <a:gd name="T43" fmla="*/ 38 h 1995"/>
                    <a:gd name="T44" fmla="*/ 373 w 2773"/>
                    <a:gd name="T45" fmla="*/ 41 h 1995"/>
                    <a:gd name="T46" fmla="*/ 391 w 2773"/>
                    <a:gd name="T47" fmla="*/ 44 h 1995"/>
                    <a:gd name="T48" fmla="*/ 406 w 2773"/>
                    <a:gd name="T49" fmla="*/ 48 h 1995"/>
                    <a:gd name="T50" fmla="*/ 424 w 2773"/>
                    <a:gd name="T51" fmla="*/ 52 h 1995"/>
                    <a:gd name="T52" fmla="*/ 439 w 2773"/>
                    <a:gd name="T53" fmla="*/ 55 h 1995"/>
                    <a:gd name="T54" fmla="*/ 457 w 2773"/>
                    <a:gd name="T55" fmla="*/ 60 h 1995"/>
                    <a:gd name="T56" fmla="*/ 474 w 2773"/>
                    <a:gd name="T57" fmla="*/ 64 h 1995"/>
                    <a:gd name="T58" fmla="*/ 489 w 2773"/>
                    <a:gd name="T59" fmla="*/ 69 h 1995"/>
                    <a:gd name="T60" fmla="*/ 507 w 2773"/>
                    <a:gd name="T61" fmla="*/ 74 h 1995"/>
                    <a:gd name="T62" fmla="*/ 522 w 2773"/>
                    <a:gd name="T63" fmla="*/ 80 h 1995"/>
                    <a:gd name="T64" fmla="*/ 540 w 2773"/>
                    <a:gd name="T65" fmla="*/ 86 h 1995"/>
                    <a:gd name="T66" fmla="*/ 557 w 2773"/>
                    <a:gd name="T67" fmla="*/ 92 h 1995"/>
                    <a:gd name="T68" fmla="*/ 572 w 2773"/>
                    <a:gd name="T69" fmla="*/ 100 h 1995"/>
                    <a:gd name="T70" fmla="*/ 590 w 2773"/>
                    <a:gd name="T71" fmla="*/ 106 h 1995"/>
                    <a:gd name="T72" fmla="*/ 605 w 2773"/>
                    <a:gd name="T73" fmla="*/ 115 h 1995"/>
                    <a:gd name="T74" fmla="*/ 623 w 2773"/>
                    <a:gd name="T75" fmla="*/ 124 h 1995"/>
                    <a:gd name="T76" fmla="*/ 638 w 2773"/>
                    <a:gd name="T77" fmla="*/ 133 h 1995"/>
                    <a:gd name="T78" fmla="*/ 656 w 2773"/>
                    <a:gd name="T79" fmla="*/ 144 h 1995"/>
                    <a:gd name="T80" fmla="*/ 673 w 2773"/>
                    <a:gd name="T81" fmla="*/ 155 h 1995"/>
                    <a:gd name="T82" fmla="*/ 688 w 2773"/>
                    <a:gd name="T83" fmla="*/ 167 h 1995"/>
                    <a:gd name="T84" fmla="*/ 706 w 2773"/>
                    <a:gd name="T85" fmla="*/ 180 h 1995"/>
                    <a:gd name="T86" fmla="*/ 721 w 2773"/>
                    <a:gd name="T87" fmla="*/ 195 h 1995"/>
                    <a:gd name="T88" fmla="*/ 739 w 2773"/>
                    <a:gd name="T89" fmla="*/ 210 h 1995"/>
                    <a:gd name="T90" fmla="*/ 756 w 2773"/>
                    <a:gd name="T91" fmla="*/ 227 h 1995"/>
                    <a:gd name="T92" fmla="*/ 772 w 2773"/>
                    <a:gd name="T93" fmla="*/ 244 h 1995"/>
                    <a:gd name="T94" fmla="*/ 789 w 2773"/>
                    <a:gd name="T95" fmla="*/ 262 h 1995"/>
                    <a:gd name="T96" fmla="*/ 805 w 2773"/>
                    <a:gd name="T97" fmla="*/ 281 h 1995"/>
                    <a:gd name="T98" fmla="*/ 822 w 2773"/>
                    <a:gd name="T99" fmla="*/ 300 h 1995"/>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2773" h="1995">
                      <a:moveTo>
                        <a:pt x="0" y="0"/>
                      </a:moveTo>
                      <a:lnTo>
                        <a:pt x="26" y="0"/>
                      </a:lnTo>
                      <a:lnTo>
                        <a:pt x="60" y="7"/>
                      </a:lnTo>
                      <a:lnTo>
                        <a:pt x="85" y="7"/>
                      </a:lnTo>
                      <a:lnTo>
                        <a:pt x="111" y="14"/>
                      </a:lnTo>
                      <a:lnTo>
                        <a:pt x="136" y="14"/>
                      </a:lnTo>
                      <a:lnTo>
                        <a:pt x="170" y="22"/>
                      </a:lnTo>
                      <a:lnTo>
                        <a:pt x="196" y="22"/>
                      </a:lnTo>
                      <a:lnTo>
                        <a:pt x="221" y="29"/>
                      </a:lnTo>
                      <a:lnTo>
                        <a:pt x="255" y="29"/>
                      </a:lnTo>
                      <a:lnTo>
                        <a:pt x="281" y="36"/>
                      </a:lnTo>
                      <a:lnTo>
                        <a:pt x="307" y="36"/>
                      </a:lnTo>
                      <a:lnTo>
                        <a:pt x="341" y="44"/>
                      </a:lnTo>
                      <a:lnTo>
                        <a:pt x="366" y="51"/>
                      </a:lnTo>
                      <a:lnTo>
                        <a:pt x="392" y="51"/>
                      </a:lnTo>
                      <a:lnTo>
                        <a:pt x="417" y="58"/>
                      </a:lnTo>
                      <a:lnTo>
                        <a:pt x="451" y="58"/>
                      </a:lnTo>
                      <a:lnTo>
                        <a:pt x="477" y="66"/>
                      </a:lnTo>
                      <a:lnTo>
                        <a:pt x="502" y="73"/>
                      </a:lnTo>
                      <a:lnTo>
                        <a:pt x="536" y="81"/>
                      </a:lnTo>
                      <a:lnTo>
                        <a:pt x="562" y="81"/>
                      </a:lnTo>
                      <a:lnTo>
                        <a:pt x="587" y="88"/>
                      </a:lnTo>
                      <a:lnTo>
                        <a:pt x="613" y="95"/>
                      </a:lnTo>
                      <a:lnTo>
                        <a:pt x="647" y="103"/>
                      </a:lnTo>
                      <a:lnTo>
                        <a:pt x="672" y="103"/>
                      </a:lnTo>
                      <a:lnTo>
                        <a:pt x="698" y="110"/>
                      </a:lnTo>
                      <a:lnTo>
                        <a:pt x="732" y="117"/>
                      </a:lnTo>
                      <a:lnTo>
                        <a:pt x="757" y="125"/>
                      </a:lnTo>
                      <a:lnTo>
                        <a:pt x="783" y="132"/>
                      </a:lnTo>
                      <a:lnTo>
                        <a:pt x="808" y="139"/>
                      </a:lnTo>
                      <a:lnTo>
                        <a:pt x="842" y="147"/>
                      </a:lnTo>
                      <a:lnTo>
                        <a:pt x="868" y="154"/>
                      </a:lnTo>
                      <a:lnTo>
                        <a:pt x="893" y="162"/>
                      </a:lnTo>
                      <a:lnTo>
                        <a:pt x="927" y="169"/>
                      </a:lnTo>
                      <a:lnTo>
                        <a:pt x="953" y="176"/>
                      </a:lnTo>
                      <a:lnTo>
                        <a:pt x="978" y="184"/>
                      </a:lnTo>
                      <a:lnTo>
                        <a:pt x="1012" y="191"/>
                      </a:lnTo>
                      <a:lnTo>
                        <a:pt x="1038" y="198"/>
                      </a:lnTo>
                      <a:lnTo>
                        <a:pt x="1063" y="206"/>
                      </a:lnTo>
                      <a:lnTo>
                        <a:pt x="1089" y="213"/>
                      </a:lnTo>
                      <a:lnTo>
                        <a:pt x="1123" y="220"/>
                      </a:lnTo>
                      <a:lnTo>
                        <a:pt x="1149" y="235"/>
                      </a:lnTo>
                      <a:lnTo>
                        <a:pt x="1174" y="243"/>
                      </a:lnTo>
                      <a:lnTo>
                        <a:pt x="1208" y="250"/>
                      </a:lnTo>
                      <a:lnTo>
                        <a:pt x="1234" y="265"/>
                      </a:lnTo>
                      <a:lnTo>
                        <a:pt x="1259" y="272"/>
                      </a:lnTo>
                      <a:lnTo>
                        <a:pt x="1285" y="287"/>
                      </a:lnTo>
                      <a:lnTo>
                        <a:pt x="1319" y="294"/>
                      </a:lnTo>
                      <a:lnTo>
                        <a:pt x="1344" y="309"/>
                      </a:lnTo>
                      <a:lnTo>
                        <a:pt x="1370" y="316"/>
                      </a:lnTo>
                      <a:lnTo>
                        <a:pt x="1404" y="331"/>
                      </a:lnTo>
                      <a:lnTo>
                        <a:pt x="1429" y="346"/>
                      </a:lnTo>
                      <a:lnTo>
                        <a:pt x="1455" y="353"/>
                      </a:lnTo>
                      <a:lnTo>
                        <a:pt x="1480" y="368"/>
                      </a:lnTo>
                      <a:lnTo>
                        <a:pt x="1514" y="382"/>
                      </a:lnTo>
                      <a:lnTo>
                        <a:pt x="1540" y="397"/>
                      </a:lnTo>
                      <a:lnTo>
                        <a:pt x="1565" y="412"/>
                      </a:lnTo>
                      <a:lnTo>
                        <a:pt x="1599" y="427"/>
                      </a:lnTo>
                      <a:lnTo>
                        <a:pt x="1625" y="441"/>
                      </a:lnTo>
                      <a:lnTo>
                        <a:pt x="1650" y="456"/>
                      </a:lnTo>
                      <a:lnTo>
                        <a:pt x="1684" y="478"/>
                      </a:lnTo>
                      <a:lnTo>
                        <a:pt x="1710" y="493"/>
                      </a:lnTo>
                      <a:lnTo>
                        <a:pt x="1735" y="515"/>
                      </a:lnTo>
                      <a:lnTo>
                        <a:pt x="1761" y="530"/>
                      </a:lnTo>
                      <a:lnTo>
                        <a:pt x="1795" y="552"/>
                      </a:lnTo>
                      <a:lnTo>
                        <a:pt x="1820" y="574"/>
                      </a:lnTo>
                      <a:lnTo>
                        <a:pt x="1846" y="589"/>
                      </a:lnTo>
                      <a:lnTo>
                        <a:pt x="1880" y="611"/>
                      </a:lnTo>
                      <a:lnTo>
                        <a:pt x="1906" y="633"/>
                      </a:lnTo>
                      <a:lnTo>
                        <a:pt x="1931" y="662"/>
                      </a:lnTo>
                      <a:lnTo>
                        <a:pt x="1957" y="684"/>
                      </a:lnTo>
                      <a:lnTo>
                        <a:pt x="1991" y="706"/>
                      </a:lnTo>
                      <a:lnTo>
                        <a:pt x="2016" y="736"/>
                      </a:lnTo>
                      <a:lnTo>
                        <a:pt x="2042" y="765"/>
                      </a:lnTo>
                      <a:lnTo>
                        <a:pt x="2076" y="795"/>
                      </a:lnTo>
                      <a:lnTo>
                        <a:pt x="2101" y="824"/>
                      </a:lnTo>
                      <a:lnTo>
                        <a:pt x="2127" y="854"/>
                      </a:lnTo>
                      <a:lnTo>
                        <a:pt x="2152" y="883"/>
                      </a:lnTo>
                      <a:lnTo>
                        <a:pt x="2186" y="920"/>
                      </a:lnTo>
                      <a:lnTo>
                        <a:pt x="2212" y="957"/>
                      </a:lnTo>
                      <a:lnTo>
                        <a:pt x="2237" y="994"/>
                      </a:lnTo>
                      <a:lnTo>
                        <a:pt x="2271" y="1030"/>
                      </a:lnTo>
                      <a:lnTo>
                        <a:pt x="2297" y="1067"/>
                      </a:lnTo>
                      <a:lnTo>
                        <a:pt x="2322" y="1111"/>
                      </a:lnTo>
                      <a:lnTo>
                        <a:pt x="2356" y="1156"/>
                      </a:lnTo>
                      <a:lnTo>
                        <a:pt x="2382" y="1200"/>
                      </a:lnTo>
                      <a:lnTo>
                        <a:pt x="2407" y="1244"/>
                      </a:lnTo>
                      <a:lnTo>
                        <a:pt x="2433" y="1296"/>
                      </a:lnTo>
                      <a:lnTo>
                        <a:pt x="2467" y="1347"/>
                      </a:lnTo>
                      <a:lnTo>
                        <a:pt x="2492" y="1399"/>
                      </a:lnTo>
                      <a:lnTo>
                        <a:pt x="2518" y="1450"/>
                      </a:lnTo>
                      <a:lnTo>
                        <a:pt x="2552" y="1509"/>
                      </a:lnTo>
                      <a:lnTo>
                        <a:pt x="2577" y="1561"/>
                      </a:lnTo>
                      <a:lnTo>
                        <a:pt x="2603" y="1620"/>
                      </a:lnTo>
                      <a:lnTo>
                        <a:pt x="2628" y="1678"/>
                      </a:lnTo>
                      <a:lnTo>
                        <a:pt x="2662" y="1745"/>
                      </a:lnTo>
                      <a:lnTo>
                        <a:pt x="2688" y="1804"/>
                      </a:lnTo>
                      <a:lnTo>
                        <a:pt x="2714" y="1870"/>
                      </a:lnTo>
                      <a:lnTo>
                        <a:pt x="2748" y="1929"/>
                      </a:lnTo>
                      <a:lnTo>
                        <a:pt x="2773" y="1995"/>
                      </a:lnTo>
                    </a:path>
                  </a:pathLst>
                </a:custGeom>
                <a:noFill/>
                <a:ln w="9525" cmpd="sng">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31821" name="Freeform 77"/>
                <p:cNvSpPr>
                  <a:spLocks/>
                </p:cNvSpPr>
                <p:nvPr/>
              </p:nvSpPr>
              <p:spPr bwMode="auto">
                <a:xfrm>
                  <a:off x="2536" y="3074"/>
                  <a:ext cx="1239" cy="315"/>
                </a:xfrm>
                <a:custGeom>
                  <a:avLst/>
                  <a:gdLst>
                    <a:gd name="T0" fmla="*/ 18 w 4176"/>
                    <a:gd name="T1" fmla="*/ 19 h 2091"/>
                    <a:gd name="T2" fmla="*/ 43 w 4176"/>
                    <a:gd name="T3" fmla="*/ 48 h 2091"/>
                    <a:gd name="T4" fmla="*/ 68 w 4176"/>
                    <a:gd name="T5" fmla="*/ 73 h 2091"/>
                    <a:gd name="T6" fmla="*/ 93 w 4176"/>
                    <a:gd name="T7" fmla="*/ 98 h 2091"/>
                    <a:gd name="T8" fmla="*/ 119 w 4176"/>
                    <a:gd name="T9" fmla="*/ 120 h 2091"/>
                    <a:gd name="T10" fmla="*/ 141 w 4176"/>
                    <a:gd name="T11" fmla="*/ 140 h 2091"/>
                    <a:gd name="T12" fmla="*/ 166 w 4176"/>
                    <a:gd name="T13" fmla="*/ 156 h 2091"/>
                    <a:gd name="T14" fmla="*/ 192 w 4176"/>
                    <a:gd name="T15" fmla="*/ 172 h 2091"/>
                    <a:gd name="T16" fmla="*/ 217 w 4176"/>
                    <a:gd name="T17" fmla="*/ 185 h 2091"/>
                    <a:gd name="T18" fmla="*/ 242 w 4176"/>
                    <a:gd name="T19" fmla="*/ 197 h 2091"/>
                    <a:gd name="T20" fmla="*/ 268 w 4176"/>
                    <a:gd name="T21" fmla="*/ 208 h 2091"/>
                    <a:gd name="T22" fmla="*/ 293 w 4176"/>
                    <a:gd name="T23" fmla="*/ 217 h 2091"/>
                    <a:gd name="T24" fmla="*/ 318 w 4176"/>
                    <a:gd name="T25" fmla="*/ 226 h 2091"/>
                    <a:gd name="T26" fmla="*/ 341 w 4176"/>
                    <a:gd name="T27" fmla="*/ 234 h 2091"/>
                    <a:gd name="T28" fmla="*/ 366 w 4176"/>
                    <a:gd name="T29" fmla="*/ 241 h 2091"/>
                    <a:gd name="T30" fmla="*/ 391 w 4176"/>
                    <a:gd name="T31" fmla="*/ 247 h 2091"/>
                    <a:gd name="T32" fmla="*/ 416 w 4176"/>
                    <a:gd name="T33" fmla="*/ 253 h 2091"/>
                    <a:gd name="T34" fmla="*/ 442 w 4176"/>
                    <a:gd name="T35" fmla="*/ 257 h 2091"/>
                    <a:gd name="T36" fmla="*/ 467 w 4176"/>
                    <a:gd name="T37" fmla="*/ 263 h 2091"/>
                    <a:gd name="T38" fmla="*/ 492 w 4176"/>
                    <a:gd name="T39" fmla="*/ 267 h 2091"/>
                    <a:gd name="T40" fmla="*/ 517 w 4176"/>
                    <a:gd name="T41" fmla="*/ 271 h 2091"/>
                    <a:gd name="T42" fmla="*/ 540 w 4176"/>
                    <a:gd name="T43" fmla="*/ 274 h 2091"/>
                    <a:gd name="T44" fmla="*/ 565 w 4176"/>
                    <a:gd name="T45" fmla="*/ 277 h 2091"/>
                    <a:gd name="T46" fmla="*/ 590 w 4176"/>
                    <a:gd name="T47" fmla="*/ 281 h 2091"/>
                    <a:gd name="T48" fmla="*/ 616 w 4176"/>
                    <a:gd name="T49" fmla="*/ 284 h 2091"/>
                    <a:gd name="T50" fmla="*/ 641 w 4176"/>
                    <a:gd name="T51" fmla="*/ 286 h 2091"/>
                    <a:gd name="T52" fmla="*/ 666 w 4176"/>
                    <a:gd name="T53" fmla="*/ 288 h 2091"/>
                    <a:gd name="T54" fmla="*/ 692 w 4176"/>
                    <a:gd name="T55" fmla="*/ 292 h 2091"/>
                    <a:gd name="T56" fmla="*/ 717 w 4176"/>
                    <a:gd name="T57" fmla="*/ 293 h 2091"/>
                    <a:gd name="T58" fmla="*/ 739 w 4176"/>
                    <a:gd name="T59" fmla="*/ 295 h 2091"/>
                    <a:gd name="T60" fmla="*/ 765 w 4176"/>
                    <a:gd name="T61" fmla="*/ 297 h 2091"/>
                    <a:gd name="T62" fmla="*/ 790 w 4176"/>
                    <a:gd name="T63" fmla="*/ 298 h 2091"/>
                    <a:gd name="T64" fmla="*/ 815 w 4176"/>
                    <a:gd name="T65" fmla="*/ 301 h 2091"/>
                    <a:gd name="T66" fmla="*/ 840 w 4176"/>
                    <a:gd name="T67" fmla="*/ 302 h 2091"/>
                    <a:gd name="T68" fmla="*/ 865 w 4176"/>
                    <a:gd name="T69" fmla="*/ 303 h 2091"/>
                    <a:gd name="T70" fmla="*/ 891 w 4176"/>
                    <a:gd name="T71" fmla="*/ 305 h 2091"/>
                    <a:gd name="T72" fmla="*/ 916 w 4176"/>
                    <a:gd name="T73" fmla="*/ 306 h 2091"/>
                    <a:gd name="T74" fmla="*/ 939 w 4176"/>
                    <a:gd name="T75" fmla="*/ 307 h 2091"/>
                    <a:gd name="T76" fmla="*/ 964 w 4176"/>
                    <a:gd name="T77" fmla="*/ 308 h 2091"/>
                    <a:gd name="T78" fmla="*/ 989 w 4176"/>
                    <a:gd name="T79" fmla="*/ 308 h 2091"/>
                    <a:gd name="T80" fmla="*/ 1014 w 4176"/>
                    <a:gd name="T81" fmla="*/ 309 h 2091"/>
                    <a:gd name="T82" fmla="*/ 1040 w 4176"/>
                    <a:gd name="T83" fmla="*/ 311 h 2091"/>
                    <a:gd name="T84" fmla="*/ 1065 w 4176"/>
                    <a:gd name="T85" fmla="*/ 312 h 2091"/>
                    <a:gd name="T86" fmla="*/ 1090 w 4176"/>
                    <a:gd name="T87" fmla="*/ 312 h 2091"/>
                    <a:gd name="T88" fmla="*/ 1115 w 4176"/>
                    <a:gd name="T89" fmla="*/ 313 h 2091"/>
                    <a:gd name="T90" fmla="*/ 1138 w 4176"/>
                    <a:gd name="T91" fmla="*/ 314 h 2091"/>
                    <a:gd name="T92" fmla="*/ 1163 w 4176"/>
                    <a:gd name="T93" fmla="*/ 314 h 2091"/>
                    <a:gd name="T94" fmla="*/ 1189 w 4176"/>
                    <a:gd name="T95" fmla="*/ 315 h 2091"/>
                    <a:gd name="T96" fmla="*/ 1214 w 4176"/>
                    <a:gd name="T97" fmla="*/ 315 h 2091"/>
                    <a:gd name="T98" fmla="*/ 1239 w 4176"/>
                    <a:gd name="T99" fmla="*/ 315 h 2091"/>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4176" h="2091">
                      <a:moveTo>
                        <a:pt x="0" y="0"/>
                      </a:moveTo>
                      <a:lnTo>
                        <a:pt x="34" y="66"/>
                      </a:lnTo>
                      <a:lnTo>
                        <a:pt x="60" y="125"/>
                      </a:lnTo>
                      <a:lnTo>
                        <a:pt x="85" y="191"/>
                      </a:lnTo>
                      <a:lnTo>
                        <a:pt x="119" y="250"/>
                      </a:lnTo>
                      <a:lnTo>
                        <a:pt x="145" y="317"/>
                      </a:lnTo>
                      <a:lnTo>
                        <a:pt x="170" y="375"/>
                      </a:lnTo>
                      <a:lnTo>
                        <a:pt x="204" y="434"/>
                      </a:lnTo>
                      <a:lnTo>
                        <a:pt x="230" y="486"/>
                      </a:lnTo>
                      <a:lnTo>
                        <a:pt x="255" y="545"/>
                      </a:lnTo>
                      <a:lnTo>
                        <a:pt x="281" y="596"/>
                      </a:lnTo>
                      <a:lnTo>
                        <a:pt x="315" y="648"/>
                      </a:lnTo>
                      <a:lnTo>
                        <a:pt x="340" y="699"/>
                      </a:lnTo>
                      <a:lnTo>
                        <a:pt x="366" y="751"/>
                      </a:lnTo>
                      <a:lnTo>
                        <a:pt x="400" y="795"/>
                      </a:lnTo>
                      <a:lnTo>
                        <a:pt x="425" y="839"/>
                      </a:lnTo>
                      <a:lnTo>
                        <a:pt x="451" y="884"/>
                      </a:lnTo>
                      <a:lnTo>
                        <a:pt x="476" y="928"/>
                      </a:lnTo>
                      <a:lnTo>
                        <a:pt x="510" y="965"/>
                      </a:lnTo>
                      <a:lnTo>
                        <a:pt x="536" y="1001"/>
                      </a:lnTo>
                      <a:lnTo>
                        <a:pt x="561" y="1038"/>
                      </a:lnTo>
                      <a:lnTo>
                        <a:pt x="595" y="1075"/>
                      </a:lnTo>
                      <a:lnTo>
                        <a:pt x="621" y="1112"/>
                      </a:lnTo>
                      <a:lnTo>
                        <a:pt x="646" y="1141"/>
                      </a:lnTo>
                      <a:lnTo>
                        <a:pt x="681" y="1171"/>
                      </a:lnTo>
                      <a:lnTo>
                        <a:pt x="706" y="1200"/>
                      </a:lnTo>
                      <a:lnTo>
                        <a:pt x="732" y="1230"/>
                      </a:lnTo>
                      <a:lnTo>
                        <a:pt x="757" y="1259"/>
                      </a:lnTo>
                      <a:lnTo>
                        <a:pt x="791" y="1289"/>
                      </a:lnTo>
                      <a:lnTo>
                        <a:pt x="817" y="1311"/>
                      </a:lnTo>
                      <a:lnTo>
                        <a:pt x="842" y="1333"/>
                      </a:lnTo>
                      <a:lnTo>
                        <a:pt x="876" y="1362"/>
                      </a:lnTo>
                      <a:lnTo>
                        <a:pt x="902" y="1384"/>
                      </a:lnTo>
                      <a:lnTo>
                        <a:pt x="927" y="1406"/>
                      </a:lnTo>
                      <a:lnTo>
                        <a:pt x="953" y="1421"/>
                      </a:lnTo>
                      <a:lnTo>
                        <a:pt x="987" y="1443"/>
                      </a:lnTo>
                      <a:lnTo>
                        <a:pt x="1012" y="1465"/>
                      </a:lnTo>
                      <a:lnTo>
                        <a:pt x="1038" y="1480"/>
                      </a:lnTo>
                      <a:lnTo>
                        <a:pt x="1072" y="1502"/>
                      </a:lnTo>
                      <a:lnTo>
                        <a:pt x="1097" y="1517"/>
                      </a:lnTo>
                      <a:lnTo>
                        <a:pt x="1123" y="1539"/>
                      </a:lnTo>
                      <a:lnTo>
                        <a:pt x="1148" y="1554"/>
                      </a:lnTo>
                      <a:lnTo>
                        <a:pt x="1182" y="1568"/>
                      </a:lnTo>
                      <a:lnTo>
                        <a:pt x="1208" y="1583"/>
                      </a:lnTo>
                      <a:lnTo>
                        <a:pt x="1233" y="1598"/>
                      </a:lnTo>
                      <a:lnTo>
                        <a:pt x="1267" y="1613"/>
                      </a:lnTo>
                      <a:lnTo>
                        <a:pt x="1293" y="1627"/>
                      </a:lnTo>
                      <a:lnTo>
                        <a:pt x="1318" y="1642"/>
                      </a:lnTo>
                      <a:lnTo>
                        <a:pt x="1352" y="1649"/>
                      </a:lnTo>
                      <a:lnTo>
                        <a:pt x="1378" y="1664"/>
                      </a:lnTo>
                      <a:lnTo>
                        <a:pt x="1403" y="1679"/>
                      </a:lnTo>
                      <a:lnTo>
                        <a:pt x="1429" y="1686"/>
                      </a:lnTo>
                      <a:lnTo>
                        <a:pt x="1463" y="1701"/>
                      </a:lnTo>
                      <a:lnTo>
                        <a:pt x="1489" y="1708"/>
                      </a:lnTo>
                      <a:lnTo>
                        <a:pt x="1514" y="1723"/>
                      </a:lnTo>
                      <a:lnTo>
                        <a:pt x="1548" y="1730"/>
                      </a:lnTo>
                      <a:lnTo>
                        <a:pt x="1574" y="1745"/>
                      </a:lnTo>
                      <a:lnTo>
                        <a:pt x="1599" y="1752"/>
                      </a:lnTo>
                      <a:lnTo>
                        <a:pt x="1625" y="1760"/>
                      </a:lnTo>
                      <a:lnTo>
                        <a:pt x="1659" y="1775"/>
                      </a:lnTo>
                      <a:lnTo>
                        <a:pt x="1684" y="1782"/>
                      </a:lnTo>
                      <a:lnTo>
                        <a:pt x="1710" y="1789"/>
                      </a:lnTo>
                      <a:lnTo>
                        <a:pt x="1744" y="1797"/>
                      </a:lnTo>
                      <a:lnTo>
                        <a:pt x="1769" y="1804"/>
                      </a:lnTo>
                      <a:lnTo>
                        <a:pt x="1795" y="1811"/>
                      </a:lnTo>
                      <a:lnTo>
                        <a:pt x="1820" y="1819"/>
                      </a:lnTo>
                      <a:lnTo>
                        <a:pt x="1854" y="1826"/>
                      </a:lnTo>
                      <a:lnTo>
                        <a:pt x="1880" y="1833"/>
                      </a:lnTo>
                      <a:lnTo>
                        <a:pt x="1905" y="1841"/>
                      </a:lnTo>
                      <a:lnTo>
                        <a:pt x="1939" y="1848"/>
                      </a:lnTo>
                      <a:lnTo>
                        <a:pt x="1965" y="1856"/>
                      </a:lnTo>
                      <a:lnTo>
                        <a:pt x="1990" y="1863"/>
                      </a:lnTo>
                      <a:lnTo>
                        <a:pt x="2024" y="1870"/>
                      </a:lnTo>
                      <a:lnTo>
                        <a:pt x="2050" y="1878"/>
                      </a:lnTo>
                      <a:lnTo>
                        <a:pt x="2075" y="1885"/>
                      </a:lnTo>
                      <a:lnTo>
                        <a:pt x="2101" y="1892"/>
                      </a:lnTo>
                      <a:lnTo>
                        <a:pt x="2135" y="1892"/>
                      </a:lnTo>
                      <a:lnTo>
                        <a:pt x="2160" y="1900"/>
                      </a:lnTo>
                      <a:lnTo>
                        <a:pt x="2186" y="1907"/>
                      </a:lnTo>
                      <a:lnTo>
                        <a:pt x="2220" y="1914"/>
                      </a:lnTo>
                      <a:lnTo>
                        <a:pt x="2246" y="1914"/>
                      </a:lnTo>
                      <a:lnTo>
                        <a:pt x="2271" y="1922"/>
                      </a:lnTo>
                      <a:lnTo>
                        <a:pt x="2297" y="1929"/>
                      </a:lnTo>
                      <a:lnTo>
                        <a:pt x="2331" y="1937"/>
                      </a:lnTo>
                      <a:lnTo>
                        <a:pt x="2356" y="1937"/>
                      </a:lnTo>
                      <a:lnTo>
                        <a:pt x="2382" y="1944"/>
                      </a:lnTo>
                      <a:lnTo>
                        <a:pt x="2416" y="1944"/>
                      </a:lnTo>
                      <a:lnTo>
                        <a:pt x="2441" y="1951"/>
                      </a:lnTo>
                      <a:lnTo>
                        <a:pt x="2467" y="1959"/>
                      </a:lnTo>
                      <a:lnTo>
                        <a:pt x="2492" y="1959"/>
                      </a:lnTo>
                      <a:lnTo>
                        <a:pt x="2526" y="1966"/>
                      </a:lnTo>
                      <a:lnTo>
                        <a:pt x="2552" y="1966"/>
                      </a:lnTo>
                      <a:lnTo>
                        <a:pt x="2577" y="1973"/>
                      </a:lnTo>
                      <a:lnTo>
                        <a:pt x="2611" y="1973"/>
                      </a:lnTo>
                      <a:lnTo>
                        <a:pt x="2637" y="1981"/>
                      </a:lnTo>
                      <a:lnTo>
                        <a:pt x="2662" y="1981"/>
                      </a:lnTo>
                      <a:lnTo>
                        <a:pt x="2696" y="1988"/>
                      </a:lnTo>
                      <a:lnTo>
                        <a:pt x="2722" y="1988"/>
                      </a:lnTo>
                      <a:lnTo>
                        <a:pt x="2747" y="1995"/>
                      </a:lnTo>
                      <a:lnTo>
                        <a:pt x="2773" y="1995"/>
                      </a:lnTo>
                      <a:lnTo>
                        <a:pt x="2807" y="2003"/>
                      </a:lnTo>
                      <a:lnTo>
                        <a:pt x="2832" y="2003"/>
                      </a:lnTo>
                      <a:lnTo>
                        <a:pt x="2858" y="2010"/>
                      </a:lnTo>
                      <a:lnTo>
                        <a:pt x="2892" y="2010"/>
                      </a:lnTo>
                      <a:lnTo>
                        <a:pt x="2917" y="2010"/>
                      </a:lnTo>
                      <a:lnTo>
                        <a:pt x="2943" y="2018"/>
                      </a:lnTo>
                      <a:lnTo>
                        <a:pt x="2968" y="2018"/>
                      </a:lnTo>
                      <a:lnTo>
                        <a:pt x="3002" y="2025"/>
                      </a:lnTo>
                      <a:lnTo>
                        <a:pt x="3028" y="2025"/>
                      </a:lnTo>
                      <a:lnTo>
                        <a:pt x="3054" y="2025"/>
                      </a:lnTo>
                      <a:lnTo>
                        <a:pt x="3088" y="2032"/>
                      </a:lnTo>
                      <a:lnTo>
                        <a:pt x="3113" y="2032"/>
                      </a:lnTo>
                      <a:lnTo>
                        <a:pt x="3139" y="2032"/>
                      </a:lnTo>
                      <a:lnTo>
                        <a:pt x="3164" y="2040"/>
                      </a:lnTo>
                      <a:lnTo>
                        <a:pt x="3198" y="2040"/>
                      </a:lnTo>
                      <a:lnTo>
                        <a:pt x="3224" y="2040"/>
                      </a:lnTo>
                      <a:lnTo>
                        <a:pt x="3249" y="2047"/>
                      </a:lnTo>
                      <a:lnTo>
                        <a:pt x="3283" y="2047"/>
                      </a:lnTo>
                      <a:lnTo>
                        <a:pt x="3309" y="2047"/>
                      </a:lnTo>
                      <a:lnTo>
                        <a:pt x="3334" y="2047"/>
                      </a:lnTo>
                      <a:lnTo>
                        <a:pt x="3368" y="2054"/>
                      </a:lnTo>
                      <a:lnTo>
                        <a:pt x="3394" y="2054"/>
                      </a:lnTo>
                      <a:lnTo>
                        <a:pt x="3419" y="2054"/>
                      </a:lnTo>
                      <a:lnTo>
                        <a:pt x="3445" y="2062"/>
                      </a:lnTo>
                      <a:lnTo>
                        <a:pt x="3479" y="2062"/>
                      </a:lnTo>
                      <a:lnTo>
                        <a:pt x="3504" y="2062"/>
                      </a:lnTo>
                      <a:lnTo>
                        <a:pt x="3530" y="2062"/>
                      </a:lnTo>
                      <a:lnTo>
                        <a:pt x="3564" y="2062"/>
                      </a:lnTo>
                      <a:lnTo>
                        <a:pt x="3589" y="2069"/>
                      </a:lnTo>
                      <a:lnTo>
                        <a:pt x="3615" y="2069"/>
                      </a:lnTo>
                      <a:lnTo>
                        <a:pt x="3640" y="2069"/>
                      </a:lnTo>
                      <a:lnTo>
                        <a:pt x="3674" y="2069"/>
                      </a:lnTo>
                      <a:lnTo>
                        <a:pt x="3700" y="2076"/>
                      </a:lnTo>
                      <a:lnTo>
                        <a:pt x="3725" y="2076"/>
                      </a:lnTo>
                      <a:lnTo>
                        <a:pt x="3759" y="2076"/>
                      </a:lnTo>
                      <a:lnTo>
                        <a:pt x="3785" y="2076"/>
                      </a:lnTo>
                      <a:lnTo>
                        <a:pt x="3810" y="2076"/>
                      </a:lnTo>
                      <a:lnTo>
                        <a:pt x="3836" y="2084"/>
                      </a:lnTo>
                      <a:lnTo>
                        <a:pt x="3870" y="2084"/>
                      </a:lnTo>
                      <a:lnTo>
                        <a:pt x="3896" y="2084"/>
                      </a:lnTo>
                      <a:lnTo>
                        <a:pt x="3921" y="2084"/>
                      </a:lnTo>
                      <a:lnTo>
                        <a:pt x="3955" y="2084"/>
                      </a:lnTo>
                      <a:lnTo>
                        <a:pt x="3981" y="2084"/>
                      </a:lnTo>
                      <a:lnTo>
                        <a:pt x="4006" y="2091"/>
                      </a:lnTo>
                      <a:lnTo>
                        <a:pt x="4040" y="2091"/>
                      </a:lnTo>
                      <a:lnTo>
                        <a:pt x="4066" y="2091"/>
                      </a:lnTo>
                      <a:lnTo>
                        <a:pt x="4091" y="2091"/>
                      </a:lnTo>
                      <a:lnTo>
                        <a:pt x="4117" y="2091"/>
                      </a:lnTo>
                      <a:lnTo>
                        <a:pt x="4151" y="2091"/>
                      </a:lnTo>
                      <a:lnTo>
                        <a:pt x="4176" y="2091"/>
                      </a:lnTo>
                    </a:path>
                  </a:pathLst>
                </a:custGeom>
                <a:noFill/>
                <a:ln w="9525" cmpd="sng">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31822" name="Freeform 78"/>
                <p:cNvSpPr>
                  <a:spLocks/>
                </p:cNvSpPr>
                <p:nvPr/>
              </p:nvSpPr>
              <p:spPr bwMode="auto">
                <a:xfrm>
                  <a:off x="1699" y="3457"/>
                  <a:ext cx="822" cy="285"/>
                </a:xfrm>
                <a:custGeom>
                  <a:avLst/>
                  <a:gdLst>
                    <a:gd name="T0" fmla="*/ 8 w 2773"/>
                    <a:gd name="T1" fmla="*/ 0 h 1893"/>
                    <a:gd name="T2" fmla="*/ 25 w 2773"/>
                    <a:gd name="T3" fmla="*/ 2 h 1893"/>
                    <a:gd name="T4" fmla="*/ 40 w 2773"/>
                    <a:gd name="T5" fmla="*/ 5 h 1893"/>
                    <a:gd name="T6" fmla="*/ 58 w 2773"/>
                    <a:gd name="T7" fmla="*/ 7 h 1893"/>
                    <a:gd name="T8" fmla="*/ 76 w 2773"/>
                    <a:gd name="T9" fmla="*/ 9 h 1893"/>
                    <a:gd name="T10" fmla="*/ 91 w 2773"/>
                    <a:gd name="T11" fmla="*/ 11 h 1893"/>
                    <a:gd name="T12" fmla="*/ 108 w 2773"/>
                    <a:gd name="T13" fmla="*/ 14 h 1893"/>
                    <a:gd name="T14" fmla="*/ 124 w 2773"/>
                    <a:gd name="T15" fmla="*/ 17 h 1893"/>
                    <a:gd name="T16" fmla="*/ 141 w 2773"/>
                    <a:gd name="T17" fmla="*/ 19 h 1893"/>
                    <a:gd name="T18" fmla="*/ 159 w 2773"/>
                    <a:gd name="T19" fmla="*/ 22 h 1893"/>
                    <a:gd name="T20" fmla="*/ 174 w 2773"/>
                    <a:gd name="T21" fmla="*/ 26 h 1893"/>
                    <a:gd name="T22" fmla="*/ 192 w 2773"/>
                    <a:gd name="T23" fmla="*/ 29 h 1893"/>
                    <a:gd name="T24" fmla="*/ 207 w 2773"/>
                    <a:gd name="T25" fmla="*/ 32 h 1893"/>
                    <a:gd name="T26" fmla="*/ 224 w 2773"/>
                    <a:gd name="T27" fmla="*/ 36 h 1893"/>
                    <a:gd name="T28" fmla="*/ 240 w 2773"/>
                    <a:gd name="T29" fmla="*/ 39 h 1893"/>
                    <a:gd name="T30" fmla="*/ 257 w 2773"/>
                    <a:gd name="T31" fmla="*/ 42 h 1893"/>
                    <a:gd name="T32" fmla="*/ 275 w 2773"/>
                    <a:gd name="T33" fmla="*/ 47 h 1893"/>
                    <a:gd name="T34" fmla="*/ 290 w 2773"/>
                    <a:gd name="T35" fmla="*/ 50 h 1893"/>
                    <a:gd name="T36" fmla="*/ 308 w 2773"/>
                    <a:gd name="T37" fmla="*/ 54 h 1893"/>
                    <a:gd name="T38" fmla="*/ 323 w 2773"/>
                    <a:gd name="T39" fmla="*/ 59 h 1893"/>
                    <a:gd name="T40" fmla="*/ 341 w 2773"/>
                    <a:gd name="T41" fmla="*/ 63 h 1893"/>
                    <a:gd name="T42" fmla="*/ 358 w 2773"/>
                    <a:gd name="T43" fmla="*/ 69 h 1893"/>
                    <a:gd name="T44" fmla="*/ 373 w 2773"/>
                    <a:gd name="T45" fmla="*/ 73 h 1893"/>
                    <a:gd name="T46" fmla="*/ 391 w 2773"/>
                    <a:gd name="T47" fmla="*/ 79 h 1893"/>
                    <a:gd name="T48" fmla="*/ 406 w 2773"/>
                    <a:gd name="T49" fmla="*/ 84 h 1893"/>
                    <a:gd name="T50" fmla="*/ 424 w 2773"/>
                    <a:gd name="T51" fmla="*/ 90 h 1893"/>
                    <a:gd name="T52" fmla="*/ 439 w 2773"/>
                    <a:gd name="T53" fmla="*/ 95 h 1893"/>
                    <a:gd name="T54" fmla="*/ 457 w 2773"/>
                    <a:gd name="T55" fmla="*/ 102 h 1893"/>
                    <a:gd name="T56" fmla="*/ 474 w 2773"/>
                    <a:gd name="T57" fmla="*/ 108 h 1893"/>
                    <a:gd name="T58" fmla="*/ 489 w 2773"/>
                    <a:gd name="T59" fmla="*/ 114 h 1893"/>
                    <a:gd name="T60" fmla="*/ 507 w 2773"/>
                    <a:gd name="T61" fmla="*/ 121 h 1893"/>
                    <a:gd name="T62" fmla="*/ 522 w 2773"/>
                    <a:gd name="T63" fmla="*/ 128 h 1893"/>
                    <a:gd name="T64" fmla="*/ 540 w 2773"/>
                    <a:gd name="T65" fmla="*/ 135 h 1893"/>
                    <a:gd name="T66" fmla="*/ 557 w 2773"/>
                    <a:gd name="T67" fmla="*/ 142 h 1893"/>
                    <a:gd name="T68" fmla="*/ 572 w 2773"/>
                    <a:gd name="T69" fmla="*/ 150 h 1893"/>
                    <a:gd name="T70" fmla="*/ 590 w 2773"/>
                    <a:gd name="T71" fmla="*/ 157 h 1893"/>
                    <a:gd name="T72" fmla="*/ 605 w 2773"/>
                    <a:gd name="T73" fmla="*/ 165 h 1893"/>
                    <a:gd name="T74" fmla="*/ 623 w 2773"/>
                    <a:gd name="T75" fmla="*/ 174 h 1893"/>
                    <a:gd name="T76" fmla="*/ 638 w 2773"/>
                    <a:gd name="T77" fmla="*/ 182 h 1893"/>
                    <a:gd name="T78" fmla="*/ 656 w 2773"/>
                    <a:gd name="T79" fmla="*/ 191 h 1893"/>
                    <a:gd name="T80" fmla="*/ 673 w 2773"/>
                    <a:gd name="T81" fmla="*/ 200 h 1893"/>
                    <a:gd name="T82" fmla="*/ 688 w 2773"/>
                    <a:gd name="T83" fmla="*/ 209 h 1893"/>
                    <a:gd name="T84" fmla="*/ 706 w 2773"/>
                    <a:gd name="T85" fmla="*/ 217 h 1893"/>
                    <a:gd name="T86" fmla="*/ 721 w 2773"/>
                    <a:gd name="T87" fmla="*/ 227 h 1893"/>
                    <a:gd name="T88" fmla="*/ 739 w 2773"/>
                    <a:gd name="T89" fmla="*/ 236 h 1893"/>
                    <a:gd name="T90" fmla="*/ 756 w 2773"/>
                    <a:gd name="T91" fmla="*/ 246 h 1893"/>
                    <a:gd name="T92" fmla="*/ 772 w 2773"/>
                    <a:gd name="T93" fmla="*/ 255 h 1893"/>
                    <a:gd name="T94" fmla="*/ 789 w 2773"/>
                    <a:gd name="T95" fmla="*/ 265 h 1893"/>
                    <a:gd name="T96" fmla="*/ 805 w 2773"/>
                    <a:gd name="T97" fmla="*/ 275 h 1893"/>
                    <a:gd name="T98" fmla="*/ 822 w 2773"/>
                    <a:gd name="T99" fmla="*/ 285 h 1893"/>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2773" h="1893">
                      <a:moveTo>
                        <a:pt x="0" y="0"/>
                      </a:moveTo>
                      <a:lnTo>
                        <a:pt x="26" y="0"/>
                      </a:lnTo>
                      <a:lnTo>
                        <a:pt x="60" y="8"/>
                      </a:lnTo>
                      <a:lnTo>
                        <a:pt x="85" y="15"/>
                      </a:lnTo>
                      <a:lnTo>
                        <a:pt x="111" y="23"/>
                      </a:lnTo>
                      <a:lnTo>
                        <a:pt x="136" y="30"/>
                      </a:lnTo>
                      <a:lnTo>
                        <a:pt x="170" y="37"/>
                      </a:lnTo>
                      <a:lnTo>
                        <a:pt x="196" y="45"/>
                      </a:lnTo>
                      <a:lnTo>
                        <a:pt x="221" y="52"/>
                      </a:lnTo>
                      <a:lnTo>
                        <a:pt x="255" y="59"/>
                      </a:lnTo>
                      <a:lnTo>
                        <a:pt x="281" y="67"/>
                      </a:lnTo>
                      <a:lnTo>
                        <a:pt x="307" y="74"/>
                      </a:lnTo>
                      <a:lnTo>
                        <a:pt x="341" y="81"/>
                      </a:lnTo>
                      <a:lnTo>
                        <a:pt x="366" y="96"/>
                      </a:lnTo>
                      <a:lnTo>
                        <a:pt x="392" y="104"/>
                      </a:lnTo>
                      <a:lnTo>
                        <a:pt x="417" y="111"/>
                      </a:lnTo>
                      <a:lnTo>
                        <a:pt x="451" y="118"/>
                      </a:lnTo>
                      <a:lnTo>
                        <a:pt x="477" y="126"/>
                      </a:lnTo>
                      <a:lnTo>
                        <a:pt x="502" y="140"/>
                      </a:lnTo>
                      <a:lnTo>
                        <a:pt x="536" y="148"/>
                      </a:lnTo>
                      <a:lnTo>
                        <a:pt x="562" y="155"/>
                      </a:lnTo>
                      <a:lnTo>
                        <a:pt x="587" y="170"/>
                      </a:lnTo>
                      <a:lnTo>
                        <a:pt x="613" y="177"/>
                      </a:lnTo>
                      <a:lnTo>
                        <a:pt x="647" y="192"/>
                      </a:lnTo>
                      <a:lnTo>
                        <a:pt x="672" y="199"/>
                      </a:lnTo>
                      <a:lnTo>
                        <a:pt x="698" y="214"/>
                      </a:lnTo>
                      <a:lnTo>
                        <a:pt x="732" y="221"/>
                      </a:lnTo>
                      <a:lnTo>
                        <a:pt x="757" y="236"/>
                      </a:lnTo>
                      <a:lnTo>
                        <a:pt x="783" y="243"/>
                      </a:lnTo>
                      <a:lnTo>
                        <a:pt x="808" y="258"/>
                      </a:lnTo>
                      <a:lnTo>
                        <a:pt x="842" y="273"/>
                      </a:lnTo>
                      <a:lnTo>
                        <a:pt x="868" y="280"/>
                      </a:lnTo>
                      <a:lnTo>
                        <a:pt x="893" y="295"/>
                      </a:lnTo>
                      <a:lnTo>
                        <a:pt x="927" y="310"/>
                      </a:lnTo>
                      <a:lnTo>
                        <a:pt x="953" y="324"/>
                      </a:lnTo>
                      <a:lnTo>
                        <a:pt x="978" y="332"/>
                      </a:lnTo>
                      <a:lnTo>
                        <a:pt x="1012" y="347"/>
                      </a:lnTo>
                      <a:lnTo>
                        <a:pt x="1038" y="361"/>
                      </a:lnTo>
                      <a:lnTo>
                        <a:pt x="1063" y="376"/>
                      </a:lnTo>
                      <a:lnTo>
                        <a:pt x="1089" y="391"/>
                      </a:lnTo>
                      <a:lnTo>
                        <a:pt x="1123" y="405"/>
                      </a:lnTo>
                      <a:lnTo>
                        <a:pt x="1149" y="420"/>
                      </a:lnTo>
                      <a:lnTo>
                        <a:pt x="1174" y="442"/>
                      </a:lnTo>
                      <a:lnTo>
                        <a:pt x="1208" y="457"/>
                      </a:lnTo>
                      <a:lnTo>
                        <a:pt x="1234" y="472"/>
                      </a:lnTo>
                      <a:lnTo>
                        <a:pt x="1259" y="486"/>
                      </a:lnTo>
                      <a:lnTo>
                        <a:pt x="1285" y="509"/>
                      </a:lnTo>
                      <a:lnTo>
                        <a:pt x="1319" y="523"/>
                      </a:lnTo>
                      <a:lnTo>
                        <a:pt x="1344" y="538"/>
                      </a:lnTo>
                      <a:lnTo>
                        <a:pt x="1370" y="560"/>
                      </a:lnTo>
                      <a:lnTo>
                        <a:pt x="1404" y="575"/>
                      </a:lnTo>
                      <a:lnTo>
                        <a:pt x="1429" y="597"/>
                      </a:lnTo>
                      <a:lnTo>
                        <a:pt x="1455" y="612"/>
                      </a:lnTo>
                      <a:lnTo>
                        <a:pt x="1480" y="634"/>
                      </a:lnTo>
                      <a:lnTo>
                        <a:pt x="1514" y="656"/>
                      </a:lnTo>
                      <a:lnTo>
                        <a:pt x="1540" y="678"/>
                      </a:lnTo>
                      <a:lnTo>
                        <a:pt x="1565" y="693"/>
                      </a:lnTo>
                      <a:lnTo>
                        <a:pt x="1599" y="715"/>
                      </a:lnTo>
                      <a:lnTo>
                        <a:pt x="1625" y="737"/>
                      </a:lnTo>
                      <a:lnTo>
                        <a:pt x="1650" y="759"/>
                      </a:lnTo>
                      <a:lnTo>
                        <a:pt x="1684" y="781"/>
                      </a:lnTo>
                      <a:lnTo>
                        <a:pt x="1710" y="803"/>
                      </a:lnTo>
                      <a:lnTo>
                        <a:pt x="1735" y="825"/>
                      </a:lnTo>
                      <a:lnTo>
                        <a:pt x="1761" y="847"/>
                      </a:lnTo>
                      <a:lnTo>
                        <a:pt x="1795" y="869"/>
                      </a:lnTo>
                      <a:lnTo>
                        <a:pt x="1820" y="899"/>
                      </a:lnTo>
                      <a:lnTo>
                        <a:pt x="1846" y="921"/>
                      </a:lnTo>
                      <a:lnTo>
                        <a:pt x="1880" y="943"/>
                      </a:lnTo>
                      <a:lnTo>
                        <a:pt x="1906" y="972"/>
                      </a:lnTo>
                      <a:lnTo>
                        <a:pt x="1931" y="995"/>
                      </a:lnTo>
                      <a:lnTo>
                        <a:pt x="1957" y="1024"/>
                      </a:lnTo>
                      <a:lnTo>
                        <a:pt x="1991" y="1046"/>
                      </a:lnTo>
                      <a:lnTo>
                        <a:pt x="2016" y="1076"/>
                      </a:lnTo>
                      <a:lnTo>
                        <a:pt x="2042" y="1098"/>
                      </a:lnTo>
                      <a:lnTo>
                        <a:pt x="2076" y="1127"/>
                      </a:lnTo>
                      <a:lnTo>
                        <a:pt x="2101" y="1157"/>
                      </a:lnTo>
                      <a:lnTo>
                        <a:pt x="2127" y="1186"/>
                      </a:lnTo>
                      <a:lnTo>
                        <a:pt x="2152" y="1208"/>
                      </a:lnTo>
                      <a:lnTo>
                        <a:pt x="2186" y="1238"/>
                      </a:lnTo>
                      <a:lnTo>
                        <a:pt x="2212" y="1267"/>
                      </a:lnTo>
                      <a:lnTo>
                        <a:pt x="2237" y="1296"/>
                      </a:lnTo>
                      <a:lnTo>
                        <a:pt x="2271" y="1326"/>
                      </a:lnTo>
                      <a:lnTo>
                        <a:pt x="2297" y="1355"/>
                      </a:lnTo>
                      <a:lnTo>
                        <a:pt x="2322" y="1385"/>
                      </a:lnTo>
                      <a:lnTo>
                        <a:pt x="2356" y="1414"/>
                      </a:lnTo>
                      <a:lnTo>
                        <a:pt x="2382" y="1444"/>
                      </a:lnTo>
                      <a:lnTo>
                        <a:pt x="2407" y="1481"/>
                      </a:lnTo>
                      <a:lnTo>
                        <a:pt x="2433" y="1510"/>
                      </a:lnTo>
                      <a:lnTo>
                        <a:pt x="2467" y="1539"/>
                      </a:lnTo>
                      <a:lnTo>
                        <a:pt x="2492" y="1569"/>
                      </a:lnTo>
                      <a:lnTo>
                        <a:pt x="2518" y="1598"/>
                      </a:lnTo>
                      <a:lnTo>
                        <a:pt x="2552" y="1635"/>
                      </a:lnTo>
                      <a:lnTo>
                        <a:pt x="2577" y="1665"/>
                      </a:lnTo>
                      <a:lnTo>
                        <a:pt x="2603" y="1694"/>
                      </a:lnTo>
                      <a:lnTo>
                        <a:pt x="2628" y="1731"/>
                      </a:lnTo>
                      <a:lnTo>
                        <a:pt x="2662" y="1760"/>
                      </a:lnTo>
                      <a:lnTo>
                        <a:pt x="2688" y="1790"/>
                      </a:lnTo>
                      <a:lnTo>
                        <a:pt x="2714" y="1827"/>
                      </a:lnTo>
                      <a:lnTo>
                        <a:pt x="2748" y="1856"/>
                      </a:lnTo>
                      <a:lnTo>
                        <a:pt x="2773" y="1893"/>
                      </a:lnTo>
                    </a:path>
                  </a:pathLst>
                </a:custGeom>
                <a:noFill/>
                <a:ln w="9525" cmpd="sng">
                  <a:solidFill>
                    <a:srgbClr val="66CC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31823" name="Freeform 79"/>
                <p:cNvSpPr>
                  <a:spLocks/>
                </p:cNvSpPr>
                <p:nvPr/>
              </p:nvSpPr>
              <p:spPr bwMode="auto">
                <a:xfrm>
                  <a:off x="2536" y="3069"/>
                  <a:ext cx="1239" cy="313"/>
                </a:xfrm>
                <a:custGeom>
                  <a:avLst/>
                  <a:gdLst>
                    <a:gd name="T0" fmla="*/ 18 w 4176"/>
                    <a:gd name="T1" fmla="*/ 10 h 2084"/>
                    <a:gd name="T2" fmla="*/ 43 w 4176"/>
                    <a:gd name="T3" fmla="*/ 24 h 2084"/>
                    <a:gd name="T4" fmla="*/ 68 w 4176"/>
                    <a:gd name="T5" fmla="*/ 39 h 2084"/>
                    <a:gd name="T6" fmla="*/ 93 w 4176"/>
                    <a:gd name="T7" fmla="*/ 53 h 2084"/>
                    <a:gd name="T8" fmla="*/ 119 w 4176"/>
                    <a:gd name="T9" fmla="*/ 67 h 2084"/>
                    <a:gd name="T10" fmla="*/ 141 w 4176"/>
                    <a:gd name="T11" fmla="*/ 81 h 2084"/>
                    <a:gd name="T12" fmla="*/ 166 w 4176"/>
                    <a:gd name="T13" fmla="*/ 94 h 2084"/>
                    <a:gd name="T14" fmla="*/ 192 w 4176"/>
                    <a:gd name="T15" fmla="*/ 106 h 2084"/>
                    <a:gd name="T16" fmla="*/ 217 w 4176"/>
                    <a:gd name="T17" fmla="*/ 119 h 2084"/>
                    <a:gd name="T18" fmla="*/ 242 w 4176"/>
                    <a:gd name="T19" fmla="*/ 131 h 2084"/>
                    <a:gd name="T20" fmla="*/ 268 w 4176"/>
                    <a:gd name="T21" fmla="*/ 143 h 2084"/>
                    <a:gd name="T22" fmla="*/ 293 w 4176"/>
                    <a:gd name="T23" fmla="*/ 154 h 2084"/>
                    <a:gd name="T24" fmla="*/ 318 w 4176"/>
                    <a:gd name="T25" fmla="*/ 164 h 2084"/>
                    <a:gd name="T26" fmla="*/ 341 w 4176"/>
                    <a:gd name="T27" fmla="*/ 174 h 2084"/>
                    <a:gd name="T28" fmla="*/ 366 w 4176"/>
                    <a:gd name="T29" fmla="*/ 182 h 2084"/>
                    <a:gd name="T30" fmla="*/ 391 w 4176"/>
                    <a:gd name="T31" fmla="*/ 192 h 2084"/>
                    <a:gd name="T32" fmla="*/ 416 w 4176"/>
                    <a:gd name="T33" fmla="*/ 200 h 2084"/>
                    <a:gd name="T34" fmla="*/ 442 w 4176"/>
                    <a:gd name="T35" fmla="*/ 208 h 2084"/>
                    <a:gd name="T36" fmla="*/ 467 w 4176"/>
                    <a:gd name="T37" fmla="*/ 216 h 2084"/>
                    <a:gd name="T38" fmla="*/ 492 w 4176"/>
                    <a:gd name="T39" fmla="*/ 223 h 2084"/>
                    <a:gd name="T40" fmla="*/ 517 w 4176"/>
                    <a:gd name="T41" fmla="*/ 230 h 2084"/>
                    <a:gd name="T42" fmla="*/ 540 w 4176"/>
                    <a:gd name="T43" fmla="*/ 236 h 2084"/>
                    <a:gd name="T44" fmla="*/ 565 w 4176"/>
                    <a:gd name="T45" fmla="*/ 242 h 2084"/>
                    <a:gd name="T46" fmla="*/ 590 w 4176"/>
                    <a:gd name="T47" fmla="*/ 248 h 2084"/>
                    <a:gd name="T48" fmla="*/ 616 w 4176"/>
                    <a:gd name="T49" fmla="*/ 252 h 2084"/>
                    <a:gd name="T50" fmla="*/ 641 w 4176"/>
                    <a:gd name="T51" fmla="*/ 258 h 2084"/>
                    <a:gd name="T52" fmla="*/ 666 w 4176"/>
                    <a:gd name="T53" fmla="*/ 262 h 2084"/>
                    <a:gd name="T54" fmla="*/ 692 w 4176"/>
                    <a:gd name="T55" fmla="*/ 267 h 2084"/>
                    <a:gd name="T56" fmla="*/ 717 w 4176"/>
                    <a:gd name="T57" fmla="*/ 270 h 2084"/>
                    <a:gd name="T58" fmla="*/ 739 w 4176"/>
                    <a:gd name="T59" fmla="*/ 274 h 2084"/>
                    <a:gd name="T60" fmla="*/ 765 w 4176"/>
                    <a:gd name="T61" fmla="*/ 278 h 2084"/>
                    <a:gd name="T62" fmla="*/ 790 w 4176"/>
                    <a:gd name="T63" fmla="*/ 281 h 2084"/>
                    <a:gd name="T64" fmla="*/ 815 w 4176"/>
                    <a:gd name="T65" fmla="*/ 284 h 2084"/>
                    <a:gd name="T66" fmla="*/ 840 w 4176"/>
                    <a:gd name="T67" fmla="*/ 286 h 2084"/>
                    <a:gd name="T68" fmla="*/ 865 w 4176"/>
                    <a:gd name="T69" fmla="*/ 290 h 2084"/>
                    <a:gd name="T70" fmla="*/ 891 w 4176"/>
                    <a:gd name="T71" fmla="*/ 292 h 2084"/>
                    <a:gd name="T72" fmla="*/ 916 w 4176"/>
                    <a:gd name="T73" fmla="*/ 294 h 2084"/>
                    <a:gd name="T74" fmla="*/ 939 w 4176"/>
                    <a:gd name="T75" fmla="*/ 296 h 2084"/>
                    <a:gd name="T76" fmla="*/ 964 w 4176"/>
                    <a:gd name="T77" fmla="*/ 299 h 2084"/>
                    <a:gd name="T78" fmla="*/ 989 w 4176"/>
                    <a:gd name="T79" fmla="*/ 300 h 2084"/>
                    <a:gd name="T80" fmla="*/ 1014 w 4176"/>
                    <a:gd name="T81" fmla="*/ 302 h 2084"/>
                    <a:gd name="T82" fmla="*/ 1040 w 4176"/>
                    <a:gd name="T83" fmla="*/ 304 h 2084"/>
                    <a:gd name="T84" fmla="*/ 1065 w 4176"/>
                    <a:gd name="T85" fmla="*/ 305 h 2084"/>
                    <a:gd name="T86" fmla="*/ 1090 w 4176"/>
                    <a:gd name="T87" fmla="*/ 306 h 2084"/>
                    <a:gd name="T88" fmla="*/ 1115 w 4176"/>
                    <a:gd name="T89" fmla="*/ 307 h 2084"/>
                    <a:gd name="T90" fmla="*/ 1138 w 4176"/>
                    <a:gd name="T91" fmla="*/ 310 h 2084"/>
                    <a:gd name="T92" fmla="*/ 1163 w 4176"/>
                    <a:gd name="T93" fmla="*/ 311 h 2084"/>
                    <a:gd name="T94" fmla="*/ 1189 w 4176"/>
                    <a:gd name="T95" fmla="*/ 312 h 2084"/>
                    <a:gd name="T96" fmla="*/ 1214 w 4176"/>
                    <a:gd name="T97" fmla="*/ 313 h 2084"/>
                    <a:gd name="T98" fmla="*/ 1239 w 4176"/>
                    <a:gd name="T99" fmla="*/ 313 h 208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4176" h="2084">
                      <a:moveTo>
                        <a:pt x="0" y="0"/>
                      </a:moveTo>
                      <a:lnTo>
                        <a:pt x="34" y="37"/>
                      </a:lnTo>
                      <a:lnTo>
                        <a:pt x="60" y="66"/>
                      </a:lnTo>
                      <a:lnTo>
                        <a:pt x="85" y="103"/>
                      </a:lnTo>
                      <a:lnTo>
                        <a:pt x="119" y="133"/>
                      </a:lnTo>
                      <a:lnTo>
                        <a:pt x="145" y="162"/>
                      </a:lnTo>
                      <a:lnTo>
                        <a:pt x="170" y="199"/>
                      </a:lnTo>
                      <a:lnTo>
                        <a:pt x="204" y="228"/>
                      </a:lnTo>
                      <a:lnTo>
                        <a:pt x="230" y="258"/>
                      </a:lnTo>
                      <a:lnTo>
                        <a:pt x="255" y="295"/>
                      </a:lnTo>
                      <a:lnTo>
                        <a:pt x="281" y="324"/>
                      </a:lnTo>
                      <a:lnTo>
                        <a:pt x="315" y="354"/>
                      </a:lnTo>
                      <a:lnTo>
                        <a:pt x="340" y="383"/>
                      </a:lnTo>
                      <a:lnTo>
                        <a:pt x="366" y="412"/>
                      </a:lnTo>
                      <a:lnTo>
                        <a:pt x="400" y="449"/>
                      </a:lnTo>
                      <a:lnTo>
                        <a:pt x="425" y="479"/>
                      </a:lnTo>
                      <a:lnTo>
                        <a:pt x="451" y="508"/>
                      </a:lnTo>
                      <a:lnTo>
                        <a:pt x="476" y="538"/>
                      </a:lnTo>
                      <a:lnTo>
                        <a:pt x="510" y="567"/>
                      </a:lnTo>
                      <a:lnTo>
                        <a:pt x="536" y="597"/>
                      </a:lnTo>
                      <a:lnTo>
                        <a:pt x="561" y="626"/>
                      </a:lnTo>
                      <a:lnTo>
                        <a:pt x="595" y="655"/>
                      </a:lnTo>
                      <a:lnTo>
                        <a:pt x="621" y="685"/>
                      </a:lnTo>
                      <a:lnTo>
                        <a:pt x="646" y="707"/>
                      </a:lnTo>
                      <a:lnTo>
                        <a:pt x="681" y="736"/>
                      </a:lnTo>
                      <a:lnTo>
                        <a:pt x="706" y="766"/>
                      </a:lnTo>
                      <a:lnTo>
                        <a:pt x="732" y="795"/>
                      </a:lnTo>
                      <a:lnTo>
                        <a:pt x="757" y="817"/>
                      </a:lnTo>
                      <a:lnTo>
                        <a:pt x="791" y="847"/>
                      </a:lnTo>
                      <a:lnTo>
                        <a:pt x="817" y="869"/>
                      </a:lnTo>
                      <a:lnTo>
                        <a:pt x="842" y="898"/>
                      </a:lnTo>
                      <a:lnTo>
                        <a:pt x="876" y="921"/>
                      </a:lnTo>
                      <a:lnTo>
                        <a:pt x="902" y="950"/>
                      </a:lnTo>
                      <a:lnTo>
                        <a:pt x="927" y="972"/>
                      </a:lnTo>
                      <a:lnTo>
                        <a:pt x="953" y="994"/>
                      </a:lnTo>
                      <a:lnTo>
                        <a:pt x="987" y="1024"/>
                      </a:lnTo>
                      <a:lnTo>
                        <a:pt x="1012" y="1046"/>
                      </a:lnTo>
                      <a:lnTo>
                        <a:pt x="1038" y="1068"/>
                      </a:lnTo>
                      <a:lnTo>
                        <a:pt x="1072" y="1090"/>
                      </a:lnTo>
                      <a:lnTo>
                        <a:pt x="1097" y="1112"/>
                      </a:lnTo>
                      <a:lnTo>
                        <a:pt x="1123" y="1134"/>
                      </a:lnTo>
                      <a:lnTo>
                        <a:pt x="1148" y="1156"/>
                      </a:lnTo>
                      <a:lnTo>
                        <a:pt x="1182" y="1178"/>
                      </a:lnTo>
                      <a:lnTo>
                        <a:pt x="1208" y="1200"/>
                      </a:lnTo>
                      <a:lnTo>
                        <a:pt x="1233" y="1215"/>
                      </a:lnTo>
                      <a:lnTo>
                        <a:pt x="1267" y="1237"/>
                      </a:lnTo>
                      <a:lnTo>
                        <a:pt x="1293" y="1259"/>
                      </a:lnTo>
                      <a:lnTo>
                        <a:pt x="1318" y="1281"/>
                      </a:lnTo>
                      <a:lnTo>
                        <a:pt x="1352" y="1296"/>
                      </a:lnTo>
                      <a:lnTo>
                        <a:pt x="1378" y="1318"/>
                      </a:lnTo>
                      <a:lnTo>
                        <a:pt x="1403" y="1333"/>
                      </a:lnTo>
                      <a:lnTo>
                        <a:pt x="1429" y="1355"/>
                      </a:lnTo>
                      <a:lnTo>
                        <a:pt x="1463" y="1370"/>
                      </a:lnTo>
                      <a:lnTo>
                        <a:pt x="1489" y="1384"/>
                      </a:lnTo>
                      <a:lnTo>
                        <a:pt x="1514" y="1407"/>
                      </a:lnTo>
                      <a:lnTo>
                        <a:pt x="1548" y="1421"/>
                      </a:lnTo>
                      <a:lnTo>
                        <a:pt x="1574" y="1436"/>
                      </a:lnTo>
                      <a:lnTo>
                        <a:pt x="1599" y="1451"/>
                      </a:lnTo>
                      <a:lnTo>
                        <a:pt x="1625" y="1473"/>
                      </a:lnTo>
                      <a:lnTo>
                        <a:pt x="1659" y="1488"/>
                      </a:lnTo>
                      <a:lnTo>
                        <a:pt x="1684" y="1502"/>
                      </a:lnTo>
                      <a:lnTo>
                        <a:pt x="1710" y="1517"/>
                      </a:lnTo>
                      <a:lnTo>
                        <a:pt x="1744" y="1532"/>
                      </a:lnTo>
                      <a:lnTo>
                        <a:pt x="1769" y="1546"/>
                      </a:lnTo>
                      <a:lnTo>
                        <a:pt x="1795" y="1561"/>
                      </a:lnTo>
                      <a:lnTo>
                        <a:pt x="1820" y="1569"/>
                      </a:lnTo>
                      <a:lnTo>
                        <a:pt x="1854" y="1583"/>
                      </a:lnTo>
                      <a:lnTo>
                        <a:pt x="1880" y="1598"/>
                      </a:lnTo>
                      <a:lnTo>
                        <a:pt x="1905" y="1613"/>
                      </a:lnTo>
                      <a:lnTo>
                        <a:pt x="1939" y="1620"/>
                      </a:lnTo>
                      <a:lnTo>
                        <a:pt x="1965" y="1635"/>
                      </a:lnTo>
                      <a:lnTo>
                        <a:pt x="1990" y="1650"/>
                      </a:lnTo>
                      <a:lnTo>
                        <a:pt x="2024" y="1657"/>
                      </a:lnTo>
                      <a:lnTo>
                        <a:pt x="2050" y="1672"/>
                      </a:lnTo>
                      <a:lnTo>
                        <a:pt x="2075" y="1679"/>
                      </a:lnTo>
                      <a:lnTo>
                        <a:pt x="2101" y="1694"/>
                      </a:lnTo>
                      <a:lnTo>
                        <a:pt x="2135" y="1701"/>
                      </a:lnTo>
                      <a:lnTo>
                        <a:pt x="2160" y="1716"/>
                      </a:lnTo>
                      <a:lnTo>
                        <a:pt x="2186" y="1723"/>
                      </a:lnTo>
                      <a:lnTo>
                        <a:pt x="2220" y="1738"/>
                      </a:lnTo>
                      <a:lnTo>
                        <a:pt x="2246" y="1745"/>
                      </a:lnTo>
                      <a:lnTo>
                        <a:pt x="2271" y="1753"/>
                      </a:lnTo>
                      <a:lnTo>
                        <a:pt x="2297" y="1767"/>
                      </a:lnTo>
                      <a:lnTo>
                        <a:pt x="2331" y="1775"/>
                      </a:lnTo>
                      <a:lnTo>
                        <a:pt x="2356" y="1782"/>
                      </a:lnTo>
                      <a:lnTo>
                        <a:pt x="2382" y="1789"/>
                      </a:lnTo>
                      <a:lnTo>
                        <a:pt x="2416" y="1797"/>
                      </a:lnTo>
                      <a:lnTo>
                        <a:pt x="2441" y="1812"/>
                      </a:lnTo>
                      <a:lnTo>
                        <a:pt x="2467" y="1819"/>
                      </a:lnTo>
                      <a:lnTo>
                        <a:pt x="2492" y="1826"/>
                      </a:lnTo>
                      <a:lnTo>
                        <a:pt x="2526" y="1834"/>
                      </a:lnTo>
                      <a:lnTo>
                        <a:pt x="2552" y="1841"/>
                      </a:lnTo>
                      <a:lnTo>
                        <a:pt x="2577" y="1848"/>
                      </a:lnTo>
                      <a:lnTo>
                        <a:pt x="2611" y="1856"/>
                      </a:lnTo>
                      <a:lnTo>
                        <a:pt x="2637" y="1863"/>
                      </a:lnTo>
                      <a:lnTo>
                        <a:pt x="2662" y="1870"/>
                      </a:lnTo>
                      <a:lnTo>
                        <a:pt x="2696" y="1878"/>
                      </a:lnTo>
                      <a:lnTo>
                        <a:pt x="2722" y="1885"/>
                      </a:lnTo>
                      <a:lnTo>
                        <a:pt x="2747" y="1893"/>
                      </a:lnTo>
                      <a:lnTo>
                        <a:pt x="2773" y="1893"/>
                      </a:lnTo>
                      <a:lnTo>
                        <a:pt x="2807" y="1900"/>
                      </a:lnTo>
                      <a:lnTo>
                        <a:pt x="2832" y="1907"/>
                      </a:lnTo>
                      <a:lnTo>
                        <a:pt x="2858" y="1915"/>
                      </a:lnTo>
                      <a:lnTo>
                        <a:pt x="2892" y="1922"/>
                      </a:lnTo>
                      <a:lnTo>
                        <a:pt x="2917" y="1929"/>
                      </a:lnTo>
                      <a:lnTo>
                        <a:pt x="2943" y="1929"/>
                      </a:lnTo>
                      <a:lnTo>
                        <a:pt x="2968" y="1937"/>
                      </a:lnTo>
                      <a:lnTo>
                        <a:pt x="3002" y="1944"/>
                      </a:lnTo>
                      <a:lnTo>
                        <a:pt x="3028" y="1951"/>
                      </a:lnTo>
                      <a:lnTo>
                        <a:pt x="3054" y="1951"/>
                      </a:lnTo>
                      <a:lnTo>
                        <a:pt x="3088" y="1959"/>
                      </a:lnTo>
                      <a:lnTo>
                        <a:pt x="3113" y="1966"/>
                      </a:lnTo>
                      <a:lnTo>
                        <a:pt x="3139" y="1966"/>
                      </a:lnTo>
                      <a:lnTo>
                        <a:pt x="3164" y="1974"/>
                      </a:lnTo>
                      <a:lnTo>
                        <a:pt x="3198" y="1981"/>
                      </a:lnTo>
                      <a:lnTo>
                        <a:pt x="3224" y="1981"/>
                      </a:lnTo>
                      <a:lnTo>
                        <a:pt x="3249" y="1988"/>
                      </a:lnTo>
                      <a:lnTo>
                        <a:pt x="3283" y="1988"/>
                      </a:lnTo>
                      <a:lnTo>
                        <a:pt x="3309" y="1996"/>
                      </a:lnTo>
                      <a:lnTo>
                        <a:pt x="3334" y="1996"/>
                      </a:lnTo>
                      <a:lnTo>
                        <a:pt x="3368" y="2003"/>
                      </a:lnTo>
                      <a:lnTo>
                        <a:pt x="3394" y="2010"/>
                      </a:lnTo>
                      <a:lnTo>
                        <a:pt x="3419" y="2010"/>
                      </a:lnTo>
                      <a:lnTo>
                        <a:pt x="3445" y="2018"/>
                      </a:lnTo>
                      <a:lnTo>
                        <a:pt x="3479" y="2018"/>
                      </a:lnTo>
                      <a:lnTo>
                        <a:pt x="3504" y="2025"/>
                      </a:lnTo>
                      <a:lnTo>
                        <a:pt x="3530" y="2025"/>
                      </a:lnTo>
                      <a:lnTo>
                        <a:pt x="3564" y="2032"/>
                      </a:lnTo>
                      <a:lnTo>
                        <a:pt x="3589" y="2032"/>
                      </a:lnTo>
                      <a:lnTo>
                        <a:pt x="3615" y="2032"/>
                      </a:lnTo>
                      <a:lnTo>
                        <a:pt x="3640" y="2040"/>
                      </a:lnTo>
                      <a:lnTo>
                        <a:pt x="3674" y="2040"/>
                      </a:lnTo>
                      <a:lnTo>
                        <a:pt x="3700" y="2047"/>
                      </a:lnTo>
                      <a:lnTo>
                        <a:pt x="3725" y="2047"/>
                      </a:lnTo>
                      <a:lnTo>
                        <a:pt x="3759" y="2047"/>
                      </a:lnTo>
                      <a:lnTo>
                        <a:pt x="3785" y="2055"/>
                      </a:lnTo>
                      <a:lnTo>
                        <a:pt x="3810" y="2055"/>
                      </a:lnTo>
                      <a:lnTo>
                        <a:pt x="3836" y="2062"/>
                      </a:lnTo>
                      <a:lnTo>
                        <a:pt x="3870" y="2062"/>
                      </a:lnTo>
                      <a:lnTo>
                        <a:pt x="3896" y="2062"/>
                      </a:lnTo>
                      <a:lnTo>
                        <a:pt x="3921" y="2069"/>
                      </a:lnTo>
                      <a:lnTo>
                        <a:pt x="3955" y="2069"/>
                      </a:lnTo>
                      <a:lnTo>
                        <a:pt x="3981" y="2069"/>
                      </a:lnTo>
                      <a:lnTo>
                        <a:pt x="4006" y="2077"/>
                      </a:lnTo>
                      <a:lnTo>
                        <a:pt x="4040" y="2077"/>
                      </a:lnTo>
                      <a:lnTo>
                        <a:pt x="4066" y="2077"/>
                      </a:lnTo>
                      <a:lnTo>
                        <a:pt x="4091" y="2084"/>
                      </a:lnTo>
                      <a:lnTo>
                        <a:pt x="4117" y="2084"/>
                      </a:lnTo>
                      <a:lnTo>
                        <a:pt x="4151" y="2084"/>
                      </a:lnTo>
                      <a:lnTo>
                        <a:pt x="4176" y="2084"/>
                      </a:lnTo>
                    </a:path>
                  </a:pathLst>
                </a:custGeom>
                <a:noFill/>
                <a:ln w="9525" cmpd="sng">
                  <a:solidFill>
                    <a:srgbClr val="66CC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31824" name="Freeform 80"/>
                <p:cNvSpPr>
                  <a:spLocks/>
                </p:cNvSpPr>
                <p:nvPr/>
              </p:nvSpPr>
              <p:spPr bwMode="auto">
                <a:xfrm>
                  <a:off x="1699" y="3504"/>
                  <a:ext cx="822" cy="231"/>
                </a:xfrm>
                <a:custGeom>
                  <a:avLst/>
                  <a:gdLst>
                    <a:gd name="T0" fmla="*/ 8 w 2773"/>
                    <a:gd name="T1" fmla="*/ 1 h 1532"/>
                    <a:gd name="T2" fmla="*/ 25 w 2773"/>
                    <a:gd name="T3" fmla="*/ 6 h 1532"/>
                    <a:gd name="T4" fmla="*/ 40 w 2773"/>
                    <a:gd name="T5" fmla="*/ 10 h 1532"/>
                    <a:gd name="T6" fmla="*/ 58 w 2773"/>
                    <a:gd name="T7" fmla="*/ 14 h 1532"/>
                    <a:gd name="T8" fmla="*/ 76 w 2773"/>
                    <a:gd name="T9" fmla="*/ 19 h 1532"/>
                    <a:gd name="T10" fmla="*/ 91 w 2773"/>
                    <a:gd name="T11" fmla="*/ 23 h 1532"/>
                    <a:gd name="T12" fmla="*/ 108 w 2773"/>
                    <a:gd name="T13" fmla="*/ 28 h 1532"/>
                    <a:gd name="T14" fmla="*/ 124 w 2773"/>
                    <a:gd name="T15" fmla="*/ 33 h 1532"/>
                    <a:gd name="T16" fmla="*/ 141 w 2773"/>
                    <a:gd name="T17" fmla="*/ 38 h 1532"/>
                    <a:gd name="T18" fmla="*/ 159 w 2773"/>
                    <a:gd name="T19" fmla="*/ 42 h 1532"/>
                    <a:gd name="T20" fmla="*/ 174 w 2773"/>
                    <a:gd name="T21" fmla="*/ 48 h 1532"/>
                    <a:gd name="T22" fmla="*/ 192 w 2773"/>
                    <a:gd name="T23" fmla="*/ 52 h 1532"/>
                    <a:gd name="T24" fmla="*/ 207 w 2773"/>
                    <a:gd name="T25" fmla="*/ 58 h 1532"/>
                    <a:gd name="T26" fmla="*/ 224 w 2773"/>
                    <a:gd name="T27" fmla="*/ 63 h 1532"/>
                    <a:gd name="T28" fmla="*/ 240 w 2773"/>
                    <a:gd name="T29" fmla="*/ 69 h 1532"/>
                    <a:gd name="T30" fmla="*/ 257 w 2773"/>
                    <a:gd name="T31" fmla="*/ 73 h 1532"/>
                    <a:gd name="T32" fmla="*/ 275 w 2773"/>
                    <a:gd name="T33" fmla="*/ 79 h 1532"/>
                    <a:gd name="T34" fmla="*/ 290 w 2773"/>
                    <a:gd name="T35" fmla="*/ 84 h 1532"/>
                    <a:gd name="T36" fmla="*/ 308 w 2773"/>
                    <a:gd name="T37" fmla="*/ 90 h 1532"/>
                    <a:gd name="T38" fmla="*/ 323 w 2773"/>
                    <a:gd name="T39" fmla="*/ 94 h 1532"/>
                    <a:gd name="T40" fmla="*/ 341 w 2773"/>
                    <a:gd name="T41" fmla="*/ 100 h 1532"/>
                    <a:gd name="T42" fmla="*/ 358 w 2773"/>
                    <a:gd name="T43" fmla="*/ 106 h 1532"/>
                    <a:gd name="T44" fmla="*/ 373 w 2773"/>
                    <a:gd name="T45" fmla="*/ 111 h 1532"/>
                    <a:gd name="T46" fmla="*/ 391 w 2773"/>
                    <a:gd name="T47" fmla="*/ 116 h 1532"/>
                    <a:gd name="T48" fmla="*/ 406 w 2773"/>
                    <a:gd name="T49" fmla="*/ 121 h 1532"/>
                    <a:gd name="T50" fmla="*/ 424 w 2773"/>
                    <a:gd name="T51" fmla="*/ 127 h 1532"/>
                    <a:gd name="T52" fmla="*/ 439 w 2773"/>
                    <a:gd name="T53" fmla="*/ 131 h 1532"/>
                    <a:gd name="T54" fmla="*/ 457 w 2773"/>
                    <a:gd name="T55" fmla="*/ 137 h 1532"/>
                    <a:gd name="T56" fmla="*/ 474 w 2773"/>
                    <a:gd name="T57" fmla="*/ 141 h 1532"/>
                    <a:gd name="T58" fmla="*/ 489 w 2773"/>
                    <a:gd name="T59" fmla="*/ 147 h 1532"/>
                    <a:gd name="T60" fmla="*/ 507 w 2773"/>
                    <a:gd name="T61" fmla="*/ 151 h 1532"/>
                    <a:gd name="T62" fmla="*/ 522 w 2773"/>
                    <a:gd name="T63" fmla="*/ 155 h 1532"/>
                    <a:gd name="T64" fmla="*/ 540 w 2773"/>
                    <a:gd name="T65" fmla="*/ 160 h 1532"/>
                    <a:gd name="T66" fmla="*/ 557 w 2773"/>
                    <a:gd name="T67" fmla="*/ 165 h 1532"/>
                    <a:gd name="T68" fmla="*/ 572 w 2773"/>
                    <a:gd name="T69" fmla="*/ 170 h 1532"/>
                    <a:gd name="T70" fmla="*/ 590 w 2773"/>
                    <a:gd name="T71" fmla="*/ 174 h 1532"/>
                    <a:gd name="T72" fmla="*/ 605 w 2773"/>
                    <a:gd name="T73" fmla="*/ 179 h 1532"/>
                    <a:gd name="T74" fmla="*/ 623 w 2773"/>
                    <a:gd name="T75" fmla="*/ 183 h 1532"/>
                    <a:gd name="T76" fmla="*/ 638 w 2773"/>
                    <a:gd name="T77" fmla="*/ 187 h 1532"/>
                    <a:gd name="T78" fmla="*/ 656 w 2773"/>
                    <a:gd name="T79" fmla="*/ 191 h 1532"/>
                    <a:gd name="T80" fmla="*/ 673 w 2773"/>
                    <a:gd name="T81" fmla="*/ 195 h 1532"/>
                    <a:gd name="T82" fmla="*/ 688 w 2773"/>
                    <a:gd name="T83" fmla="*/ 200 h 1532"/>
                    <a:gd name="T84" fmla="*/ 706 w 2773"/>
                    <a:gd name="T85" fmla="*/ 203 h 1532"/>
                    <a:gd name="T86" fmla="*/ 721 w 2773"/>
                    <a:gd name="T87" fmla="*/ 208 h 1532"/>
                    <a:gd name="T88" fmla="*/ 739 w 2773"/>
                    <a:gd name="T89" fmla="*/ 212 h 1532"/>
                    <a:gd name="T90" fmla="*/ 756 w 2773"/>
                    <a:gd name="T91" fmla="*/ 215 h 1532"/>
                    <a:gd name="T92" fmla="*/ 772 w 2773"/>
                    <a:gd name="T93" fmla="*/ 220 h 1532"/>
                    <a:gd name="T94" fmla="*/ 789 w 2773"/>
                    <a:gd name="T95" fmla="*/ 223 h 1532"/>
                    <a:gd name="T96" fmla="*/ 805 w 2773"/>
                    <a:gd name="T97" fmla="*/ 228 h 1532"/>
                    <a:gd name="T98" fmla="*/ 822 w 2773"/>
                    <a:gd name="T99" fmla="*/ 231 h 1532"/>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2773" h="1532">
                      <a:moveTo>
                        <a:pt x="0" y="0"/>
                      </a:moveTo>
                      <a:lnTo>
                        <a:pt x="26" y="7"/>
                      </a:lnTo>
                      <a:lnTo>
                        <a:pt x="60" y="22"/>
                      </a:lnTo>
                      <a:lnTo>
                        <a:pt x="85" y="37"/>
                      </a:lnTo>
                      <a:lnTo>
                        <a:pt x="111" y="52"/>
                      </a:lnTo>
                      <a:lnTo>
                        <a:pt x="136" y="66"/>
                      </a:lnTo>
                      <a:lnTo>
                        <a:pt x="170" y="81"/>
                      </a:lnTo>
                      <a:lnTo>
                        <a:pt x="196" y="96"/>
                      </a:lnTo>
                      <a:lnTo>
                        <a:pt x="221" y="110"/>
                      </a:lnTo>
                      <a:lnTo>
                        <a:pt x="255" y="125"/>
                      </a:lnTo>
                      <a:lnTo>
                        <a:pt x="281" y="140"/>
                      </a:lnTo>
                      <a:lnTo>
                        <a:pt x="307" y="155"/>
                      </a:lnTo>
                      <a:lnTo>
                        <a:pt x="341" y="169"/>
                      </a:lnTo>
                      <a:lnTo>
                        <a:pt x="366" y="184"/>
                      </a:lnTo>
                      <a:lnTo>
                        <a:pt x="392" y="199"/>
                      </a:lnTo>
                      <a:lnTo>
                        <a:pt x="417" y="221"/>
                      </a:lnTo>
                      <a:lnTo>
                        <a:pt x="451" y="236"/>
                      </a:lnTo>
                      <a:lnTo>
                        <a:pt x="477" y="250"/>
                      </a:lnTo>
                      <a:lnTo>
                        <a:pt x="502" y="265"/>
                      </a:lnTo>
                      <a:lnTo>
                        <a:pt x="536" y="280"/>
                      </a:lnTo>
                      <a:lnTo>
                        <a:pt x="562" y="302"/>
                      </a:lnTo>
                      <a:lnTo>
                        <a:pt x="587" y="317"/>
                      </a:lnTo>
                      <a:lnTo>
                        <a:pt x="613" y="331"/>
                      </a:lnTo>
                      <a:lnTo>
                        <a:pt x="647" y="346"/>
                      </a:lnTo>
                      <a:lnTo>
                        <a:pt x="672" y="368"/>
                      </a:lnTo>
                      <a:lnTo>
                        <a:pt x="698" y="383"/>
                      </a:lnTo>
                      <a:lnTo>
                        <a:pt x="732" y="398"/>
                      </a:lnTo>
                      <a:lnTo>
                        <a:pt x="757" y="420"/>
                      </a:lnTo>
                      <a:lnTo>
                        <a:pt x="783" y="434"/>
                      </a:lnTo>
                      <a:lnTo>
                        <a:pt x="808" y="457"/>
                      </a:lnTo>
                      <a:lnTo>
                        <a:pt x="842" y="471"/>
                      </a:lnTo>
                      <a:lnTo>
                        <a:pt x="868" y="486"/>
                      </a:lnTo>
                      <a:lnTo>
                        <a:pt x="893" y="508"/>
                      </a:lnTo>
                      <a:lnTo>
                        <a:pt x="927" y="523"/>
                      </a:lnTo>
                      <a:lnTo>
                        <a:pt x="953" y="538"/>
                      </a:lnTo>
                      <a:lnTo>
                        <a:pt x="978" y="560"/>
                      </a:lnTo>
                      <a:lnTo>
                        <a:pt x="1012" y="574"/>
                      </a:lnTo>
                      <a:lnTo>
                        <a:pt x="1038" y="596"/>
                      </a:lnTo>
                      <a:lnTo>
                        <a:pt x="1063" y="611"/>
                      </a:lnTo>
                      <a:lnTo>
                        <a:pt x="1089" y="626"/>
                      </a:lnTo>
                      <a:lnTo>
                        <a:pt x="1123" y="648"/>
                      </a:lnTo>
                      <a:lnTo>
                        <a:pt x="1149" y="663"/>
                      </a:lnTo>
                      <a:lnTo>
                        <a:pt x="1174" y="685"/>
                      </a:lnTo>
                      <a:lnTo>
                        <a:pt x="1208" y="700"/>
                      </a:lnTo>
                      <a:lnTo>
                        <a:pt x="1234" y="714"/>
                      </a:lnTo>
                      <a:lnTo>
                        <a:pt x="1259" y="736"/>
                      </a:lnTo>
                      <a:lnTo>
                        <a:pt x="1285" y="751"/>
                      </a:lnTo>
                      <a:lnTo>
                        <a:pt x="1319" y="766"/>
                      </a:lnTo>
                      <a:lnTo>
                        <a:pt x="1344" y="788"/>
                      </a:lnTo>
                      <a:lnTo>
                        <a:pt x="1370" y="803"/>
                      </a:lnTo>
                      <a:lnTo>
                        <a:pt x="1404" y="817"/>
                      </a:lnTo>
                      <a:lnTo>
                        <a:pt x="1429" y="839"/>
                      </a:lnTo>
                      <a:lnTo>
                        <a:pt x="1455" y="854"/>
                      </a:lnTo>
                      <a:lnTo>
                        <a:pt x="1480" y="869"/>
                      </a:lnTo>
                      <a:lnTo>
                        <a:pt x="1514" y="884"/>
                      </a:lnTo>
                      <a:lnTo>
                        <a:pt x="1540" y="906"/>
                      </a:lnTo>
                      <a:lnTo>
                        <a:pt x="1565" y="920"/>
                      </a:lnTo>
                      <a:lnTo>
                        <a:pt x="1599" y="935"/>
                      </a:lnTo>
                      <a:lnTo>
                        <a:pt x="1625" y="950"/>
                      </a:lnTo>
                      <a:lnTo>
                        <a:pt x="1650" y="972"/>
                      </a:lnTo>
                      <a:lnTo>
                        <a:pt x="1684" y="987"/>
                      </a:lnTo>
                      <a:lnTo>
                        <a:pt x="1710" y="1001"/>
                      </a:lnTo>
                      <a:lnTo>
                        <a:pt x="1735" y="1016"/>
                      </a:lnTo>
                      <a:lnTo>
                        <a:pt x="1761" y="1031"/>
                      </a:lnTo>
                      <a:lnTo>
                        <a:pt x="1795" y="1046"/>
                      </a:lnTo>
                      <a:lnTo>
                        <a:pt x="1820" y="1060"/>
                      </a:lnTo>
                      <a:lnTo>
                        <a:pt x="1846" y="1075"/>
                      </a:lnTo>
                      <a:lnTo>
                        <a:pt x="1880" y="1097"/>
                      </a:lnTo>
                      <a:lnTo>
                        <a:pt x="1906" y="1112"/>
                      </a:lnTo>
                      <a:lnTo>
                        <a:pt x="1931" y="1127"/>
                      </a:lnTo>
                      <a:lnTo>
                        <a:pt x="1957" y="1141"/>
                      </a:lnTo>
                      <a:lnTo>
                        <a:pt x="1991" y="1156"/>
                      </a:lnTo>
                      <a:lnTo>
                        <a:pt x="2016" y="1171"/>
                      </a:lnTo>
                      <a:lnTo>
                        <a:pt x="2042" y="1185"/>
                      </a:lnTo>
                      <a:lnTo>
                        <a:pt x="2076" y="1200"/>
                      </a:lnTo>
                      <a:lnTo>
                        <a:pt x="2101" y="1215"/>
                      </a:lnTo>
                      <a:lnTo>
                        <a:pt x="2127" y="1222"/>
                      </a:lnTo>
                      <a:lnTo>
                        <a:pt x="2152" y="1237"/>
                      </a:lnTo>
                      <a:lnTo>
                        <a:pt x="2186" y="1252"/>
                      </a:lnTo>
                      <a:lnTo>
                        <a:pt x="2212" y="1266"/>
                      </a:lnTo>
                      <a:lnTo>
                        <a:pt x="2237" y="1281"/>
                      </a:lnTo>
                      <a:lnTo>
                        <a:pt x="2271" y="1296"/>
                      </a:lnTo>
                      <a:lnTo>
                        <a:pt x="2297" y="1311"/>
                      </a:lnTo>
                      <a:lnTo>
                        <a:pt x="2322" y="1325"/>
                      </a:lnTo>
                      <a:lnTo>
                        <a:pt x="2356" y="1333"/>
                      </a:lnTo>
                      <a:lnTo>
                        <a:pt x="2382" y="1347"/>
                      </a:lnTo>
                      <a:lnTo>
                        <a:pt x="2407" y="1362"/>
                      </a:lnTo>
                      <a:lnTo>
                        <a:pt x="2433" y="1377"/>
                      </a:lnTo>
                      <a:lnTo>
                        <a:pt x="2467" y="1392"/>
                      </a:lnTo>
                      <a:lnTo>
                        <a:pt x="2492" y="1406"/>
                      </a:lnTo>
                      <a:lnTo>
                        <a:pt x="2518" y="1414"/>
                      </a:lnTo>
                      <a:lnTo>
                        <a:pt x="2552" y="1428"/>
                      </a:lnTo>
                      <a:lnTo>
                        <a:pt x="2577" y="1443"/>
                      </a:lnTo>
                      <a:lnTo>
                        <a:pt x="2603" y="1458"/>
                      </a:lnTo>
                      <a:lnTo>
                        <a:pt x="2628" y="1465"/>
                      </a:lnTo>
                      <a:lnTo>
                        <a:pt x="2662" y="1480"/>
                      </a:lnTo>
                      <a:lnTo>
                        <a:pt x="2688" y="1495"/>
                      </a:lnTo>
                      <a:lnTo>
                        <a:pt x="2714" y="1509"/>
                      </a:lnTo>
                      <a:lnTo>
                        <a:pt x="2748" y="1517"/>
                      </a:lnTo>
                      <a:lnTo>
                        <a:pt x="2773" y="1532"/>
                      </a:lnTo>
                    </a:path>
                  </a:pathLst>
                </a:custGeom>
                <a:noFill/>
                <a:ln w="9525" cmpd="sng">
                  <a:solidFill>
                    <a:srgbClr val="FFCC66"/>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31825" name="Freeform 81"/>
                <p:cNvSpPr>
                  <a:spLocks/>
                </p:cNvSpPr>
                <p:nvPr/>
              </p:nvSpPr>
              <p:spPr bwMode="auto">
                <a:xfrm>
                  <a:off x="2536" y="3067"/>
                  <a:ext cx="1239" cy="296"/>
                </a:xfrm>
                <a:custGeom>
                  <a:avLst/>
                  <a:gdLst>
                    <a:gd name="T0" fmla="*/ 18 w 4176"/>
                    <a:gd name="T1" fmla="*/ 3 h 1974"/>
                    <a:gd name="T2" fmla="*/ 43 w 4176"/>
                    <a:gd name="T3" fmla="*/ 10 h 1974"/>
                    <a:gd name="T4" fmla="*/ 68 w 4176"/>
                    <a:gd name="T5" fmla="*/ 16 h 1974"/>
                    <a:gd name="T6" fmla="*/ 93 w 4176"/>
                    <a:gd name="T7" fmla="*/ 21 h 1974"/>
                    <a:gd name="T8" fmla="*/ 119 w 4176"/>
                    <a:gd name="T9" fmla="*/ 28 h 1974"/>
                    <a:gd name="T10" fmla="*/ 141 w 4176"/>
                    <a:gd name="T11" fmla="*/ 33 h 1974"/>
                    <a:gd name="T12" fmla="*/ 166 w 4176"/>
                    <a:gd name="T13" fmla="*/ 40 h 1974"/>
                    <a:gd name="T14" fmla="*/ 192 w 4176"/>
                    <a:gd name="T15" fmla="*/ 46 h 1974"/>
                    <a:gd name="T16" fmla="*/ 217 w 4176"/>
                    <a:gd name="T17" fmla="*/ 52 h 1974"/>
                    <a:gd name="T18" fmla="*/ 242 w 4176"/>
                    <a:gd name="T19" fmla="*/ 59 h 1974"/>
                    <a:gd name="T20" fmla="*/ 268 w 4176"/>
                    <a:gd name="T21" fmla="*/ 65 h 1974"/>
                    <a:gd name="T22" fmla="*/ 293 w 4176"/>
                    <a:gd name="T23" fmla="*/ 73 h 1974"/>
                    <a:gd name="T24" fmla="*/ 318 w 4176"/>
                    <a:gd name="T25" fmla="*/ 80 h 1974"/>
                    <a:gd name="T26" fmla="*/ 341 w 4176"/>
                    <a:gd name="T27" fmla="*/ 87 h 1974"/>
                    <a:gd name="T28" fmla="*/ 366 w 4176"/>
                    <a:gd name="T29" fmla="*/ 94 h 1974"/>
                    <a:gd name="T30" fmla="*/ 391 w 4176"/>
                    <a:gd name="T31" fmla="*/ 102 h 1974"/>
                    <a:gd name="T32" fmla="*/ 416 w 4176"/>
                    <a:gd name="T33" fmla="*/ 109 h 1974"/>
                    <a:gd name="T34" fmla="*/ 442 w 4176"/>
                    <a:gd name="T35" fmla="*/ 117 h 1974"/>
                    <a:gd name="T36" fmla="*/ 467 w 4176"/>
                    <a:gd name="T37" fmla="*/ 125 h 1974"/>
                    <a:gd name="T38" fmla="*/ 492 w 4176"/>
                    <a:gd name="T39" fmla="*/ 133 h 1974"/>
                    <a:gd name="T40" fmla="*/ 517 w 4176"/>
                    <a:gd name="T41" fmla="*/ 140 h 1974"/>
                    <a:gd name="T42" fmla="*/ 540 w 4176"/>
                    <a:gd name="T43" fmla="*/ 149 h 1974"/>
                    <a:gd name="T44" fmla="*/ 565 w 4176"/>
                    <a:gd name="T45" fmla="*/ 157 h 1974"/>
                    <a:gd name="T46" fmla="*/ 590 w 4176"/>
                    <a:gd name="T47" fmla="*/ 165 h 1974"/>
                    <a:gd name="T48" fmla="*/ 616 w 4176"/>
                    <a:gd name="T49" fmla="*/ 172 h 1974"/>
                    <a:gd name="T50" fmla="*/ 641 w 4176"/>
                    <a:gd name="T51" fmla="*/ 180 h 1974"/>
                    <a:gd name="T52" fmla="*/ 666 w 4176"/>
                    <a:gd name="T53" fmla="*/ 188 h 1974"/>
                    <a:gd name="T54" fmla="*/ 692 w 4176"/>
                    <a:gd name="T55" fmla="*/ 194 h 1974"/>
                    <a:gd name="T56" fmla="*/ 717 w 4176"/>
                    <a:gd name="T57" fmla="*/ 202 h 1974"/>
                    <a:gd name="T58" fmla="*/ 739 w 4176"/>
                    <a:gd name="T59" fmla="*/ 209 h 1974"/>
                    <a:gd name="T60" fmla="*/ 765 w 4176"/>
                    <a:gd name="T61" fmla="*/ 215 h 1974"/>
                    <a:gd name="T62" fmla="*/ 790 w 4176"/>
                    <a:gd name="T63" fmla="*/ 222 h 1974"/>
                    <a:gd name="T64" fmla="*/ 815 w 4176"/>
                    <a:gd name="T65" fmla="*/ 229 h 1974"/>
                    <a:gd name="T66" fmla="*/ 840 w 4176"/>
                    <a:gd name="T67" fmla="*/ 234 h 1974"/>
                    <a:gd name="T68" fmla="*/ 865 w 4176"/>
                    <a:gd name="T69" fmla="*/ 240 h 1974"/>
                    <a:gd name="T70" fmla="*/ 891 w 4176"/>
                    <a:gd name="T71" fmla="*/ 245 h 1974"/>
                    <a:gd name="T72" fmla="*/ 916 w 4176"/>
                    <a:gd name="T73" fmla="*/ 251 h 1974"/>
                    <a:gd name="T74" fmla="*/ 939 w 4176"/>
                    <a:gd name="T75" fmla="*/ 255 h 1974"/>
                    <a:gd name="T76" fmla="*/ 964 w 4176"/>
                    <a:gd name="T77" fmla="*/ 260 h 1974"/>
                    <a:gd name="T78" fmla="*/ 989 w 4176"/>
                    <a:gd name="T79" fmla="*/ 264 h 1974"/>
                    <a:gd name="T80" fmla="*/ 1014 w 4176"/>
                    <a:gd name="T81" fmla="*/ 268 h 1974"/>
                    <a:gd name="T82" fmla="*/ 1040 w 4176"/>
                    <a:gd name="T83" fmla="*/ 272 h 1974"/>
                    <a:gd name="T84" fmla="*/ 1065 w 4176"/>
                    <a:gd name="T85" fmla="*/ 276 h 1974"/>
                    <a:gd name="T86" fmla="*/ 1090 w 4176"/>
                    <a:gd name="T87" fmla="*/ 279 h 1974"/>
                    <a:gd name="T88" fmla="*/ 1115 w 4176"/>
                    <a:gd name="T89" fmla="*/ 283 h 1974"/>
                    <a:gd name="T90" fmla="*/ 1138 w 4176"/>
                    <a:gd name="T91" fmla="*/ 285 h 1974"/>
                    <a:gd name="T92" fmla="*/ 1163 w 4176"/>
                    <a:gd name="T93" fmla="*/ 288 h 1974"/>
                    <a:gd name="T94" fmla="*/ 1189 w 4176"/>
                    <a:gd name="T95" fmla="*/ 290 h 1974"/>
                    <a:gd name="T96" fmla="*/ 1214 w 4176"/>
                    <a:gd name="T97" fmla="*/ 293 h 1974"/>
                    <a:gd name="T98" fmla="*/ 1239 w 4176"/>
                    <a:gd name="T99" fmla="*/ 296 h 197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4176" h="1974">
                      <a:moveTo>
                        <a:pt x="0" y="0"/>
                      </a:moveTo>
                      <a:lnTo>
                        <a:pt x="34" y="15"/>
                      </a:lnTo>
                      <a:lnTo>
                        <a:pt x="60" y="23"/>
                      </a:lnTo>
                      <a:lnTo>
                        <a:pt x="85" y="37"/>
                      </a:lnTo>
                      <a:lnTo>
                        <a:pt x="119" y="52"/>
                      </a:lnTo>
                      <a:lnTo>
                        <a:pt x="145" y="67"/>
                      </a:lnTo>
                      <a:lnTo>
                        <a:pt x="170" y="74"/>
                      </a:lnTo>
                      <a:lnTo>
                        <a:pt x="204" y="89"/>
                      </a:lnTo>
                      <a:lnTo>
                        <a:pt x="230" y="104"/>
                      </a:lnTo>
                      <a:lnTo>
                        <a:pt x="255" y="118"/>
                      </a:lnTo>
                      <a:lnTo>
                        <a:pt x="281" y="126"/>
                      </a:lnTo>
                      <a:lnTo>
                        <a:pt x="315" y="140"/>
                      </a:lnTo>
                      <a:lnTo>
                        <a:pt x="340" y="155"/>
                      </a:lnTo>
                      <a:lnTo>
                        <a:pt x="366" y="170"/>
                      </a:lnTo>
                      <a:lnTo>
                        <a:pt x="400" y="185"/>
                      </a:lnTo>
                      <a:lnTo>
                        <a:pt x="425" y="199"/>
                      </a:lnTo>
                      <a:lnTo>
                        <a:pt x="451" y="207"/>
                      </a:lnTo>
                      <a:lnTo>
                        <a:pt x="476" y="221"/>
                      </a:lnTo>
                      <a:lnTo>
                        <a:pt x="510" y="236"/>
                      </a:lnTo>
                      <a:lnTo>
                        <a:pt x="536" y="251"/>
                      </a:lnTo>
                      <a:lnTo>
                        <a:pt x="561" y="266"/>
                      </a:lnTo>
                      <a:lnTo>
                        <a:pt x="595" y="280"/>
                      </a:lnTo>
                      <a:lnTo>
                        <a:pt x="621" y="295"/>
                      </a:lnTo>
                      <a:lnTo>
                        <a:pt x="646" y="310"/>
                      </a:lnTo>
                      <a:lnTo>
                        <a:pt x="681" y="317"/>
                      </a:lnTo>
                      <a:lnTo>
                        <a:pt x="706" y="332"/>
                      </a:lnTo>
                      <a:lnTo>
                        <a:pt x="732" y="347"/>
                      </a:lnTo>
                      <a:lnTo>
                        <a:pt x="757" y="361"/>
                      </a:lnTo>
                      <a:lnTo>
                        <a:pt x="791" y="376"/>
                      </a:lnTo>
                      <a:lnTo>
                        <a:pt x="817" y="391"/>
                      </a:lnTo>
                      <a:lnTo>
                        <a:pt x="842" y="405"/>
                      </a:lnTo>
                      <a:lnTo>
                        <a:pt x="876" y="420"/>
                      </a:lnTo>
                      <a:lnTo>
                        <a:pt x="902" y="435"/>
                      </a:lnTo>
                      <a:lnTo>
                        <a:pt x="927" y="457"/>
                      </a:lnTo>
                      <a:lnTo>
                        <a:pt x="953" y="472"/>
                      </a:lnTo>
                      <a:lnTo>
                        <a:pt x="987" y="486"/>
                      </a:lnTo>
                      <a:lnTo>
                        <a:pt x="1012" y="501"/>
                      </a:lnTo>
                      <a:lnTo>
                        <a:pt x="1038" y="516"/>
                      </a:lnTo>
                      <a:lnTo>
                        <a:pt x="1072" y="531"/>
                      </a:lnTo>
                      <a:lnTo>
                        <a:pt x="1097" y="545"/>
                      </a:lnTo>
                      <a:lnTo>
                        <a:pt x="1123" y="560"/>
                      </a:lnTo>
                      <a:lnTo>
                        <a:pt x="1148" y="582"/>
                      </a:lnTo>
                      <a:lnTo>
                        <a:pt x="1182" y="597"/>
                      </a:lnTo>
                      <a:lnTo>
                        <a:pt x="1208" y="612"/>
                      </a:lnTo>
                      <a:lnTo>
                        <a:pt x="1233" y="626"/>
                      </a:lnTo>
                      <a:lnTo>
                        <a:pt x="1267" y="648"/>
                      </a:lnTo>
                      <a:lnTo>
                        <a:pt x="1293" y="663"/>
                      </a:lnTo>
                      <a:lnTo>
                        <a:pt x="1318" y="678"/>
                      </a:lnTo>
                      <a:lnTo>
                        <a:pt x="1352" y="693"/>
                      </a:lnTo>
                      <a:lnTo>
                        <a:pt x="1378" y="715"/>
                      </a:lnTo>
                      <a:lnTo>
                        <a:pt x="1403" y="729"/>
                      </a:lnTo>
                      <a:lnTo>
                        <a:pt x="1429" y="744"/>
                      </a:lnTo>
                      <a:lnTo>
                        <a:pt x="1463" y="766"/>
                      </a:lnTo>
                      <a:lnTo>
                        <a:pt x="1489" y="781"/>
                      </a:lnTo>
                      <a:lnTo>
                        <a:pt x="1514" y="796"/>
                      </a:lnTo>
                      <a:lnTo>
                        <a:pt x="1548" y="818"/>
                      </a:lnTo>
                      <a:lnTo>
                        <a:pt x="1574" y="832"/>
                      </a:lnTo>
                      <a:lnTo>
                        <a:pt x="1599" y="847"/>
                      </a:lnTo>
                      <a:lnTo>
                        <a:pt x="1625" y="869"/>
                      </a:lnTo>
                      <a:lnTo>
                        <a:pt x="1659" y="884"/>
                      </a:lnTo>
                      <a:lnTo>
                        <a:pt x="1684" y="906"/>
                      </a:lnTo>
                      <a:lnTo>
                        <a:pt x="1710" y="921"/>
                      </a:lnTo>
                      <a:lnTo>
                        <a:pt x="1744" y="936"/>
                      </a:lnTo>
                      <a:lnTo>
                        <a:pt x="1769" y="958"/>
                      </a:lnTo>
                      <a:lnTo>
                        <a:pt x="1795" y="972"/>
                      </a:lnTo>
                      <a:lnTo>
                        <a:pt x="1820" y="994"/>
                      </a:lnTo>
                      <a:lnTo>
                        <a:pt x="1854" y="1009"/>
                      </a:lnTo>
                      <a:lnTo>
                        <a:pt x="1880" y="1024"/>
                      </a:lnTo>
                      <a:lnTo>
                        <a:pt x="1905" y="1046"/>
                      </a:lnTo>
                      <a:lnTo>
                        <a:pt x="1939" y="1061"/>
                      </a:lnTo>
                      <a:lnTo>
                        <a:pt x="1965" y="1075"/>
                      </a:lnTo>
                      <a:lnTo>
                        <a:pt x="1990" y="1098"/>
                      </a:lnTo>
                      <a:lnTo>
                        <a:pt x="2024" y="1112"/>
                      </a:lnTo>
                      <a:lnTo>
                        <a:pt x="2050" y="1134"/>
                      </a:lnTo>
                      <a:lnTo>
                        <a:pt x="2075" y="1149"/>
                      </a:lnTo>
                      <a:lnTo>
                        <a:pt x="2101" y="1164"/>
                      </a:lnTo>
                      <a:lnTo>
                        <a:pt x="2135" y="1186"/>
                      </a:lnTo>
                      <a:lnTo>
                        <a:pt x="2160" y="1201"/>
                      </a:lnTo>
                      <a:lnTo>
                        <a:pt x="2186" y="1215"/>
                      </a:lnTo>
                      <a:lnTo>
                        <a:pt x="2220" y="1230"/>
                      </a:lnTo>
                      <a:lnTo>
                        <a:pt x="2246" y="1252"/>
                      </a:lnTo>
                      <a:lnTo>
                        <a:pt x="2271" y="1267"/>
                      </a:lnTo>
                      <a:lnTo>
                        <a:pt x="2297" y="1282"/>
                      </a:lnTo>
                      <a:lnTo>
                        <a:pt x="2331" y="1296"/>
                      </a:lnTo>
                      <a:lnTo>
                        <a:pt x="2356" y="1311"/>
                      </a:lnTo>
                      <a:lnTo>
                        <a:pt x="2382" y="1333"/>
                      </a:lnTo>
                      <a:lnTo>
                        <a:pt x="2416" y="1348"/>
                      </a:lnTo>
                      <a:lnTo>
                        <a:pt x="2441" y="1363"/>
                      </a:lnTo>
                      <a:lnTo>
                        <a:pt x="2467" y="1377"/>
                      </a:lnTo>
                      <a:lnTo>
                        <a:pt x="2492" y="1392"/>
                      </a:lnTo>
                      <a:lnTo>
                        <a:pt x="2526" y="1407"/>
                      </a:lnTo>
                      <a:lnTo>
                        <a:pt x="2552" y="1422"/>
                      </a:lnTo>
                      <a:lnTo>
                        <a:pt x="2577" y="1436"/>
                      </a:lnTo>
                      <a:lnTo>
                        <a:pt x="2611" y="1451"/>
                      </a:lnTo>
                      <a:lnTo>
                        <a:pt x="2637" y="1466"/>
                      </a:lnTo>
                      <a:lnTo>
                        <a:pt x="2662" y="1480"/>
                      </a:lnTo>
                      <a:lnTo>
                        <a:pt x="2696" y="1495"/>
                      </a:lnTo>
                      <a:lnTo>
                        <a:pt x="2722" y="1510"/>
                      </a:lnTo>
                      <a:lnTo>
                        <a:pt x="2747" y="1525"/>
                      </a:lnTo>
                      <a:lnTo>
                        <a:pt x="2773" y="1532"/>
                      </a:lnTo>
                      <a:lnTo>
                        <a:pt x="2807" y="1547"/>
                      </a:lnTo>
                      <a:lnTo>
                        <a:pt x="2832" y="1561"/>
                      </a:lnTo>
                      <a:lnTo>
                        <a:pt x="2858" y="1576"/>
                      </a:lnTo>
                      <a:lnTo>
                        <a:pt x="2892" y="1584"/>
                      </a:lnTo>
                      <a:lnTo>
                        <a:pt x="2917" y="1598"/>
                      </a:lnTo>
                      <a:lnTo>
                        <a:pt x="2943" y="1613"/>
                      </a:lnTo>
                      <a:lnTo>
                        <a:pt x="2968" y="1620"/>
                      </a:lnTo>
                      <a:lnTo>
                        <a:pt x="3002" y="1635"/>
                      </a:lnTo>
                      <a:lnTo>
                        <a:pt x="3028" y="1642"/>
                      </a:lnTo>
                      <a:lnTo>
                        <a:pt x="3054" y="1657"/>
                      </a:lnTo>
                      <a:lnTo>
                        <a:pt x="3088" y="1672"/>
                      </a:lnTo>
                      <a:lnTo>
                        <a:pt x="3113" y="1679"/>
                      </a:lnTo>
                      <a:lnTo>
                        <a:pt x="3139" y="1687"/>
                      </a:lnTo>
                      <a:lnTo>
                        <a:pt x="3164" y="1701"/>
                      </a:lnTo>
                      <a:lnTo>
                        <a:pt x="3198" y="1709"/>
                      </a:lnTo>
                      <a:lnTo>
                        <a:pt x="3224" y="1723"/>
                      </a:lnTo>
                      <a:lnTo>
                        <a:pt x="3249" y="1731"/>
                      </a:lnTo>
                      <a:lnTo>
                        <a:pt x="3283" y="1738"/>
                      </a:lnTo>
                      <a:lnTo>
                        <a:pt x="3309" y="1753"/>
                      </a:lnTo>
                      <a:lnTo>
                        <a:pt x="3334" y="1760"/>
                      </a:lnTo>
                      <a:lnTo>
                        <a:pt x="3368" y="1768"/>
                      </a:lnTo>
                      <a:lnTo>
                        <a:pt x="3394" y="1782"/>
                      </a:lnTo>
                      <a:lnTo>
                        <a:pt x="3419" y="1790"/>
                      </a:lnTo>
                      <a:lnTo>
                        <a:pt x="3445" y="1797"/>
                      </a:lnTo>
                      <a:lnTo>
                        <a:pt x="3479" y="1804"/>
                      </a:lnTo>
                      <a:lnTo>
                        <a:pt x="3504" y="1812"/>
                      </a:lnTo>
                      <a:lnTo>
                        <a:pt x="3530" y="1819"/>
                      </a:lnTo>
                      <a:lnTo>
                        <a:pt x="3564" y="1827"/>
                      </a:lnTo>
                      <a:lnTo>
                        <a:pt x="3589" y="1841"/>
                      </a:lnTo>
                      <a:lnTo>
                        <a:pt x="3615" y="1849"/>
                      </a:lnTo>
                      <a:lnTo>
                        <a:pt x="3640" y="1856"/>
                      </a:lnTo>
                      <a:lnTo>
                        <a:pt x="3674" y="1863"/>
                      </a:lnTo>
                      <a:lnTo>
                        <a:pt x="3700" y="1871"/>
                      </a:lnTo>
                      <a:lnTo>
                        <a:pt x="3725" y="1878"/>
                      </a:lnTo>
                      <a:lnTo>
                        <a:pt x="3759" y="1885"/>
                      </a:lnTo>
                      <a:lnTo>
                        <a:pt x="3785" y="1885"/>
                      </a:lnTo>
                      <a:lnTo>
                        <a:pt x="3810" y="1893"/>
                      </a:lnTo>
                      <a:lnTo>
                        <a:pt x="3836" y="1900"/>
                      </a:lnTo>
                      <a:lnTo>
                        <a:pt x="3870" y="1908"/>
                      </a:lnTo>
                      <a:lnTo>
                        <a:pt x="3896" y="1915"/>
                      </a:lnTo>
                      <a:lnTo>
                        <a:pt x="3921" y="1922"/>
                      </a:lnTo>
                      <a:lnTo>
                        <a:pt x="3955" y="1930"/>
                      </a:lnTo>
                      <a:lnTo>
                        <a:pt x="3981" y="1930"/>
                      </a:lnTo>
                      <a:lnTo>
                        <a:pt x="4006" y="1937"/>
                      </a:lnTo>
                      <a:lnTo>
                        <a:pt x="4040" y="1944"/>
                      </a:lnTo>
                      <a:lnTo>
                        <a:pt x="4066" y="1952"/>
                      </a:lnTo>
                      <a:lnTo>
                        <a:pt x="4091" y="1952"/>
                      </a:lnTo>
                      <a:lnTo>
                        <a:pt x="4117" y="1959"/>
                      </a:lnTo>
                      <a:lnTo>
                        <a:pt x="4151" y="1966"/>
                      </a:lnTo>
                      <a:lnTo>
                        <a:pt x="4176" y="1974"/>
                      </a:lnTo>
                    </a:path>
                  </a:pathLst>
                </a:custGeom>
                <a:noFill/>
                <a:ln w="9525" cmpd="sng">
                  <a:solidFill>
                    <a:srgbClr val="FFCC66"/>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31826" name="Freeform 82"/>
                <p:cNvSpPr>
                  <a:spLocks/>
                </p:cNvSpPr>
                <p:nvPr/>
              </p:nvSpPr>
              <p:spPr bwMode="auto">
                <a:xfrm>
                  <a:off x="1699" y="3590"/>
                  <a:ext cx="822" cy="164"/>
                </a:xfrm>
                <a:custGeom>
                  <a:avLst/>
                  <a:gdLst>
                    <a:gd name="T0" fmla="*/ 8 w 2773"/>
                    <a:gd name="T1" fmla="*/ 2 h 1090"/>
                    <a:gd name="T2" fmla="*/ 25 w 2773"/>
                    <a:gd name="T3" fmla="*/ 8 h 1090"/>
                    <a:gd name="T4" fmla="*/ 40 w 2773"/>
                    <a:gd name="T5" fmla="*/ 12 h 1090"/>
                    <a:gd name="T6" fmla="*/ 58 w 2773"/>
                    <a:gd name="T7" fmla="*/ 18 h 1090"/>
                    <a:gd name="T8" fmla="*/ 76 w 2773"/>
                    <a:gd name="T9" fmla="*/ 22 h 1090"/>
                    <a:gd name="T10" fmla="*/ 91 w 2773"/>
                    <a:gd name="T11" fmla="*/ 28 h 1090"/>
                    <a:gd name="T12" fmla="*/ 108 w 2773"/>
                    <a:gd name="T13" fmla="*/ 32 h 1090"/>
                    <a:gd name="T14" fmla="*/ 124 w 2773"/>
                    <a:gd name="T15" fmla="*/ 37 h 1090"/>
                    <a:gd name="T16" fmla="*/ 141 w 2773"/>
                    <a:gd name="T17" fmla="*/ 42 h 1090"/>
                    <a:gd name="T18" fmla="*/ 159 w 2773"/>
                    <a:gd name="T19" fmla="*/ 46 h 1090"/>
                    <a:gd name="T20" fmla="*/ 174 w 2773"/>
                    <a:gd name="T21" fmla="*/ 51 h 1090"/>
                    <a:gd name="T22" fmla="*/ 192 w 2773"/>
                    <a:gd name="T23" fmla="*/ 55 h 1090"/>
                    <a:gd name="T24" fmla="*/ 207 w 2773"/>
                    <a:gd name="T25" fmla="*/ 60 h 1090"/>
                    <a:gd name="T26" fmla="*/ 224 w 2773"/>
                    <a:gd name="T27" fmla="*/ 64 h 1090"/>
                    <a:gd name="T28" fmla="*/ 240 w 2773"/>
                    <a:gd name="T29" fmla="*/ 69 h 1090"/>
                    <a:gd name="T30" fmla="*/ 257 w 2773"/>
                    <a:gd name="T31" fmla="*/ 72 h 1090"/>
                    <a:gd name="T32" fmla="*/ 275 w 2773"/>
                    <a:gd name="T33" fmla="*/ 76 h 1090"/>
                    <a:gd name="T34" fmla="*/ 290 w 2773"/>
                    <a:gd name="T35" fmla="*/ 80 h 1090"/>
                    <a:gd name="T36" fmla="*/ 308 w 2773"/>
                    <a:gd name="T37" fmla="*/ 84 h 1090"/>
                    <a:gd name="T38" fmla="*/ 323 w 2773"/>
                    <a:gd name="T39" fmla="*/ 88 h 1090"/>
                    <a:gd name="T40" fmla="*/ 341 w 2773"/>
                    <a:gd name="T41" fmla="*/ 92 h 1090"/>
                    <a:gd name="T42" fmla="*/ 358 w 2773"/>
                    <a:gd name="T43" fmla="*/ 95 h 1090"/>
                    <a:gd name="T44" fmla="*/ 373 w 2773"/>
                    <a:gd name="T45" fmla="*/ 99 h 1090"/>
                    <a:gd name="T46" fmla="*/ 391 w 2773"/>
                    <a:gd name="T47" fmla="*/ 102 h 1090"/>
                    <a:gd name="T48" fmla="*/ 406 w 2773"/>
                    <a:gd name="T49" fmla="*/ 105 h 1090"/>
                    <a:gd name="T50" fmla="*/ 424 w 2773"/>
                    <a:gd name="T51" fmla="*/ 109 h 1090"/>
                    <a:gd name="T52" fmla="*/ 439 w 2773"/>
                    <a:gd name="T53" fmla="*/ 111 h 1090"/>
                    <a:gd name="T54" fmla="*/ 457 w 2773"/>
                    <a:gd name="T55" fmla="*/ 114 h 1090"/>
                    <a:gd name="T56" fmla="*/ 474 w 2773"/>
                    <a:gd name="T57" fmla="*/ 118 h 1090"/>
                    <a:gd name="T58" fmla="*/ 489 w 2773"/>
                    <a:gd name="T59" fmla="*/ 120 h 1090"/>
                    <a:gd name="T60" fmla="*/ 507 w 2773"/>
                    <a:gd name="T61" fmla="*/ 122 h 1090"/>
                    <a:gd name="T62" fmla="*/ 522 w 2773"/>
                    <a:gd name="T63" fmla="*/ 125 h 1090"/>
                    <a:gd name="T64" fmla="*/ 540 w 2773"/>
                    <a:gd name="T65" fmla="*/ 127 h 1090"/>
                    <a:gd name="T66" fmla="*/ 557 w 2773"/>
                    <a:gd name="T67" fmla="*/ 130 h 1090"/>
                    <a:gd name="T68" fmla="*/ 572 w 2773"/>
                    <a:gd name="T69" fmla="*/ 133 h 1090"/>
                    <a:gd name="T70" fmla="*/ 590 w 2773"/>
                    <a:gd name="T71" fmla="*/ 135 h 1090"/>
                    <a:gd name="T72" fmla="*/ 605 w 2773"/>
                    <a:gd name="T73" fmla="*/ 137 h 1090"/>
                    <a:gd name="T74" fmla="*/ 623 w 2773"/>
                    <a:gd name="T75" fmla="*/ 140 h 1090"/>
                    <a:gd name="T76" fmla="*/ 638 w 2773"/>
                    <a:gd name="T77" fmla="*/ 142 h 1090"/>
                    <a:gd name="T78" fmla="*/ 656 w 2773"/>
                    <a:gd name="T79" fmla="*/ 144 h 1090"/>
                    <a:gd name="T80" fmla="*/ 673 w 2773"/>
                    <a:gd name="T81" fmla="*/ 146 h 1090"/>
                    <a:gd name="T82" fmla="*/ 688 w 2773"/>
                    <a:gd name="T83" fmla="*/ 149 h 1090"/>
                    <a:gd name="T84" fmla="*/ 706 w 2773"/>
                    <a:gd name="T85" fmla="*/ 151 h 1090"/>
                    <a:gd name="T86" fmla="*/ 721 w 2773"/>
                    <a:gd name="T87" fmla="*/ 152 h 1090"/>
                    <a:gd name="T88" fmla="*/ 739 w 2773"/>
                    <a:gd name="T89" fmla="*/ 154 h 1090"/>
                    <a:gd name="T90" fmla="*/ 756 w 2773"/>
                    <a:gd name="T91" fmla="*/ 156 h 1090"/>
                    <a:gd name="T92" fmla="*/ 772 w 2773"/>
                    <a:gd name="T93" fmla="*/ 158 h 1090"/>
                    <a:gd name="T94" fmla="*/ 789 w 2773"/>
                    <a:gd name="T95" fmla="*/ 161 h 1090"/>
                    <a:gd name="T96" fmla="*/ 805 w 2773"/>
                    <a:gd name="T97" fmla="*/ 162 h 1090"/>
                    <a:gd name="T98" fmla="*/ 822 w 2773"/>
                    <a:gd name="T99" fmla="*/ 164 h 1090"/>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2773" h="1090">
                      <a:moveTo>
                        <a:pt x="0" y="0"/>
                      </a:moveTo>
                      <a:lnTo>
                        <a:pt x="26" y="15"/>
                      </a:lnTo>
                      <a:lnTo>
                        <a:pt x="60" y="37"/>
                      </a:lnTo>
                      <a:lnTo>
                        <a:pt x="85" y="52"/>
                      </a:lnTo>
                      <a:lnTo>
                        <a:pt x="111" y="66"/>
                      </a:lnTo>
                      <a:lnTo>
                        <a:pt x="136" y="81"/>
                      </a:lnTo>
                      <a:lnTo>
                        <a:pt x="170" y="103"/>
                      </a:lnTo>
                      <a:lnTo>
                        <a:pt x="196" y="118"/>
                      </a:lnTo>
                      <a:lnTo>
                        <a:pt x="221" y="133"/>
                      </a:lnTo>
                      <a:lnTo>
                        <a:pt x="255" y="147"/>
                      </a:lnTo>
                      <a:lnTo>
                        <a:pt x="281" y="162"/>
                      </a:lnTo>
                      <a:lnTo>
                        <a:pt x="307" y="184"/>
                      </a:lnTo>
                      <a:lnTo>
                        <a:pt x="341" y="199"/>
                      </a:lnTo>
                      <a:lnTo>
                        <a:pt x="366" y="214"/>
                      </a:lnTo>
                      <a:lnTo>
                        <a:pt x="392" y="228"/>
                      </a:lnTo>
                      <a:lnTo>
                        <a:pt x="417" y="243"/>
                      </a:lnTo>
                      <a:lnTo>
                        <a:pt x="451" y="258"/>
                      </a:lnTo>
                      <a:lnTo>
                        <a:pt x="477" y="280"/>
                      </a:lnTo>
                      <a:lnTo>
                        <a:pt x="502" y="295"/>
                      </a:lnTo>
                      <a:lnTo>
                        <a:pt x="536" y="309"/>
                      </a:lnTo>
                      <a:lnTo>
                        <a:pt x="562" y="324"/>
                      </a:lnTo>
                      <a:lnTo>
                        <a:pt x="587" y="339"/>
                      </a:lnTo>
                      <a:lnTo>
                        <a:pt x="613" y="354"/>
                      </a:lnTo>
                      <a:lnTo>
                        <a:pt x="647" y="368"/>
                      </a:lnTo>
                      <a:lnTo>
                        <a:pt x="672" y="383"/>
                      </a:lnTo>
                      <a:lnTo>
                        <a:pt x="698" y="398"/>
                      </a:lnTo>
                      <a:lnTo>
                        <a:pt x="732" y="413"/>
                      </a:lnTo>
                      <a:lnTo>
                        <a:pt x="757" y="427"/>
                      </a:lnTo>
                      <a:lnTo>
                        <a:pt x="783" y="442"/>
                      </a:lnTo>
                      <a:lnTo>
                        <a:pt x="808" y="457"/>
                      </a:lnTo>
                      <a:lnTo>
                        <a:pt x="842" y="464"/>
                      </a:lnTo>
                      <a:lnTo>
                        <a:pt x="868" y="479"/>
                      </a:lnTo>
                      <a:lnTo>
                        <a:pt x="893" y="494"/>
                      </a:lnTo>
                      <a:lnTo>
                        <a:pt x="927" y="508"/>
                      </a:lnTo>
                      <a:lnTo>
                        <a:pt x="953" y="523"/>
                      </a:lnTo>
                      <a:lnTo>
                        <a:pt x="978" y="530"/>
                      </a:lnTo>
                      <a:lnTo>
                        <a:pt x="1012" y="545"/>
                      </a:lnTo>
                      <a:lnTo>
                        <a:pt x="1038" y="560"/>
                      </a:lnTo>
                      <a:lnTo>
                        <a:pt x="1063" y="575"/>
                      </a:lnTo>
                      <a:lnTo>
                        <a:pt x="1089" y="582"/>
                      </a:lnTo>
                      <a:lnTo>
                        <a:pt x="1123" y="597"/>
                      </a:lnTo>
                      <a:lnTo>
                        <a:pt x="1149" y="611"/>
                      </a:lnTo>
                      <a:lnTo>
                        <a:pt x="1174" y="619"/>
                      </a:lnTo>
                      <a:lnTo>
                        <a:pt x="1208" y="633"/>
                      </a:lnTo>
                      <a:lnTo>
                        <a:pt x="1234" y="641"/>
                      </a:lnTo>
                      <a:lnTo>
                        <a:pt x="1259" y="656"/>
                      </a:lnTo>
                      <a:lnTo>
                        <a:pt x="1285" y="663"/>
                      </a:lnTo>
                      <a:lnTo>
                        <a:pt x="1319" y="678"/>
                      </a:lnTo>
                      <a:lnTo>
                        <a:pt x="1344" y="685"/>
                      </a:lnTo>
                      <a:lnTo>
                        <a:pt x="1370" y="700"/>
                      </a:lnTo>
                      <a:lnTo>
                        <a:pt x="1404" y="707"/>
                      </a:lnTo>
                      <a:lnTo>
                        <a:pt x="1429" y="722"/>
                      </a:lnTo>
                      <a:lnTo>
                        <a:pt x="1455" y="729"/>
                      </a:lnTo>
                      <a:lnTo>
                        <a:pt x="1480" y="736"/>
                      </a:lnTo>
                      <a:lnTo>
                        <a:pt x="1514" y="751"/>
                      </a:lnTo>
                      <a:lnTo>
                        <a:pt x="1540" y="759"/>
                      </a:lnTo>
                      <a:lnTo>
                        <a:pt x="1565" y="766"/>
                      </a:lnTo>
                      <a:lnTo>
                        <a:pt x="1599" y="781"/>
                      </a:lnTo>
                      <a:lnTo>
                        <a:pt x="1625" y="788"/>
                      </a:lnTo>
                      <a:lnTo>
                        <a:pt x="1650" y="795"/>
                      </a:lnTo>
                      <a:lnTo>
                        <a:pt x="1684" y="803"/>
                      </a:lnTo>
                      <a:lnTo>
                        <a:pt x="1710" y="810"/>
                      </a:lnTo>
                      <a:lnTo>
                        <a:pt x="1735" y="825"/>
                      </a:lnTo>
                      <a:lnTo>
                        <a:pt x="1761" y="832"/>
                      </a:lnTo>
                      <a:lnTo>
                        <a:pt x="1795" y="840"/>
                      </a:lnTo>
                      <a:lnTo>
                        <a:pt x="1820" y="847"/>
                      </a:lnTo>
                      <a:lnTo>
                        <a:pt x="1846" y="854"/>
                      </a:lnTo>
                      <a:lnTo>
                        <a:pt x="1880" y="862"/>
                      </a:lnTo>
                      <a:lnTo>
                        <a:pt x="1906" y="876"/>
                      </a:lnTo>
                      <a:lnTo>
                        <a:pt x="1931" y="884"/>
                      </a:lnTo>
                      <a:lnTo>
                        <a:pt x="1957" y="891"/>
                      </a:lnTo>
                      <a:lnTo>
                        <a:pt x="1991" y="898"/>
                      </a:lnTo>
                      <a:lnTo>
                        <a:pt x="2016" y="906"/>
                      </a:lnTo>
                      <a:lnTo>
                        <a:pt x="2042" y="913"/>
                      </a:lnTo>
                      <a:lnTo>
                        <a:pt x="2076" y="921"/>
                      </a:lnTo>
                      <a:lnTo>
                        <a:pt x="2101" y="928"/>
                      </a:lnTo>
                      <a:lnTo>
                        <a:pt x="2127" y="935"/>
                      </a:lnTo>
                      <a:lnTo>
                        <a:pt x="2152" y="943"/>
                      </a:lnTo>
                      <a:lnTo>
                        <a:pt x="2186" y="950"/>
                      </a:lnTo>
                      <a:lnTo>
                        <a:pt x="2212" y="957"/>
                      </a:lnTo>
                      <a:lnTo>
                        <a:pt x="2237" y="965"/>
                      </a:lnTo>
                      <a:lnTo>
                        <a:pt x="2271" y="972"/>
                      </a:lnTo>
                      <a:lnTo>
                        <a:pt x="2297" y="979"/>
                      </a:lnTo>
                      <a:lnTo>
                        <a:pt x="2322" y="987"/>
                      </a:lnTo>
                      <a:lnTo>
                        <a:pt x="2356" y="994"/>
                      </a:lnTo>
                      <a:lnTo>
                        <a:pt x="2382" y="1002"/>
                      </a:lnTo>
                      <a:lnTo>
                        <a:pt x="2407" y="1009"/>
                      </a:lnTo>
                      <a:lnTo>
                        <a:pt x="2433" y="1009"/>
                      </a:lnTo>
                      <a:lnTo>
                        <a:pt x="2467" y="1016"/>
                      </a:lnTo>
                      <a:lnTo>
                        <a:pt x="2492" y="1024"/>
                      </a:lnTo>
                      <a:lnTo>
                        <a:pt x="2518" y="1031"/>
                      </a:lnTo>
                      <a:lnTo>
                        <a:pt x="2552" y="1038"/>
                      </a:lnTo>
                      <a:lnTo>
                        <a:pt x="2577" y="1046"/>
                      </a:lnTo>
                      <a:lnTo>
                        <a:pt x="2603" y="1053"/>
                      </a:lnTo>
                      <a:lnTo>
                        <a:pt x="2628" y="1060"/>
                      </a:lnTo>
                      <a:lnTo>
                        <a:pt x="2662" y="1068"/>
                      </a:lnTo>
                      <a:lnTo>
                        <a:pt x="2688" y="1068"/>
                      </a:lnTo>
                      <a:lnTo>
                        <a:pt x="2714" y="1075"/>
                      </a:lnTo>
                      <a:lnTo>
                        <a:pt x="2748" y="1083"/>
                      </a:lnTo>
                      <a:lnTo>
                        <a:pt x="2773" y="1090"/>
                      </a:lnTo>
                    </a:path>
                  </a:pathLst>
                </a:custGeom>
                <a:noFill/>
                <a:ln w="9525" cmpd="sng">
                  <a:solidFill>
                    <a:schemeClr val="accent1"/>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31827" name="Freeform 83"/>
                <p:cNvSpPr>
                  <a:spLocks/>
                </p:cNvSpPr>
                <p:nvPr/>
              </p:nvSpPr>
              <p:spPr bwMode="auto">
                <a:xfrm>
                  <a:off x="2536" y="3075"/>
                  <a:ext cx="1239" cy="266"/>
                </a:xfrm>
                <a:custGeom>
                  <a:avLst/>
                  <a:gdLst>
                    <a:gd name="T0" fmla="*/ 18 w 4176"/>
                    <a:gd name="T1" fmla="*/ 2 h 1767"/>
                    <a:gd name="T2" fmla="*/ 43 w 4176"/>
                    <a:gd name="T3" fmla="*/ 5 h 1767"/>
                    <a:gd name="T4" fmla="*/ 68 w 4176"/>
                    <a:gd name="T5" fmla="*/ 8 h 1767"/>
                    <a:gd name="T6" fmla="*/ 93 w 4176"/>
                    <a:gd name="T7" fmla="*/ 11 h 1767"/>
                    <a:gd name="T8" fmla="*/ 119 w 4176"/>
                    <a:gd name="T9" fmla="*/ 13 h 1767"/>
                    <a:gd name="T10" fmla="*/ 141 w 4176"/>
                    <a:gd name="T11" fmla="*/ 17 h 1767"/>
                    <a:gd name="T12" fmla="*/ 166 w 4176"/>
                    <a:gd name="T13" fmla="*/ 20 h 1767"/>
                    <a:gd name="T14" fmla="*/ 192 w 4176"/>
                    <a:gd name="T15" fmla="*/ 23 h 1767"/>
                    <a:gd name="T16" fmla="*/ 217 w 4176"/>
                    <a:gd name="T17" fmla="*/ 27 h 1767"/>
                    <a:gd name="T18" fmla="*/ 242 w 4176"/>
                    <a:gd name="T19" fmla="*/ 30 h 1767"/>
                    <a:gd name="T20" fmla="*/ 268 w 4176"/>
                    <a:gd name="T21" fmla="*/ 34 h 1767"/>
                    <a:gd name="T22" fmla="*/ 293 w 4176"/>
                    <a:gd name="T23" fmla="*/ 38 h 1767"/>
                    <a:gd name="T24" fmla="*/ 318 w 4176"/>
                    <a:gd name="T25" fmla="*/ 42 h 1767"/>
                    <a:gd name="T26" fmla="*/ 341 w 4176"/>
                    <a:gd name="T27" fmla="*/ 45 h 1767"/>
                    <a:gd name="T28" fmla="*/ 366 w 4176"/>
                    <a:gd name="T29" fmla="*/ 50 h 1767"/>
                    <a:gd name="T30" fmla="*/ 391 w 4176"/>
                    <a:gd name="T31" fmla="*/ 54 h 1767"/>
                    <a:gd name="T32" fmla="*/ 416 w 4176"/>
                    <a:gd name="T33" fmla="*/ 59 h 1767"/>
                    <a:gd name="T34" fmla="*/ 442 w 4176"/>
                    <a:gd name="T35" fmla="*/ 64 h 1767"/>
                    <a:gd name="T36" fmla="*/ 467 w 4176"/>
                    <a:gd name="T37" fmla="*/ 69 h 1767"/>
                    <a:gd name="T38" fmla="*/ 492 w 4176"/>
                    <a:gd name="T39" fmla="*/ 74 h 1767"/>
                    <a:gd name="T40" fmla="*/ 517 w 4176"/>
                    <a:gd name="T41" fmla="*/ 80 h 1767"/>
                    <a:gd name="T42" fmla="*/ 540 w 4176"/>
                    <a:gd name="T43" fmla="*/ 85 h 1767"/>
                    <a:gd name="T44" fmla="*/ 565 w 4176"/>
                    <a:gd name="T45" fmla="*/ 92 h 1767"/>
                    <a:gd name="T46" fmla="*/ 590 w 4176"/>
                    <a:gd name="T47" fmla="*/ 98 h 1767"/>
                    <a:gd name="T48" fmla="*/ 616 w 4176"/>
                    <a:gd name="T49" fmla="*/ 104 h 1767"/>
                    <a:gd name="T50" fmla="*/ 641 w 4176"/>
                    <a:gd name="T51" fmla="*/ 111 h 1767"/>
                    <a:gd name="T52" fmla="*/ 666 w 4176"/>
                    <a:gd name="T53" fmla="*/ 118 h 1767"/>
                    <a:gd name="T54" fmla="*/ 692 w 4176"/>
                    <a:gd name="T55" fmla="*/ 125 h 1767"/>
                    <a:gd name="T56" fmla="*/ 717 w 4176"/>
                    <a:gd name="T57" fmla="*/ 132 h 1767"/>
                    <a:gd name="T58" fmla="*/ 739 w 4176"/>
                    <a:gd name="T59" fmla="*/ 140 h 1767"/>
                    <a:gd name="T60" fmla="*/ 765 w 4176"/>
                    <a:gd name="T61" fmla="*/ 146 h 1767"/>
                    <a:gd name="T62" fmla="*/ 790 w 4176"/>
                    <a:gd name="T63" fmla="*/ 154 h 1767"/>
                    <a:gd name="T64" fmla="*/ 815 w 4176"/>
                    <a:gd name="T65" fmla="*/ 162 h 1767"/>
                    <a:gd name="T66" fmla="*/ 840 w 4176"/>
                    <a:gd name="T67" fmla="*/ 168 h 1767"/>
                    <a:gd name="T68" fmla="*/ 865 w 4176"/>
                    <a:gd name="T69" fmla="*/ 176 h 1767"/>
                    <a:gd name="T70" fmla="*/ 891 w 4176"/>
                    <a:gd name="T71" fmla="*/ 184 h 1767"/>
                    <a:gd name="T72" fmla="*/ 916 w 4176"/>
                    <a:gd name="T73" fmla="*/ 191 h 1767"/>
                    <a:gd name="T74" fmla="*/ 939 w 4176"/>
                    <a:gd name="T75" fmla="*/ 197 h 1767"/>
                    <a:gd name="T76" fmla="*/ 964 w 4176"/>
                    <a:gd name="T77" fmla="*/ 205 h 1767"/>
                    <a:gd name="T78" fmla="*/ 989 w 4176"/>
                    <a:gd name="T79" fmla="*/ 212 h 1767"/>
                    <a:gd name="T80" fmla="*/ 1014 w 4176"/>
                    <a:gd name="T81" fmla="*/ 218 h 1767"/>
                    <a:gd name="T82" fmla="*/ 1040 w 4176"/>
                    <a:gd name="T83" fmla="*/ 224 h 1767"/>
                    <a:gd name="T84" fmla="*/ 1065 w 4176"/>
                    <a:gd name="T85" fmla="*/ 231 h 1767"/>
                    <a:gd name="T86" fmla="*/ 1090 w 4176"/>
                    <a:gd name="T87" fmla="*/ 236 h 1767"/>
                    <a:gd name="T88" fmla="*/ 1115 w 4176"/>
                    <a:gd name="T89" fmla="*/ 242 h 1767"/>
                    <a:gd name="T90" fmla="*/ 1138 w 4176"/>
                    <a:gd name="T91" fmla="*/ 247 h 1767"/>
                    <a:gd name="T92" fmla="*/ 1163 w 4176"/>
                    <a:gd name="T93" fmla="*/ 253 h 1767"/>
                    <a:gd name="T94" fmla="*/ 1189 w 4176"/>
                    <a:gd name="T95" fmla="*/ 257 h 1767"/>
                    <a:gd name="T96" fmla="*/ 1214 w 4176"/>
                    <a:gd name="T97" fmla="*/ 262 h 1767"/>
                    <a:gd name="T98" fmla="*/ 1239 w 4176"/>
                    <a:gd name="T99" fmla="*/ 266 h 1767"/>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4176" h="1767">
                      <a:moveTo>
                        <a:pt x="0" y="0"/>
                      </a:moveTo>
                      <a:lnTo>
                        <a:pt x="34" y="7"/>
                      </a:lnTo>
                      <a:lnTo>
                        <a:pt x="60" y="15"/>
                      </a:lnTo>
                      <a:lnTo>
                        <a:pt x="85" y="22"/>
                      </a:lnTo>
                      <a:lnTo>
                        <a:pt x="119" y="22"/>
                      </a:lnTo>
                      <a:lnTo>
                        <a:pt x="145" y="30"/>
                      </a:lnTo>
                      <a:lnTo>
                        <a:pt x="170" y="37"/>
                      </a:lnTo>
                      <a:lnTo>
                        <a:pt x="204" y="44"/>
                      </a:lnTo>
                      <a:lnTo>
                        <a:pt x="230" y="52"/>
                      </a:lnTo>
                      <a:lnTo>
                        <a:pt x="255" y="59"/>
                      </a:lnTo>
                      <a:lnTo>
                        <a:pt x="281" y="66"/>
                      </a:lnTo>
                      <a:lnTo>
                        <a:pt x="315" y="74"/>
                      </a:lnTo>
                      <a:lnTo>
                        <a:pt x="340" y="81"/>
                      </a:lnTo>
                      <a:lnTo>
                        <a:pt x="366" y="81"/>
                      </a:lnTo>
                      <a:lnTo>
                        <a:pt x="400" y="88"/>
                      </a:lnTo>
                      <a:lnTo>
                        <a:pt x="425" y="96"/>
                      </a:lnTo>
                      <a:lnTo>
                        <a:pt x="451" y="103"/>
                      </a:lnTo>
                      <a:lnTo>
                        <a:pt x="476" y="111"/>
                      </a:lnTo>
                      <a:lnTo>
                        <a:pt x="510" y="118"/>
                      </a:lnTo>
                      <a:lnTo>
                        <a:pt x="536" y="125"/>
                      </a:lnTo>
                      <a:lnTo>
                        <a:pt x="561" y="133"/>
                      </a:lnTo>
                      <a:lnTo>
                        <a:pt x="595" y="140"/>
                      </a:lnTo>
                      <a:lnTo>
                        <a:pt x="621" y="147"/>
                      </a:lnTo>
                      <a:lnTo>
                        <a:pt x="646" y="155"/>
                      </a:lnTo>
                      <a:lnTo>
                        <a:pt x="681" y="162"/>
                      </a:lnTo>
                      <a:lnTo>
                        <a:pt x="706" y="169"/>
                      </a:lnTo>
                      <a:lnTo>
                        <a:pt x="732" y="177"/>
                      </a:lnTo>
                      <a:lnTo>
                        <a:pt x="757" y="184"/>
                      </a:lnTo>
                      <a:lnTo>
                        <a:pt x="791" y="192"/>
                      </a:lnTo>
                      <a:lnTo>
                        <a:pt x="817" y="199"/>
                      </a:lnTo>
                      <a:lnTo>
                        <a:pt x="842" y="206"/>
                      </a:lnTo>
                      <a:lnTo>
                        <a:pt x="876" y="214"/>
                      </a:lnTo>
                      <a:lnTo>
                        <a:pt x="902" y="228"/>
                      </a:lnTo>
                      <a:lnTo>
                        <a:pt x="927" y="236"/>
                      </a:lnTo>
                      <a:lnTo>
                        <a:pt x="953" y="243"/>
                      </a:lnTo>
                      <a:lnTo>
                        <a:pt x="987" y="250"/>
                      </a:lnTo>
                      <a:lnTo>
                        <a:pt x="1012" y="258"/>
                      </a:lnTo>
                      <a:lnTo>
                        <a:pt x="1038" y="265"/>
                      </a:lnTo>
                      <a:lnTo>
                        <a:pt x="1072" y="280"/>
                      </a:lnTo>
                      <a:lnTo>
                        <a:pt x="1097" y="287"/>
                      </a:lnTo>
                      <a:lnTo>
                        <a:pt x="1123" y="295"/>
                      </a:lnTo>
                      <a:lnTo>
                        <a:pt x="1148" y="302"/>
                      </a:lnTo>
                      <a:lnTo>
                        <a:pt x="1182" y="309"/>
                      </a:lnTo>
                      <a:lnTo>
                        <a:pt x="1208" y="324"/>
                      </a:lnTo>
                      <a:lnTo>
                        <a:pt x="1233" y="331"/>
                      </a:lnTo>
                      <a:lnTo>
                        <a:pt x="1267" y="339"/>
                      </a:lnTo>
                      <a:lnTo>
                        <a:pt x="1293" y="354"/>
                      </a:lnTo>
                      <a:lnTo>
                        <a:pt x="1318" y="361"/>
                      </a:lnTo>
                      <a:lnTo>
                        <a:pt x="1352" y="368"/>
                      </a:lnTo>
                      <a:lnTo>
                        <a:pt x="1378" y="383"/>
                      </a:lnTo>
                      <a:lnTo>
                        <a:pt x="1403" y="390"/>
                      </a:lnTo>
                      <a:lnTo>
                        <a:pt x="1429" y="405"/>
                      </a:lnTo>
                      <a:lnTo>
                        <a:pt x="1463" y="412"/>
                      </a:lnTo>
                      <a:lnTo>
                        <a:pt x="1489" y="427"/>
                      </a:lnTo>
                      <a:lnTo>
                        <a:pt x="1514" y="434"/>
                      </a:lnTo>
                      <a:lnTo>
                        <a:pt x="1548" y="449"/>
                      </a:lnTo>
                      <a:lnTo>
                        <a:pt x="1574" y="457"/>
                      </a:lnTo>
                      <a:lnTo>
                        <a:pt x="1599" y="471"/>
                      </a:lnTo>
                      <a:lnTo>
                        <a:pt x="1625" y="479"/>
                      </a:lnTo>
                      <a:lnTo>
                        <a:pt x="1659" y="493"/>
                      </a:lnTo>
                      <a:lnTo>
                        <a:pt x="1684" y="508"/>
                      </a:lnTo>
                      <a:lnTo>
                        <a:pt x="1710" y="515"/>
                      </a:lnTo>
                      <a:lnTo>
                        <a:pt x="1744" y="530"/>
                      </a:lnTo>
                      <a:lnTo>
                        <a:pt x="1769" y="545"/>
                      </a:lnTo>
                      <a:lnTo>
                        <a:pt x="1795" y="560"/>
                      </a:lnTo>
                      <a:lnTo>
                        <a:pt x="1820" y="567"/>
                      </a:lnTo>
                      <a:lnTo>
                        <a:pt x="1854" y="582"/>
                      </a:lnTo>
                      <a:lnTo>
                        <a:pt x="1880" y="596"/>
                      </a:lnTo>
                      <a:lnTo>
                        <a:pt x="1905" y="611"/>
                      </a:lnTo>
                      <a:lnTo>
                        <a:pt x="1939" y="626"/>
                      </a:lnTo>
                      <a:lnTo>
                        <a:pt x="1965" y="633"/>
                      </a:lnTo>
                      <a:lnTo>
                        <a:pt x="1990" y="648"/>
                      </a:lnTo>
                      <a:lnTo>
                        <a:pt x="2024" y="663"/>
                      </a:lnTo>
                      <a:lnTo>
                        <a:pt x="2050" y="677"/>
                      </a:lnTo>
                      <a:lnTo>
                        <a:pt x="2075" y="692"/>
                      </a:lnTo>
                      <a:lnTo>
                        <a:pt x="2101" y="707"/>
                      </a:lnTo>
                      <a:lnTo>
                        <a:pt x="2135" y="722"/>
                      </a:lnTo>
                      <a:lnTo>
                        <a:pt x="2160" y="736"/>
                      </a:lnTo>
                      <a:lnTo>
                        <a:pt x="2186" y="751"/>
                      </a:lnTo>
                      <a:lnTo>
                        <a:pt x="2220" y="766"/>
                      </a:lnTo>
                      <a:lnTo>
                        <a:pt x="2246" y="781"/>
                      </a:lnTo>
                      <a:lnTo>
                        <a:pt x="2271" y="795"/>
                      </a:lnTo>
                      <a:lnTo>
                        <a:pt x="2297" y="810"/>
                      </a:lnTo>
                      <a:lnTo>
                        <a:pt x="2331" y="832"/>
                      </a:lnTo>
                      <a:lnTo>
                        <a:pt x="2356" y="847"/>
                      </a:lnTo>
                      <a:lnTo>
                        <a:pt x="2382" y="862"/>
                      </a:lnTo>
                      <a:lnTo>
                        <a:pt x="2416" y="876"/>
                      </a:lnTo>
                      <a:lnTo>
                        <a:pt x="2441" y="891"/>
                      </a:lnTo>
                      <a:lnTo>
                        <a:pt x="2467" y="906"/>
                      </a:lnTo>
                      <a:lnTo>
                        <a:pt x="2492" y="928"/>
                      </a:lnTo>
                      <a:lnTo>
                        <a:pt x="2526" y="943"/>
                      </a:lnTo>
                      <a:lnTo>
                        <a:pt x="2552" y="957"/>
                      </a:lnTo>
                      <a:lnTo>
                        <a:pt x="2577" y="972"/>
                      </a:lnTo>
                      <a:lnTo>
                        <a:pt x="2611" y="987"/>
                      </a:lnTo>
                      <a:lnTo>
                        <a:pt x="2637" y="1009"/>
                      </a:lnTo>
                      <a:lnTo>
                        <a:pt x="2662" y="1024"/>
                      </a:lnTo>
                      <a:lnTo>
                        <a:pt x="2696" y="1038"/>
                      </a:lnTo>
                      <a:lnTo>
                        <a:pt x="2722" y="1053"/>
                      </a:lnTo>
                      <a:lnTo>
                        <a:pt x="2747" y="1075"/>
                      </a:lnTo>
                      <a:lnTo>
                        <a:pt x="2773" y="1090"/>
                      </a:lnTo>
                      <a:lnTo>
                        <a:pt x="2807" y="1105"/>
                      </a:lnTo>
                      <a:lnTo>
                        <a:pt x="2832" y="1119"/>
                      </a:lnTo>
                      <a:lnTo>
                        <a:pt x="2858" y="1134"/>
                      </a:lnTo>
                      <a:lnTo>
                        <a:pt x="2892" y="1156"/>
                      </a:lnTo>
                      <a:lnTo>
                        <a:pt x="2917" y="1171"/>
                      </a:lnTo>
                      <a:lnTo>
                        <a:pt x="2943" y="1186"/>
                      </a:lnTo>
                      <a:lnTo>
                        <a:pt x="2968" y="1200"/>
                      </a:lnTo>
                      <a:lnTo>
                        <a:pt x="3002" y="1222"/>
                      </a:lnTo>
                      <a:lnTo>
                        <a:pt x="3028" y="1237"/>
                      </a:lnTo>
                      <a:lnTo>
                        <a:pt x="3054" y="1252"/>
                      </a:lnTo>
                      <a:lnTo>
                        <a:pt x="3088" y="1267"/>
                      </a:lnTo>
                      <a:lnTo>
                        <a:pt x="3113" y="1281"/>
                      </a:lnTo>
                      <a:lnTo>
                        <a:pt x="3139" y="1296"/>
                      </a:lnTo>
                      <a:lnTo>
                        <a:pt x="3164" y="1311"/>
                      </a:lnTo>
                      <a:lnTo>
                        <a:pt x="3198" y="1333"/>
                      </a:lnTo>
                      <a:lnTo>
                        <a:pt x="3224" y="1348"/>
                      </a:lnTo>
                      <a:lnTo>
                        <a:pt x="3249" y="1362"/>
                      </a:lnTo>
                      <a:lnTo>
                        <a:pt x="3283" y="1377"/>
                      </a:lnTo>
                      <a:lnTo>
                        <a:pt x="3309" y="1392"/>
                      </a:lnTo>
                      <a:lnTo>
                        <a:pt x="3334" y="1406"/>
                      </a:lnTo>
                      <a:lnTo>
                        <a:pt x="3368" y="1421"/>
                      </a:lnTo>
                      <a:lnTo>
                        <a:pt x="3394" y="1436"/>
                      </a:lnTo>
                      <a:lnTo>
                        <a:pt x="3419" y="1451"/>
                      </a:lnTo>
                      <a:lnTo>
                        <a:pt x="3445" y="1465"/>
                      </a:lnTo>
                      <a:lnTo>
                        <a:pt x="3479" y="1480"/>
                      </a:lnTo>
                      <a:lnTo>
                        <a:pt x="3504" y="1487"/>
                      </a:lnTo>
                      <a:lnTo>
                        <a:pt x="3530" y="1502"/>
                      </a:lnTo>
                      <a:lnTo>
                        <a:pt x="3564" y="1517"/>
                      </a:lnTo>
                      <a:lnTo>
                        <a:pt x="3589" y="1532"/>
                      </a:lnTo>
                      <a:lnTo>
                        <a:pt x="3615" y="1546"/>
                      </a:lnTo>
                      <a:lnTo>
                        <a:pt x="3640" y="1554"/>
                      </a:lnTo>
                      <a:lnTo>
                        <a:pt x="3674" y="1568"/>
                      </a:lnTo>
                      <a:lnTo>
                        <a:pt x="3700" y="1583"/>
                      </a:lnTo>
                      <a:lnTo>
                        <a:pt x="3725" y="1598"/>
                      </a:lnTo>
                      <a:lnTo>
                        <a:pt x="3759" y="1605"/>
                      </a:lnTo>
                      <a:lnTo>
                        <a:pt x="3785" y="1620"/>
                      </a:lnTo>
                      <a:lnTo>
                        <a:pt x="3810" y="1627"/>
                      </a:lnTo>
                      <a:lnTo>
                        <a:pt x="3836" y="1642"/>
                      </a:lnTo>
                      <a:lnTo>
                        <a:pt x="3870" y="1657"/>
                      </a:lnTo>
                      <a:lnTo>
                        <a:pt x="3896" y="1664"/>
                      </a:lnTo>
                      <a:lnTo>
                        <a:pt x="3921" y="1679"/>
                      </a:lnTo>
                      <a:lnTo>
                        <a:pt x="3955" y="1686"/>
                      </a:lnTo>
                      <a:lnTo>
                        <a:pt x="3981" y="1701"/>
                      </a:lnTo>
                      <a:lnTo>
                        <a:pt x="4006" y="1708"/>
                      </a:lnTo>
                      <a:lnTo>
                        <a:pt x="4040" y="1716"/>
                      </a:lnTo>
                      <a:lnTo>
                        <a:pt x="4066" y="1730"/>
                      </a:lnTo>
                      <a:lnTo>
                        <a:pt x="4091" y="1738"/>
                      </a:lnTo>
                      <a:lnTo>
                        <a:pt x="4117" y="1745"/>
                      </a:lnTo>
                      <a:lnTo>
                        <a:pt x="4151" y="1760"/>
                      </a:lnTo>
                      <a:lnTo>
                        <a:pt x="4176" y="1767"/>
                      </a:lnTo>
                    </a:path>
                  </a:pathLst>
                </a:custGeom>
                <a:noFill/>
                <a:ln w="9525" cmpd="sng">
                  <a:solidFill>
                    <a:schemeClr val="accent1"/>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31828" name="Line 84"/>
                <p:cNvSpPr>
                  <a:spLocks noChangeShapeType="1"/>
                </p:cNvSpPr>
                <p:nvPr/>
              </p:nvSpPr>
              <p:spPr bwMode="auto">
                <a:xfrm flipH="1">
                  <a:off x="3487" y="3297"/>
                  <a:ext cx="27" cy="311"/>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31829" name="Line 85"/>
                <p:cNvSpPr>
                  <a:spLocks noChangeShapeType="1"/>
                </p:cNvSpPr>
                <p:nvPr/>
              </p:nvSpPr>
              <p:spPr bwMode="auto">
                <a:xfrm>
                  <a:off x="3027" y="3209"/>
                  <a:ext cx="179" cy="397"/>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31830" name="Line 86"/>
                <p:cNvSpPr>
                  <a:spLocks noChangeShapeType="1"/>
                </p:cNvSpPr>
                <p:nvPr/>
              </p:nvSpPr>
              <p:spPr bwMode="auto">
                <a:xfrm>
                  <a:off x="2851" y="3237"/>
                  <a:ext cx="84" cy="359"/>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31831" name="Line 87"/>
                <p:cNvSpPr>
                  <a:spLocks noChangeShapeType="1"/>
                </p:cNvSpPr>
                <p:nvPr/>
              </p:nvSpPr>
              <p:spPr bwMode="auto">
                <a:xfrm flipH="1">
                  <a:off x="2678" y="3239"/>
                  <a:ext cx="23" cy="351"/>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31832" name="Line 88"/>
                <p:cNvSpPr>
                  <a:spLocks noChangeShapeType="1"/>
                </p:cNvSpPr>
                <p:nvPr/>
              </p:nvSpPr>
              <p:spPr bwMode="auto">
                <a:xfrm flipH="1">
                  <a:off x="2343" y="3241"/>
                  <a:ext cx="267" cy="23"/>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31833" name="Line 89"/>
                <p:cNvSpPr>
                  <a:spLocks noChangeShapeType="1"/>
                </p:cNvSpPr>
                <p:nvPr/>
              </p:nvSpPr>
              <p:spPr bwMode="auto">
                <a:xfrm flipH="1" flipV="1">
                  <a:off x="2310" y="3090"/>
                  <a:ext cx="234" cy="65"/>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31834" name="Text Box 90"/>
                <p:cNvSpPr txBox="1">
                  <a:spLocks noChangeArrowheads="1"/>
                </p:cNvSpPr>
                <p:nvPr/>
              </p:nvSpPr>
              <p:spPr bwMode="auto">
                <a:xfrm>
                  <a:off x="2044" y="3016"/>
                  <a:ext cx="366" cy="1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en-US" altLang="zh-CN" sz="1400" i="1">
                      <a:latin typeface="Times New Roman" panose="02020603050405020304" pitchFamily="18" charset="0"/>
                    </a:rPr>
                    <a:t>Q</a:t>
                  </a:r>
                  <a:r>
                    <a:rPr lang="en-US" altLang="zh-CN" sz="1400">
                      <a:latin typeface="Times New Roman" panose="02020603050405020304" pitchFamily="18" charset="0"/>
                    </a:rPr>
                    <a:t>=5</a:t>
                  </a:r>
                </a:p>
              </p:txBody>
            </p:sp>
            <p:sp>
              <p:nvSpPr>
                <p:cNvPr id="31835" name="Text Box 91"/>
                <p:cNvSpPr txBox="1">
                  <a:spLocks noChangeArrowheads="1"/>
                </p:cNvSpPr>
                <p:nvPr/>
              </p:nvSpPr>
              <p:spPr bwMode="auto">
                <a:xfrm>
                  <a:off x="2022" y="3230"/>
                  <a:ext cx="462" cy="1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en-US" altLang="zh-CN" sz="1400" i="1">
                      <a:latin typeface="Times New Roman" panose="02020603050405020304" pitchFamily="18" charset="0"/>
                    </a:rPr>
                    <a:t>Q</a:t>
                  </a:r>
                  <a:r>
                    <a:rPr lang="en-US" altLang="zh-CN" sz="1400">
                      <a:latin typeface="Times New Roman" panose="02020603050405020304" pitchFamily="18" charset="0"/>
                    </a:rPr>
                    <a:t>=2.5</a:t>
                  </a:r>
                </a:p>
              </p:txBody>
            </p:sp>
            <p:sp>
              <p:nvSpPr>
                <p:cNvPr id="31836" name="Text Box 92"/>
                <p:cNvSpPr txBox="1">
                  <a:spLocks noChangeArrowheads="1"/>
                </p:cNvSpPr>
                <p:nvPr/>
              </p:nvSpPr>
              <p:spPr bwMode="auto">
                <a:xfrm>
                  <a:off x="2496" y="3594"/>
                  <a:ext cx="338" cy="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en-US" altLang="zh-CN" sz="1400" i="1">
                      <a:latin typeface="Times New Roman" panose="02020603050405020304" pitchFamily="18" charset="0"/>
                    </a:rPr>
                    <a:t>Q</a:t>
                  </a:r>
                  <a:r>
                    <a:rPr lang="en-US" altLang="zh-CN" sz="1400">
                      <a:latin typeface="Times New Roman" panose="02020603050405020304" pitchFamily="18" charset="0"/>
                    </a:rPr>
                    <a:t>=1</a:t>
                  </a:r>
                </a:p>
              </p:txBody>
            </p:sp>
            <p:sp>
              <p:nvSpPr>
                <p:cNvPr id="31837" name="Text Box 93"/>
                <p:cNvSpPr txBox="1">
                  <a:spLocks noChangeArrowheads="1"/>
                </p:cNvSpPr>
                <p:nvPr/>
              </p:nvSpPr>
              <p:spPr bwMode="auto">
                <a:xfrm>
                  <a:off x="2746" y="3593"/>
                  <a:ext cx="410" cy="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en-US" altLang="zh-CN" sz="1400" i="1">
                      <a:latin typeface="Times New Roman" panose="02020603050405020304" pitchFamily="18" charset="0"/>
                    </a:rPr>
                    <a:t>Q</a:t>
                  </a:r>
                  <a:r>
                    <a:rPr lang="en-US" altLang="zh-CN" sz="1400">
                      <a:latin typeface="Times New Roman" panose="02020603050405020304" pitchFamily="18" charset="0"/>
                    </a:rPr>
                    <a:t>=0.5</a:t>
                  </a:r>
                </a:p>
              </p:txBody>
            </p:sp>
            <p:sp>
              <p:nvSpPr>
                <p:cNvPr id="31838" name="Text Box 94"/>
                <p:cNvSpPr txBox="1">
                  <a:spLocks noChangeArrowheads="1"/>
                </p:cNvSpPr>
                <p:nvPr/>
              </p:nvSpPr>
              <p:spPr bwMode="auto">
                <a:xfrm>
                  <a:off x="3050" y="3593"/>
                  <a:ext cx="406" cy="1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en-US" altLang="zh-CN" sz="1400" i="1">
                      <a:latin typeface="Times New Roman" panose="02020603050405020304" pitchFamily="18" charset="0"/>
                    </a:rPr>
                    <a:t>Q</a:t>
                  </a:r>
                  <a:r>
                    <a:rPr lang="en-US" altLang="zh-CN" sz="1400">
                      <a:latin typeface="Times New Roman" panose="02020603050405020304" pitchFamily="18" charset="0"/>
                    </a:rPr>
                    <a:t>=0.2</a:t>
                  </a:r>
                </a:p>
              </p:txBody>
            </p:sp>
            <p:sp>
              <p:nvSpPr>
                <p:cNvPr id="31839" name="Text Box 95"/>
                <p:cNvSpPr txBox="1">
                  <a:spLocks noChangeArrowheads="1"/>
                </p:cNvSpPr>
                <p:nvPr/>
              </p:nvSpPr>
              <p:spPr bwMode="auto">
                <a:xfrm>
                  <a:off x="3366" y="3591"/>
                  <a:ext cx="450" cy="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en-US" altLang="zh-CN" sz="1400" i="1">
                      <a:latin typeface="Times New Roman" panose="02020603050405020304" pitchFamily="18" charset="0"/>
                    </a:rPr>
                    <a:t>Q</a:t>
                  </a:r>
                  <a:r>
                    <a:rPr lang="en-US" altLang="zh-CN" sz="1400">
                      <a:latin typeface="Times New Roman" panose="02020603050405020304" pitchFamily="18" charset="0"/>
                    </a:rPr>
                    <a:t>=0.1</a:t>
                  </a:r>
                </a:p>
              </p:txBody>
            </p:sp>
            <p:sp>
              <p:nvSpPr>
                <p:cNvPr id="31840" name="Line 96"/>
                <p:cNvSpPr>
                  <a:spLocks noChangeShapeType="1"/>
                </p:cNvSpPr>
                <p:nvPr/>
              </p:nvSpPr>
              <p:spPr bwMode="auto">
                <a:xfrm rot="16200000" flipH="1">
                  <a:off x="1230" y="3304"/>
                  <a:ext cx="933" cy="0"/>
                </a:xfrm>
                <a:prstGeom prst="line">
                  <a:avLst/>
                </a:prstGeom>
                <a:noFill/>
                <a:ln w="6350">
                  <a:solidFill>
                    <a:srgbClr val="000000"/>
                  </a:solidFill>
                  <a:round/>
                  <a:headEnd type="stealth" w="sm" len="lg"/>
                  <a:tailEnd/>
                </a:ln>
                <a:extLst>
                  <a:ext uri="{909E8E84-426E-40DD-AFC4-6F175D3DCCD1}">
                    <a14:hiddenFill xmlns:a14="http://schemas.microsoft.com/office/drawing/2010/main">
                      <a:noFill/>
                    </a14:hiddenFill>
                  </a:ext>
                </a:extLst>
              </p:spPr>
              <p:txBody>
                <a:bodyPr/>
                <a:lstStyle/>
                <a:p>
                  <a:endParaRPr lang="zh-CN" altLang="en-US"/>
                </a:p>
              </p:txBody>
            </p:sp>
            <p:sp>
              <p:nvSpPr>
                <p:cNvPr id="31841" name="Line 97"/>
                <p:cNvSpPr>
                  <a:spLocks noChangeShapeType="1"/>
                </p:cNvSpPr>
                <p:nvPr/>
              </p:nvSpPr>
              <p:spPr bwMode="auto">
                <a:xfrm rot="10800000" flipV="1">
                  <a:off x="1699" y="3416"/>
                  <a:ext cx="2292" cy="0"/>
                </a:xfrm>
                <a:prstGeom prst="line">
                  <a:avLst/>
                </a:prstGeom>
                <a:noFill/>
                <a:ln w="6350">
                  <a:solidFill>
                    <a:srgbClr val="000000"/>
                  </a:solidFill>
                  <a:round/>
                  <a:headEnd type="stealth" w="sm" len="lg"/>
                  <a:tailEnd/>
                </a:ln>
                <a:extLst>
                  <a:ext uri="{909E8E84-426E-40DD-AFC4-6F175D3DCCD1}">
                    <a14:hiddenFill xmlns:a14="http://schemas.microsoft.com/office/drawing/2010/main">
                      <a:noFill/>
                    </a14:hiddenFill>
                  </a:ext>
                </a:extLst>
              </p:spPr>
              <p:txBody>
                <a:bodyPr/>
                <a:lstStyle/>
                <a:p>
                  <a:endParaRPr lang="zh-CN" altLang="en-US"/>
                </a:p>
              </p:txBody>
            </p:sp>
            <p:sp>
              <p:nvSpPr>
                <p:cNvPr id="31842" name="Text Box 98"/>
                <p:cNvSpPr txBox="1">
                  <a:spLocks noChangeArrowheads="1"/>
                </p:cNvSpPr>
                <p:nvPr/>
              </p:nvSpPr>
              <p:spPr bwMode="auto">
                <a:xfrm>
                  <a:off x="3557" y="3399"/>
                  <a:ext cx="619" cy="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a:r>
                    <a:rPr lang="en-US" altLang="zh-CN" sz="1400">
                      <a:latin typeface="Times New Roman" panose="02020603050405020304" pitchFamily="18" charset="0"/>
                    </a:rPr>
                    <a:t>lg(</a:t>
                  </a:r>
                  <a:r>
                    <a:rPr lang="en-US" altLang="zh-CN" sz="1400" i="1">
                      <a:latin typeface="Times New Roman" panose="02020603050405020304" pitchFamily="18" charset="0"/>
                    </a:rPr>
                    <a:t>ω/ω</a:t>
                  </a:r>
                  <a:r>
                    <a:rPr lang="en-US" altLang="zh-CN" sz="1400" baseline="-25000">
                      <a:latin typeface="Times New Roman" panose="02020603050405020304" pitchFamily="18" charset="0"/>
                    </a:rPr>
                    <a:t>0</a:t>
                  </a:r>
                  <a:r>
                    <a:rPr lang="en-US" altLang="zh-CN" sz="1400">
                      <a:latin typeface="Times New Roman" panose="02020603050405020304" pitchFamily="18" charset="0"/>
                    </a:rPr>
                    <a:t>)</a:t>
                  </a:r>
                </a:p>
              </p:txBody>
            </p:sp>
            <p:sp>
              <p:nvSpPr>
                <p:cNvPr id="31843" name="Line 99"/>
                <p:cNvSpPr>
                  <a:spLocks noChangeShapeType="1"/>
                </p:cNvSpPr>
                <p:nvPr/>
              </p:nvSpPr>
              <p:spPr bwMode="auto">
                <a:xfrm>
                  <a:off x="2529" y="2905"/>
                  <a:ext cx="0" cy="908"/>
                </a:xfrm>
                <a:prstGeom prst="line">
                  <a:avLst/>
                </a:prstGeom>
                <a:noFill/>
                <a:ln w="3175">
                  <a:solidFill>
                    <a:srgbClr val="000000"/>
                  </a:solidFill>
                  <a:prstDash val="lgDashDot"/>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31844" name="Text Box 100"/>
                <p:cNvSpPr txBox="1">
                  <a:spLocks noChangeArrowheads="1"/>
                </p:cNvSpPr>
                <p:nvPr/>
              </p:nvSpPr>
              <p:spPr bwMode="auto">
                <a:xfrm>
                  <a:off x="1323" y="2840"/>
                  <a:ext cx="408" cy="1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a:r>
                    <a:rPr lang="en-US" altLang="zh-CN" sz="1400">
                      <a:latin typeface="Times New Roman" panose="02020603050405020304" pitchFamily="18" charset="0"/>
                      <a:sym typeface="Symbol" panose="05050102010706020507" pitchFamily="18" charset="2"/>
                    </a:rPr>
                    <a:t>/</a:t>
                  </a:r>
                  <a:r>
                    <a:rPr lang="en-US" altLang="zh-CN" sz="1400">
                      <a:latin typeface="Times New Roman" panose="02020603050405020304" pitchFamily="18" charset="0"/>
                    </a:rPr>
                    <a:t>(°)</a:t>
                  </a:r>
                </a:p>
              </p:txBody>
            </p:sp>
          </p:grpSp>
        </p:grpSp>
      </p:grpSp>
      <p:sp>
        <p:nvSpPr>
          <p:cNvPr id="98" name="Rectangle 2"/>
          <p:cNvSpPr>
            <a:spLocks noGrp="1" noChangeArrowheads="1"/>
          </p:cNvSpPr>
          <p:nvPr>
            <p:ph type="title"/>
          </p:nvPr>
        </p:nvSpPr>
        <p:spPr>
          <a:xfrm>
            <a:off x="838200" y="482481"/>
            <a:ext cx="10515600" cy="590429"/>
          </a:xfrm>
        </p:spPr>
        <p:txBody>
          <a:bodyPr/>
          <a:lstStyle/>
          <a:p>
            <a:pPr eaLnBrk="1" hangingPunct="1"/>
            <a:r>
              <a:rPr lang="en-US" altLang="zh-CN" dirty="0">
                <a:latin typeface="微软雅黑" panose="020B0503020204020204" pitchFamily="34" charset="-122"/>
                <a:ea typeface="微软雅黑" panose="020B0503020204020204" pitchFamily="34" charset="-122"/>
              </a:rPr>
              <a:t>5.1.3  </a:t>
            </a:r>
            <a:r>
              <a:rPr lang="zh-CN" altLang="en-US" dirty="0">
                <a:latin typeface="微软雅黑" panose="020B0503020204020204" pitchFamily="34" charset="-122"/>
                <a:ea typeface="微软雅黑" panose="020B0503020204020204" pitchFamily="34" charset="-122"/>
              </a:rPr>
              <a:t>基本滤波器</a:t>
            </a:r>
          </a:p>
        </p:txBody>
      </p:sp>
      <p:graphicFrame>
        <p:nvGraphicFramePr>
          <p:cNvPr id="99" name="Object 9"/>
          <p:cNvGraphicFramePr>
            <a:graphicFrameLocks noChangeAspect="1"/>
          </p:cNvGraphicFramePr>
          <p:nvPr/>
        </p:nvGraphicFramePr>
        <p:xfrm>
          <a:off x="1711327" y="3629125"/>
          <a:ext cx="4243728" cy="888902"/>
        </p:xfrm>
        <a:graphic>
          <a:graphicData uri="http://schemas.openxmlformats.org/presentationml/2006/ole">
            <mc:AlternateContent xmlns:mc="http://schemas.openxmlformats.org/markup-compatibility/2006">
              <mc:Choice xmlns:v="urn:schemas-microsoft-com:vml" Requires="v">
                <p:oleObj spid="_x0000_s28698" name="Equation" r:id="rId5" imgW="2692400" imgH="533400" progId="Equation.DSMT4">
                  <p:embed/>
                </p:oleObj>
              </mc:Choice>
              <mc:Fallback>
                <p:oleObj name="Equation" r:id="rId5" imgW="2692400" imgH="533400" progId="Equation.DSMT4">
                  <p:embed/>
                  <p:pic>
                    <p:nvPicPr>
                      <p:cNvPr id="99" name="Object 9"/>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711327" y="3629125"/>
                        <a:ext cx="4243728" cy="888902"/>
                      </a:xfrm>
                      <a:prstGeom prst="rect">
                        <a:avLst/>
                      </a:prstGeom>
                      <a:noFill/>
                      <a:ln>
                        <a:noFill/>
                      </a:ln>
                      <a:effectLst/>
                    </p:spPr>
                  </p:pic>
                </p:oleObj>
              </mc:Fallback>
            </mc:AlternateContent>
          </a:graphicData>
        </a:graphic>
      </p:graphicFrame>
      <p:graphicFrame>
        <p:nvGraphicFramePr>
          <p:cNvPr id="100" name="Object 104"/>
          <p:cNvGraphicFramePr>
            <a:graphicFrameLocks noChangeAspect="1"/>
          </p:cNvGraphicFramePr>
          <p:nvPr/>
        </p:nvGraphicFramePr>
        <p:xfrm>
          <a:off x="1018120" y="5245102"/>
          <a:ext cx="4680125" cy="780952"/>
        </p:xfrm>
        <a:graphic>
          <a:graphicData uri="http://schemas.openxmlformats.org/presentationml/2006/ole">
            <mc:AlternateContent xmlns:mc="http://schemas.openxmlformats.org/markup-compatibility/2006">
              <mc:Choice xmlns:v="urn:schemas-microsoft-com:vml" Requires="v">
                <p:oleObj spid="_x0000_s28699" name="Equation" r:id="rId7" imgW="2590800" imgH="431800" progId="Equation.DSMT4">
                  <p:embed/>
                </p:oleObj>
              </mc:Choice>
              <mc:Fallback>
                <p:oleObj name="Equation" r:id="rId7" imgW="2590800" imgH="431800" progId="Equation.DSMT4">
                  <p:embed/>
                  <p:pic>
                    <p:nvPicPr>
                      <p:cNvPr id="100" name="Object 104"/>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018120" y="5245102"/>
                        <a:ext cx="4680125" cy="780952"/>
                      </a:xfrm>
                      <a:prstGeom prst="rect">
                        <a:avLst/>
                      </a:prstGeom>
                      <a:noFill/>
                      <a:ln>
                        <a:noFill/>
                      </a:ln>
                    </p:spPr>
                  </p:pic>
                </p:oleObj>
              </mc:Fallback>
            </mc:AlternateContent>
          </a:graphicData>
        </a:graphic>
      </p:graphicFrame>
    </p:spTree>
    <p:extLst>
      <p:ext uri="{BB962C8B-B14F-4D97-AF65-F5344CB8AC3E}">
        <p14:creationId xmlns:p14="http://schemas.microsoft.com/office/powerpoint/2010/main" val="1334583774"/>
      </p:ext>
    </p:extLst>
  </p:cSld>
  <p:clrMapOvr>
    <a:masterClrMapping/>
  </p:clrMapOvr>
  <mc:AlternateContent xmlns:mc="http://schemas.openxmlformats.org/markup-compatibility/2006" xmlns:p14="http://schemas.microsoft.com/office/powerpoint/2010/main">
    <mc:Choice Requires="p14">
      <p:transition spd="slow" p14:dur="999"/>
    </mc:Choice>
    <mc:Fallback xmlns="">
      <p:transition spd="slow"/>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4294967295"/>
          </p:nvPr>
        </p:nvSpPr>
        <p:spPr>
          <a:xfrm>
            <a:off x="838200" y="1165225"/>
            <a:ext cx="10515600" cy="5011739"/>
          </a:xfrm>
        </p:spPr>
        <p:txBody>
          <a:bodyPr>
            <a:normAutofit fontScale="92500" lnSpcReduction="10000"/>
          </a:bodyPr>
          <a:lstStyle/>
          <a:p>
            <a:r>
              <a:rPr lang="zh-CN" altLang="en-US" dirty="0">
                <a:latin typeface="微软雅黑" panose="020B0503020204020204" pitchFamily="34" charset="-122"/>
                <a:ea typeface="微软雅黑" panose="020B0503020204020204" pitchFamily="34" charset="-122"/>
              </a:rPr>
              <a:t>二阶全通滤波电路</a:t>
            </a:r>
            <a:r>
              <a:rPr lang="en-US" altLang="zh-CN" dirty="0">
                <a:latin typeface="微软雅黑" panose="020B0503020204020204" pitchFamily="34" charset="-122"/>
                <a:ea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rPr>
              <a:t>移相器</a:t>
            </a:r>
          </a:p>
          <a:p>
            <a:pPr lvl="1"/>
            <a:r>
              <a:rPr lang="zh-CN" altLang="en-US" dirty="0">
                <a:latin typeface="微软雅黑" panose="020B0503020204020204" pitchFamily="34" charset="-122"/>
                <a:ea typeface="微软雅黑" panose="020B0503020204020204" pitchFamily="34" charset="-122"/>
              </a:rPr>
              <a:t>移相器可用来修正因非线性相位特性所产生的相位失真，也可用于相位补偿，防止系统自激振荡。</a:t>
            </a:r>
            <a:endParaRPr lang="en-US" altLang="zh-CN" dirty="0">
              <a:latin typeface="微软雅黑" panose="020B0503020204020204" pitchFamily="34" charset="-122"/>
              <a:ea typeface="微软雅黑" panose="020B0503020204020204" pitchFamily="34" charset="-122"/>
            </a:endParaRPr>
          </a:p>
          <a:p>
            <a:pPr lvl="1"/>
            <a:r>
              <a:rPr lang="zh-CN" altLang="en-US" dirty="0">
                <a:latin typeface="微软雅黑" panose="020B0503020204020204" pitchFamily="34" charset="-122"/>
                <a:ea typeface="微软雅黑" panose="020B0503020204020204" pitchFamily="34" charset="-122"/>
              </a:rPr>
              <a:t>传递函数</a:t>
            </a:r>
          </a:p>
          <a:p>
            <a:pPr lvl="1"/>
            <a:endParaRPr lang="zh-CN" altLang="en-US" dirty="0">
              <a:latin typeface="微软雅黑" panose="020B0503020204020204" pitchFamily="34" charset="-122"/>
              <a:ea typeface="微软雅黑" panose="020B0503020204020204" pitchFamily="34" charset="-122"/>
            </a:endParaRPr>
          </a:p>
          <a:p>
            <a:pPr lvl="1"/>
            <a:endParaRPr lang="zh-CN" altLang="en-US" dirty="0">
              <a:latin typeface="微软雅黑" panose="020B0503020204020204" pitchFamily="34" charset="-122"/>
              <a:ea typeface="微软雅黑" panose="020B0503020204020204" pitchFamily="34" charset="-122"/>
            </a:endParaRPr>
          </a:p>
          <a:p>
            <a:pPr lvl="1"/>
            <a:r>
              <a:rPr lang="zh-CN" altLang="en-US" dirty="0">
                <a:latin typeface="微软雅黑" panose="020B0503020204020204" pitchFamily="34" charset="-122"/>
                <a:ea typeface="微软雅黑" panose="020B0503020204020204" pitchFamily="34" charset="-122"/>
              </a:rPr>
              <a:t>幅频特性</a:t>
            </a:r>
          </a:p>
          <a:p>
            <a:pPr marL="457200" lvl="1" indent="0">
              <a:buNone/>
            </a:pPr>
            <a:endParaRPr lang="zh-CN" altLang="en-US" dirty="0">
              <a:latin typeface="微软雅黑" panose="020B0503020204020204" pitchFamily="34" charset="-122"/>
              <a:ea typeface="微软雅黑" panose="020B0503020204020204" pitchFamily="34" charset="-122"/>
            </a:endParaRPr>
          </a:p>
          <a:p>
            <a:pPr lvl="1"/>
            <a:r>
              <a:rPr lang="zh-CN" altLang="en-US" dirty="0">
                <a:latin typeface="微软雅黑" panose="020B0503020204020204" pitchFamily="34" charset="-122"/>
                <a:ea typeface="微软雅黑" panose="020B0503020204020204" pitchFamily="34" charset="-122"/>
              </a:rPr>
              <a:t>相频特性</a:t>
            </a:r>
          </a:p>
          <a:p>
            <a:pPr lvl="1"/>
            <a:endParaRPr lang="zh-CN" altLang="en-US" dirty="0">
              <a:latin typeface="微软雅黑" panose="020B0503020204020204" pitchFamily="34" charset="-122"/>
              <a:ea typeface="微软雅黑" panose="020B0503020204020204" pitchFamily="34" charset="-122"/>
            </a:endParaRPr>
          </a:p>
          <a:p>
            <a:endParaRPr lang="zh-CN" altLang="en-US" dirty="0">
              <a:latin typeface="微软雅黑" panose="020B0503020204020204" pitchFamily="34" charset="-122"/>
              <a:ea typeface="微软雅黑" panose="020B0503020204020204" pitchFamily="34" charset="-122"/>
            </a:endParaRPr>
          </a:p>
        </p:txBody>
      </p:sp>
      <p:graphicFrame>
        <p:nvGraphicFramePr>
          <p:cNvPr id="32773" name="Object 6"/>
          <p:cNvGraphicFramePr>
            <a:graphicFrameLocks noChangeAspect="1"/>
          </p:cNvGraphicFramePr>
          <p:nvPr/>
        </p:nvGraphicFramePr>
        <p:xfrm>
          <a:off x="3133725" y="3148558"/>
          <a:ext cx="2962275" cy="771525"/>
        </p:xfrm>
        <a:graphic>
          <a:graphicData uri="http://schemas.openxmlformats.org/presentationml/2006/ole">
            <mc:AlternateContent xmlns:mc="http://schemas.openxmlformats.org/markup-compatibility/2006">
              <mc:Choice xmlns:v="urn:schemas-microsoft-com:vml" Requires="v">
                <p:oleObj spid="_x0000_s27665" name="Equation" r:id="rId3" imgW="1752600" imgH="457200" progId="Equation.DSMT4">
                  <p:embed/>
                </p:oleObj>
              </mc:Choice>
              <mc:Fallback>
                <p:oleObj name="Equation" r:id="rId3" imgW="1752600" imgH="457200" progId="Equation.DSMT4">
                  <p:embed/>
                  <p:pic>
                    <p:nvPicPr>
                      <p:cNvPr id="32773" name="Object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133725" y="3148558"/>
                        <a:ext cx="2962275" cy="771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5" name="Rectangle 2"/>
          <p:cNvSpPr>
            <a:spLocks noGrp="1" noChangeArrowheads="1"/>
          </p:cNvSpPr>
          <p:nvPr>
            <p:ph type="title"/>
          </p:nvPr>
        </p:nvSpPr>
        <p:spPr>
          <a:xfrm>
            <a:off x="838200" y="482481"/>
            <a:ext cx="10515600" cy="590429"/>
          </a:xfrm>
        </p:spPr>
        <p:txBody>
          <a:bodyPr/>
          <a:lstStyle/>
          <a:p>
            <a:pPr eaLnBrk="1" hangingPunct="1"/>
            <a:r>
              <a:rPr lang="en-US" altLang="zh-CN" dirty="0">
                <a:latin typeface="微软雅黑" panose="020B0503020204020204" pitchFamily="34" charset="-122"/>
                <a:ea typeface="微软雅黑" panose="020B0503020204020204" pitchFamily="34" charset="-122"/>
              </a:rPr>
              <a:t>5.1.3  </a:t>
            </a:r>
            <a:r>
              <a:rPr lang="zh-CN" altLang="en-US" dirty="0">
                <a:latin typeface="微软雅黑" panose="020B0503020204020204" pitchFamily="34" charset="-122"/>
                <a:ea typeface="微软雅黑" panose="020B0503020204020204" pitchFamily="34" charset="-122"/>
              </a:rPr>
              <a:t>基本滤波器</a:t>
            </a:r>
          </a:p>
        </p:txBody>
      </p:sp>
      <p:graphicFrame>
        <p:nvGraphicFramePr>
          <p:cNvPr id="6" name="Object 9"/>
          <p:cNvGraphicFramePr>
            <a:graphicFrameLocks noChangeAspect="1"/>
          </p:cNvGraphicFramePr>
          <p:nvPr/>
        </p:nvGraphicFramePr>
        <p:xfrm>
          <a:off x="3133725" y="4159855"/>
          <a:ext cx="1247775" cy="466725"/>
        </p:xfrm>
        <a:graphic>
          <a:graphicData uri="http://schemas.openxmlformats.org/presentationml/2006/ole">
            <mc:AlternateContent xmlns:mc="http://schemas.openxmlformats.org/markup-compatibility/2006">
              <mc:Choice xmlns:v="urn:schemas-microsoft-com:vml" Requires="v">
                <p:oleObj spid="_x0000_s27666" name="Equation" r:id="rId5" imgW="672808" imgH="241195" progId="Equation.DSMT4">
                  <p:embed/>
                </p:oleObj>
              </mc:Choice>
              <mc:Fallback>
                <p:oleObj name="Equation" r:id="rId5" imgW="672808" imgH="241195" progId="Equation.DSMT4">
                  <p:embed/>
                  <p:pic>
                    <p:nvPicPr>
                      <p:cNvPr id="6" name="Object 9"/>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133725" y="4159855"/>
                        <a:ext cx="1247775" cy="4667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pic>
        <p:nvPicPr>
          <p:cNvPr id="7" name="Picture 8"/>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133725" y="4898263"/>
            <a:ext cx="4103687" cy="1398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Picture 4" descr="IMG_20161017_203134_副本">
            <a:extLst>
              <a:ext uri="{FF2B5EF4-FFF2-40B4-BE49-F238E27FC236}">
                <a16:creationId xmlns:a16="http://schemas.microsoft.com/office/drawing/2014/main" id="{E45833A3-3302-42C1-B5B7-43D5C27B2AAC}"/>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980175" y="3252962"/>
            <a:ext cx="3203950" cy="23501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86348929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4294967295"/>
          </p:nvPr>
        </p:nvSpPr>
        <p:spPr>
          <a:xfrm>
            <a:off x="838200" y="1165225"/>
            <a:ext cx="10515600" cy="5011739"/>
          </a:xfrm>
        </p:spPr>
        <p:txBody>
          <a:bodyPr>
            <a:normAutofit fontScale="85000" lnSpcReduction="10000"/>
          </a:bodyPr>
          <a:lstStyle/>
          <a:p>
            <a:r>
              <a:rPr lang="zh-CN" altLang="en-US" dirty="0">
                <a:latin typeface="微软雅黑" panose="020B0503020204020204" pitchFamily="34" charset="-122"/>
                <a:ea typeface="微软雅黑" panose="020B0503020204020204" pitchFamily="34" charset="-122"/>
              </a:rPr>
              <a:t>二阶低通滤波器</a:t>
            </a:r>
          </a:p>
          <a:p>
            <a:endParaRPr lang="zh-CN" altLang="en-US" dirty="0">
              <a:latin typeface="微软雅黑" panose="020B0503020204020204" pitchFamily="34" charset="-122"/>
              <a:ea typeface="微软雅黑" panose="020B0503020204020204" pitchFamily="34" charset="-122"/>
            </a:endParaRPr>
          </a:p>
          <a:p>
            <a:r>
              <a:rPr lang="zh-CN" altLang="en-US" dirty="0">
                <a:latin typeface="微软雅黑" panose="020B0503020204020204" pitchFamily="34" charset="-122"/>
                <a:ea typeface="微软雅黑" panose="020B0503020204020204" pitchFamily="34" charset="-122"/>
              </a:rPr>
              <a:t>二阶高通滤波器</a:t>
            </a:r>
          </a:p>
          <a:p>
            <a:endParaRPr lang="zh-CN" altLang="en-US" dirty="0">
              <a:latin typeface="微软雅黑" panose="020B0503020204020204" pitchFamily="34" charset="-122"/>
              <a:ea typeface="微软雅黑" panose="020B0503020204020204" pitchFamily="34" charset="-122"/>
            </a:endParaRPr>
          </a:p>
          <a:p>
            <a:r>
              <a:rPr lang="zh-CN" altLang="en-US" dirty="0">
                <a:latin typeface="微软雅黑" panose="020B0503020204020204" pitchFamily="34" charset="-122"/>
                <a:ea typeface="微软雅黑" panose="020B0503020204020204" pitchFamily="34" charset="-122"/>
              </a:rPr>
              <a:t>二阶带通滤波器</a:t>
            </a:r>
          </a:p>
          <a:p>
            <a:endParaRPr lang="zh-CN" altLang="en-US" dirty="0">
              <a:latin typeface="微软雅黑" panose="020B0503020204020204" pitchFamily="34" charset="-122"/>
              <a:ea typeface="微软雅黑" panose="020B0503020204020204" pitchFamily="34" charset="-122"/>
            </a:endParaRPr>
          </a:p>
          <a:p>
            <a:r>
              <a:rPr lang="zh-CN" altLang="en-US" dirty="0">
                <a:latin typeface="微软雅黑" panose="020B0503020204020204" pitchFamily="34" charset="-122"/>
                <a:ea typeface="微软雅黑" panose="020B0503020204020204" pitchFamily="34" charset="-122"/>
              </a:rPr>
              <a:t>二阶带阻滤波器</a:t>
            </a:r>
          </a:p>
          <a:p>
            <a:endParaRPr lang="zh-CN" altLang="en-US" dirty="0">
              <a:latin typeface="微软雅黑" panose="020B0503020204020204" pitchFamily="34" charset="-122"/>
              <a:ea typeface="微软雅黑" panose="020B0503020204020204" pitchFamily="34" charset="-122"/>
            </a:endParaRPr>
          </a:p>
          <a:p>
            <a:r>
              <a:rPr lang="zh-CN" altLang="en-US" dirty="0">
                <a:latin typeface="微软雅黑" panose="020B0503020204020204" pitchFamily="34" charset="-122"/>
                <a:ea typeface="微软雅黑" panose="020B0503020204020204" pitchFamily="34" charset="-122"/>
              </a:rPr>
              <a:t>二阶全通滤波器</a:t>
            </a:r>
          </a:p>
          <a:p>
            <a:endParaRPr lang="zh-CN" altLang="en-US" dirty="0">
              <a:latin typeface="微软雅黑" panose="020B0503020204020204" pitchFamily="34" charset="-122"/>
              <a:ea typeface="微软雅黑" panose="020B0503020204020204" pitchFamily="34" charset="-122"/>
            </a:endParaRPr>
          </a:p>
        </p:txBody>
      </p:sp>
      <p:sp>
        <p:nvSpPr>
          <p:cNvPr id="5" name="Rectangle 2"/>
          <p:cNvSpPr>
            <a:spLocks noGrp="1" noChangeArrowheads="1"/>
          </p:cNvSpPr>
          <p:nvPr>
            <p:ph type="title"/>
          </p:nvPr>
        </p:nvSpPr>
        <p:spPr>
          <a:xfrm>
            <a:off x="838200" y="482481"/>
            <a:ext cx="10515600" cy="590429"/>
          </a:xfrm>
        </p:spPr>
        <p:txBody>
          <a:bodyPr/>
          <a:lstStyle/>
          <a:p>
            <a:pPr eaLnBrk="1" hangingPunct="1"/>
            <a:r>
              <a:rPr lang="en-US" altLang="zh-CN" dirty="0">
                <a:latin typeface="微软雅黑" panose="020B0503020204020204" pitchFamily="34" charset="-122"/>
                <a:ea typeface="微软雅黑" panose="020B0503020204020204" pitchFamily="34" charset="-122"/>
              </a:rPr>
              <a:t>5.1.3  </a:t>
            </a:r>
            <a:r>
              <a:rPr lang="zh-CN" altLang="en-US" dirty="0">
                <a:latin typeface="微软雅黑" panose="020B0503020204020204" pitchFamily="34" charset="-122"/>
                <a:ea typeface="微软雅黑" panose="020B0503020204020204" pitchFamily="34" charset="-122"/>
              </a:rPr>
              <a:t>基本滤波器</a:t>
            </a:r>
          </a:p>
        </p:txBody>
      </p:sp>
      <p:graphicFrame>
        <p:nvGraphicFramePr>
          <p:cNvPr id="8" name="Object 4"/>
          <p:cNvGraphicFramePr>
            <a:graphicFrameLocks noChangeAspect="1"/>
          </p:cNvGraphicFramePr>
          <p:nvPr/>
        </p:nvGraphicFramePr>
        <p:xfrm>
          <a:off x="3915723" y="3325481"/>
          <a:ext cx="4392613" cy="752475"/>
        </p:xfrm>
        <a:graphic>
          <a:graphicData uri="http://schemas.openxmlformats.org/presentationml/2006/ole">
            <mc:AlternateContent xmlns:mc="http://schemas.openxmlformats.org/markup-compatibility/2006">
              <mc:Choice xmlns:v="urn:schemas-microsoft-com:vml" Requires="v">
                <p:oleObj spid="_x0000_s26665" name="Equation" r:id="rId3" imgW="2781300" imgH="457200" progId="Equation.DSMT4">
                  <p:embed/>
                </p:oleObj>
              </mc:Choice>
              <mc:Fallback>
                <p:oleObj name="Equation" r:id="rId3" imgW="2781300" imgH="457200" progId="Equation.DSMT4">
                  <p:embed/>
                  <p:pic>
                    <p:nvPicPr>
                      <p:cNvPr id="8" name="Object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915723" y="3325481"/>
                        <a:ext cx="4392613" cy="752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9" name="Object 5"/>
          <p:cNvGraphicFramePr>
            <a:graphicFrameLocks noChangeAspect="1"/>
          </p:cNvGraphicFramePr>
          <p:nvPr/>
        </p:nvGraphicFramePr>
        <p:xfrm>
          <a:off x="3987161" y="4406568"/>
          <a:ext cx="4392612" cy="784225"/>
        </p:xfrm>
        <a:graphic>
          <a:graphicData uri="http://schemas.openxmlformats.org/presentationml/2006/ole">
            <mc:AlternateContent xmlns:mc="http://schemas.openxmlformats.org/markup-compatibility/2006">
              <mc:Choice xmlns:v="urn:schemas-microsoft-com:vml" Requires="v">
                <p:oleObj spid="_x0000_s26666" name="Equation" r:id="rId5" imgW="2743200" imgH="469900" progId="Equation.DSMT4">
                  <p:embed/>
                </p:oleObj>
              </mc:Choice>
              <mc:Fallback>
                <p:oleObj name="Equation" r:id="rId5" imgW="2743200" imgH="469900" progId="Equation.DSMT4">
                  <p:embed/>
                  <p:pic>
                    <p:nvPicPr>
                      <p:cNvPr id="9" name="Object 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987161" y="4406568"/>
                        <a:ext cx="4392612" cy="784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10" name="Object 6"/>
          <p:cNvGraphicFramePr>
            <a:graphicFrameLocks noChangeAspect="1"/>
          </p:cNvGraphicFramePr>
          <p:nvPr/>
        </p:nvGraphicFramePr>
        <p:xfrm>
          <a:off x="3915723" y="1166481"/>
          <a:ext cx="2447925" cy="792162"/>
        </p:xfrm>
        <a:graphic>
          <a:graphicData uri="http://schemas.openxmlformats.org/presentationml/2006/ole">
            <mc:AlternateContent xmlns:mc="http://schemas.openxmlformats.org/markup-compatibility/2006">
              <mc:Choice xmlns:v="urn:schemas-microsoft-com:vml" Requires="v">
                <p:oleObj spid="_x0000_s26667" name="Equation" r:id="rId7" imgW="1447800" imgH="469900" progId="Equation.DSMT4">
                  <p:embed/>
                </p:oleObj>
              </mc:Choice>
              <mc:Fallback>
                <p:oleObj name="Equation" r:id="rId7" imgW="1447800" imgH="469900" progId="Equation.DSMT4">
                  <p:embed/>
                  <p:pic>
                    <p:nvPicPr>
                      <p:cNvPr id="10" name="Object 6"/>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915723" y="1166481"/>
                        <a:ext cx="2447925" cy="792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1" name="Object 6"/>
          <p:cNvGraphicFramePr>
            <a:graphicFrameLocks noChangeAspect="1"/>
          </p:cNvGraphicFramePr>
          <p:nvPr/>
        </p:nvGraphicFramePr>
        <p:xfrm>
          <a:off x="3915723" y="2245981"/>
          <a:ext cx="2382838" cy="792162"/>
        </p:xfrm>
        <a:graphic>
          <a:graphicData uri="http://schemas.openxmlformats.org/presentationml/2006/ole">
            <mc:AlternateContent xmlns:mc="http://schemas.openxmlformats.org/markup-compatibility/2006">
              <mc:Choice xmlns:v="urn:schemas-microsoft-com:vml" Requires="v">
                <p:oleObj spid="_x0000_s26668" name="Equation" r:id="rId9" imgW="1409700" imgH="469900" progId="Equation.DSMT4">
                  <p:embed/>
                </p:oleObj>
              </mc:Choice>
              <mc:Fallback>
                <p:oleObj name="Equation" r:id="rId9" imgW="1409700" imgH="469900" progId="Equation.DSMT4">
                  <p:embed/>
                  <p:pic>
                    <p:nvPicPr>
                      <p:cNvPr id="11" name="Object 6"/>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915723" y="2245981"/>
                        <a:ext cx="2382838" cy="792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2" name="Object 6"/>
          <p:cNvGraphicFramePr>
            <a:graphicFrameLocks noChangeAspect="1"/>
          </p:cNvGraphicFramePr>
          <p:nvPr/>
        </p:nvGraphicFramePr>
        <p:xfrm>
          <a:off x="4060186" y="5557506"/>
          <a:ext cx="2962275" cy="771525"/>
        </p:xfrm>
        <a:graphic>
          <a:graphicData uri="http://schemas.openxmlformats.org/presentationml/2006/ole">
            <mc:AlternateContent xmlns:mc="http://schemas.openxmlformats.org/markup-compatibility/2006">
              <mc:Choice xmlns:v="urn:schemas-microsoft-com:vml" Requires="v">
                <p:oleObj spid="_x0000_s26669" name="Equation" r:id="rId11" imgW="1752600" imgH="457200" progId="Equation.DSMT4">
                  <p:embed/>
                </p:oleObj>
              </mc:Choice>
              <mc:Fallback>
                <p:oleObj name="Equation" r:id="rId11" imgW="1752600" imgH="457200" progId="Equation.DSMT4">
                  <p:embed/>
                  <p:pic>
                    <p:nvPicPr>
                      <p:cNvPr id="12" name="Object 6"/>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4060186" y="5557506"/>
                        <a:ext cx="2962275" cy="771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3" name="Rectangle 115">
            <a:extLst>
              <a:ext uri="{FF2B5EF4-FFF2-40B4-BE49-F238E27FC236}">
                <a16:creationId xmlns:a16="http://schemas.microsoft.com/office/drawing/2014/main" id="{C197F664-3F41-4F1A-91E8-E48926BDA4CE}"/>
              </a:ext>
            </a:extLst>
          </p:cNvPr>
          <p:cNvSpPr>
            <a:spLocks noChangeArrowheads="1"/>
          </p:cNvSpPr>
          <p:nvPr/>
        </p:nvSpPr>
        <p:spPr bwMode="auto">
          <a:xfrm>
            <a:off x="7476416" y="1562562"/>
            <a:ext cx="3529013"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000" dirty="0">
                <a:solidFill>
                  <a:srgbClr val="FF0000"/>
                </a:solidFill>
                <a:latin typeface="Times New Roman" panose="02020603050405020304" pitchFamily="18" charset="0"/>
                <a:ea typeface="黑体" panose="02010609060101010101" pitchFamily="49" charset="-122"/>
              </a:rPr>
              <a:t>对二阶低通滤波器进行频率变换</a:t>
            </a:r>
            <a:r>
              <a:rPr lang="en-US" altLang="zh-CN" sz="2000" dirty="0">
                <a:solidFill>
                  <a:srgbClr val="FF0000"/>
                </a:solidFill>
                <a:latin typeface="Times New Roman" panose="02020603050405020304" pitchFamily="18" charset="0"/>
                <a:ea typeface="黑体" panose="02010609060101010101" pitchFamily="49" charset="-122"/>
              </a:rPr>
              <a:t>s/</a:t>
            </a:r>
            <a:r>
              <a:rPr lang="el-GR" altLang="zh-CN" sz="2000" dirty="0">
                <a:solidFill>
                  <a:srgbClr val="FF0000"/>
                </a:solidFill>
                <a:latin typeface="Times New Roman" panose="02020603050405020304" pitchFamily="18" charset="0"/>
                <a:ea typeface="黑体" panose="02010609060101010101" pitchFamily="49" charset="-122"/>
              </a:rPr>
              <a:t>ω</a:t>
            </a:r>
            <a:r>
              <a:rPr lang="en-US" altLang="zh-CN" sz="2000" dirty="0">
                <a:solidFill>
                  <a:srgbClr val="FF0000"/>
                </a:solidFill>
                <a:latin typeface="Times New Roman" panose="02020603050405020304" pitchFamily="18" charset="0"/>
                <a:ea typeface="黑体" panose="02010609060101010101" pitchFamily="49" charset="-122"/>
              </a:rPr>
              <a:t>0</a:t>
            </a:r>
            <a:r>
              <a:rPr lang="el-GR" altLang="zh-CN" sz="2000" dirty="0">
                <a:solidFill>
                  <a:srgbClr val="FF0000"/>
                </a:solidFill>
                <a:latin typeface="Times New Roman" panose="02020603050405020304" pitchFamily="18" charset="0"/>
                <a:ea typeface="黑体" panose="02010609060101010101" pitchFamily="49" charset="-122"/>
              </a:rPr>
              <a:t>→ ω</a:t>
            </a:r>
            <a:r>
              <a:rPr lang="en-US" altLang="zh-CN" sz="2000" dirty="0">
                <a:solidFill>
                  <a:srgbClr val="FF0000"/>
                </a:solidFill>
                <a:latin typeface="Times New Roman" panose="02020603050405020304" pitchFamily="18" charset="0"/>
                <a:ea typeface="黑体" panose="02010609060101010101" pitchFamily="49" charset="-122"/>
              </a:rPr>
              <a:t>0</a:t>
            </a:r>
            <a:r>
              <a:rPr lang="el-GR" altLang="zh-CN" sz="2000" dirty="0">
                <a:solidFill>
                  <a:srgbClr val="FF0000"/>
                </a:solidFill>
                <a:latin typeface="Times New Roman" panose="02020603050405020304" pitchFamily="18" charset="0"/>
                <a:ea typeface="黑体" panose="02010609060101010101" pitchFamily="49" charset="-122"/>
              </a:rPr>
              <a:t> </a:t>
            </a:r>
            <a:r>
              <a:rPr lang="en-US" altLang="zh-CN" sz="2000" dirty="0">
                <a:solidFill>
                  <a:srgbClr val="FF0000"/>
                </a:solidFill>
                <a:latin typeface="Times New Roman" panose="02020603050405020304" pitchFamily="18" charset="0"/>
                <a:ea typeface="黑体" panose="02010609060101010101" pitchFamily="49" charset="-122"/>
              </a:rPr>
              <a:t>/ s</a:t>
            </a:r>
            <a:r>
              <a:rPr lang="zh-CN" altLang="en-US" sz="2000" dirty="0">
                <a:solidFill>
                  <a:srgbClr val="FF0000"/>
                </a:solidFill>
                <a:latin typeface="Times New Roman" panose="02020603050405020304" pitchFamily="18" charset="0"/>
                <a:ea typeface="黑体" panose="02010609060101010101" pitchFamily="49" charset="-122"/>
              </a:rPr>
              <a:t>可得到高通</a:t>
            </a:r>
          </a:p>
        </p:txBody>
      </p:sp>
    </p:spTree>
    <p:extLst>
      <p:ext uri="{BB962C8B-B14F-4D97-AF65-F5344CB8AC3E}">
        <p14:creationId xmlns:p14="http://schemas.microsoft.com/office/powerpoint/2010/main" val="300844684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2"/>
          <p:cNvSpPr>
            <a:spLocks noChangeArrowheads="1"/>
          </p:cNvSpPr>
          <p:nvPr/>
        </p:nvSpPr>
        <p:spPr bwMode="auto">
          <a:xfrm>
            <a:off x="736482" y="1555016"/>
            <a:ext cx="9076258" cy="4985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eaLnBrk="1" hangingPunct="1">
              <a:lnSpc>
                <a:spcPct val="110000"/>
              </a:lnSpc>
              <a:spcBef>
                <a:spcPct val="30000"/>
              </a:spcBef>
              <a:buFont typeface="Wingdings" panose="05000000000000000000" pitchFamily="2" charset="2"/>
              <a:buNone/>
            </a:pPr>
            <a:r>
              <a:rPr lang="en-US" altLang="zh-CN" sz="2400">
                <a:latin typeface="华文新魏" panose="02010800040101010101" pitchFamily="2" charset="-122"/>
                <a:ea typeface="黑体" panose="02010609060101010101" pitchFamily="49" charset="-122"/>
              </a:rPr>
              <a:t>1. </a:t>
            </a:r>
            <a:r>
              <a:rPr lang="zh-CN" altLang="en-US" sz="2400">
                <a:latin typeface="华文新魏" panose="02010800040101010101" pitchFamily="2" charset="-122"/>
                <a:ea typeface="黑体" panose="02010609060101010101" pitchFamily="49" charset="-122"/>
              </a:rPr>
              <a:t>希望抑制</a:t>
            </a:r>
            <a:r>
              <a:rPr lang="en-US" altLang="zh-CN" sz="2400">
                <a:latin typeface="华文新魏" panose="02010800040101010101" pitchFamily="2" charset="-122"/>
                <a:ea typeface="黑体" panose="02010609060101010101" pitchFamily="49" charset="-122"/>
              </a:rPr>
              <a:t>50Hz</a:t>
            </a:r>
            <a:r>
              <a:rPr lang="zh-CN" altLang="en-US" sz="2400">
                <a:latin typeface="华文新魏" panose="02010800040101010101" pitchFamily="2" charset="-122"/>
                <a:ea typeface="黑体" panose="02010609060101010101" pitchFamily="49" charset="-122"/>
              </a:rPr>
              <a:t>的干扰信号，应选用哪种类型的滤波电路？</a:t>
            </a:r>
          </a:p>
        </p:txBody>
      </p:sp>
      <p:sp>
        <p:nvSpPr>
          <p:cNvPr id="6" name="Rectangle 3"/>
          <p:cNvSpPr>
            <a:spLocks noChangeArrowheads="1"/>
          </p:cNvSpPr>
          <p:nvPr/>
        </p:nvSpPr>
        <p:spPr bwMode="auto">
          <a:xfrm>
            <a:off x="736481" y="3355241"/>
            <a:ext cx="10495625" cy="9048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eaLnBrk="1" hangingPunct="1">
              <a:lnSpc>
                <a:spcPct val="110000"/>
              </a:lnSpc>
              <a:spcBef>
                <a:spcPct val="30000"/>
              </a:spcBef>
              <a:buFont typeface="Wingdings" panose="05000000000000000000" pitchFamily="2" charset="2"/>
              <a:buNone/>
            </a:pPr>
            <a:r>
              <a:rPr lang="en-US" altLang="zh-CN" sz="2400" dirty="0">
                <a:latin typeface="Times New Roman" panose="02020603050405020304" pitchFamily="18" charset="0"/>
                <a:ea typeface="黑体" panose="02010609060101010101" pitchFamily="49" charset="-122"/>
              </a:rPr>
              <a:t>2.</a:t>
            </a:r>
            <a:r>
              <a:rPr lang="zh-CN" altLang="en-US" sz="2400" dirty="0">
                <a:latin typeface="Times New Roman" panose="02020603050405020304" pitchFamily="18" charset="0"/>
                <a:ea typeface="黑体" panose="02010609060101010101" pitchFamily="49" charset="-122"/>
              </a:rPr>
              <a:t>音频信号的频率范围为</a:t>
            </a:r>
            <a:r>
              <a:rPr lang="en-US" altLang="zh-CN" sz="2400" dirty="0">
                <a:latin typeface="Times New Roman" panose="02020603050405020304" pitchFamily="18" charset="0"/>
                <a:ea typeface="黑体" panose="02010609060101010101" pitchFamily="49" charset="-122"/>
              </a:rPr>
              <a:t>20Hz~20kHz</a:t>
            </a:r>
            <a:r>
              <a:rPr lang="zh-CN" altLang="en-US" sz="2400" dirty="0">
                <a:latin typeface="Times New Roman" panose="02020603050405020304" pitchFamily="18" charset="0"/>
                <a:ea typeface="黑体" panose="02010609060101010101" pitchFamily="49" charset="-122"/>
              </a:rPr>
              <a:t>，要放大音频信号应选用哪种类型的滤波电路？</a:t>
            </a:r>
          </a:p>
        </p:txBody>
      </p:sp>
      <p:sp>
        <p:nvSpPr>
          <p:cNvPr id="7" name="Rectangle 4"/>
          <p:cNvSpPr>
            <a:spLocks noChangeArrowheads="1"/>
          </p:cNvSpPr>
          <p:nvPr/>
        </p:nvSpPr>
        <p:spPr bwMode="auto">
          <a:xfrm>
            <a:off x="1317507" y="2413853"/>
            <a:ext cx="7467600" cy="493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eaLnBrk="1" hangingPunct="1">
              <a:lnSpc>
                <a:spcPct val="110000"/>
              </a:lnSpc>
              <a:spcBef>
                <a:spcPct val="30000"/>
              </a:spcBef>
              <a:buFont typeface="Wingdings" panose="05000000000000000000" pitchFamily="2" charset="2"/>
              <a:buNone/>
            </a:pPr>
            <a:r>
              <a:rPr lang="zh-CN" altLang="en-US" sz="2400" dirty="0">
                <a:latin typeface="华文新魏" panose="02010800040101010101" pitchFamily="2" charset="-122"/>
                <a:ea typeface="黑体" panose="02010609060101010101" pitchFamily="49" charset="-122"/>
              </a:rPr>
              <a:t>要抑制</a:t>
            </a:r>
            <a:r>
              <a:rPr lang="en-US" altLang="zh-CN" sz="2400" dirty="0">
                <a:latin typeface="华文新魏" panose="02010800040101010101" pitchFamily="2" charset="-122"/>
                <a:ea typeface="黑体" panose="02010609060101010101" pitchFamily="49" charset="-122"/>
              </a:rPr>
              <a:t>50Hz</a:t>
            </a:r>
            <a:r>
              <a:rPr lang="zh-CN" altLang="en-US" sz="2400" dirty="0">
                <a:latin typeface="华文新魏" panose="02010800040101010101" pitchFamily="2" charset="-122"/>
                <a:ea typeface="黑体" panose="02010609060101010101" pitchFamily="49" charset="-122"/>
              </a:rPr>
              <a:t>的干扰信号，应选带阻滤波电路。</a:t>
            </a:r>
          </a:p>
        </p:txBody>
      </p:sp>
      <p:sp>
        <p:nvSpPr>
          <p:cNvPr id="8" name="Rectangle 5"/>
          <p:cNvSpPr>
            <a:spLocks noChangeArrowheads="1"/>
          </p:cNvSpPr>
          <p:nvPr/>
        </p:nvSpPr>
        <p:spPr bwMode="auto">
          <a:xfrm>
            <a:off x="1317507" y="4707779"/>
            <a:ext cx="7543800" cy="493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eaLnBrk="1" hangingPunct="1">
              <a:lnSpc>
                <a:spcPct val="110000"/>
              </a:lnSpc>
              <a:spcBef>
                <a:spcPct val="30000"/>
              </a:spcBef>
              <a:buFont typeface="Wingdings" panose="05000000000000000000" pitchFamily="2" charset="2"/>
              <a:buNone/>
            </a:pPr>
            <a:r>
              <a:rPr lang="zh-CN" altLang="en-US" sz="2400" dirty="0">
                <a:latin typeface="华文新魏" panose="02010800040101010101" pitchFamily="2" charset="-122"/>
                <a:ea typeface="黑体" panose="02010609060101010101" pitchFamily="49" charset="-122"/>
              </a:rPr>
              <a:t>要放大音频信号，应选带通滤波电路。</a:t>
            </a:r>
          </a:p>
        </p:txBody>
      </p:sp>
    </p:spTree>
    <p:extLst>
      <p:ext uri="{BB962C8B-B14F-4D97-AF65-F5344CB8AC3E}">
        <p14:creationId xmlns:p14="http://schemas.microsoft.com/office/powerpoint/2010/main" val="1865090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2" name="CHIMES.WAV"/>
                                        </p:tgtEl>
                                      </p:cMediaNode>
                                    </p:audio>
                                  </p:subTnLst>
                                </p:cTn>
                              </p:par>
                            </p:childTnLst>
                          </p:cTn>
                        </p:par>
                      </p:childTnLst>
                    </p:cTn>
                  </p:par>
                  <p:par>
                    <p:cTn id="9" fill="hold">
                      <p:stCondLst>
                        <p:cond delay="indefinite"/>
                      </p:stCondLst>
                      <p:childTnLst>
                        <p:par>
                          <p:cTn id="10" fill="hold">
                            <p:stCondLst>
                              <p:cond delay="0"/>
                            </p:stCondLst>
                            <p:childTnLst>
                              <p:par>
                                <p:cTn id="11" presetID="18" presetClass="entr" presetSubtype="6"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strips(downRight)">
                                      <p:cBhvr>
                                        <p:cTn id="13" dur="500"/>
                                        <p:tgtEl>
                                          <p:spTgt spid="8"/>
                                        </p:tgtEl>
                                      </p:cBhvr>
                                    </p:animEffect>
                                  </p:childTnLst>
                                  <p:subTnLst>
                                    <p:audio>
                                      <p:cMediaNode>
                                        <p:cTn display="0" masterRel="sameClick">
                                          <p:stCondLst>
                                            <p:cond evt="begin" delay="0">
                                              <p:tn val="11"/>
                                            </p:cond>
                                          </p:stCondLst>
                                          <p:endCondLst>
                                            <p:cond evt="onStopAudio" delay="0">
                                              <p:tgtEl>
                                                <p:sldTgt/>
                                              </p:tgtEl>
                                            </p:cond>
                                          </p:endCondLst>
                                        </p:cTn>
                                        <p:tgtEl>
                                          <p:sndTgt r:embed="rId2" name="CHIMES.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utoUpdateAnimBg="0"/>
      <p:bldP spid="8" grpId="0" autoUpdateAnimBg="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4" name="Rectangle 3"/>
          <p:cNvSpPr>
            <a:spLocks noGrp="1" noChangeArrowheads="1"/>
          </p:cNvSpPr>
          <p:nvPr>
            <p:ph type="title"/>
          </p:nvPr>
        </p:nvSpPr>
        <p:spPr>
          <a:xfrm>
            <a:off x="838200" y="482481"/>
            <a:ext cx="10515600" cy="590429"/>
          </a:xfrm>
          <a:noFill/>
        </p:spPr>
        <p:txBody>
          <a:bodyPr/>
          <a:lstStyle/>
          <a:p>
            <a:pPr eaLnBrk="1" hangingPunct="1"/>
            <a:r>
              <a:rPr lang="en-US" altLang="zh-CN" dirty="0">
                <a:latin typeface="微软雅黑" panose="020B0503020204020204" pitchFamily="34" charset="-122"/>
                <a:ea typeface="微软雅黑" panose="020B0503020204020204" pitchFamily="34" charset="-122"/>
              </a:rPr>
              <a:t>5.1.4  </a:t>
            </a:r>
            <a:r>
              <a:rPr lang="zh-CN" altLang="en-US" dirty="0">
                <a:latin typeface="微软雅黑" panose="020B0503020204020204" pitchFamily="34" charset="-122"/>
                <a:ea typeface="微软雅黑" panose="020B0503020204020204" pitchFamily="34" charset="-122"/>
              </a:rPr>
              <a:t>滤波器特性的逼近</a:t>
            </a:r>
          </a:p>
        </p:txBody>
      </p:sp>
      <p:sp>
        <p:nvSpPr>
          <p:cNvPr id="35845" name="Rectangle 4"/>
          <p:cNvSpPr>
            <a:spLocks noChangeArrowheads="1"/>
          </p:cNvSpPr>
          <p:nvPr/>
        </p:nvSpPr>
        <p:spPr bwMode="auto">
          <a:xfrm>
            <a:off x="1519238" y="5362635"/>
            <a:ext cx="7991475"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kumimoji="1" lang="zh-CN" altLang="en-US" sz="2400" b="1" dirty="0">
                <a:solidFill>
                  <a:srgbClr val="FF0000"/>
                </a:solidFill>
                <a:latin typeface="宋体" panose="02010600030101010101" pitchFamily="2" charset="-122"/>
              </a:rPr>
              <a:t>这在物理上是无法实现的。实践中往往选择适当逼近方法，实现对理想滤波器的最佳逼近</a:t>
            </a:r>
            <a:r>
              <a:rPr kumimoji="1" lang="zh-CN" altLang="en-US" sz="2400" b="1" dirty="0">
                <a:solidFill>
                  <a:srgbClr val="FF0000"/>
                </a:solidFill>
                <a:latin typeface="Times New Roman" panose="02020603050405020304" pitchFamily="18" charset="0"/>
                <a:ea typeface="楷体_GB2312" pitchFamily="49" charset="-122"/>
              </a:rPr>
              <a:t>。</a:t>
            </a:r>
          </a:p>
        </p:txBody>
      </p:sp>
      <p:sp>
        <p:nvSpPr>
          <p:cNvPr id="35846" name="Line 68"/>
          <p:cNvSpPr>
            <a:spLocks noChangeShapeType="1"/>
          </p:cNvSpPr>
          <p:nvPr/>
        </p:nvSpPr>
        <p:spPr bwMode="auto">
          <a:xfrm>
            <a:off x="2819400" y="3960813"/>
            <a:ext cx="68580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5847" name="Line 69"/>
          <p:cNvSpPr>
            <a:spLocks noChangeShapeType="1"/>
          </p:cNvSpPr>
          <p:nvPr/>
        </p:nvSpPr>
        <p:spPr bwMode="auto">
          <a:xfrm>
            <a:off x="6340475" y="4689475"/>
            <a:ext cx="1600200"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5848" name="Line 70"/>
          <p:cNvSpPr>
            <a:spLocks noChangeShapeType="1"/>
          </p:cNvSpPr>
          <p:nvPr/>
        </p:nvSpPr>
        <p:spPr bwMode="auto">
          <a:xfrm flipV="1">
            <a:off x="6569075" y="3775075"/>
            <a:ext cx="0" cy="106680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5849" name="Text Box 71"/>
          <p:cNvSpPr txBox="1">
            <a:spLocks noChangeArrowheads="1"/>
          </p:cNvSpPr>
          <p:nvPr/>
        </p:nvSpPr>
        <p:spPr bwMode="auto">
          <a:xfrm>
            <a:off x="6553201" y="3505200"/>
            <a:ext cx="821059"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kumimoji="1" lang="en-US" altLang="zh-CN" dirty="0">
                <a:latin typeface="Times New Roman" panose="02020603050405020304" pitchFamily="18" charset="0"/>
                <a:sym typeface="Symbol" panose="05050102010706020507" pitchFamily="18" charset="2"/>
              </a:rPr>
              <a:t></a:t>
            </a:r>
            <a:r>
              <a:rPr kumimoji="1" lang="en-US" altLang="zh-CN" i="1" dirty="0">
                <a:latin typeface="Times New Roman" panose="02020603050405020304" pitchFamily="18" charset="0"/>
                <a:sym typeface="Symbol" panose="05050102010706020507" pitchFamily="18" charset="2"/>
              </a:rPr>
              <a:t>H</a:t>
            </a:r>
            <a:r>
              <a:rPr kumimoji="1" lang="en-US" altLang="zh-CN" dirty="0">
                <a:latin typeface="Times New Roman" panose="02020603050405020304" pitchFamily="18" charset="0"/>
                <a:sym typeface="Symbol" panose="05050102010706020507" pitchFamily="18" charset="2"/>
              </a:rPr>
              <a:t>(</a:t>
            </a:r>
            <a:r>
              <a:rPr kumimoji="1" lang="en-US" altLang="zh-CN" i="1" dirty="0">
                <a:latin typeface="Times New Roman" panose="02020603050405020304" pitchFamily="18" charset="0"/>
                <a:sym typeface="Symbol" panose="05050102010706020507" pitchFamily="18" charset="2"/>
              </a:rPr>
              <a:t>j</a:t>
            </a:r>
            <a:r>
              <a:rPr kumimoji="1" lang="en-US" altLang="zh-CN" dirty="0">
                <a:latin typeface="Times New Roman" panose="02020603050405020304" pitchFamily="18" charset="0"/>
                <a:sym typeface="Symbol" panose="05050102010706020507" pitchFamily="18" charset="2"/>
              </a:rPr>
              <a:t>)</a:t>
            </a:r>
          </a:p>
        </p:txBody>
      </p:sp>
      <p:sp>
        <p:nvSpPr>
          <p:cNvPr id="35850" name="Text Box 72"/>
          <p:cNvSpPr txBox="1">
            <a:spLocks noChangeArrowheads="1"/>
          </p:cNvSpPr>
          <p:nvPr/>
        </p:nvSpPr>
        <p:spPr bwMode="auto">
          <a:xfrm>
            <a:off x="6096000" y="3889376"/>
            <a:ext cx="4254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kumimoji="1" lang="en-US" altLang="zh-CN" i="1" dirty="0">
                <a:latin typeface="Times New Roman" panose="02020603050405020304" pitchFamily="18" charset="0"/>
              </a:rPr>
              <a:t>H</a:t>
            </a:r>
            <a:r>
              <a:rPr kumimoji="1" lang="en-US" altLang="zh-CN" baseline="-25000" dirty="0">
                <a:latin typeface="Times New Roman" panose="02020603050405020304" pitchFamily="18" charset="0"/>
              </a:rPr>
              <a:t>0</a:t>
            </a:r>
            <a:endParaRPr kumimoji="1" lang="en-US" altLang="zh-CN" dirty="0">
              <a:latin typeface="Times New Roman" panose="02020603050405020304" pitchFamily="18" charset="0"/>
            </a:endParaRPr>
          </a:p>
        </p:txBody>
      </p:sp>
      <p:sp>
        <p:nvSpPr>
          <p:cNvPr id="35851" name="Text Box 73"/>
          <p:cNvSpPr txBox="1">
            <a:spLocks noChangeArrowheads="1"/>
          </p:cNvSpPr>
          <p:nvPr/>
        </p:nvSpPr>
        <p:spPr bwMode="auto">
          <a:xfrm>
            <a:off x="7696201" y="4646613"/>
            <a:ext cx="341313"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kumimoji="1" lang="en-US" altLang="zh-CN" i="1" dirty="0">
                <a:latin typeface="Times New Roman" panose="02020603050405020304" pitchFamily="18" charset="0"/>
                <a:sym typeface="Symbol" panose="05050102010706020507" pitchFamily="18" charset="2"/>
              </a:rPr>
              <a:t></a:t>
            </a:r>
            <a:endParaRPr kumimoji="1" lang="en-US" altLang="zh-CN" i="1" dirty="0">
              <a:latin typeface="Times New Roman" panose="02020603050405020304" pitchFamily="18" charset="0"/>
            </a:endParaRPr>
          </a:p>
        </p:txBody>
      </p:sp>
      <p:sp>
        <p:nvSpPr>
          <p:cNvPr id="35852" name="Text Box 74"/>
          <p:cNvSpPr txBox="1">
            <a:spLocks noChangeArrowheads="1"/>
          </p:cNvSpPr>
          <p:nvPr/>
        </p:nvSpPr>
        <p:spPr bwMode="auto">
          <a:xfrm>
            <a:off x="7239001" y="4646613"/>
            <a:ext cx="549275"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kumimoji="1" lang="en-US" altLang="zh-CN" i="1" dirty="0">
                <a:latin typeface="Times New Roman" panose="02020603050405020304" pitchFamily="18" charset="0"/>
                <a:sym typeface="Symbol" panose="05050102010706020507" pitchFamily="18" charset="2"/>
              </a:rPr>
              <a:t></a:t>
            </a:r>
            <a:r>
              <a:rPr kumimoji="1" lang="en-US" altLang="zh-CN" dirty="0">
                <a:latin typeface="Times New Roman" panose="02020603050405020304" pitchFamily="18" charset="0"/>
                <a:sym typeface="Symbol" panose="05050102010706020507" pitchFamily="18" charset="2"/>
              </a:rPr>
              <a:t> </a:t>
            </a:r>
            <a:r>
              <a:rPr kumimoji="1" lang="en-US" altLang="zh-CN" baseline="-25000" dirty="0">
                <a:latin typeface="Times New Roman" panose="02020603050405020304" pitchFamily="18" charset="0"/>
                <a:sym typeface="Symbol" panose="05050102010706020507" pitchFamily="18" charset="2"/>
              </a:rPr>
              <a:t>2</a:t>
            </a:r>
            <a:endParaRPr kumimoji="1" lang="en-US" altLang="zh-CN" sz="2400" dirty="0">
              <a:latin typeface="Times New Roman" panose="02020603050405020304" pitchFamily="18" charset="0"/>
            </a:endParaRPr>
          </a:p>
        </p:txBody>
      </p:sp>
      <p:sp>
        <p:nvSpPr>
          <p:cNvPr id="35853" name="Line 75"/>
          <p:cNvSpPr>
            <a:spLocks noChangeShapeType="1"/>
          </p:cNvSpPr>
          <p:nvPr/>
        </p:nvSpPr>
        <p:spPr bwMode="auto">
          <a:xfrm>
            <a:off x="4435475" y="4689475"/>
            <a:ext cx="1600200"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5854" name="Line 76"/>
          <p:cNvSpPr>
            <a:spLocks noChangeShapeType="1"/>
          </p:cNvSpPr>
          <p:nvPr/>
        </p:nvSpPr>
        <p:spPr bwMode="auto">
          <a:xfrm flipV="1">
            <a:off x="4664075" y="3775075"/>
            <a:ext cx="0" cy="106680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5855" name="Line 77"/>
          <p:cNvSpPr>
            <a:spLocks noChangeShapeType="1"/>
          </p:cNvSpPr>
          <p:nvPr/>
        </p:nvSpPr>
        <p:spPr bwMode="auto">
          <a:xfrm>
            <a:off x="5257800" y="3960813"/>
            <a:ext cx="0" cy="76200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5856" name="Text Box 78"/>
          <p:cNvSpPr txBox="1">
            <a:spLocks noChangeArrowheads="1"/>
          </p:cNvSpPr>
          <p:nvPr/>
        </p:nvSpPr>
        <p:spPr bwMode="auto">
          <a:xfrm>
            <a:off x="4648201" y="3505200"/>
            <a:ext cx="821059"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kumimoji="1" lang="en-US" altLang="zh-CN" dirty="0">
                <a:latin typeface="Times New Roman" panose="02020603050405020304" pitchFamily="18" charset="0"/>
                <a:sym typeface="Symbol" panose="05050102010706020507" pitchFamily="18" charset="2"/>
              </a:rPr>
              <a:t></a:t>
            </a:r>
            <a:r>
              <a:rPr kumimoji="1" lang="en-US" altLang="zh-CN" i="1" dirty="0">
                <a:latin typeface="Times New Roman" panose="02020603050405020304" pitchFamily="18" charset="0"/>
                <a:sym typeface="Symbol" panose="05050102010706020507" pitchFamily="18" charset="2"/>
              </a:rPr>
              <a:t>H</a:t>
            </a:r>
            <a:r>
              <a:rPr kumimoji="1" lang="en-US" altLang="zh-CN" dirty="0">
                <a:latin typeface="Times New Roman" panose="02020603050405020304" pitchFamily="18" charset="0"/>
                <a:sym typeface="Symbol" panose="05050102010706020507" pitchFamily="18" charset="2"/>
              </a:rPr>
              <a:t>(</a:t>
            </a:r>
            <a:r>
              <a:rPr kumimoji="1" lang="en-US" altLang="zh-CN" i="1" dirty="0">
                <a:latin typeface="Times New Roman" panose="02020603050405020304" pitchFamily="18" charset="0"/>
                <a:sym typeface="Symbol" panose="05050102010706020507" pitchFamily="18" charset="2"/>
              </a:rPr>
              <a:t>j</a:t>
            </a:r>
            <a:r>
              <a:rPr kumimoji="1" lang="en-US" altLang="zh-CN" dirty="0">
                <a:latin typeface="Times New Roman" panose="02020603050405020304" pitchFamily="18" charset="0"/>
                <a:sym typeface="Symbol" panose="05050102010706020507" pitchFamily="18" charset="2"/>
              </a:rPr>
              <a:t>)</a:t>
            </a:r>
          </a:p>
        </p:txBody>
      </p:sp>
      <p:sp>
        <p:nvSpPr>
          <p:cNvPr id="35857" name="Text Box 79"/>
          <p:cNvSpPr txBox="1">
            <a:spLocks noChangeArrowheads="1"/>
          </p:cNvSpPr>
          <p:nvPr/>
        </p:nvSpPr>
        <p:spPr bwMode="auto">
          <a:xfrm>
            <a:off x="4191000" y="3889376"/>
            <a:ext cx="4254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kumimoji="1" lang="en-US" altLang="zh-CN" i="1" dirty="0">
                <a:latin typeface="Times New Roman" panose="02020603050405020304" pitchFamily="18" charset="0"/>
              </a:rPr>
              <a:t>H</a:t>
            </a:r>
            <a:r>
              <a:rPr kumimoji="1" lang="en-US" altLang="zh-CN" baseline="-25000" dirty="0">
                <a:latin typeface="Times New Roman" panose="02020603050405020304" pitchFamily="18" charset="0"/>
              </a:rPr>
              <a:t>0</a:t>
            </a:r>
            <a:endParaRPr kumimoji="1" lang="en-US" altLang="zh-CN" dirty="0">
              <a:latin typeface="Times New Roman" panose="02020603050405020304" pitchFamily="18" charset="0"/>
            </a:endParaRPr>
          </a:p>
        </p:txBody>
      </p:sp>
      <p:sp>
        <p:nvSpPr>
          <p:cNvPr id="35858" name="Text Box 80"/>
          <p:cNvSpPr txBox="1">
            <a:spLocks noChangeArrowheads="1"/>
          </p:cNvSpPr>
          <p:nvPr/>
        </p:nvSpPr>
        <p:spPr bwMode="auto">
          <a:xfrm>
            <a:off x="5791201" y="4646613"/>
            <a:ext cx="341313"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kumimoji="1" lang="en-US" altLang="zh-CN" i="1" dirty="0">
                <a:latin typeface="Times New Roman" panose="02020603050405020304" pitchFamily="18" charset="0"/>
                <a:sym typeface="Symbol" panose="05050102010706020507" pitchFamily="18" charset="2"/>
              </a:rPr>
              <a:t></a:t>
            </a:r>
            <a:endParaRPr kumimoji="1" lang="en-US" altLang="zh-CN" i="1" dirty="0">
              <a:latin typeface="Times New Roman" panose="02020603050405020304" pitchFamily="18" charset="0"/>
            </a:endParaRPr>
          </a:p>
        </p:txBody>
      </p:sp>
      <p:sp>
        <p:nvSpPr>
          <p:cNvPr id="35859" name="Text Box 81"/>
          <p:cNvSpPr txBox="1">
            <a:spLocks noChangeArrowheads="1"/>
          </p:cNvSpPr>
          <p:nvPr/>
        </p:nvSpPr>
        <p:spPr bwMode="auto">
          <a:xfrm>
            <a:off x="5105401" y="4646613"/>
            <a:ext cx="549275"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kumimoji="1" lang="en-US" altLang="zh-CN" i="1" dirty="0">
                <a:latin typeface="Times New Roman" panose="02020603050405020304" pitchFamily="18" charset="0"/>
                <a:sym typeface="Symbol" panose="05050102010706020507" pitchFamily="18" charset="2"/>
              </a:rPr>
              <a:t></a:t>
            </a:r>
            <a:r>
              <a:rPr kumimoji="1" lang="en-US" altLang="zh-CN" dirty="0">
                <a:latin typeface="Times New Roman" panose="02020603050405020304" pitchFamily="18" charset="0"/>
                <a:sym typeface="Symbol" panose="05050102010706020507" pitchFamily="18" charset="2"/>
              </a:rPr>
              <a:t> </a:t>
            </a:r>
            <a:r>
              <a:rPr kumimoji="1" lang="en-US" altLang="zh-CN" baseline="-25000" dirty="0">
                <a:latin typeface="Times New Roman" panose="02020603050405020304" pitchFamily="18" charset="0"/>
                <a:sym typeface="Symbol" panose="05050102010706020507" pitchFamily="18" charset="2"/>
              </a:rPr>
              <a:t>0</a:t>
            </a:r>
            <a:endParaRPr kumimoji="1" lang="en-US" altLang="zh-CN" sz="2400" dirty="0">
              <a:latin typeface="Times New Roman" panose="02020603050405020304" pitchFamily="18" charset="0"/>
            </a:endParaRPr>
          </a:p>
        </p:txBody>
      </p:sp>
      <p:sp>
        <p:nvSpPr>
          <p:cNvPr id="35860" name="Line 82"/>
          <p:cNvSpPr>
            <a:spLocks noChangeShapeType="1"/>
          </p:cNvSpPr>
          <p:nvPr/>
        </p:nvSpPr>
        <p:spPr bwMode="auto">
          <a:xfrm>
            <a:off x="2606675" y="4689475"/>
            <a:ext cx="1600200"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5861" name="Line 83"/>
          <p:cNvSpPr>
            <a:spLocks noChangeShapeType="1"/>
          </p:cNvSpPr>
          <p:nvPr/>
        </p:nvSpPr>
        <p:spPr bwMode="auto">
          <a:xfrm flipV="1">
            <a:off x="2835275" y="3775075"/>
            <a:ext cx="0" cy="106680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5862" name="Line 84"/>
          <p:cNvSpPr>
            <a:spLocks noChangeShapeType="1"/>
          </p:cNvSpPr>
          <p:nvPr/>
        </p:nvSpPr>
        <p:spPr bwMode="auto">
          <a:xfrm>
            <a:off x="3505200" y="3960813"/>
            <a:ext cx="0" cy="76200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5863" name="Text Box 85"/>
          <p:cNvSpPr txBox="1">
            <a:spLocks noChangeArrowheads="1"/>
          </p:cNvSpPr>
          <p:nvPr/>
        </p:nvSpPr>
        <p:spPr bwMode="auto">
          <a:xfrm>
            <a:off x="2819401" y="3505200"/>
            <a:ext cx="821059"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kumimoji="1" lang="en-US" altLang="zh-CN" dirty="0">
                <a:latin typeface="Times New Roman" panose="02020603050405020304" pitchFamily="18" charset="0"/>
                <a:sym typeface="Symbol" panose="05050102010706020507" pitchFamily="18" charset="2"/>
              </a:rPr>
              <a:t></a:t>
            </a:r>
            <a:r>
              <a:rPr kumimoji="1" lang="en-US" altLang="zh-CN" i="1" dirty="0">
                <a:latin typeface="Times New Roman" panose="02020603050405020304" pitchFamily="18" charset="0"/>
                <a:sym typeface="Symbol" panose="05050102010706020507" pitchFamily="18" charset="2"/>
              </a:rPr>
              <a:t>H</a:t>
            </a:r>
            <a:r>
              <a:rPr kumimoji="1" lang="en-US" altLang="zh-CN" dirty="0">
                <a:latin typeface="Times New Roman" panose="02020603050405020304" pitchFamily="18" charset="0"/>
                <a:sym typeface="Symbol" panose="05050102010706020507" pitchFamily="18" charset="2"/>
              </a:rPr>
              <a:t>(</a:t>
            </a:r>
            <a:r>
              <a:rPr kumimoji="1" lang="en-US" altLang="zh-CN" i="1" dirty="0">
                <a:latin typeface="Times New Roman" panose="02020603050405020304" pitchFamily="18" charset="0"/>
                <a:sym typeface="Symbol" panose="05050102010706020507" pitchFamily="18" charset="2"/>
              </a:rPr>
              <a:t>j</a:t>
            </a:r>
            <a:r>
              <a:rPr kumimoji="1" lang="en-US" altLang="zh-CN" dirty="0">
                <a:latin typeface="Times New Roman" panose="02020603050405020304" pitchFamily="18" charset="0"/>
                <a:sym typeface="Symbol" panose="05050102010706020507" pitchFamily="18" charset="2"/>
              </a:rPr>
              <a:t>)</a:t>
            </a:r>
          </a:p>
        </p:txBody>
      </p:sp>
      <p:sp>
        <p:nvSpPr>
          <p:cNvPr id="35864" name="Text Box 86"/>
          <p:cNvSpPr txBox="1">
            <a:spLocks noChangeArrowheads="1"/>
          </p:cNvSpPr>
          <p:nvPr/>
        </p:nvSpPr>
        <p:spPr bwMode="auto">
          <a:xfrm>
            <a:off x="2362200" y="3889376"/>
            <a:ext cx="4254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kumimoji="1" lang="en-US" altLang="zh-CN" i="1" dirty="0">
                <a:latin typeface="Times New Roman" panose="02020603050405020304" pitchFamily="18" charset="0"/>
              </a:rPr>
              <a:t>H</a:t>
            </a:r>
            <a:r>
              <a:rPr kumimoji="1" lang="en-US" altLang="zh-CN" baseline="-25000" dirty="0">
                <a:latin typeface="Times New Roman" panose="02020603050405020304" pitchFamily="18" charset="0"/>
              </a:rPr>
              <a:t>0</a:t>
            </a:r>
            <a:endParaRPr kumimoji="1" lang="en-US" altLang="zh-CN" dirty="0">
              <a:latin typeface="Times New Roman" panose="02020603050405020304" pitchFamily="18" charset="0"/>
            </a:endParaRPr>
          </a:p>
        </p:txBody>
      </p:sp>
      <p:sp>
        <p:nvSpPr>
          <p:cNvPr id="35865" name="Text Box 87"/>
          <p:cNvSpPr txBox="1">
            <a:spLocks noChangeArrowheads="1"/>
          </p:cNvSpPr>
          <p:nvPr/>
        </p:nvSpPr>
        <p:spPr bwMode="auto">
          <a:xfrm>
            <a:off x="3962401" y="4646613"/>
            <a:ext cx="341313"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kumimoji="1" lang="en-US" altLang="zh-CN" i="1" dirty="0">
                <a:latin typeface="Times New Roman" panose="02020603050405020304" pitchFamily="18" charset="0"/>
                <a:sym typeface="Symbol" panose="05050102010706020507" pitchFamily="18" charset="2"/>
              </a:rPr>
              <a:t></a:t>
            </a:r>
            <a:endParaRPr kumimoji="1" lang="en-US" altLang="zh-CN" i="1" dirty="0">
              <a:latin typeface="Times New Roman" panose="02020603050405020304" pitchFamily="18" charset="0"/>
            </a:endParaRPr>
          </a:p>
        </p:txBody>
      </p:sp>
      <p:sp>
        <p:nvSpPr>
          <p:cNvPr id="35866" name="Text Box 88"/>
          <p:cNvSpPr txBox="1">
            <a:spLocks noChangeArrowheads="1"/>
          </p:cNvSpPr>
          <p:nvPr/>
        </p:nvSpPr>
        <p:spPr bwMode="auto">
          <a:xfrm>
            <a:off x="3286634" y="4628927"/>
            <a:ext cx="549275"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kumimoji="1" lang="en-US" altLang="zh-CN" i="1" dirty="0">
                <a:latin typeface="Times New Roman" panose="02020603050405020304" pitchFamily="18" charset="0"/>
                <a:sym typeface="Symbol" panose="05050102010706020507" pitchFamily="18" charset="2"/>
              </a:rPr>
              <a:t></a:t>
            </a:r>
            <a:r>
              <a:rPr kumimoji="1" lang="en-US" altLang="zh-CN" dirty="0">
                <a:latin typeface="Times New Roman" panose="02020603050405020304" pitchFamily="18" charset="0"/>
                <a:sym typeface="Symbol" panose="05050102010706020507" pitchFamily="18" charset="2"/>
              </a:rPr>
              <a:t> </a:t>
            </a:r>
            <a:r>
              <a:rPr kumimoji="1" lang="en-US" altLang="zh-CN" baseline="-25000" dirty="0">
                <a:latin typeface="Times New Roman" panose="02020603050405020304" pitchFamily="18" charset="0"/>
                <a:sym typeface="Symbol" panose="05050102010706020507" pitchFamily="18" charset="2"/>
              </a:rPr>
              <a:t>0</a:t>
            </a:r>
            <a:endParaRPr kumimoji="1" lang="en-US" altLang="zh-CN" sz="2400" dirty="0">
              <a:latin typeface="Times New Roman" panose="02020603050405020304" pitchFamily="18" charset="0"/>
            </a:endParaRPr>
          </a:p>
        </p:txBody>
      </p:sp>
      <p:sp>
        <p:nvSpPr>
          <p:cNvPr id="35867" name="Line 89"/>
          <p:cNvSpPr>
            <a:spLocks noChangeShapeType="1"/>
          </p:cNvSpPr>
          <p:nvPr/>
        </p:nvSpPr>
        <p:spPr bwMode="auto">
          <a:xfrm>
            <a:off x="8321675" y="4689475"/>
            <a:ext cx="1600200"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5868" name="Line 90"/>
          <p:cNvSpPr>
            <a:spLocks noChangeShapeType="1"/>
          </p:cNvSpPr>
          <p:nvPr/>
        </p:nvSpPr>
        <p:spPr bwMode="auto">
          <a:xfrm flipV="1">
            <a:off x="8550275" y="3775075"/>
            <a:ext cx="0" cy="106680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5869" name="Line 91"/>
          <p:cNvSpPr>
            <a:spLocks noChangeShapeType="1"/>
          </p:cNvSpPr>
          <p:nvPr/>
        </p:nvSpPr>
        <p:spPr bwMode="auto">
          <a:xfrm>
            <a:off x="9296400" y="4037013"/>
            <a:ext cx="0" cy="68580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5870" name="Text Box 92"/>
          <p:cNvSpPr txBox="1">
            <a:spLocks noChangeArrowheads="1"/>
          </p:cNvSpPr>
          <p:nvPr/>
        </p:nvSpPr>
        <p:spPr bwMode="auto">
          <a:xfrm>
            <a:off x="8534401" y="3505200"/>
            <a:ext cx="821059"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kumimoji="1" lang="en-US" altLang="zh-CN" dirty="0">
                <a:latin typeface="Times New Roman" panose="02020603050405020304" pitchFamily="18" charset="0"/>
                <a:sym typeface="Symbol" panose="05050102010706020507" pitchFamily="18" charset="2"/>
              </a:rPr>
              <a:t></a:t>
            </a:r>
            <a:r>
              <a:rPr kumimoji="1" lang="en-US" altLang="zh-CN" i="1" dirty="0">
                <a:latin typeface="Times New Roman" panose="02020603050405020304" pitchFamily="18" charset="0"/>
                <a:sym typeface="Symbol" panose="05050102010706020507" pitchFamily="18" charset="2"/>
              </a:rPr>
              <a:t>H</a:t>
            </a:r>
            <a:r>
              <a:rPr kumimoji="1" lang="en-US" altLang="zh-CN" dirty="0">
                <a:latin typeface="Times New Roman" panose="02020603050405020304" pitchFamily="18" charset="0"/>
                <a:sym typeface="Symbol" panose="05050102010706020507" pitchFamily="18" charset="2"/>
              </a:rPr>
              <a:t>(</a:t>
            </a:r>
            <a:r>
              <a:rPr kumimoji="1" lang="en-US" altLang="zh-CN" i="1" dirty="0">
                <a:latin typeface="Times New Roman" panose="02020603050405020304" pitchFamily="18" charset="0"/>
                <a:sym typeface="Symbol" panose="05050102010706020507" pitchFamily="18" charset="2"/>
              </a:rPr>
              <a:t>j</a:t>
            </a:r>
            <a:r>
              <a:rPr kumimoji="1" lang="en-US" altLang="zh-CN" dirty="0">
                <a:latin typeface="Times New Roman" panose="02020603050405020304" pitchFamily="18" charset="0"/>
                <a:sym typeface="Symbol" panose="05050102010706020507" pitchFamily="18" charset="2"/>
              </a:rPr>
              <a:t>)</a:t>
            </a:r>
          </a:p>
        </p:txBody>
      </p:sp>
      <p:sp>
        <p:nvSpPr>
          <p:cNvPr id="35871" name="Text Box 93"/>
          <p:cNvSpPr txBox="1">
            <a:spLocks noChangeArrowheads="1"/>
          </p:cNvSpPr>
          <p:nvPr/>
        </p:nvSpPr>
        <p:spPr bwMode="auto">
          <a:xfrm>
            <a:off x="8077200" y="3889376"/>
            <a:ext cx="4254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kumimoji="1" lang="en-US" altLang="zh-CN" i="1" dirty="0">
                <a:latin typeface="Times New Roman" panose="02020603050405020304" pitchFamily="18" charset="0"/>
              </a:rPr>
              <a:t>H</a:t>
            </a:r>
            <a:r>
              <a:rPr kumimoji="1" lang="en-US" altLang="zh-CN" baseline="-25000" dirty="0">
                <a:latin typeface="Times New Roman" panose="02020603050405020304" pitchFamily="18" charset="0"/>
              </a:rPr>
              <a:t>0</a:t>
            </a:r>
            <a:endParaRPr kumimoji="1" lang="en-US" altLang="zh-CN" dirty="0">
              <a:latin typeface="Times New Roman" panose="02020603050405020304" pitchFamily="18" charset="0"/>
            </a:endParaRPr>
          </a:p>
        </p:txBody>
      </p:sp>
      <p:sp>
        <p:nvSpPr>
          <p:cNvPr id="35872" name="Text Box 94"/>
          <p:cNvSpPr txBox="1">
            <a:spLocks noChangeArrowheads="1"/>
          </p:cNvSpPr>
          <p:nvPr/>
        </p:nvSpPr>
        <p:spPr bwMode="auto">
          <a:xfrm>
            <a:off x="9677401" y="4646613"/>
            <a:ext cx="341313"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kumimoji="1" lang="en-US" altLang="zh-CN">
                <a:latin typeface="Times New Roman" panose="02020603050405020304" pitchFamily="18" charset="0"/>
                <a:sym typeface="Symbol" panose="05050102010706020507" pitchFamily="18" charset="2"/>
              </a:rPr>
              <a:t></a:t>
            </a:r>
            <a:endParaRPr kumimoji="1" lang="en-US" altLang="zh-CN" sz="2400">
              <a:latin typeface="Times New Roman" panose="02020603050405020304" pitchFamily="18" charset="0"/>
            </a:endParaRPr>
          </a:p>
        </p:txBody>
      </p:sp>
      <p:sp>
        <p:nvSpPr>
          <p:cNvPr id="35873" name="Text Box 95"/>
          <p:cNvSpPr txBox="1">
            <a:spLocks noChangeArrowheads="1"/>
          </p:cNvSpPr>
          <p:nvPr/>
        </p:nvSpPr>
        <p:spPr bwMode="auto">
          <a:xfrm>
            <a:off x="8991601" y="4646613"/>
            <a:ext cx="549275"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kumimoji="1" lang="en-US" altLang="zh-CN" i="1" dirty="0">
                <a:latin typeface="Times New Roman" panose="02020603050405020304" pitchFamily="18" charset="0"/>
                <a:sym typeface="Symbol" panose="05050102010706020507" pitchFamily="18" charset="2"/>
              </a:rPr>
              <a:t></a:t>
            </a:r>
            <a:r>
              <a:rPr kumimoji="1" lang="en-US" altLang="zh-CN" dirty="0">
                <a:latin typeface="Times New Roman" panose="02020603050405020304" pitchFamily="18" charset="0"/>
                <a:sym typeface="Symbol" panose="05050102010706020507" pitchFamily="18" charset="2"/>
              </a:rPr>
              <a:t> </a:t>
            </a:r>
            <a:r>
              <a:rPr kumimoji="1" lang="en-US" altLang="zh-CN" baseline="-25000" dirty="0">
                <a:latin typeface="Times New Roman" panose="02020603050405020304" pitchFamily="18" charset="0"/>
                <a:sym typeface="Symbol" panose="05050102010706020507" pitchFamily="18" charset="2"/>
              </a:rPr>
              <a:t>2</a:t>
            </a:r>
            <a:endParaRPr kumimoji="1" lang="en-US" altLang="zh-CN" sz="2400" dirty="0">
              <a:latin typeface="Times New Roman" panose="02020603050405020304" pitchFamily="18" charset="0"/>
            </a:endParaRPr>
          </a:p>
        </p:txBody>
      </p:sp>
      <p:sp>
        <p:nvSpPr>
          <p:cNvPr id="35874" name="Line 96"/>
          <p:cNvSpPr>
            <a:spLocks noChangeShapeType="1"/>
          </p:cNvSpPr>
          <p:nvPr/>
        </p:nvSpPr>
        <p:spPr bwMode="auto">
          <a:xfrm>
            <a:off x="5257800" y="3960813"/>
            <a:ext cx="68580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5875" name="Line 97"/>
          <p:cNvSpPr>
            <a:spLocks noChangeShapeType="1"/>
          </p:cNvSpPr>
          <p:nvPr/>
        </p:nvSpPr>
        <p:spPr bwMode="auto">
          <a:xfrm>
            <a:off x="6934200" y="3960813"/>
            <a:ext cx="53340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5876" name="Line 98"/>
          <p:cNvSpPr>
            <a:spLocks noChangeShapeType="1"/>
          </p:cNvSpPr>
          <p:nvPr/>
        </p:nvSpPr>
        <p:spPr bwMode="auto">
          <a:xfrm>
            <a:off x="6934200" y="3960813"/>
            <a:ext cx="0" cy="76200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5877" name="Line 99"/>
          <p:cNvSpPr>
            <a:spLocks noChangeShapeType="1"/>
          </p:cNvSpPr>
          <p:nvPr/>
        </p:nvSpPr>
        <p:spPr bwMode="auto">
          <a:xfrm>
            <a:off x="7467600" y="3960813"/>
            <a:ext cx="0" cy="76200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5878" name="Line 100"/>
          <p:cNvSpPr>
            <a:spLocks noChangeShapeType="1"/>
          </p:cNvSpPr>
          <p:nvPr/>
        </p:nvSpPr>
        <p:spPr bwMode="auto">
          <a:xfrm>
            <a:off x="9296400" y="4037013"/>
            <a:ext cx="76200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5879" name="Line 101"/>
          <p:cNvSpPr>
            <a:spLocks noChangeShapeType="1"/>
          </p:cNvSpPr>
          <p:nvPr/>
        </p:nvSpPr>
        <p:spPr bwMode="auto">
          <a:xfrm>
            <a:off x="8534400" y="4037013"/>
            <a:ext cx="30480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5880" name="Line 102"/>
          <p:cNvSpPr>
            <a:spLocks noChangeShapeType="1"/>
          </p:cNvSpPr>
          <p:nvPr/>
        </p:nvSpPr>
        <p:spPr bwMode="auto">
          <a:xfrm>
            <a:off x="8839200" y="4037013"/>
            <a:ext cx="0" cy="68580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5881" name="Rectangle 103"/>
          <p:cNvSpPr>
            <a:spLocks noChangeArrowheads="1"/>
          </p:cNvSpPr>
          <p:nvPr/>
        </p:nvSpPr>
        <p:spPr bwMode="auto">
          <a:xfrm>
            <a:off x="6629401" y="4646613"/>
            <a:ext cx="474663"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kumimoji="1" lang="en-US" altLang="zh-CN" i="1" dirty="0">
                <a:latin typeface="Times New Roman" panose="02020603050405020304" pitchFamily="18" charset="0"/>
                <a:sym typeface="Symbol" panose="05050102010706020507" pitchFamily="18" charset="2"/>
              </a:rPr>
              <a:t></a:t>
            </a:r>
            <a:r>
              <a:rPr kumimoji="1" lang="en-US" altLang="zh-CN" dirty="0">
                <a:latin typeface="Times New Roman" panose="02020603050405020304" pitchFamily="18" charset="0"/>
                <a:sym typeface="Symbol" panose="05050102010706020507" pitchFamily="18" charset="2"/>
              </a:rPr>
              <a:t> </a:t>
            </a:r>
            <a:r>
              <a:rPr kumimoji="1" lang="en-US" altLang="zh-CN" baseline="-25000" dirty="0">
                <a:latin typeface="Times New Roman" panose="02020603050405020304" pitchFamily="18" charset="0"/>
                <a:sym typeface="Symbol" panose="05050102010706020507" pitchFamily="18" charset="2"/>
              </a:rPr>
              <a:t>1</a:t>
            </a:r>
          </a:p>
        </p:txBody>
      </p:sp>
      <p:sp>
        <p:nvSpPr>
          <p:cNvPr id="35882" name="Rectangle 104"/>
          <p:cNvSpPr>
            <a:spLocks noChangeArrowheads="1"/>
          </p:cNvSpPr>
          <p:nvPr/>
        </p:nvSpPr>
        <p:spPr bwMode="auto">
          <a:xfrm>
            <a:off x="8534401" y="4646613"/>
            <a:ext cx="474663"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kumimoji="1" lang="en-US" altLang="zh-CN" i="1" dirty="0">
                <a:latin typeface="Times New Roman" panose="02020603050405020304" pitchFamily="18" charset="0"/>
                <a:sym typeface="Symbol" panose="05050102010706020507" pitchFamily="18" charset="2"/>
              </a:rPr>
              <a:t></a:t>
            </a:r>
            <a:r>
              <a:rPr kumimoji="1" lang="en-US" altLang="zh-CN" dirty="0">
                <a:latin typeface="Times New Roman" panose="02020603050405020304" pitchFamily="18" charset="0"/>
                <a:sym typeface="Symbol" panose="05050102010706020507" pitchFamily="18" charset="2"/>
              </a:rPr>
              <a:t> </a:t>
            </a:r>
            <a:r>
              <a:rPr kumimoji="1" lang="en-US" altLang="zh-CN" baseline="-25000" dirty="0">
                <a:latin typeface="Times New Roman" panose="02020603050405020304" pitchFamily="18" charset="0"/>
                <a:sym typeface="Symbol" panose="05050102010706020507" pitchFamily="18" charset="2"/>
              </a:rPr>
              <a:t>1</a:t>
            </a:r>
          </a:p>
        </p:txBody>
      </p:sp>
      <p:sp>
        <p:nvSpPr>
          <p:cNvPr id="42" name="Rectangle 4">
            <a:extLst>
              <a:ext uri="{FF2B5EF4-FFF2-40B4-BE49-F238E27FC236}">
                <a16:creationId xmlns:a16="http://schemas.microsoft.com/office/drawing/2014/main" id="{583161BB-4FAD-4342-A1D0-49B628ED48EB}"/>
              </a:ext>
            </a:extLst>
          </p:cNvPr>
          <p:cNvSpPr>
            <a:spLocks noChangeArrowheads="1"/>
          </p:cNvSpPr>
          <p:nvPr/>
        </p:nvSpPr>
        <p:spPr bwMode="auto">
          <a:xfrm>
            <a:off x="3127353" y="4937384"/>
            <a:ext cx="7304903"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lnSpc>
                <a:spcPct val="120000"/>
              </a:lnSpc>
              <a:spcBef>
                <a:spcPct val="30000"/>
              </a:spcBef>
              <a:buFont typeface="Wingdings" panose="05000000000000000000" pitchFamily="2" charset="2"/>
              <a:buChar char="v"/>
              <a:defRPr sz="2800" b="1">
                <a:solidFill>
                  <a:srgbClr val="3333FF"/>
                </a:solidFill>
                <a:latin typeface="Arial" panose="020B0604020202020204" pitchFamily="34" charset="0"/>
                <a:ea typeface="宋体" panose="02010600030101010101" pitchFamily="2" charset="-122"/>
              </a:defRPr>
            </a:lvl1pPr>
            <a:lvl2pPr marL="742950" indent="-285750">
              <a:lnSpc>
                <a:spcPct val="120000"/>
              </a:lnSpc>
              <a:spcBef>
                <a:spcPct val="30000"/>
              </a:spcBef>
              <a:buFont typeface="Wingdings" panose="05000000000000000000" pitchFamily="2" charset="2"/>
              <a:buChar char=""/>
              <a:defRPr sz="2400" b="1">
                <a:solidFill>
                  <a:schemeClr val="tx1"/>
                </a:solidFill>
                <a:latin typeface="Arial" panose="020B0604020202020204" pitchFamily="34" charset="0"/>
                <a:ea typeface="宋体" panose="02010600030101010101" pitchFamily="2" charset="-122"/>
              </a:defRPr>
            </a:lvl2pPr>
            <a:lvl3pPr marL="1143000" indent="-228600">
              <a:lnSpc>
                <a:spcPct val="120000"/>
              </a:lnSpc>
              <a:spcBef>
                <a:spcPct val="30000"/>
              </a:spcBef>
              <a:buFont typeface="Arial" panose="020B0604020202020204" pitchFamily="34" charset="0"/>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defTabSz="457200">
              <a:lnSpc>
                <a:spcPct val="100000"/>
              </a:lnSpc>
              <a:spcBef>
                <a:spcPct val="0"/>
              </a:spcBef>
              <a:buFontTx/>
              <a:buNone/>
            </a:pPr>
            <a:r>
              <a:rPr kumimoji="1" lang="zh-CN" altLang="en-US" sz="2400" dirty="0">
                <a:solidFill>
                  <a:srgbClr val="000000"/>
                </a:solidFill>
                <a:latin typeface="Times New Roman" panose="02020603050405020304" pitchFamily="18" charset="0"/>
                <a:ea typeface="楷体_GB2312" panose="02010609030101010101" pitchFamily="49" charset="-122"/>
              </a:rPr>
              <a:t>低通               高通                 带通                带阻</a:t>
            </a:r>
          </a:p>
        </p:txBody>
      </p:sp>
      <p:sp>
        <p:nvSpPr>
          <p:cNvPr id="3" name="内容占位符 2">
            <a:extLst>
              <a:ext uri="{FF2B5EF4-FFF2-40B4-BE49-F238E27FC236}">
                <a16:creationId xmlns:a16="http://schemas.microsoft.com/office/drawing/2014/main" id="{995E03E7-51F8-403D-A32B-B4EB9F988519}"/>
              </a:ext>
            </a:extLst>
          </p:cNvPr>
          <p:cNvSpPr>
            <a:spLocks noGrp="1"/>
          </p:cNvSpPr>
          <p:nvPr>
            <p:ph idx="4294967295"/>
          </p:nvPr>
        </p:nvSpPr>
        <p:spPr>
          <a:xfrm>
            <a:off x="838200" y="1165225"/>
            <a:ext cx="10515600" cy="5011739"/>
          </a:xfrm>
        </p:spPr>
        <p:txBody>
          <a:bodyPr/>
          <a:lstStyle/>
          <a:p>
            <a:r>
              <a:rPr lang="zh-CN" altLang="en-US" dirty="0">
                <a:latin typeface="微软雅黑" panose="020B0503020204020204" pitchFamily="34" charset="-122"/>
                <a:ea typeface="微软雅黑" panose="020B0503020204020204" pitchFamily="34" charset="-122"/>
              </a:rPr>
              <a:t>理想滤波器：</a:t>
            </a:r>
          </a:p>
          <a:p>
            <a:pPr lvl="1"/>
            <a:r>
              <a:rPr lang="zh-CN" altLang="en-US" dirty="0">
                <a:latin typeface="微软雅黑" panose="020B0503020204020204" pitchFamily="34" charset="-122"/>
                <a:ea typeface="微软雅黑" panose="020B0503020204020204" pitchFamily="34" charset="-122"/>
              </a:rPr>
              <a:t>幅频特性</a:t>
            </a:r>
            <a:r>
              <a:rPr lang="en-US" altLang="zh-CN" dirty="0">
                <a:latin typeface="微软雅黑" panose="020B0503020204020204" pitchFamily="34" charset="-122"/>
                <a:ea typeface="微软雅黑" panose="020B0503020204020204" pitchFamily="34" charset="-122"/>
              </a:rPr>
              <a:t>A(ω)</a:t>
            </a:r>
            <a:r>
              <a:rPr lang="zh-CN" altLang="en-US" dirty="0">
                <a:latin typeface="微软雅黑" panose="020B0503020204020204" pitchFamily="34" charset="-122"/>
                <a:ea typeface="微软雅黑" panose="020B0503020204020204" pitchFamily="34" charset="-122"/>
              </a:rPr>
              <a:t>在通带内为一常数，在阻带内为零，无过渡带；</a:t>
            </a:r>
          </a:p>
          <a:p>
            <a:pPr lvl="1"/>
            <a:r>
              <a:rPr lang="zh-CN" altLang="en-US" dirty="0">
                <a:latin typeface="微软雅黑" panose="020B0503020204020204" pitchFamily="34" charset="-122"/>
                <a:ea typeface="微软雅黑" panose="020B0503020204020204" pitchFamily="34" charset="-122"/>
              </a:rPr>
              <a:t>群延时函数</a:t>
            </a:r>
            <a:r>
              <a:rPr lang="en-US" altLang="zh-CN" dirty="0">
                <a:latin typeface="微软雅黑" panose="020B0503020204020204" pitchFamily="34" charset="-122"/>
                <a:ea typeface="微软雅黑" panose="020B0503020204020204" pitchFamily="34" charset="-122"/>
              </a:rPr>
              <a:t>τ(ω)</a:t>
            </a:r>
            <a:r>
              <a:rPr lang="zh-CN" altLang="en-US" dirty="0">
                <a:latin typeface="微软雅黑" panose="020B0503020204020204" pitchFamily="34" charset="-122"/>
                <a:ea typeface="微软雅黑" panose="020B0503020204020204" pitchFamily="34" charset="-122"/>
              </a:rPr>
              <a:t>在通带内为一常量。</a:t>
            </a:r>
          </a:p>
          <a:p>
            <a:endParaRPr lang="zh-CN" altLang="en-US"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34981195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8" name="Rectangle 3"/>
          <p:cNvSpPr>
            <a:spLocks noGrp="1" noChangeArrowheads="1"/>
          </p:cNvSpPr>
          <p:nvPr>
            <p:ph type="title"/>
          </p:nvPr>
        </p:nvSpPr>
        <p:spPr>
          <a:xfrm>
            <a:off x="838200" y="482481"/>
            <a:ext cx="10515600" cy="590429"/>
          </a:xfrm>
          <a:noFill/>
        </p:spPr>
        <p:txBody>
          <a:bodyPr/>
          <a:lstStyle/>
          <a:p>
            <a:pPr eaLnBrk="1" hangingPunct="1"/>
            <a:r>
              <a:rPr lang="en-US" altLang="zh-CN" dirty="0">
                <a:latin typeface="微软雅黑" panose="020B0503020204020204" pitchFamily="34" charset="-122"/>
                <a:ea typeface="微软雅黑" panose="020B0503020204020204" pitchFamily="34" charset="-122"/>
              </a:rPr>
              <a:t>5.1.4  </a:t>
            </a:r>
            <a:r>
              <a:rPr lang="zh-CN" altLang="en-US" dirty="0">
                <a:latin typeface="微软雅黑" panose="020B0503020204020204" pitchFamily="34" charset="-122"/>
                <a:ea typeface="微软雅黑" panose="020B0503020204020204" pitchFamily="34" charset="-122"/>
              </a:rPr>
              <a:t>滤波器特性的逼近</a:t>
            </a:r>
          </a:p>
        </p:txBody>
      </p:sp>
      <p:sp>
        <p:nvSpPr>
          <p:cNvPr id="2" name="内容占位符 1">
            <a:extLst>
              <a:ext uri="{FF2B5EF4-FFF2-40B4-BE49-F238E27FC236}">
                <a16:creationId xmlns:a16="http://schemas.microsoft.com/office/drawing/2014/main" id="{C667C191-C699-415E-99AF-B0F6ECA36119}"/>
              </a:ext>
            </a:extLst>
          </p:cNvPr>
          <p:cNvSpPr>
            <a:spLocks noGrp="1"/>
          </p:cNvSpPr>
          <p:nvPr>
            <p:ph idx="4294967295"/>
          </p:nvPr>
        </p:nvSpPr>
        <p:spPr>
          <a:xfrm>
            <a:off x="838200" y="1165225"/>
            <a:ext cx="10515600" cy="5011739"/>
          </a:xfrm>
        </p:spPr>
        <p:txBody>
          <a:bodyPr/>
          <a:lstStyle/>
          <a:p>
            <a:r>
              <a:rPr lang="zh-CN" altLang="en-US" dirty="0">
                <a:latin typeface="微软雅黑" panose="020B0503020204020204" pitchFamily="34" charset="-122"/>
                <a:ea typeface="微软雅黑" panose="020B0503020204020204" pitchFamily="34" charset="-122"/>
              </a:rPr>
              <a:t>测控系统中常用的三种逼近方法为： </a:t>
            </a:r>
          </a:p>
          <a:p>
            <a:pPr lvl="1"/>
            <a:r>
              <a:rPr lang="zh-CN" altLang="en-US" dirty="0">
                <a:latin typeface="微软雅黑" panose="020B0503020204020204" pitchFamily="34" charset="-122"/>
                <a:ea typeface="微软雅黑" panose="020B0503020204020204" pitchFamily="34" charset="-122"/>
              </a:rPr>
              <a:t>巴特沃斯逼近</a:t>
            </a:r>
          </a:p>
          <a:p>
            <a:pPr lvl="1"/>
            <a:r>
              <a:rPr lang="zh-CN" altLang="en-US" dirty="0">
                <a:latin typeface="微软雅黑" panose="020B0503020204020204" pitchFamily="34" charset="-122"/>
                <a:ea typeface="微软雅黑" panose="020B0503020204020204" pitchFamily="34" charset="-122"/>
              </a:rPr>
              <a:t>切比雪夫逼近</a:t>
            </a:r>
          </a:p>
          <a:p>
            <a:pPr lvl="1"/>
            <a:r>
              <a:rPr lang="zh-CN" altLang="en-US" dirty="0">
                <a:latin typeface="微软雅黑" panose="020B0503020204020204" pitchFamily="34" charset="-122"/>
                <a:ea typeface="微软雅黑" panose="020B0503020204020204" pitchFamily="34" charset="-122"/>
              </a:rPr>
              <a:t>贝赛尔逼近</a:t>
            </a:r>
          </a:p>
          <a:p>
            <a:endParaRPr lang="zh-CN" altLang="en-US"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00140565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a:extLst>
              <a:ext uri="{FF2B5EF4-FFF2-40B4-BE49-F238E27FC236}">
                <a16:creationId xmlns:a16="http://schemas.microsoft.com/office/drawing/2014/main" id="{A4D9F0D3-C863-4821-969A-E25F66B0FF66}"/>
              </a:ext>
            </a:extLst>
          </p:cNvPr>
          <p:cNvSpPr>
            <a:spLocks noGrp="1"/>
          </p:cNvSpPr>
          <p:nvPr>
            <p:ph type="title"/>
          </p:nvPr>
        </p:nvSpPr>
        <p:spPr>
          <a:xfrm>
            <a:off x="838200" y="474784"/>
            <a:ext cx="10515600" cy="590429"/>
          </a:xfrm>
        </p:spPr>
        <p:txBody>
          <a:bodyPr/>
          <a:lstStyle/>
          <a:p>
            <a:r>
              <a:rPr lang="en-US" altLang="zh-CN" dirty="0">
                <a:latin typeface="微软雅黑" panose="020B0503020204020204" pitchFamily="34" charset="-122"/>
                <a:ea typeface="微软雅黑" panose="020B0503020204020204" pitchFamily="34" charset="-122"/>
              </a:rPr>
              <a:t>1</a:t>
            </a:r>
            <a:r>
              <a:rPr lang="zh-CN" altLang="en-US" dirty="0">
                <a:latin typeface="微软雅黑" panose="020B0503020204020204" pitchFamily="34" charset="-122"/>
                <a:ea typeface="微软雅黑" panose="020B0503020204020204" pitchFamily="34" charset="-122"/>
              </a:rPr>
              <a:t>、巴特沃斯逼近</a:t>
            </a:r>
          </a:p>
        </p:txBody>
      </p:sp>
      <p:sp>
        <p:nvSpPr>
          <p:cNvPr id="2" name="内容占位符 1">
            <a:extLst>
              <a:ext uri="{FF2B5EF4-FFF2-40B4-BE49-F238E27FC236}">
                <a16:creationId xmlns:a16="http://schemas.microsoft.com/office/drawing/2014/main" id="{911D6778-70AE-4B9A-8E5B-625BECA5F8D9}"/>
              </a:ext>
            </a:extLst>
          </p:cNvPr>
          <p:cNvSpPr>
            <a:spLocks noGrp="1"/>
          </p:cNvSpPr>
          <p:nvPr>
            <p:ph idx="4294967295"/>
          </p:nvPr>
        </p:nvSpPr>
        <p:spPr>
          <a:xfrm>
            <a:off x="838200" y="1199177"/>
            <a:ext cx="6765268" cy="4977788"/>
          </a:xfrm>
        </p:spPr>
        <p:txBody>
          <a:bodyPr>
            <a:normAutofit fontScale="92500" lnSpcReduction="20000"/>
          </a:bodyPr>
          <a:lstStyle/>
          <a:p>
            <a:r>
              <a:rPr lang="zh-CN" altLang="en-US" dirty="0">
                <a:latin typeface="微软雅黑" panose="020B0503020204020204" pitchFamily="34" charset="-122"/>
                <a:ea typeface="微软雅黑" panose="020B0503020204020204" pitchFamily="34" charset="-122"/>
              </a:rPr>
              <a:t>巴特沃斯逼近特点</a:t>
            </a:r>
          </a:p>
          <a:p>
            <a:pPr lvl="1"/>
            <a:r>
              <a:rPr lang="zh-CN" altLang="en-US" dirty="0">
                <a:latin typeface="微软雅黑" panose="020B0503020204020204" pitchFamily="34" charset="-122"/>
                <a:ea typeface="微软雅黑" panose="020B0503020204020204" pitchFamily="34" charset="-122"/>
              </a:rPr>
              <a:t>幅频特性在通带内最为平坦，且单调变化；阻带幅衰减较为缓慢，选择性较差。相频特性也具有一定的线性度。</a:t>
            </a:r>
            <a:endParaRPr lang="en-US" altLang="zh-CN" dirty="0">
              <a:latin typeface="微软雅黑" panose="020B0503020204020204" pitchFamily="34" charset="-122"/>
              <a:ea typeface="微软雅黑" panose="020B0503020204020204" pitchFamily="34" charset="-122"/>
            </a:endParaRPr>
          </a:p>
          <a:p>
            <a:pPr lvl="2"/>
            <a:r>
              <a:rPr lang="zh-CN" altLang="en-US" dirty="0">
                <a:latin typeface="微软雅黑" panose="020B0503020204020204" pitchFamily="34" charset="-122"/>
                <a:ea typeface="微软雅黑" panose="020B0503020204020204" pitchFamily="34" charset="-122"/>
              </a:rPr>
              <a:t>幅频特性随频率单调下降，随电路阶数</a:t>
            </a:r>
            <a:r>
              <a:rPr lang="en-US" altLang="zh-CN" dirty="0">
                <a:latin typeface="微软雅黑" panose="020B0503020204020204" pitchFamily="34" charset="-122"/>
                <a:ea typeface="微软雅黑" panose="020B0503020204020204" pitchFamily="34" charset="-122"/>
              </a:rPr>
              <a:t>n</a:t>
            </a:r>
            <a:r>
              <a:rPr lang="zh-CN" altLang="en-US" dirty="0">
                <a:latin typeface="微软雅黑" panose="020B0503020204020204" pitchFamily="34" charset="-122"/>
                <a:ea typeface="微软雅黑" panose="020B0503020204020204" pitchFamily="34" charset="-122"/>
              </a:rPr>
              <a:t>的增加逐渐向理想矩形逼近；</a:t>
            </a:r>
          </a:p>
          <a:p>
            <a:pPr lvl="2"/>
            <a:r>
              <a:rPr lang="zh-CN" altLang="en-US" dirty="0">
                <a:latin typeface="微软雅黑" panose="020B0503020204020204" pitchFamily="34" charset="-122"/>
                <a:ea typeface="微软雅黑" panose="020B0503020204020204" pitchFamily="34" charset="-122"/>
              </a:rPr>
              <a:t>滤波器的截止频率等于固有频率，即</a:t>
            </a:r>
            <a:r>
              <a:rPr lang="en-US" altLang="zh-CN" dirty="0" err="1">
                <a:latin typeface="微软雅黑" panose="020B0503020204020204" pitchFamily="34" charset="-122"/>
                <a:ea typeface="微软雅黑" panose="020B0503020204020204" pitchFamily="34" charset="-122"/>
              </a:rPr>
              <a:t>ωc</a:t>
            </a:r>
            <a:r>
              <a:rPr lang="zh-CN" altLang="en-US" dirty="0">
                <a:latin typeface="微软雅黑" panose="020B0503020204020204" pitchFamily="34" charset="-122"/>
                <a:ea typeface="微软雅黑" panose="020B0503020204020204" pitchFamily="34" charset="-122"/>
              </a:rPr>
              <a:t>＝</a:t>
            </a:r>
            <a:r>
              <a:rPr lang="en-US" altLang="zh-CN" dirty="0">
                <a:latin typeface="微软雅黑" panose="020B0503020204020204" pitchFamily="34" charset="-122"/>
                <a:ea typeface="微软雅黑" panose="020B0503020204020204" pitchFamily="34" charset="-122"/>
              </a:rPr>
              <a:t>ω0</a:t>
            </a:r>
            <a:r>
              <a:rPr lang="zh-CN" altLang="en-US" dirty="0">
                <a:latin typeface="微软雅黑" panose="020B0503020204020204" pitchFamily="34" charset="-122"/>
                <a:ea typeface="微软雅黑" panose="020B0503020204020204" pitchFamily="34" charset="-122"/>
              </a:rPr>
              <a:t>。</a:t>
            </a:r>
          </a:p>
          <a:p>
            <a:pPr lvl="2"/>
            <a:r>
              <a:rPr lang="zh-CN" altLang="en-US" dirty="0">
                <a:latin typeface="微软雅黑" panose="020B0503020204020204" pitchFamily="34" charset="-122"/>
                <a:ea typeface="微软雅黑" panose="020B0503020204020204" pitchFamily="34" charset="-122"/>
              </a:rPr>
              <a:t>滤波器的相频特性是非线性的，不同频率的信号通过滤波器后会有不同的相移，而且随着电路阶数</a:t>
            </a:r>
            <a:r>
              <a:rPr lang="en-US" altLang="zh-CN" dirty="0">
                <a:latin typeface="微软雅黑" panose="020B0503020204020204" pitchFamily="34" charset="-122"/>
                <a:ea typeface="微软雅黑" panose="020B0503020204020204" pitchFamily="34" charset="-122"/>
              </a:rPr>
              <a:t>n</a:t>
            </a:r>
            <a:r>
              <a:rPr lang="zh-CN" altLang="en-US" dirty="0">
                <a:latin typeface="微软雅黑" panose="020B0503020204020204" pitchFamily="34" charset="-122"/>
                <a:ea typeface="微软雅黑" panose="020B0503020204020204" pitchFamily="34" charset="-122"/>
              </a:rPr>
              <a:t>的增加，相频特性的非线性逐渐增加，相频特性变坏。</a:t>
            </a:r>
          </a:p>
          <a:p>
            <a:pPr lvl="1"/>
            <a:endParaRPr lang="zh-CN" altLang="en-US" dirty="0">
              <a:latin typeface="微软雅黑" panose="020B0503020204020204" pitchFamily="34" charset="-122"/>
              <a:ea typeface="微软雅黑" panose="020B0503020204020204" pitchFamily="34" charset="-122"/>
            </a:endParaRPr>
          </a:p>
          <a:p>
            <a:endParaRPr lang="zh-CN" altLang="en-US" dirty="0">
              <a:latin typeface="微软雅黑" panose="020B0503020204020204" pitchFamily="34" charset="-122"/>
              <a:ea typeface="微软雅黑" panose="020B0503020204020204" pitchFamily="34" charset="-122"/>
            </a:endParaRPr>
          </a:p>
        </p:txBody>
      </p:sp>
      <p:grpSp>
        <p:nvGrpSpPr>
          <p:cNvPr id="8" name="Group 4">
            <a:extLst>
              <a:ext uri="{FF2B5EF4-FFF2-40B4-BE49-F238E27FC236}">
                <a16:creationId xmlns:a16="http://schemas.microsoft.com/office/drawing/2014/main" id="{7F36211E-763A-472C-8CB5-A4F62D5466E5}"/>
              </a:ext>
            </a:extLst>
          </p:cNvPr>
          <p:cNvGrpSpPr>
            <a:grpSpLocks/>
          </p:cNvGrpSpPr>
          <p:nvPr/>
        </p:nvGrpSpPr>
        <p:grpSpPr bwMode="auto">
          <a:xfrm>
            <a:off x="7655855" y="2179169"/>
            <a:ext cx="3429000" cy="4267200"/>
            <a:chOff x="2520" y="848"/>
            <a:chExt cx="2160" cy="2688"/>
          </a:xfrm>
        </p:grpSpPr>
        <p:sp>
          <p:nvSpPr>
            <p:cNvPr id="9" name="Line 5">
              <a:extLst>
                <a:ext uri="{FF2B5EF4-FFF2-40B4-BE49-F238E27FC236}">
                  <a16:creationId xmlns:a16="http://schemas.microsoft.com/office/drawing/2014/main" id="{FDB9ABFF-0DDE-4DE5-8953-005B96518F53}"/>
                </a:ext>
              </a:extLst>
            </p:cNvPr>
            <p:cNvSpPr>
              <a:spLocks noChangeShapeType="1"/>
            </p:cNvSpPr>
            <p:nvPr/>
          </p:nvSpPr>
          <p:spPr bwMode="auto">
            <a:xfrm rot="10800000">
              <a:off x="2941" y="2049"/>
              <a:ext cx="1627" cy="0"/>
            </a:xfrm>
            <a:prstGeom prst="line">
              <a:avLst/>
            </a:prstGeom>
            <a:noFill/>
            <a:ln w="9525">
              <a:solidFill>
                <a:srgbClr val="000000"/>
              </a:solidFill>
              <a:round/>
              <a:headEnd type="stealth" w="sm" len="lg"/>
              <a:tailEnd/>
            </a:ln>
            <a:extLst>
              <a:ext uri="{909E8E84-426E-40DD-AFC4-6F175D3DCCD1}">
                <a14:hiddenFill xmlns:a14="http://schemas.microsoft.com/office/drawing/2010/main">
                  <a:noFill/>
                </a14:hiddenFill>
              </a:ext>
            </a:extLst>
          </p:spPr>
          <p:txBody>
            <a:bodyPr/>
            <a:lstStyle/>
            <a:p>
              <a:endParaRPr lang="zh-CN" altLang="en-US"/>
            </a:p>
          </p:txBody>
        </p:sp>
        <p:sp>
          <p:nvSpPr>
            <p:cNvPr id="10" name="Rectangle 6">
              <a:extLst>
                <a:ext uri="{FF2B5EF4-FFF2-40B4-BE49-F238E27FC236}">
                  <a16:creationId xmlns:a16="http://schemas.microsoft.com/office/drawing/2014/main" id="{4D83BCAB-12B6-4496-83C1-BFC1436A6674}"/>
                </a:ext>
              </a:extLst>
            </p:cNvPr>
            <p:cNvSpPr>
              <a:spLocks noChangeArrowheads="1"/>
            </p:cNvSpPr>
            <p:nvPr/>
          </p:nvSpPr>
          <p:spPr bwMode="auto">
            <a:xfrm>
              <a:off x="2760" y="1522"/>
              <a:ext cx="145" cy="1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lIns="0" tIns="0" rIns="0" bIns="0">
              <a:spAutoFit/>
            </a:bodyPr>
            <a:lstStyle>
              <a:lvl1pPr>
                <a:lnSpc>
                  <a:spcPct val="120000"/>
                </a:lnSpc>
                <a:spcBef>
                  <a:spcPct val="30000"/>
                </a:spcBef>
                <a:buFont typeface="Wingdings" panose="05000000000000000000" pitchFamily="2" charset="2"/>
                <a:buChar char="v"/>
                <a:defRPr sz="2800" b="1">
                  <a:solidFill>
                    <a:srgbClr val="3333FF"/>
                  </a:solidFill>
                  <a:latin typeface="Arial" panose="020B0604020202020204" pitchFamily="34" charset="0"/>
                  <a:ea typeface="宋体" panose="02010600030101010101" pitchFamily="2" charset="-122"/>
                </a:defRPr>
              </a:lvl1pPr>
              <a:lvl2pPr marL="742950" indent="-285750">
                <a:lnSpc>
                  <a:spcPct val="120000"/>
                </a:lnSpc>
                <a:spcBef>
                  <a:spcPct val="30000"/>
                </a:spcBef>
                <a:buFont typeface="Wingdings" panose="05000000000000000000" pitchFamily="2" charset="2"/>
                <a:buChar char=""/>
                <a:defRPr sz="2400" b="1">
                  <a:solidFill>
                    <a:schemeClr val="tx1"/>
                  </a:solidFill>
                  <a:latin typeface="Arial" panose="020B0604020202020204" pitchFamily="34" charset="0"/>
                  <a:ea typeface="宋体" panose="02010600030101010101" pitchFamily="2" charset="-122"/>
                </a:defRPr>
              </a:lvl2pPr>
              <a:lvl3pPr marL="1143000" indent="-228600">
                <a:lnSpc>
                  <a:spcPct val="120000"/>
                </a:lnSpc>
                <a:spcBef>
                  <a:spcPct val="30000"/>
                </a:spcBef>
                <a:buFont typeface="Arial" panose="020B0604020202020204" pitchFamily="34" charset="0"/>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a:lnSpc>
                  <a:spcPct val="100000"/>
                </a:lnSpc>
                <a:spcBef>
                  <a:spcPct val="0"/>
                </a:spcBef>
                <a:buFontTx/>
                <a:buNone/>
              </a:pPr>
              <a:r>
                <a:rPr lang="en-US" altLang="zh-CN" sz="1400" b="0">
                  <a:solidFill>
                    <a:srgbClr val="000000"/>
                  </a:solidFill>
                  <a:latin typeface="Times New Roman" panose="02020603050405020304" pitchFamily="18" charset="0"/>
                </a:rPr>
                <a:t>0.5</a:t>
              </a:r>
              <a:endParaRPr lang="en-US" altLang="zh-CN" sz="1400" b="0">
                <a:solidFill>
                  <a:schemeClr val="tx1"/>
                </a:solidFill>
                <a:latin typeface="Times New Roman" panose="02020603050405020304" pitchFamily="18" charset="0"/>
              </a:endParaRPr>
            </a:p>
          </p:txBody>
        </p:sp>
        <p:sp>
          <p:nvSpPr>
            <p:cNvPr id="11" name="Rectangle 7">
              <a:extLst>
                <a:ext uri="{FF2B5EF4-FFF2-40B4-BE49-F238E27FC236}">
                  <a16:creationId xmlns:a16="http://schemas.microsoft.com/office/drawing/2014/main" id="{7C6CF84D-1AE3-4EA2-B678-834FF4A781C6}"/>
                </a:ext>
              </a:extLst>
            </p:cNvPr>
            <p:cNvSpPr>
              <a:spLocks noChangeArrowheads="1"/>
            </p:cNvSpPr>
            <p:nvPr/>
          </p:nvSpPr>
          <p:spPr bwMode="auto">
            <a:xfrm>
              <a:off x="2759" y="1047"/>
              <a:ext cx="141" cy="1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wrap="none" lIns="0" tIns="0" rIns="0" bIns="0">
              <a:spAutoFit/>
            </a:bodyPr>
            <a:lstStyle>
              <a:lvl1pPr>
                <a:lnSpc>
                  <a:spcPct val="120000"/>
                </a:lnSpc>
                <a:spcBef>
                  <a:spcPct val="30000"/>
                </a:spcBef>
                <a:buFont typeface="Wingdings" panose="05000000000000000000" pitchFamily="2" charset="2"/>
                <a:buChar char="v"/>
                <a:defRPr sz="2800" b="1">
                  <a:solidFill>
                    <a:srgbClr val="3333FF"/>
                  </a:solidFill>
                  <a:latin typeface="Arial" panose="020B0604020202020204" pitchFamily="34" charset="0"/>
                  <a:ea typeface="宋体" panose="02010600030101010101" pitchFamily="2" charset="-122"/>
                </a:defRPr>
              </a:lvl1pPr>
              <a:lvl2pPr marL="742950" indent="-285750">
                <a:lnSpc>
                  <a:spcPct val="120000"/>
                </a:lnSpc>
                <a:spcBef>
                  <a:spcPct val="30000"/>
                </a:spcBef>
                <a:buFont typeface="Wingdings" panose="05000000000000000000" pitchFamily="2" charset="2"/>
                <a:buChar char=""/>
                <a:defRPr sz="2400" b="1">
                  <a:solidFill>
                    <a:schemeClr val="tx1"/>
                  </a:solidFill>
                  <a:latin typeface="Arial" panose="020B0604020202020204" pitchFamily="34" charset="0"/>
                  <a:ea typeface="宋体" panose="02010600030101010101" pitchFamily="2" charset="-122"/>
                </a:defRPr>
              </a:lvl2pPr>
              <a:lvl3pPr marL="1143000" indent="-228600">
                <a:lnSpc>
                  <a:spcPct val="120000"/>
                </a:lnSpc>
                <a:spcBef>
                  <a:spcPct val="30000"/>
                </a:spcBef>
                <a:buFont typeface="Arial" panose="020B0604020202020204" pitchFamily="34" charset="0"/>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a:lnSpc>
                  <a:spcPct val="100000"/>
                </a:lnSpc>
                <a:spcBef>
                  <a:spcPct val="0"/>
                </a:spcBef>
                <a:buFontTx/>
                <a:buNone/>
              </a:pPr>
              <a:r>
                <a:rPr lang="en-US" altLang="zh-CN" sz="1400" b="0">
                  <a:solidFill>
                    <a:srgbClr val="000000"/>
                  </a:solidFill>
                  <a:latin typeface="Times New Roman" panose="02020603050405020304" pitchFamily="18" charset="0"/>
                </a:rPr>
                <a:t>1.0</a:t>
              </a:r>
              <a:endParaRPr lang="en-US" altLang="zh-CN" sz="1400" b="0">
                <a:solidFill>
                  <a:schemeClr val="tx1"/>
                </a:solidFill>
                <a:latin typeface="Times New Roman" panose="02020603050405020304" pitchFamily="18" charset="0"/>
              </a:endParaRPr>
            </a:p>
          </p:txBody>
        </p:sp>
        <p:sp>
          <p:nvSpPr>
            <p:cNvPr id="12" name="Line 8">
              <a:extLst>
                <a:ext uri="{FF2B5EF4-FFF2-40B4-BE49-F238E27FC236}">
                  <a16:creationId xmlns:a16="http://schemas.microsoft.com/office/drawing/2014/main" id="{107C0DC5-DAF7-44D2-B139-A7F1D35EB63F}"/>
                </a:ext>
              </a:extLst>
            </p:cNvPr>
            <p:cNvSpPr>
              <a:spLocks noChangeShapeType="1"/>
            </p:cNvSpPr>
            <p:nvPr/>
          </p:nvSpPr>
          <p:spPr bwMode="auto">
            <a:xfrm flipV="1">
              <a:off x="3246" y="2039"/>
              <a:ext cx="0" cy="1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3" name="Line 9">
              <a:extLst>
                <a:ext uri="{FF2B5EF4-FFF2-40B4-BE49-F238E27FC236}">
                  <a16:creationId xmlns:a16="http://schemas.microsoft.com/office/drawing/2014/main" id="{5FCC140C-60E9-4170-83F1-2E5CAB65D21C}"/>
                </a:ext>
              </a:extLst>
            </p:cNvPr>
            <p:cNvSpPr>
              <a:spLocks noChangeShapeType="1"/>
            </p:cNvSpPr>
            <p:nvPr/>
          </p:nvSpPr>
          <p:spPr bwMode="auto">
            <a:xfrm flipV="1">
              <a:off x="3547" y="2031"/>
              <a:ext cx="0" cy="1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4" name="Line 10">
              <a:extLst>
                <a:ext uri="{FF2B5EF4-FFF2-40B4-BE49-F238E27FC236}">
                  <a16:creationId xmlns:a16="http://schemas.microsoft.com/office/drawing/2014/main" id="{C930641B-6C82-48C8-8909-1F010658F827}"/>
                </a:ext>
              </a:extLst>
            </p:cNvPr>
            <p:cNvSpPr>
              <a:spLocks noChangeShapeType="1"/>
            </p:cNvSpPr>
            <p:nvPr/>
          </p:nvSpPr>
          <p:spPr bwMode="auto">
            <a:xfrm flipV="1">
              <a:off x="3850" y="2039"/>
              <a:ext cx="0" cy="1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5" name="Line 11">
              <a:extLst>
                <a:ext uri="{FF2B5EF4-FFF2-40B4-BE49-F238E27FC236}">
                  <a16:creationId xmlns:a16="http://schemas.microsoft.com/office/drawing/2014/main" id="{CCE9B411-97D7-418E-88F8-7BA85D12B19C}"/>
                </a:ext>
              </a:extLst>
            </p:cNvPr>
            <p:cNvSpPr>
              <a:spLocks noChangeShapeType="1"/>
            </p:cNvSpPr>
            <p:nvPr/>
          </p:nvSpPr>
          <p:spPr bwMode="auto">
            <a:xfrm flipV="1">
              <a:off x="4151" y="2031"/>
              <a:ext cx="0" cy="1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6" name="Line 12">
              <a:extLst>
                <a:ext uri="{FF2B5EF4-FFF2-40B4-BE49-F238E27FC236}">
                  <a16:creationId xmlns:a16="http://schemas.microsoft.com/office/drawing/2014/main" id="{BE1EB683-1910-4779-9016-2E7B60B76071}"/>
                </a:ext>
              </a:extLst>
            </p:cNvPr>
            <p:cNvSpPr>
              <a:spLocks noChangeShapeType="1"/>
            </p:cNvSpPr>
            <p:nvPr/>
          </p:nvSpPr>
          <p:spPr bwMode="auto">
            <a:xfrm flipV="1">
              <a:off x="4456" y="2036"/>
              <a:ext cx="0" cy="1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7" name="Line 13">
              <a:extLst>
                <a:ext uri="{FF2B5EF4-FFF2-40B4-BE49-F238E27FC236}">
                  <a16:creationId xmlns:a16="http://schemas.microsoft.com/office/drawing/2014/main" id="{5FAC7015-91AA-4478-8374-F10229981F23}"/>
                </a:ext>
              </a:extLst>
            </p:cNvPr>
            <p:cNvSpPr>
              <a:spLocks noChangeShapeType="1"/>
            </p:cNvSpPr>
            <p:nvPr/>
          </p:nvSpPr>
          <p:spPr bwMode="auto">
            <a:xfrm>
              <a:off x="2944" y="1808"/>
              <a:ext cx="11" cy="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8" name="Line 14">
              <a:extLst>
                <a:ext uri="{FF2B5EF4-FFF2-40B4-BE49-F238E27FC236}">
                  <a16:creationId xmlns:a16="http://schemas.microsoft.com/office/drawing/2014/main" id="{DCEEFD49-4E27-4D5B-9FC8-0688B7367599}"/>
                </a:ext>
              </a:extLst>
            </p:cNvPr>
            <p:cNvSpPr>
              <a:spLocks noChangeShapeType="1"/>
            </p:cNvSpPr>
            <p:nvPr/>
          </p:nvSpPr>
          <p:spPr bwMode="auto">
            <a:xfrm>
              <a:off x="2944" y="1570"/>
              <a:ext cx="20" cy="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9" name="Line 15">
              <a:extLst>
                <a:ext uri="{FF2B5EF4-FFF2-40B4-BE49-F238E27FC236}">
                  <a16:creationId xmlns:a16="http://schemas.microsoft.com/office/drawing/2014/main" id="{DFBD17E8-6AA3-4862-80DE-F6EC0304F026}"/>
                </a:ext>
              </a:extLst>
            </p:cNvPr>
            <p:cNvSpPr>
              <a:spLocks noChangeShapeType="1"/>
            </p:cNvSpPr>
            <p:nvPr/>
          </p:nvSpPr>
          <p:spPr bwMode="auto">
            <a:xfrm>
              <a:off x="2944" y="1329"/>
              <a:ext cx="11"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0" name="Line 16">
              <a:extLst>
                <a:ext uri="{FF2B5EF4-FFF2-40B4-BE49-F238E27FC236}">
                  <a16:creationId xmlns:a16="http://schemas.microsoft.com/office/drawing/2014/main" id="{87B77453-B496-4E85-A517-F5EB8B50122D}"/>
                </a:ext>
              </a:extLst>
            </p:cNvPr>
            <p:cNvSpPr>
              <a:spLocks noChangeShapeType="1"/>
            </p:cNvSpPr>
            <p:nvPr/>
          </p:nvSpPr>
          <p:spPr bwMode="auto">
            <a:xfrm>
              <a:off x="2944" y="1089"/>
              <a:ext cx="20" cy="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1" name="Freeform 17">
              <a:extLst>
                <a:ext uri="{FF2B5EF4-FFF2-40B4-BE49-F238E27FC236}">
                  <a16:creationId xmlns:a16="http://schemas.microsoft.com/office/drawing/2014/main" id="{14EB1D05-094A-4596-BF8D-B7B1E6307707}"/>
                </a:ext>
              </a:extLst>
            </p:cNvPr>
            <p:cNvSpPr>
              <a:spLocks/>
            </p:cNvSpPr>
            <p:nvPr/>
          </p:nvSpPr>
          <p:spPr bwMode="auto">
            <a:xfrm>
              <a:off x="2944" y="1089"/>
              <a:ext cx="1511" cy="808"/>
            </a:xfrm>
            <a:custGeom>
              <a:avLst/>
              <a:gdLst>
                <a:gd name="T0" fmla="*/ 1 w 6048"/>
                <a:gd name="T1" fmla="*/ 0 h 3702"/>
                <a:gd name="T2" fmla="*/ 2 w 6048"/>
                <a:gd name="T3" fmla="*/ 0 h 3702"/>
                <a:gd name="T4" fmla="*/ 4 w 6048"/>
                <a:gd name="T5" fmla="*/ 0 h 3702"/>
                <a:gd name="T6" fmla="*/ 5 w 6048"/>
                <a:gd name="T7" fmla="*/ 0 h 3702"/>
                <a:gd name="T8" fmla="*/ 7 w 6048"/>
                <a:gd name="T9" fmla="*/ 0 h 3702"/>
                <a:gd name="T10" fmla="*/ 9 w 6048"/>
                <a:gd name="T11" fmla="*/ 0 h 3702"/>
                <a:gd name="T12" fmla="*/ 10 w 6048"/>
                <a:gd name="T13" fmla="*/ 0 h 3702"/>
                <a:gd name="T14" fmla="*/ 12 w 6048"/>
                <a:gd name="T15" fmla="*/ 0 h 3702"/>
                <a:gd name="T16" fmla="*/ 13 w 6048"/>
                <a:gd name="T17" fmla="*/ 0 h 3702"/>
                <a:gd name="T18" fmla="*/ 15 w 6048"/>
                <a:gd name="T19" fmla="*/ 0 h 3702"/>
                <a:gd name="T20" fmla="*/ 16 w 6048"/>
                <a:gd name="T21" fmla="*/ 1 h 3702"/>
                <a:gd name="T22" fmla="*/ 18 w 6048"/>
                <a:gd name="T23" fmla="*/ 1 h 3702"/>
                <a:gd name="T24" fmla="*/ 19 w 6048"/>
                <a:gd name="T25" fmla="*/ 2 h 3702"/>
                <a:gd name="T26" fmla="*/ 21 w 6048"/>
                <a:gd name="T27" fmla="*/ 2 h 3702"/>
                <a:gd name="T28" fmla="*/ 22 w 6048"/>
                <a:gd name="T29" fmla="*/ 3 h 3702"/>
                <a:gd name="T30" fmla="*/ 24 w 6048"/>
                <a:gd name="T31" fmla="*/ 3 h 3702"/>
                <a:gd name="T32" fmla="*/ 25 w 6048"/>
                <a:gd name="T33" fmla="*/ 4 h 3702"/>
                <a:gd name="T34" fmla="*/ 27 w 6048"/>
                <a:gd name="T35" fmla="*/ 5 h 3702"/>
                <a:gd name="T36" fmla="*/ 28 w 6048"/>
                <a:gd name="T37" fmla="*/ 6 h 3702"/>
                <a:gd name="T38" fmla="*/ 30 w 6048"/>
                <a:gd name="T39" fmla="*/ 7 h 3702"/>
                <a:gd name="T40" fmla="*/ 31 w 6048"/>
                <a:gd name="T41" fmla="*/ 8 h 3702"/>
                <a:gd name="T42" fmla="*/ 33 w 6048"/>
                <a:gd name="T43" fmla="*/ 9 h 3702"/>
                <a:gd name="T44" fmla="*/ 34 w 6048"/>
                <a:gd name="T45" fmla="*/ 10 h 3702"/>
                <a:gd name="T46" fmla="*/ 36 w 6048"/>
                <a:gd name="T47" fmla="*/ 12 h 3702"/>
                <a:gd name="T48" fmla="*/ 37 w 6048"/>
                <a:gd name="T49" fmla="*/ 13 h 3702"/>
                <a:gd name="T50" fmla="*/ 39 w 6048"/>
                <a:gd name="T51" fmla="*/ 14 h 3702"/>
                <a:gd name="T52" fmla="*/ 40 w 6048"/>
                <a:gd name="T53" fmla="*/ 16 h 3702"/>
                <a:gd name="T54" fmla="*/ 42 w 6048"/>
                <a:gd name="T55" fmla="*/ 17 h 3702"/>
                <a:gd name="T56" fmla="*/ 43 w 6048"/>
                <a:gd name="T57" fmla="*/ 18 h 3702"/>
                <a:gd name="T58" fmla="*/ 45 w 6048"/>
                <a:gd name="T59" fmla="*/ 19 h 3702"/>
                <a:gd name="T60" fmla="*/ 46 w 6048"/>
                <a:gd name="T61" fmla="*/ 21 h 3702"/>
                <a:gd name="T62" fmla="*/ 48 w 6048"/>
                <a:gd name="T63" fmla="*/ 22 h 3702"/>
                <a:gd name="T64" fmla="*/ 49 w 6048"/>
                <a:gd name="T65" fmla="*/ 23 h 3702"/>
                <a:gd name="T66" fmla="*/ 51 w 6048"/>
                <a:gd name="T67" fmla="*/ 24 h 3702"/>
                <a:gd name="T68" fmla="*/ 52 w 6048"/>
                <a:gd name="T69" fmla="*/ 25 h 3702"/>
                <a:gd name="T70" fmla="*/ 54 w 6048"/>
                <a:gd name="T71" fmla="*/ 26 h 3702"/>
                <a:gd name="T72" fmla="*/ 55 w 6048"/>
                <a:gd name="T73" fmla="*/ 26 h 3702"/>
                <a:gd name="T74" fmla="*/ 57 w 6048"/>
                <a:gd name="T75" fmla="*/ 27 h 3702"/>
                <a:gd name="T76" fmla="*/ 58 w 6048"/>
                <a:gd name="T77" fmla="*/ 28 h 3702"/>
                <a:gd name="T78" fmla="*/ 60 w 6048"/>
                <a:gd name="T79" fmla="*/ 29 h 3702"/>
                <a:gd name="T80" fmla="*/ 61 w 6048"/>
                <a:gd name="T81" fmla="*/ 30 h 3702"/>
                <a:gd name="T82" fmla="*/ 63 w 6048"/>
                <a:gd name="T83" fmla="*/ 30 h 3702"/>
                <a:gd name="T84" fmla="*/ 64 w 6048"/>
                <a:gd name="T85" fmla="*/ 31 h 3702"/>
                <a:gd name="T86" fmla="*/ 66 w 6048"/>
                <a:gd name="T87" fmla="*/ 31 h 3702"/>
                <a:gd name="T88" fmla="*/ 67 w 6048"/>
                <a:gd name="T89" fmla="*/ 32 h 3702"/>
                <a:gd name="T90" fmla="*/ 69 w 6048"/>
                <a:gd name="T91" fmla="*/ 33 h 3702"/>
                <a:gd name="T92" fmla="*/ 71 w 6048"/>
                <a:gd name="T93" fmla="*/ 33 h 3702"/>
                <a:gd name="T94" fmla="*/ 72 w 6048"/>
                <a:gd name="T95" fmla="*/ 34 h 3702"/>
                <a:gd name="T96" fmla="*/ 74 w 6048"/>
                <a:gd name="T97" fmla="*/ 34 h 3702"/>
                <a:gd name="T98" fmla="*/ 75 w 6048"/>
                <a:gd name="T99" fmla="*/ 34 h 3702"/>
                <a:gd name="T100" fmla="*/ 76 w 6048"/>
                <a:gd name="T101" fmla="*/ 35 h 3702"/>
                <a:gd name="T102" fmla="*/ 78 w 6048"/>
                <a:gd name="T103" fmla="*/ 35 h 3702"/>
                <a:gd name="T104" fmla="*/ 80 w 6048"/>
                <a:gd name="T105" fmla="*/ 36 h 3702"/>
                <a:gd name="T106" fmla="*/ 81 w 6048"/>
                <a:gd name="T107" fmla="*/ 36 h 3702"/>
                <a:gd name="T108" fmla="*/ 83 w 6048"/>
                <a:gd name="T109" fmla="*/ 36 h 3702"/>
                <a:gd name="T110" fmla="*/ 84 w 6048"/>
                <a:gd name="T111" fmla="*/ 37 h 3702"/>
                <a:gd name="T112" fmla="*/ 86 w 6048"/>
                <a:gd name="T113" fmla="*/ 37 h 3702"/>
                <a:gd name="T114" fmla="*/ 87 w 6048"/>
                <a:gd name="T115" fmla="*/ 37 h 3702"/>
                <a:gd name="T116" fmla="*/ 89 w 6048"/>
                <a:gd name="T117" fmla="*/ 38 h 3702"/>
                <a:gd name="T118" fmla="*/ 90 w 6048"/>
                <a:gd name="T119" fmla="*/ 38 h 3702"/>
                <a:gd name="T120" fmla="*/ 92 w 6048"/>
                <a:gd name="T121" fmla="*/ 38 h 3702"/>
                <a:gd name="T122" fmla="*/ 93 w 6048"/>
                <a:gd name="T123" fmla="*/ 38 h 3702"/>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6048"/>
                <a:gd name="T187" fmla="*/ 0 h 3702"/>
                <a:gd name="T188" fmla="*/ 6048 w 6048"/>
                <a:gd name="T189" fmla="*/ 3702 h 3702"/>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6048" h="3702">
                  <a:moveTo>
                    <a:pt x="0" y="0"/>
                  </a:moveTo>
                  <a:lnTo>
                    <a:pt x="23" y="0"/>
                  </a:lnTo>
                  <a:lnTo>
                    <a:pt x="52" y="0"/>
                  </a:lnTo>
                  <a:lnTo>
                    <a:pt x="74" y="0"/>
                  </a:lnTo>
                  <a:lnTo>
                    <a:pt x="96" y="0"/>
                  </a:lnTo>
                  <a:lnTo>
                    <a:pt x="118" y="0"/>
                  </a:lnTo>
                  <a:lnTo>
                    <a:pt x="147" y="0"/>
                  </a:lnTo>
                  <a:lnTo>
                    <a:pt x="169" y="0"/>
                  </a:lnTo>
                  <a:lnTo>
                    <a:pt x="192" y="0"/>
                  </a:lnTo>
                  <a:lnTo>
                    <a:pt x="221" y="0"/>
                  </a:lnTo>
                  <a:lnTo>
                    <a:pt x="243" y="0"/>
                  </a:lnTo>
                  <a:lnTo>
                    <a:pt x="265" y="0"/>
                  </a:lnTo>
                  <a:lnTo>
                    <a:pt x="294" y="0"/>
                  </a:lnTo>
                  <a:lnTo>
                    <a:pt x="316" y="0"/>
                  </a:lnTo>
                  <a:lnTo>
                    <a:pt x="338" y="0"/>
                  </a:lnTo>
                  <a:lnTo>
                    <a:pt x="361" y="0"/>
                  </a:lnTo>
                  <a:lnTo>
                    <a:pt x="390" y="0"/>
                  </a:lnTo>
                  <a:lnTo>
                    <a:pt x="412" y="0"/>
                  </a:lnTo>
                  <a:lnTo>
                    <a:pt x="434" y="7"/>
                  </a:lnTo>
                  <a:lnTo>
                    <a:pt x="463" y="7"/>
                  </a:lnTo>
                  <a:lnTo>
                    <a:pt x="485" y="7"/>
                  </a:lnTo>
                  <a:lnTo>
                    <a:pt x="507" y="7"/>
                  </a:lnTo>
                  <a:lnTo>
                    <a:pt x="530" y="7"/>
                  </a:lnTo>
                  <a:lnTo>
                    <a:pt x="559" y="7"/>
                  </a:lnTo>
                  <a:lnTo>
                    <a:pt x="581" y="7"/>
                  </a:lnTo>
                  <a:lnTo>
                    <a:pt x="603" y="7"/>
                  </a:lnTo>
                  <a:lnTo>
                    <a:pt x="632" y="7"/>
                  </a:lnTo>
                  <a:lnTo>
                    <a:pt x="654" y="14"/>
                  </a:lnTo>
                  <a:lnTo>
                    <a:pt x="676" y="14"/>
                  </a:lnTo>
                  <a:lnTo>
                    <a:pt x="699" y="14"/>
                  </a:lnTo>
                  <a:lnTo>
                    <a:pt x="728" y="14"/>
                  </a:lnTo>
                  <a:lnTo>
                    <a:pt x="750" y="22"/>
                  </a:lnTo>
                  <a:lnTo>
                    <a:pt x="772" y="22"/>
                  </a:lnTo>
                  <a:lnTo>
                    <a:pt x="801" y="29"/>
                  </a:lnTo>
                  <a:lnTo>
                    <a:pt x="823" y="29"/>
                  </a:lnTo>
                  <a:lnTo>
                    <a:pt x="845" y="29"/>
                  </a:lnTo>
                  <a:lnTo>
                    <a:pt x="875" y="36"/>
                  </a:lnTo>
                  <a:lnTo>
                    <a:pt x="897" y="36"/>
                  </a:lnTo>
                  <a:lnTo>
                    <a:pt x="919" y="44"/>
                  </a:lnTo>
                  <a:lnTo>
                    <a:pt x="941" y="51"/>
                  </a:lnTo>
                  <a:lnTo>
                    <a:pt x="970" y="58"/>
                  </a:lnTo>
                  <a:lnTo>
                    <a:pt x="992" y="58"/>
                  </a:lnTo>
                  <a:lnTo>
                    <a:pt x="1014" y="66"/>
                  </a:lnTo>
                  <a:lnTo>
                    <a:pt x="1044" y="73"/>
                  </a:lnTo>
                  <a:lnTo>
                    <a:pt x="1066" y="80"/>
                  </a:lnTo>
                  <a:lnTo>
                    <a:pt x="1088" y="88"/>
                  </a:lnTo>
                  <a:lnTo>
                    <a:pt x="1110" y="95"/>
                  </a:lnTo>
                  <a:lnTo>
                    <a:pt x="1139" y="102"/>
                  </a:lnTo>
                  <a:lnTo>
                    <a:pt x="1161" y="117"/>
                  </a:lnTo>
                  <a:lnTo>
                    <a:pt x="1183" y="124"/>
                  </a:lnTo>
                  <a:lnTo>
                    <a:pt x="1213" y="132"/>
                  </a:lnTo>
                  <a:lnTo>
                    <a:pt x="1235" y="139"/>
                  </a:lnTo>
                  <a:lnTo>
                    <a:pt x="1257" y="154"/>
                  </a:lnTo>
                  <a:lnTo>
                    <a:pt x="1279" y="161"/>
                  </a:lnTo>
                  <a:lnTo>
                    <a:pt x="1308" y="176"/>
                  </a:lnTo>
                  <a:lnTo>
                    <a:pt x="1330" y="191"/>
                  </a:lnTo>
                  <a:lnTo>
                    <a:pt x="1352" y="205"/>
                  </a:lnTo>
                  <a:lnTo>
                    <a:pt x="1382" y="213"/>
                  </a:lnTo>
                  <a:lnTo>
                    <a:pt x="1404" y="227"/>
                  </a:lnTo>
                  <a:lnTo>
                    <a:pt x="1426" y="249"/>
                  </a:lnTo>
                  <a:lnTo>
                    <a:pt x="1455" y="257"/>
                  </a:lnTo>
                  <a:lnTo>
                    <a:pt x="1477" y="279"/>
                  </a:lnTo>
                  <a:lnTo>
                    <a:pt x="1499" y="293"/>
                  </a:lnTo>
                  <a:lnTo>
                    <a:pt x="1521" y="315"/>
                  </a:lnTo>
                  <a:lnTo>
                    <a:pt x="1551" y="330"/>
                  </a:lnTo>
                  <a:lnTo>
                    <a:pt x="1573" y="345"/>
                  </a:lnTo>
                  <a:lnTo>
                    <a:pt x="1595" y="367"/>
                  </a:lnTo>
                  <a:lnTo>
                    <a:pt x="1624" y="389"/>
                  </a:lnTo>
                  <a:lnTo>
                    <a:pt x="1646" y="404"/>
                  </a:lnTo>
                  <a:lnTo>
                    <a:pt x="1668" y="426"/>
                  </a:lnTo>
                  <a:lnTo>
                    <a:pt x="1690" y="448"/>
                  </a:lnTo>
                  <a:lnTo>
                    <a:pt x="1720" y="470"/>
                  </a:lnTo>
                  <a:lnTo>
                    <a:pt x="1742" y="492"/>
                  </a:lnTo>
                  <a:lnTo>
                    <a:pt x="1764" y="514"/>
                  </a:lnTo>
                  <a:lnTo>
                    <a:pt x="1793" y="543"/>
                  </a:lnTo>
                  <a:lnTo>
                    <a:pt x="1815" y="565"/>
                  </a:lnTo>
                  <a:lnTo>
                    <a:pt x="1837" y="587"/>
                  </a:lnTo>
                  <a:lnTo>
                    <a:pt x="1859" y="617"/>
                  </a:lnTo>
                  <a:lnTo>
                    <a:pt x="1889" y="639"/>
                  </a:lnTo>
                  <a:lnTo>
                    <a:pt x="1911" y="668"/>
                  </a:lnTo>
                  <a:lnTo>
                    <a:pt x="1933" y="697"/>
                  </a:lnTo>
                  <a:lnTo>
                    <a:pt x="1962" y="719"/>
                  </a:lnTo>
                  <a:lnTo>
                    <a:pt x="1984" y="749"/>
                  </a:lnTo>
                  <a:lnTo>
                    <a:pt x="2006" y="771"/>
                  </a:lnTo>
                  <a:lnTo>
                    <a:pt x="2036" y="808"/>
                  </a:lnTo>
                  <a:lnTo>
                    <a:pt x="2058" y="830"/>
                  </a:lnTo>
                  <a:lnTo>
                    <a:pt x="2080" y="859"/>
                  </a:lnTo>
                  <a:lnTo>
                    <a:pt x="2102" y="896"/>
                  </a:lnTo>
                  <a:lnTo>
                    <a:pt x="2131" y="918"/>
                  </a:lnTo>
                  <a:lnTo>
                    <a:pt x="2153" y="947"/>
                  </a:lnTo>
                  <a:lnTo>
                    <a:pt x="2175" y="984"/>
                  </a:lnTo>
                  <a:lnTo>
                    <a:pt x="2205" y="1013"/>
                  </a:lnTo>
                  <a:lnTo>
                    <a:pt x="2227" y="1043"/>
                  </a:lnTo>
                  <a:lnTo>
                    <a:pt x="2249" y="1072"/>
                  </a:lnTo>
                  <a:lnTo>
                    <a:pt x="2271" y="1101"/>
                  </a:lnTo>
                  <a:lnTo>
                    <a:pt x="2300" y="1138"/>
                  </a:lnTo>
                  <a:lnTo>
                    <a:pt x="2322" y="1168"/>
                  </a:lnTo>
                  <a:lnTo>
                    <a:pt x="2344" y="1197"/>
                  </a:lnTo>
                  <a:lnTo>
                    <a:pt x="2374" y="1226"/>
                  </a:lnTo>
                  <a:lnTo>
                    <a:pt x="2396" y="1256"/>
                  </a:lnTo>
                  <a:lnTo>
                    <a:pt x="2418" y="1292"/>
                  </a:lnTo>
                  <a:lnTo>
                    <a:pt x="2440" y="1322"/>
                  </a:lnTo>
                  <a:lnTo>
                    <a:pt x="2469" y="1351"/>
                  </a:lnTo>
                  <a:lnTo>
                    <a:pt x="2491" y="1381"/>
                  </a:lnTo>
                  <a:lnTo>
                    <a:pt x="2513" y="1410"/>
                  </a:lnTo>
                  <a:lnTo>
                    <a:pt x="2543" y="1439"/>
                  </a:lnTo>
                  <a:lnTo>
                    <a:pt x="2565" y="1476"/>
                  </a:lnTo>
                  <a:lnTo>
                    <a:pt x="2587" y="1506"/>
                  </a:lnTo>
                  <a:lnTo>
                    <a:pt x="2616" y="1535"/>
                  </a:lnTo>
                  <a:lnTo>
                    <a:pt x="2638" y="1564"/>
                  </a:lnTo>
                  <a:lnTo>
                    <a:pt x="2660" y="1594"/>
                  </a:lnTo>
                  <a:lnTo>
                    <a:pt x="2682" y="1630"/>
                  </a:lnTo>
                  <a:lnTo>
                    <a:pt x="2712" y="1660"/>
                  </a:lnTo>
                  <a:lnTo>
                    <a:pt x="2734" y="1682"/>
                  </a:lnTo>
                  <a:lnTo>
                    <a:pt x="2756" y="1719"/>
                  </a:lnTo>
                  <a:lnTo>
                    <a:pt x="2785" y="1748"/>
                  </a:lnTo>
                  <a:lnTo>
                    <a:pt x="2807" y="1777"/>
                  </a:lnTo>
                  <a:lnTo>
                    <a:pt x="2829" y="1807"/>
                  </a:lnTo>
                  <a:lnTo>
                    <a:pt x="2851" y="1836"/>
                  </a:lnTo>
                  <a:lnTo>
                    <a:pt x="2881" y="1858"/>
                  </a:lnTo>
                  <a:lnTo>
                    <a:pt x="2903" y="1895"/>
                  </a:lnTo>
                  <a:lnTo>
                    <a:pt x="2925" y="1917"/>
                  </a:lnTo>
                  <a:lnTo>
                    <a:pt x="2954" y="1946"/>
                  </a:lnTo>
                  <a:lnTo>
                    <a:pt x="2976" y="1976"/>
                  </a:lnTo>
                  <a:lnTo>
                    <a:pt x="2998" y="2005"/>
                  </a:lnTo>
                  <a:lnTo>
                    <a:pt x="3028" y="2027"/>
                  </a:lnTo>
                  <a:lnTo>
                    <a:pt x="3050" y="2056"/>
                  </a:lnTo>
                  <a:lnTo>
                    <a:pt x="3072" y="2079"/>
                  </a:lnTo>
                  <a:lnTo>
                    <a:pt x="3094" y="2108"/>
                  </a:lnTo>
                  <a:lnTo>
                    <a:pt x="3123" y="2137"/>
                  </a:lnTo>
                  <a:lnTo>
                    <a:pt x="3145" y="2159"/>
                  </a:lnTo>
                  <a:lnTo>
                    <a:pt x="3167" y="2189"/>
                  </a:lnTo>
                  <a:lnTo>
                    <a:pt x="3197" y="2211"/>
                  </a:lnTo>
                  <a:lnTo>
                    <a:pt x="3219" y="2233"/>
                  </a:lnTo>
                  <a:lnTo>
                    <a:pt x="3241" y="2255"/>
                  </a:lnTo>
                  <a:lnTo>
                    <a:pt x="3263" y="2284"/>
                  </a:lnTo>
                  <a:lnTo>
                    <a:pt x="3292" y="2306"/>
                  </a:lnTo>
                  <a:lnTo>
                    <a:pt x="3314" y="2328"/>
                  </a:lnTo>
                  <a:lnTo>
                    <a:pt x="3336" y="2350"/>
                  </a:lnTo>
                  <a:lnTo>
                    <a:pt x="3366" y="2372"/>
                  </a:lnTo>
                  <a:lnTo>
                    <a:pt x="3388" y="2402"/>
                  </a:lnTo>
                  <a:lnTo>
                    <a:pt x="3410" y="2424"/>
                  </a:lnTo>
                  <a:lnTo>
                    <a:pt x="3432" y="2446"/>
                  </a:lnTo>
                  <a:lnTo>
                    <a:pt x="3461" y="2468"/>
                  </a:lnTo>
                  <a:lnTo>
                    <a:pt x="3483" y="2490"/>
                  </a:lnTo>
                  <a:lnTo>
                    <a:pt x="3505" y="2505"/>
                  </a:lnTo>
                  <a:lnTo>
                    <a:pt x="3535" y="2527"/>
                  </a:lnTo>
                  <a:lnTo>
                    <a:pt x="3557" y="2549"/>
                  </a:lnTo>
                  <a:lnTo>
                    <a:pt x="3579" y="2571"/>
                  </a:lnTo>
                  <a:lnTo>
                    <a:pt x="3608" y="2593"/>
                  </a:lnTo>
                  <a:lnTo>
                    <a:pt x="3630" y="2615"/>
                  </a:lnTo>
                  <a:lnTo>
                    <a:pt x="3652" y="2629"/>
                  </a:lnTo>
                  <a:lnTo>
                    <a:pt x="3674" y="2652"/>
                  </a:lnTo>
                  <a:lnTo>
                    <a:pt x="3704" y="2674"/>
                  </a:lnTo>
                  <a:lnTo>
                    <a:pt x="3726" y="2688"/>
                  </a:lnTo>
                  <a:lnTo>
                    <a:pt x="3748" y="2710"/>
                  </a:lnTo>
                  <a:lnTo>
                    <a:pt x="3777" y="2725"/>
                  </a:lnTo>
                  <a:lnTo>
                    <a:pt x="3799" y="2747"/>
                  </a:lnTo>
                  <a:lnTo>
                    <a:pt x="3821" y="2762"/>
                  </a:lnTo>
                  <a:lnTo>
                    <a:pt x="3843" y="2784"/>
                  </a:lnTo>
                  <a:lnTo>
                    <a:pt x="3873" y="2798"/>
                  </a:lnTo>
                  <a:lnTo>
                    <a:pt x="3895" y="2813"/>
                  </a:lnTo>
                  <a:lnTo>
                    <a:pt x="3917" y="2835"/>
                  </a:lnTo>
                  <a:lnTo>
                    <a:pt x="3946" y="2850"/>
                  </a:lnTo>
                  <a:lnTo>
                    <a:pt x="3968" y="2872"/>
                  </a:lnTo>
                  <a:lnTo>
                    <a:pt x="3990" y="2879"/>
                  </a:lnTo>
                  <a:lnTo>
                    <a:pt x="4012" y="2901"/>
                  </a:lnTo>
                  <a:lnTo>
                    <a:pt x="4042" y="2916"/>
                  </a:lnTo>
                  <a:lnTo>
                    <a:pt x="4064" y="2931"/>
                  </a:lnTo>
                  <a:lnTo>
                    <a:pt x="4086" y="2945"/>
                  </a:lnTo>
                  <a:lnTo>
                    <a:pt x="4115" y="2960"/>
                  </a:lnTo>
                  <a:lnTo>
                    <a:pt x="4137" y="2975"/>
                  </a:lnTo>
                  <a:lnTo>
                    <a:pt x="4159" y="2989"/>
                  </a:lnTo>
                  <a:lnTo>
                    <a:pt x="4189" y="3004"/>
                  </a:lnTo>
                  <a:lnTo>
                    <a:pt x="4211" y="3019"/>
                  </a:lnTo>
                  <a:lnTo>
                    <a:pt x="4233" y="3034"/>
                  </a:lnTo>
                  <a:lnTo>
                    <a:pt x="4255" y="3048"/>
                  </a:lnTo>
                  <a:lnTo>
                    <a:pt x="4284" y="3063"/>
                  </a:lnTo>
                  <a:lnTo>
                    <a:pt x="4306" y="3078"/>
                  </a:lnTo>
                  <a:lnTo>
                    <a:pt x="4328" y="3085"/>
                  </a:lnTo>
                  <a:lnTo>
                    <a:pt x="4358" y="3100"/>
                  </a:lnTo>
                  <a:lnTo>
                    <a:pt x="4380" y="3114"/>
                  </a:lnTo>
                  <a:lnTo>
                    <a:pt x="4402" y="3129"/>
                  </a:lnTo>
                  <a:lnTo>
                    <a:pt x="4424" y="3144"/>
                  </a:lnTo>
                  <a:lnTo>
                    <a:pt x="4453" y="3151"/>
                  </a:lnTo>
                  <a:lnTo>
                    <a:pt x="4475" y="3166"/>
                  </a:lnTo>
                  <a:lnTo>
                    <a:pt x="4497" y="3173"/>
                  </a:lnTo>
                  <a:lnTo>
                    <a:pt x="4527" y="3188"/>
                  </a:lnTo>
                  <a:lnTo>
                    <a:pt x="4549" y="3202"/>
                  </a:lnTo>
                  <a:lnTo>
                    <a:pt x="4571" y="3210"/>
                  </a:lnTo>
                  <a:lnTo>
                    <a:pt x="4593" y="3225"/>
                  </a:lnTo>
                  <a:lnTo>
                    <a:pt x="4622" y="3239"/>
                  </a:lnTo>
                  <a:lnTo>
                    <a:pt x="4644" y="3247"/>
                  </a:lnTo>
                  <a:lnTo>
                    <a:pt x="4666" y="3261"/>
                  </a:lnTo>
                  <a:lnTo>
                    <a:pt x="4696" y="3269"/>
                  </a:lnTo>
                  <a:lnTo>
                    <a:pt x="4718" y="3283"/>
                  </a:lnTo>
                  <a:lnTo>
                    <a:pt x="4740" y="3291"/>
                  </a:lnTo>
                  <a:lnTo>
                    <a:pt x="4769" y="3298"/>
                  </a:lnTo>
                  <a:lnTo>
                    <a:pt x="4791" y="3313"/>
                  </a:lnTo>
                  <a:lnTo>
                    <a:pt x="4813" y="3320"/>
                  </a:lnTo>
                  <a:lnTo>
                    <a:pt x="4835" y="3327"/>
                  </a:lnTo>
                  <a:lnTo>
                    <a:pt x="4865" y="3342"/>
                  </a:lnTo>
                  <a:lnTo>
                    <a:pt x="4887" y="3349"/>
                  </a:lnTo>
                  <a:lnTo>
                    <a:pt x="4909" y="3364"/>
                  </a:lnTo>
                  <a:lnTo>
                    <a:pt x="4938" y="3371"/>
                  </a:lnTo>
                  <a:lnTo>
                    <a:pt x="4960" y="3386"/>
                  </a:lnTo>
                  <a:lnTo>
                    <a:pt x="4982" y="3393"/>
                  </a:lnTo>
                  <a:lnTo>
                    <a:pt x="5004" y="3401"/>
                  </a:lnTo>
                  <a:lnTo>
                    <a:pt x="5034" y="3408"/>
                  </a:lnTo>
                  <a:lnTo>
                    <a:pt x="5056" y="3416"/>
                  </a:lnTo>
                  <a:lnTo>
                    <a:pt x="5078" y="3430"/>
                  </a:lnTo>
                  <a:lnTo>
                    <a:pt x="5107" y="3438"/>
                  </a:lnTo>
                  <a:lnTo>
                    <a:pt x="5129" y="3445"/>
                  </a:lnTo>
                  <a:lnTo>
                    <a:pt x="5151" y="3452"/>
                  </a:lnTo>
                  <a:lnTo>
                    <a:pt x="5173" y="3460"/>
                  </a:lnTo>
                  <a:lnTo>
                    <a:pt x="5203" y="3474"/>
                  </a:lnTo>
                  <a:lnTo>
                    <a:pt x="5225" y="3474"/>
                  </a:lnTo>
                  <a:lnTo>
                    <a:pt x="5247" y="3482"/>
                  </a:lnTo>
                  <a:lnTo>
                    <a:pt x="5276" y="3496"/>
                  </a:lnTo>
                  <a:lnTo>
                    <a:pt x="5298" y="3504"/>
                  </a:lnTo>
                  <a:lnTo>
                    <a:pt x="5320" y="3511"/>
                  </a:lnTo>
                  <a:lnTo>
                    <a:pt x="5350" y="3518"/>
                  </a:lnTo>
                  <a:lnTo>
                    <a:pt x="5372" y="3526"/>
                  </a:lnTo>
                  <a:lnTo>
                    <a:pt x="5394" y="3533"/>
                  </a:lnTo>
                  <a:lnTo>
                    <a:pt x="5416" y="3540"/>
                  </a:lnTo>
                  <a:lnTo>
                    <a:pt x="5445" y="3548"/>
                  </a:lnTo>
                  <a:lnTo>
                    <a:pt x="5467" y="3555"/>
                  </a:lnTo>
                  <a:lnTo>
                    <a:pt x="5489" y="3562"/>
                  </a:lnTo>
                  <a:lnTo>
                    <a:pt x="5519" y="3570"/>
                  </a:lnTo>
                  <a:lnTo>
                    <a:pt x="5541" y="3577"/>
                  </a:lnTo>
                  <a:lnTo>
                    <a:pt x="5563" y="3584"/>
                  </a:lnTo>
                  <a:lnTo>
                    <a:pt x="5585" y="3592"/>
                  </a:lnTo>
                  <a:lnTo>
                    <a:pt x="5614" y="3592"/>
                  </a:lnTo>
                  <a:lnTo>
                    <a:pt x="5636" y="3607"/>
                  </a:lnTo>
                  <a:lnTo>
                    <a:pt x="5658" y="3607"/>
                  </a:lnTo>
                  <a:lnTo>
                    <a:pt x="5688" y="3614"/>
                  </a:lnTo>
                  <a:lnTo>
                    <a:pt x="5710" y="3621"/>
                  </a:lnTo>
                  <a:lnTo>
                    <a:pt x="5732" y="3629"/>
                  </a:lnTo>
                  <a:lnTo>
                    <a:pt x="5754" y="3636"/>
                  </a:lnTo>
                  <a:lnTo>
                    <a:pt x="5783" y="3643"/>
                  </a:lnTo>
                  <a:lnTo>
                    <a:pt x="5805" y="3651"/>
                  </a:lnTo>
                  <a:lnTo>
                    <a:pt x="5827" y="3651"/>
                  </a:lnTo>
                  <a:lnTo>
                    <a:pt x="5857" y="3658"/>
                  </a:lnTo>
                  <a:lnTo>
                    <a:pt x="5879" y="3665"/>
                  </a:lnTo>
                  <a:lnTo>
                    <a:pt x="5901" y="3673"/>
                  </a:lnTo>
                  <a:lnTo>
                    <a:pt x="5930" y="3680"/>
                  </a:lnTo>
                  <a:lnTo>
                    <a:pt x="5952" y="3680"/>
                  </a:lnTo>
                  <a:lnTo>
                    <a:pt x="5974" y="3687"/>
                  </a:lnTo>
                  <a:lnTo>
                    <a:pt x="5996" y="3695"/>
                  </a:lnTo>
                  <a:lnTo>
                    <a:pt x="6026" y="3702"/>
                  </a:lnTo>
                  <a:lnTo>
                    <a:pt x="6048" y="3702"/>
                  </a:lnTo>
                </a:path>
              </a:pathLst>
            </a:custGeom>
            <a:noFill/>
            <a:ln w="19050">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22" name="Freeform 18">
              <a:extLst>
                <a:ext uri="{FF2B5EF4-FFF2-40B4-BE49-F238E27FC236}">
                  <a16:creationId xmlns:a16="http://schemas.microsoft.com/office/drawing/2014/main" id="{02F1368A-F683-4FF0-A0AC-FEF52DAB6107}"/>
                </a:ext>
              </a:extLst>
            </p:cNvPr>
            <p:cNvSpPr>
              <a:spLocks/>
            </p:cNvSpPr>
            <p:nvPr/>
          </p:nvSpPr>
          <p:spPr bwMode="auto">
            <a:xfrm>
              <a:off x="2944" y="1089"/>
              <a:ext cx="1511" cy="934"/>
            </a:xfrm>
            <a:custGeom>
              <a:avLst/>
              <a:gdLst>
                <a:gd name="T0" fmla="*/ 1 w 6048"/>
                <a:gd name="T1" fmla="*/ 0 h 4282"/>
                <a:gd name="T2" fmla="*/ 2 w 6048"/>
                <a:gd name="T3" fmla="*/ 0 h 4282"/>
                <a:gd name="T4" fmla="*/ 4 w 6048"/>
                <a:gd name="T5" fmla="*/ 0 h 4282"/>
                <a:gd name="T6" fmla="*/ 5 w 6048"/>
                <a:gd name="T7" fmla="*/ 0 h 4282"/>
                <a:gd name="T8" fmla="*/ 7 w 6048"/>
                <a:gd name="T9" fmla="*/ 0 h 4282"/>
                <a:gd name="T10" fmla="*/ 9 w 6048"/>
                <a:gd name="T11" fmla="*/ 0 h 4282"/>
                <a:gd name="T12" fmla="*/ 10 w 6048"/>
                <a:gd name="T13" fmla="*/ 0 h 4282"/>
                <a:gd name="T14" fmla="*/ 12 w 6048"/>
                <a:gd name="T15" fmla="*/ 0 h 4282"/>
                <a:gd name="T16" fmla="*/ 13 w 6048"/>
                <a:gd name="T17" fmla="*/ 0 h 4282"/>
                <a:gd name="T18" fmla="*/ 15 w 6048"/>
                <a:gd name="T19" fmla="*/ 0 h 4282"/>
                <a:gd name="T20" fmla="*/ 16 w 6048"/>
                <a:gd name="T21" fmla="*/ 0 h 4282"/>
                <a:gd name="T22" fmla="*/ 18 w 6048"/>
                <a:gd name="T23" fmla="*/ 0 h 4282"/>
                <a:gd name="T24" fmla="*/ 19 w 6048"/>
                <a:gd name="T25" fmla="*/ 0 h 4282"/>
                <a:gd name="T26" fmla="*/ 21 w 6048"/>
                <a:gd name="T27" fmla="*/ 0 h 4282"/>
                <a:gd name="T28" fmla="*/ 22 w 6048"/>
                <a:gd name="T29" fmla="*/ 0 h 4282"/>
                <a:gd name="T30" fmla="*/ 24 w 6048"/>
                <a:gd name="T31" fmla="*/ 0 h 4282"/>
                <a:gd name="T32" fmla="*/ 25 w 6048"/>
                <a:gd name="T33" fmla="*/ 1 h 4282"/>
                <a:gd name="T34" fmla="*/ 27 w 6048"/>
                <a:gd name="T35" fmla="*/ 2 h 4282"/>
                <a:gd name="T36" fmla="*/ 28 w 6048"/>
                <a:gd name="T37" fmla="*/ 2 h 4282"/>
                <a:gd name="T38" fmla="*/ 30 w 6048"/>
                <a:gd name="T39" fmla="*/ 3 h 4282"/>
                <a:gd name="T40" fmla="*/ 31 w 6048"/>
                <a:gd name="T41" fmla="*/ 4 h 4282"/>
                <a:gd name="T42" fmla="*/ 33 w 6048"/>
                <a:gd name="T43" fmla="*/ 6 h 4282"/>
                <a:gd name="T44" fmla="*/ 34 w 6048"/>
                <a:gd name="T45" fmla="*/ 8 h 4282"/>
                <a:gd name="T46" fmla="*/ 36 w 6048"/>
                <a:gd name="T47" fmla="*/ 10 h 4282"/>
                <a:gd name="T48" fmla="*/ 37 w 6048"/>
                <a:gd name="T49" fmla="*/ 13 h 4282"/>
                <a:gd name="T50" fmla="*/ 39 w 6048"/>
                <a:gd name="T51" fmla="*/ 15 h 4282"/>
                <a:gd name="T52" fmla="*/ 40 w 6048"/>
                <a:gd name="T53" fmla="*/ 18 h 4282"/>
                <a:gd name="T54" fmla="*/ 42 w 6048"/>
                <a:gd name="T55" fmla="*/ 21 h 4282"/>
                <a:gd name="T56" fmla="*/ 43 w 6048"/>
                <a:gd name="T57" fmla="*/ 23 h 4282"/>
                <a:gd name="T58" fmla="*/ 45 w 6048"/>
                <a:gd name="T59" fmla="*/ 25 h 4282"/>
                <a:gd name="T60" fmla="*/ 46 w 6048"/>
                <a:gd name="T61" fmla="*/ 27 h 4282"/>
                <a:gd name="T62" fmla="*/ 48 w 6048"/>
                <a:gd name="T63" fmla="*/ 29 h 4282"/>
                <a:gd name="T64" fmla="*/ 49 w 6048"/>
                <a:gd name="T65" fmla="*/ 31 h 4282"/>
                <a:gd name="T66" fmla="*/ 51 w 6048"/>
                <a:gd name="T67" fmla="*/ 33 h 4282"/>
                <a:gd name="T68" fmla="*/ 52 w 6048"/>
                <a:gd name="T69" fmla="*/ 34 h 4282"/>
                <a:gd name="T70" fmla="*/ 54 w 6048"/>
                <a:gd name="T71" fmla="*/ 35 h 4282"/>
                <a:gd name="T72" fmla="*/ 55 w 6048"/>
                <a:gd name="T73" fmla="*/ 36 h 4282"/>
                <a:gd name="T74" fmla="*/ 57 w 6048"/>
                <a:gd name="T75" fmla="*/ 37 h 4282"/>
                <a:gd name="T76" fmla="*/ 58 w 6048"/>
                <a:gd name="T77" fmla="*/ 38 h 4282"/>
                <a:gd name="T78" fmla="*/ 60 w 6048"/>
                <a:gd name="T79" fmla="*/ 39 h 4282"/>
                <a:gd name="T80" fmla="*/ 61 w 6048"/>
                <a:gd name="T81" fmla="*/ 39 h 4282"/>
                <a:gd name="T82" fmla="*/ 63 w 6048"/>
                <a:gd name="T83" fmla="*/ 40 h 4282"/>
                <a:gd name="T84" fmla="*/ 64 w 6048"/>
                <a:gd name="T85" fmla="*/ 40 h 4282"/>
                <a:gd name="T86" fmla="*/ 66 w 6048"/>
                <a:gd name="T87" fmla="*/ 41 h 4282"/>
                <a:gd name="T88" fmla="*/ 67 w 6048"/>
                <a:gd name="T89" fmla="*/ 41 h 4282"/>
                <a:gd name="T90" fmla="*/ 69 w 6048"/>
                <a:gd name="T91" fmla="*/ 42 h 4282"/>
                <a:gd name="T92" fmla="*/ 71 w 6048"/>
                <a:gd name="T93" fmla="*/ 42 h 4282"/>
                <a:gd name="T94" fmla="*/ 72 w 6048"/>
                <a:gd name="T95" fmla="*/ 42 h 4282"/>
                <a:gd name="T96" fmla="*/ 74 w 6048"/>
                <a:gd name="T97" fmla="*/ 43 h 4282"/>
                <a:gd name="T98" fmla="*/ 75 w 6048"/>
                <a:gd name="T99" fmla="*/ 43 h 4282"/>
                <a:gd name="T100" fmla="*/ 76 w 6048"/>
                <a:gd name="T101" fmla="*/ 43 h 4282"/>
                <a:gd name="T102" fmla="*/ 78 w 6048"/>
                <a:gd name="T103" fmla="*/ 43 h 4282"/>
                <a:gd name="T104" fmla="*/ 80 w 6048"/>
                <a:gd name="T105" fmla="*/ 43 h 4282"/>
                <a:gd name="T106" fmla="*/ 81 w 6048"/>
                <a:gd name="T107" fmla="*/ 44 h 4282"/>
                <a:gd name="T108" fmla="*/ 83 w 6048"/>
                <a:gd name="T109" fmla="*/ 44 h 4282"/>
                <a:gd name="T110" fmla="*/ 84 w 6048"/>
                <a:gd name="T111" fmla="*/ 44 h 4282"/>
                <a:gd name="T112" fmla="*/ 86 w 6048"/>
                <a:gd name="T113" fmla="*/ 44 h 4282"/>
                <a:gd name="T114" fmla="*/ 87 w 6048"/>
                <a:gd name="T115" fmla="*/ 44 h 4282"/>
                <a:gd name="T116" fmla="*/ 89 w 6048"/>
                <a:gd name="T117" fmla="*/ 44 h 4282"/>
                <a:gd name="T118" fmla="*/ 90 w 6048"/>
                <a:gd name="T119" fmla="*/ 44 h 4282"/>
                <a:gd name="T120" fmla="*/ 92 w 6048"/>
                <a:gd name="T121" fmla="*/ 44 h 4282"/>
                <a:gd name="T122" fmla="*/ 93 w 6048"/>
                <a:gd name="T123" fmla="*/ 44 h 4282"/>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6048"/>
                <a:gd name="T187" fmla="*/ 0 h 4282"/>
                <a:gd name="T188" fmla="*/ 6048 w 6048"/>
                <a:gd name="T189" fmla="*/ 4282 h 4282"/>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6048" h="4282">
                  <a:moveTo>
                    <a:pt x="0" y="0"/>
                  </a:moveTo>
                  <a:lnTo>
                    <a:pt x="23" y="0"/>
                  </a:lnTo>
                  <a:lnTo>
                    <a:pt x="52" y="0"/>
                  </a:lnTo>
                  <a:lnTo>
                    <a:pt x="74" y="0"/>
                  </a:lnTo>
                  <a:lnTo>
                    <a:pt x="96" y="0"/>
                  </a:lnTo>
                  <a:lnTo>
                    <a:pt x="118" y="0"/>
                  </a:lnTo>
                  <a:lnTo>
                    <a:pt x="147" y="0"/>
                  </a:lnTo>
                  <a:lnTo>
                    <a:pt x="169" y="0"/>
                  </a:lnTo>
                  <a:lnTo>
                    <a:pt x="192" y="0"/>
                  </a:lnTo>
                  <a:lnTo>
                    <a:pt x="221" y="0"/>
                  </a:lnTo>
                  <a:lnTo>
                    <a:pt x="243" y="0"/>
                  </a:lnTo>
                  <a:lnTo>
                    <a:pt x="265" y="0"/>
                  </a:lnTo>
                  <a:lnTo>
                    <a:pt x="294" y="0"/>
                  </a:lnTo>
                  <a:lnTo>
                    <a:pt x="316" y="0"/>
                  </a:lnTo>
                  <a:lnTo>
                    <a:pt x="338" y="0"/>
                  </a:lnTo>
                  <a:lnTo>
                    <a:pt x="361" y="0"/>
                  </a:lnTo>
                  <a:lnTo>
                    <a:pt x="390" y="0"/>
                  </a:lnTo>
                  <a:lnTo>
                    <a:pt x="412" y="0"/>
                  </a:lnTo>
                  <a:lnTo>
                    <a:pt x="434" y="0"/>
                  </a:lnTo>
                  <a:lnTo>
                    <a:pt x="463" y="0"/>
                  </a:lnTo>
                  <a:lnTo>
                    <a:pt x="485" y="0"/>
                  </a:lnTo>
                  <a:lnTo>
                    <a:pt x="507" y="0"/>
                  </a:lnTo>
                  <a:lnTo>
                    <a:pt x="530" y="0"/>
                  </a:lnTo>
                  <a:lnTo>
                    <a:pt x="559" y="0"/>
                  </a:lnTo>
                  <a:lnTo>
                    <a:pt x="581" y="0"/>
                  </a:lnTo>
                  <a:lnTo>
                    <a:pt x="603" y="0"/>
                  </a:lnTo>
                  <a:lnTo>
                    <a:pt x="632" y="0"/>
                  </a:lnTo>
                  <a:lnTo>
                    <a:pt x="654" y="0"/>
                  </a:lnTo>
                  <a:lnTo>
                    <a:pt x="676" y="0"/>
                  </a:lnTo>
                  <a:lnTo>
                    <a:pt x="699" y="0"/>
                  </a:lnTo>
                  <a:lnTo>
                    <a:pt x="728" y="0"/>
                  </a:lnTo>
                  <a:lnTo>
                    <a:pt x="750" y="0"/>
                  </a:lnTo>
                  <a:lnTo>
                    <a:pt x="772" y="0"/>
                  </a:lnTo>
                  <a:lnTo>
                    <a:pt x="801" y="0"/>
                  </a:lnTo>
                  <a:lnTo>
                    <a:pt x="823" y="0"/>
                  </a:lnTo>
                  <a:lnTo>
                    <a:pt x="845" y="0"/>
                  </a:lnTo>
                  <a:lnTo>
                    <a:pt x="875" y="0"/>
                  </a:lnTo>
                  <a:lnTo>
                    <a:pt x="897" y="0"/>
                  </a:lnTo>
                  <a:lnTo>
                    <a:pt x="919" y="0"/>
                  </a:lnTo>
                  <a:lnTo>
                    <a:pt x="941" y="0"/>
                  </a:lnTo>
                  <a:lnTo>
                    <a:pt x="970" y="0"/>
                  </a:lnTo>
                  <a:lnTo>
                    <a:pt x="992" y="0"/>
                  </a:lnTo>
                  <a:lnTo>
                    <a:pt x="1014" y="0"/>
                  </a:lnTo>
                  <a:lnTo>
                    <a:pt x="1044" y="7"/>
                  </a:lnTo>
                  <a:lnTo>
                    <a:pt x="1066" y="7"/>
                  </a:lnTo>
                  <a:lnTo>
                    <a:pt x="1088" y="7"/>
                  </a:lnTo>
                  <a:lnTo>
                    <a:pt x="1110" y="7"/>
                  </a:lnTo>
                  <a:lnTo>
                    <a:pt x="1139" y="7"/>
                  </a:lnTo>
                  <a:lnTo>
                    <a:pt x="1161" y="7"/>
                  </a:lnTo>
                  <a:lnTo>
                    <a:pt x="1183" y="7"/>
                  </a:lnTo>
                  <a:lnTo>
                    <a:pt x="1213" y="7"/>
                  </a:lnTo>
                  <a:lnTo>
                    <a:pt x="1235" y="7"/>
                  </a:lnTo>
                  <a:lnTo>
                    <a:pt x="1257" y="14"/>
                  </a:lnTo>
                  <a:lnTo>
                    <a:pt x="1279" y="14"/>
                  </a:lnTo>
                  <a:lnTo>
                    <a:pt x="1308" y="14"/>
                  </a:lnTo>
                  <a:lnTo>
                    <a:pt x="1330" y="14"/>
                  </a:lnTo>
                  <a:lnTo>
                    <a:pt x="1352" y="22"/>
                  </a:lnTo>
                  <a:lnTo>
                    <a:pt x="1382" y="29"/>
                  </a:lnTo>
                  <a:lnTo>
                    <a:pt x="1404" y="29"/>
                  </a:lnTo>
                  <a:lnTo>
                    <a:pt x="1426" y="29"/>
                  </a:lnTo>
                  <a:lnTo>
                    <a:pt x="1455" y="36"/>
                  </a:lnTo>
                  <a:lnTo>
                    <a:pt x="1477" y="36"/>
                  </a:lnTo>
                  <a:lnTo>
                    <a:pt x="1499" y="51"/>
                  </a:lnTo>
                  <a:lnTo>
                    <a:pt x="1521" y="51"/>
                  </a:lnTo>
                  <a:lnTo>
                    <a:pt x="1551" y="58"/>
                  </a:lnTo>
                  <a:lnTo>
                    <a:pt x="1573" y="73"/>
                  </a:lnTo>
                  <a:lnTo>
                    <a:pt x="1595" y="80"/>
                  </a:lnTo>
                  <a:lnTo>
                    <a:pt x="1624" y="88"/>
                  </a:lnTo>
                  <a:lnTo>
                    <a:pt x="1646" y="95"/>
                  </a:lnTo>
                  <a:lnTo>
                    <a:pt x="1668" y="110"/>
                  </a:lnTo>
                  <a:lnTo>
                    <a:pt x="1690" y="124"/>
                  </a:lnTo>
                  <a:lnTo>
                    <a:pt x="1720" y="139"/>
                  </a:lnTo>
                  <a:lnTo>
                    <a:pt x="1742" y="146"/>
                  </a:lnTo>
                  <a:lnTo>
                    <a:pt x="1764" y="169"/>
                  </a:lnTo>
                  <a:lnTo>
                    <a:pt x="1793" y="183"/>
                  </a:lnTo>
                  <a:lnTo>
                    <a:pt x="1815" y="205"/>
                  </a:lnTo>
                  <a:lnTo>
                    <a:pt x="1837" y="227"/>
                  </a:lnTo>
                  <a:lnTo>
                    <a:pt x="1859" y="249"/>
                  </a:lnTo>
                  <a:lnTo>
                    <a:pt x="1889" y="271"/>
                  </a:lnTo>
                  <a:lnTo>
                    <a:pt x="1911" y="301"/>
                  </a:lnTo>
                  <a:lnTo>
                    <a:pt x="1933" y="330"/>
                  </a:lnTo>
                  <a:lnTo>
                    <a:pt x="1962" y="360"/>
                  </a:lnTo>
                  <a:lnTo>
                    <a:pt x="1984" y="389"/>
                  </a:lnTo>
                  <a:lnTo>
                    <a:pt x="2006" y="426"/>
                  </a:lnTo>
                  <a:lnTo>
                    <a:pt x="2036" y="462"/>
                  </a:lnTo>
                  <a:lnTo>
                    <a:pt x="2058" y="499"/>
                  </a:lnTo>
                  <a:lnTo>
                    <a:pt x="2080" y="543"/>
                  </a:lnTo>
                  <a:lnTo>
                    <a:pt x="2102" y="580"/>
                  </a:lnTo>
                  <a:lnTo>
                    <a:pt x="2131" y="624"/>
                  </a:lnTo>
                  <a:lnTo>
                    <a:pt x="2153" y="675"/>
                  </a:lnTo>
                  <a:lnTo>
                    <a:pt x="2175" y="719"/>
                  </a:lnTo>
                  <a:lnTo>
                    <a:pt x="2205" y="771"/>
                  </a:lnTo>
                  <a:lnTo>
                    <a:pt x="2227" y="822"/>
                  </a:lnTo>
                  <a:lnTo>
                    <a:pt x="2249" y="874"/>
                  </a:lnTo>
                  <a:lnTo>
                    <a:pt x="2271" y="933"/>
                  </a:lnTo>
                  <a:lnTo>
                    <a:pt x="2300" y="991"/>
                  </a:lnTo>
                  <a:lnTo>
                    <a:pt x="2322" y="1050"/>
                  </a:lnTo>
                  <a:lnTo>
                    <a:pt x="2344" y="1101"/>
                  </a:lnTo>
                  <a:lnTo>
                    <a:pt x="2374" y="1168"/>
                  </a:lnTo>
                  <a:lnTo>
                    <a:pt x="2396" y="1226"/>
                  </a:lnTo>
                  <a:lnTo>
                    <a:pt x="2418" y="1292"/>
                  </a:lnTo>
                  <a:lnTo>
                    <a:pt x="2440" y="1351"/>
                  </a:lnTo>
                  <a:lnTo>
                    <a:pt x="2469" y="1410"/>
                  </a:lnTo>
                  <a:lnTo>
                    <a:pt x="2491" y="1476"/>
                  </a:lnTo>
                  <a:lnTo>
                    <a:pt x="2513" y="1542"/>
                  </a:lnTo>
                  <a:lnTo>
                    <a:pt x="2543" y="1608"/>
                  </a:lnTo>
                  <a:lnTo>
                    <a:pt x="2565" y="1667"/>
                  </a:lnTo>
                  <a:lnTo>
                    <a:pt x="2587" y="1726"/>
                  </a:lnTo>
                  <a:lnTo>
                    <a:pt x="2616" y="1792"/>
                  </a:lnTo>
                  <a:lnTo>
                    <a:pt x="2638" y="1858"/>
                  </a:lnTo>
                  <a:lnTo>
                    <a:pt x="2660" y="1917"/>
                  </a:lnTo>
                  <a:lnTo>
                    <a:pt x="2682" y="1983"/>
                  </a:lnTo>
                  <a:lnTo>
                    <a:pt x="2712" y="2042"/>
                  </a:lnTo>
                  <a:lnTo>
                    <a:pt x="2734" y="2101"/>
                  </a:lnTo>
                  <a:lnTo>
                    <a:pt x="2756" y="2159"/>
                  </a:lnTo>
                  <a:lnTo>
                    <a:pt x="2785" y="2218"/>
                  </a:lnTo>
                  <a:lnTo>
                    <a:pt x="2807" y="2277"/>
                  </a:lnTo>
                  <a:lnTo>
                    <a:pt x="2829" y="2328"/>
                  </a:lnTo>
                  <a:lnTo>
                    <a:pt x="2851" y="2387"/>
                  </a:lnTo>
                  <a:lnTo>
                    <a:pt x="2881" y="2438"/>
                  </a:lnTo>
                  <a:lnTo>
                    <a:pt x="2903" y="2490"/>
                  </a:lnTo>
                  <a:lnTo>
                    <a:pt x="2925" y="2541"/>
                  </a:lnTo>
                  <a:lnTo>
                    <a:pt x="2954" y="2593"/>
                  </a:lnTo>
                  <a:lnTo>
                    <a:pt x="2976" y="2637"/>
                  </a:lnTo>
                  <a:lnTo>
                    <a:pt x="2998" y="2681"/>
                  </a:lnTo>
                  <a:lnTo>
                    <a:pt x="3028" y="2732"/>
                  </a:lnTo>
                  <a:lnTo>
                    <a:pt x="3050" y="2776"/>
                  </a:lnTo>
                  <a:lnTo>
                    <a:pt x="3072" y="2820"/>
                  </a:lnTo>
                  <a:lnTo>
                    <a:pt x="3094" y="2865"/>
                  </a:lnTo>
                  <a:lnTo>
                    <a:pt x="3123" y="2901"/>
                  </a:lnTo>
                  <a:lnTo>
                    <a:pt x="3145" y="2945"/>
                  </a:lnTo>
                  <a:lnTo>
                    <a:pt x="3167" y="2982"/>
                  </a:lnTo>
                  <a:lnTo>
                    <a:pt x="3197" y="3026"/>
                  </a:lnTo>
                  <a:lnTo>
                    <a:pt x="3219" y="3063"/>
                  </a:lnTo>
                  <a:lnTo>
                    <a:pt x="3241" y="3100"/>
                  </a:lnTo>
                  <a:lnTo>
                    <a:pt x="3263" y="3129"/>
                  </a:lnTo>
                  <a:lnTo>
                    <a:pt x="3292" y="3166"/>
                  </a:lnTo>
                  <a:lnTo>
                    <a:pt x="3314" y="3195"/>
                  </a:lnTo>
                  <a:lnTo>
                    <a:pt x="3336" y="3232"/>
                  </a:lnTo>
                  <a:lnTo>
                    <a:pt x="3366" y="3261"/>
                  </a:lnTo>
                  <a:lnTo>
                    <a:pt x="3388" y="3291"/>
                  </a:lnTo>
                  <a:lnTo>
                    <a:pt x="3410" y="3320"/>
                  </a:lnTo>
                  <a:lnTo>
                    <a:pt x="3432" y="3349"/>
                  </a:lnTo>
                  <a:lnTo>
                    <a:pt x="3461" y="3371"/>
                  </a:lnTo>
                  <a:lnTo>
                    <a:pt x="3483" y="3401"/>
                  </a:lnTo>
                  <a:lnTo>
                    <a:pt x="3505" y="3430"/>
                  </a:lnTo>
                  <a:lnTo>
                    <a:pt x="3535" y="3452"/>
                  </a:lnTo>
                  <a:lnTo>
                    <a:pt x="3557" y="3482"/>
                  </a:lnTo>
                  <a:lnTo>
                    <a:pt x="3579" y="3504"/>
                  </a:lnTo>
                  <a:lnTo>
                    <a:pt x="3608" y="3526"/>
                  </a:lnTo>
                  <a:lnTo>
                    <a:pt x="3630" y="3548"/>
                  </a:lnTo>
                  <a:lnTo>
                    <a:pt x="3652" y="3570"/>
                  </a:lnTo>
                  <a:lnTo>
                    <a:pt x="3674" y="3592"/>
                  </a:lnTo>
                  <a:lnTo>
                    <a:pt x="3704" y="3607"/>
                  </a:lnTo>
                  <a:lnTo>
                    <a:pt x="3726" y="3629"/>
                  </a:lnTo>
                  <a:lnTo>
                    <a:pt x="3748" y="3651"/>
                  </a:lnTo>
                  <a:lnTo>
                    <a:pt x="3777" y="3673"/>
                  </a:lnTo>
                  <a:lnTo>
                    <a:pt x="3799" y="3687"/>
                  </a:lnTo>
                  <a:lnTo>
                    <a:pt x="3821" y="3702"/>
                  </a:lnTo>
                  <a:lnTo>
                    <a:pt x="3843" y="3717"/>
                  </a:lnTo>
                  <a:lnTo>
                    <a:pt x="3873" y="3739"/>
                  </a:lnTo>
                  <a:lnTo>
                    <a:pt x="3895" y="3753"/>
                  </a:lnTo>
                  <a:lnTo>
                    <a:pt x="3917" y="3768"/>
                  </a:lnTo>
                  <a:lnTo>
                    <a:pt x="3946" y="3783"/>
                  </a:lnTo>
                  <a:lnTo>
                    <a:pt x="3968" y="3798"/>
                  </a:lnTo>
                  <a:lnTo>
                    <a:pt x="3990" y="3812"/>
                  </a:lnTo>
                  <a:lnTo>
                    <a:pt x="4012" y="3827"/>
                  </a:lnTo>
                  <a:lnTo>
                    <a:pt x="4042" y="3834"/>
                  </a:lnTo>
                  <a:lnTo>
                    <a:pt x="4064" y="3849"/>
                  </a:lnTo>
                  <a:lnTo>
                    <a:pt x="4086" y="3864"/>
                  </a:lnTo>
                  <a:lnTo>
                    <a:pt x="4115" y="3878"/>
                  </a:lnTo>
                  <a:lnTo>
                    <a:pt x="4137" y="3893"/>
                  </a:lnTo>
                  <a:lnTo>
                    <a:pt x="4159" y="3900"/>
                  </a:lnTo>
                  <a:lnTo>
                    <a:pt x="4189" y="3915"/>
                  </a:lnTo>
                  <a:lnTo>
                    <a:pt x="4211" y="3922"/>
                  </a:lnTo>
                  <a:lnTo>
                    <a:pt x="4233" y="3937"/>
                  </a:lnTo>
                  <a:lnTo>
                    <a:pt x="4255" y="3944"/>
                  </a:lnTo>
                  <a:lnTo>
                    <a:pt x="4284" y="3959"/>
                  </a:lnTo>
                  <a:lnTo>
                    <a:pt x="4306" y="3966"/>
                  </a:lnTo>
                  <a:lnTo>
                    <a:pt x="4328" y="3974"/>
                  </a:lnTo>
                  <a:lnTo>
                    <a:pt x="4358" y="3981"/>
                  </a:lnTo>
                  <a:lnTo>
                    <a:pt x="4380" y="3989"/>
                  </a:lnTo>
                  <a:lnTo>
                    <a:pt x="4402" y="3996"/>
                  </a:lnTo>
                  <a:lnTo>
                    <a:pt x="4424" y="4011"/>
                  </a:lnTo>
                  <a:lnTo>
                    <a:pt x="4453" y="4018"/>
                  </a:lnTo>
                  <a:lnTo>
                    <a:pt x="4475" y="4025"/>
                  </a:lnTo>
                  <a:lnTo>
                    <a:pt x="4497" y="4033"/>
                  </a:lnTo>
                  <a:lnTo>
                    <a:pt x="4527" y="4040"/>
                  </a:lnTo>
                  <a:lnTo>
                    <a:pt x="4549" y="4047"/>
                  </a:lnTo>
                  <a:lnTo>
                    <a:pt x="4571" y="4055"/>
                  </a:lnTo>
                  <a:lnTo>
                    <a:pt x="4593" y="4062"/>
                  </a:lnTo>
                  <a:lnTo>
                    <a:pt x="4622" y="4069"/>
                  </a:lnTo>
                  <a:lnTo>
                    <a:pt x="4644" y="4077"/>
                  </a:lnTo>
                  <a:lnTo>
                    <a:pt x="4666" y="4084"/>
                  </a:lnTo>
                  <a:lnTo>
                    <a:pt x="4696" y="4091"/>
                  </a:lnTo>
                  <a:lnTo>
                    <a:pt x="4718" y="4099"/>
                  </a:lnTo>
                  <a:lnTo>
                    <a:pt x="4740" y="4099"/>
                  </a:lnTo>
                  <a:lnTo>
                    <a:pt x="4769" y="4106"/>
                  </a:lnTo>
                  <a:lnTo>
                    <a:pt x="4791" y="4113"/>
                  </a:lnTo>
                  <a:lnTo>
                    <a:pt x="4813" y="4121"/>
                  </a:lnTo>
                  <a:lnTo>
                    <a:pt x="4835" y="4128"/>
                  </a:lnTo>
                  <a:lnTo>
                    <a:pt x="4865" y="4128"/>
                  </a:lnTo>
                  <a:lnTo>
                    <a:pt x="4887" y="4135"/>
                  </a:lnTo>
                  <a:lnTo>
                    <a:pt x="4909" y="4143"/>
                  </a:lnTo>
                  <a:lnTo>
                    <a:pt x="4938" y="4143"/>
                  </a:lnTo>
                  <a:lnTo>
                    <a:pt x="4960" y="4150"/>
                  </a:lnTo>
                  <a:lnTo>
                    <a:pt x="4982" y="4157"/>
                  </a:lnTo>
                  <a:lnTo>
                    <a:pt x="5004" y="4165"/>
                  </a:lnTo>
                  <a:lnTo>
                    <a:pt x="5034" y="4165"/>
                  </a:lnTo>
                  <a:lnTo>
                    <a:pt x="5056" y="4172"/>
                  </a:lnTo>
                  <a:lnTo>
                    <a:pt x="5078" y="4172"/>
                  </a:lnTo>
                  <a:lnTo>
                    <a:pt x="5107" y="4180"/>
                  </a:lnTo>
                  <a:lnTo>
                    <a:pt x="5129" y="4187"/>
                  </a:lnTo>
                  <a:lnTo>
                    <a:pt x="5151" y="4187"/>
                  </a:lnTo>
                  <a:lnTo>
                    <a:pt x="5173" y="4187"/>
                  </a:lnTo>
                  <a:lnTo>
                    <a:pt x="5203" y="4194"/>
                  </a:lnTo>
                  <a:lnTo>
                    <a:pt x="5225" y="4194"/>
                  </a:lnTo>
                  <a:lnTo>
                    <a:pt x="5247" y="4202"/>
                  </a:lnTo>
                  <a:lnTo>
                    <a:pt x="5276" y="4209"/>
                  </a:lnTo>
                  <a:lnTo>
                    <a:pt x="5298" y="4209"/>
                  </a:lnTo>
                  <a:lnTo>
                    <a:pt x="5320" y="4209"/>
                  </a:lnTo>
                  <a:lnTo>
                    <a:pt x="5350" y="4216"/>
                  </a:lnTo>
                  <a:lnTo>
                    <a:pt x="5372" y="4216"/>
                  </a:lnTo>
                  <a:lnTo>
                    <a:pt x="5394" y="4224"/>
                  </a:lnTo>
                  <a:lnTo>
                    <a:pt x="5416" y="4224"/>
                  </a:lnTo>
                  <a:lnTo>
                    <a:pt x="5445" y="4231"/>
                  </a:lnTo>
                  <a:lnTo>
                    <a:pt x="5467" y="4231"/>
                  </a:lnTo>
                  <a:lnTo>
                    <a:pt x="5489" y="4231"/>
                  </a:lnTo>
                  <a:lnTo>
                    <a:pt x="5519" y="4238"/>
                  </a:lnTo>
                  <a:lnTo>
                    <a:pt x="5541" y="4238"/>
                  </a:lnTo>
                  <a:lnTo>
                    <a:pt x="5563" y="4238"/>
                  </a:lnTo>
                  <a:lnTo>
                    <a:pt x="5585" y="4246"/>
                  </a:lnTo>
                  <a:lnTo>
                    <a:pt x="5614" y="4253"/>
                  </a:lnTo>
                  <a:lnTo>
                    <a:pt x="5636" y="4253"/>
                  </a:lnTo>
                  <a:lnTo>
                    <a:pt x="5658" y="4253"/>
                  </a:lnTo>
                  <a:lnTo>
                    <a:pt x="5688" y="4253"/>
                  </a:lnTo>
                  <a:lnTo>
                    <a:pt x="5710" y="4260"/>
                  </a:lnTo>
                  <a:lnTo>
                    <a:pt x="5732" y="4260"/>
                  </a:lnTo>
                  <a:lnTo>
                    <a:pt x="5754" y="4260"/>
                  </a:lnTo>
                  <a:lnTo>
                    <a:pt x="5783" y="4260"/>
                  </a:lnTo>
                  <a:lnTo>
                    <a:pt x="5805" y="4268"/>
                  </a:lnTo>
                  <a:lnTo>
                    <a:pt x="5827" y="4268"/>
                  </a:lnTo>
                  <a:lnTo>
                    <a:pt x="5857" y="4275"/>
                  </a:lnTo>
                  <a:lnTo>
                    <a:pt x="5879" y="4275"/>
                  </a:lnTo>
                  <a:lnTo>
                    <a:pt x="5901" y="4275"/>
                  </a:lnTo>
                  <a:lnTo>
                    <a:pt x="5930" y="4275"/>
                  </a:lnTo>
                  <a:lnTo>
                    <a:pt x="5952" y="4282"/>
                  </a:lnTo>
                  <a:lnTo>
                    <a:pt x="5974" y="4282"/>
                  </a:lnTo>
                  <a:lnTo>
                    <a:pt x="5996" y="4282"/>
                  </a:lnTo>
                  <a:lnTo>
                    <a:pt x="6026" y="4282"/>
                  </a:lnTo>
                  <a:lnTo>
                    <a:pt x="6048" y="4282"/>
                  </a:lnTo>
                </a:path>
              </a:pathLst>
            </a:custGeom>
            <a:noFill/>
            <a:ln w="19050">
              <a:solidFill>
                <a:srgbClr val="000099"/>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23" name="Freeform 19">
              <a:extLst>
                <a:ext uri="{FF2B5EF4-FFF2-40B4-BE49-F238E27FC236}">
                  <a16:creationId xmlns:a16="http://schemas.microsoft.com/office/drawing/2014/main" id="{EA278BFA-04D3-4540-AB15-0B1CB5B8C40D}"/>
                </a:ext>
              </a:extLst>
            </p:cNvPr>
            <p:cNvSpPr>
              <a:spLocks/>
            </p:cNvSpPr>
            <p:nvPr/>
          </p:nvSpPr>
          <p:spPr bwMode="auto">
            <a:xfrm>
              <a:off x="2944" y="1089"/>
              <a:ext cx="1511" cy="950"/>
            </a:xfrm>
            <a:custGeom>
              <a:avLst/>
              <a:gdLst>
                <a:gd name="T0" fmla="*/ 1 w 6048"/>
                <a:gd name="T1" fmla="*/ 0 h 4356"/>
                <a:gd name="T2" fmla="*/ 2 w 6048"/>
                <a:gd name="T3" fmla="*/ 0 h 4356"/>
                <a:gd name="T4" fmla="*/ 4 w 6048"/>
                <a:gd name="T5" fmla="*/ 0 h 4356"/>
                <a:gd name="T6" fmla="*/ 5 w 6048"/>
                <a:gd name="T7" fmla="*/ 0 h 4356"/>
                <a:gd name="T8" fmla="*/ 7 w 6048"/>
                <a:gd name="T9" fmla="*/ 0 h 4356"/>
                <a:gd name="T10" fmla="*/ 9 w 6048"/>
                <a:gd name="T11" fmla="*/ 0 h 4356"/>
                <a:gd name="T12" fmla="*/ 10 w 6048"/>
                <a:gd name="T13" fmla="*/ 0 h 4356"/>
                <a:gd name="T14" fmla="*/ 12 w 6048"/>
                <a:gd name="T15" fmla="*/ 0 h 4356"/>
                <a:gd name="T16" fmla="*/ 13 w 6048"/>
                <a:gd name="T17" fmla="*/ 0 h 4356"/>
                <a:gd name="T18" fmla="*/ 15 w 6048"/>
                <a:gd name="T19" fmla="*/ 0 h 4356"/>
                <a:gd name="T20" fmla="*/ 16 w 6048"/>
                <a:gd name="T21" fmla="*/ 0 h 4356"/>
                <a:gd name="T22" fmla="*/ 18 w 6048"/>
                <a:gd name="T23" fmla="*/ 0 h 4356"/>
                <a:gd name="T24" fmla="*/ 19 w 6048"/>
                <a:gd name="T25" fmla="*/ 0 h 4356"/>
                <a:gd name="T26" fmla="*/ 21 w 6048"/>
                <a:gd name="T27" fmla="*/ 0 h 4356"/>
                <a:gd name="T28" fmla="*/ 22 w 6048"/>
                <a:gd name="T29" fmla="*/ 0 h 4356"/>
                <a:gd name="T30" fmla="*/ 24 w 6048"/>
                <a:gd name="T31" fmla="*/ 0 h 4356"/>
                <a:gd name="T32" fmla="*/ 25 w 6048"/>
                <a:gd name="T33" fmla="*/ 0 h 4356"/>
                <a:gd name="T34" fmla="*/ 27 w 6048"/>
                <a:gd name="T35" fmla="*/ 1 h 4356"/>
                <a:gd name="T36" fmla="*/ 28 w 6048"/>
                <a:gd name="T37" fmla="*/ 1 h 4356"/>
                <a:gd name="T38" fmla="*/ 30 w 6048"/>
                <a:gd name="T39" fmla="*/ 2 h 4356"/>
                <a:gd name="T40" fmla="*/ 31 w 6048"/>
                <a:gd name="T41" fmla="*/ 3 h 4356"/>
                <a:gd name="T42" fmla="*/ 33 w 6048"/>
                <a:gd name="T43" fmla="*/ 5 h 4356"/>
                <a:gd name="T44" fmla="*/ 34 w 6048"/>
                <a:gd name="T45" fmla="*/ 7 h 4356"/>
                <a:gd name="T46" fmla="*/ 36 w 6048"/>
                <a:gd name="T47" fmla="*/ 10 h 4356"/>
                <a:gd name="T48" fmla="*/ 37 w 6048"/>
                <a:gd name="T49" fmla="*/ 13 h 4356"/>
                <a:gd name="T50" fmla="*/ 39 w 6048"/>
                <a:gd name="T51" fmla="*/ 16 h 4356"/>
                <a:gd name="T52" fmla="*/ 40 w 6048"/>
                <a:gd name="T53" fmla="*/ 19 h 4356"/>
                <a:gd name="T54" fmla="*/ 42 w 6048"/>
                <a:gd name="T55" fmla="*/ 22 h 4356"/>
                <a:gd name="T56" fmla="*/ 43 w 6048"/>
                <a:gd name="T57" fmla="*/ 25 h 4356"/>
                <a:gd name="T58" fmla="*/ 45 w 6048"/>
                <a:gd name="T59" fmla="*/ 28 h 4356"/>
                <a:gd name="T60" fmla="*/ 46 w 6048"/>
                <a:gd name="T61" fmla="*/ 30 h 4356"/>
                <a:gd name="T62" fmla="*/ 48 w 6048"/>
                <a:gd name="T63" fmla="*/ 32 h 4356"/>
                <a:gd name="T64" fmla="*/ 49 w 6048"/>
                <a:gd name="T65" fmla="*/ 34 h 4356"/>
                <a:gd name="T66" fmla="*/ 51 w 6048"/>
                <a:gd name="T67" fmla="*/ 36 h 4356"/>
                <a:gd name="T68" fmla="*/ 52 w 6048"/>
                <a:gd name="T69" fmla="*/ 37 h 4356"/>
                <a:gd name="T70" fmla="*/ 54 w 6048"/>
                <a:gd name="T71" fmla="*/ 38 h 4356"/>
                <a:gd name="T72" fmla="*/ 55 w 6048"/>
                <a:gd name="T73" fmla="*/ 39 h 4356"/>
                <a:gd name="T74" fmla="*/ 57 w 6048"/>
                <a:gd name="T75" fmla="*/ 40 h 4356"/>
                <a:gd name="T76" fmla="*/ 58 w 6048"/>
                <a:gd name="T77" fmla="*/ 41 h 4356"/>
                <a:gd name="T78" fmla="*/ 60 w 6048"/>
                <a:gd name="T79" fmla="*/ 41 h 4356"/>
                <a:gd name="T80" fmla="*/ 61 w 6048"/>
                <a:gd name="T81" fmla="*/ 42 h 4356"/>
                <a:gd name="T82" fmla="*/ 63 w 6048"/>
                <a:gd name="T83" fmla="*/ 42 h 4356"/>
                <a:gd name="T84" fmla="*/ 64 w 6048"/>
                <a:gd name="T85" fmla="*/ 43 h 4356"/>
                <a:gd name="T86" fmla="*/ 66 w 6048"/>
                <a:gd name="T87" fmla="*/ 43 h 4356"/>
                <a:gd name="T88" fmla="*/ 67 w 6048"/>
                <a:gd name="T89" fmla="*/ 43 h 4356"/>
                <a:gd name="T90" fmla="*/ 69 w 6048"/>
                <a:gd name="T91" fmla="*/ 43 h 4356"/>
                <a:gd name="T92" fmla="*/ 71 w 6048"/>
                <a:gd name="T93" fmla="*/ 44 h 4356"/>
                <a:gd name="T94" fmla="*/ 72 w 6048"/>
                <a:gd name="T95" fmla="*/ 44 h 4356"/>
                <a:gd name="T96" fmla="*/ 74 w 6048"/>
                <a:gd name="T97" fmla="*/ 44 h 4356"/>
                <a:gd name="T98" fmla="*/ 75 w 6048"/>
                <a:gd name="T99" fmla="*/ 44 h 4356"/>
                <a:gd name="T100" fmla="*/ 76 w 6048"/>
                <a:gd name="T101" fmla="*/ 44 h 4356"/>
                <a:gd name="T102" fmla="*/ 78 w 6048"/>
                <a:gd name="T103" fmla="*/ 44 h 4356"/>
                <a:gd name="T104" fmla="*/ 80 w 6048"/>
                <a:gd name="T105" fmla="*/ 44 h 4356"/>
                <a:gd name="T106" fmla="*/ 81 w 6048"/>
                <a:gd name="T107" fmla="*/ 45 h 4356"/>
                <a:gd name="T108" fmla="*/ 83 w 6048"/>
                <a:gd name="T109" fmla="*/ 45 h 4356"/>
                <a:gd name="T110" fmla="*/ 84 w 6048"/>
                <a:gd name="T111" fmla="*/ 45 h 4356"/>
                <a:gd name="T112" fmla="*/ 86 w 6048"/>
                <a:gd name="T113" fmla="*/ 45 h 4356"/>
                <a:gd name="T114" fmla="*/ 87 w 6048"/>
                <a:gd name="T115" fmla="*/ 45 h 4356"/>
                <a:gd name="T116" fmla="*/ 89 w 6048"/>
                <a:gd name="T117" fmla="*/ 45 h 4356"/>
                <a:gd name="T118" fmla="*/ 90 w 6048"/>
                <a:gd name="T119" fmla="*/ 45 h 4356"/>
                <a:gd name="T120" fmla="*/ 92 w 6048"/>
                <a:gd name="T121" fmla="*/ 45 h 4356"/>
                <a:gd name="T122" fmla="*/ 93 w 6048"/>
                <a:gd name="T123" fmla="*/ 45 h 435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6048"/>
                <a:gd name="T187" fmla="*/ 0 h 4356"/>
                <a:gd name="T188" fmla="*/ 6048 w 6048"/>
                <a:gd name="T189" fmla="*/ 4356 h 435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6048" h="4356">
                  <a:moveTo>
                    <a:pt x="0" y="0"/>
                  </a:moveTo>
                  <a:lnTo>
                    <a:pt x="23" y="0"/>
                  </a:lnTo>
                  <a:lnTo>
                    <a:pt x="52" y="0"/>
                  </a:lnTo>
                  <a:lnTo>
                    <a:pt x="74" y="0"/>
                  </a:lnTo>
                  <a:lnTo>
                    <a:pt x="96" y="0"/>
                  </a:lnTo>
                  <a:lnTo>
                    <a:pt x="118" y="0"/>
                  </a:lnTo>
                  <a:lnTo>
                    <a:pt x="147" y="0"/>
                  </a:lnTo>
                  <a:lnTo>
                    <a:pt x="169" y="0"/>
                  </a:lnTo>
                  <a:lnTo>
                    <a:pt x="192" y="0"/>
                  </a:lnTo>
                  <a:lnTo>
                    <a:pt x="221" y="0"/>
                  </a:lnTo>
                  <a:lnTo>
                    <a:pt x="243" y="0"/>
                  </a:lnTo>
                  <a:lnTo>
                    <a:pt x="265" y="0"/>
                  </a:lnTo>
                  <a:lnTo>
                    <a:pt x="294" y="0"/>
                  </a:lnTo>
                  <a:lnTo>
                    <a:pt x="316" y="0"/>
                  </a:lnTo>
                  <a:lnTo>
                    <a:pt x="338" y="0"/>
                  </a:lnTo>
                  <a:lnTo>
                    <a:pt x="361" y="0"/>
                  </a:lnTo>
                  <a:lnTo>
                    <a:pt x="390" y="0"/>
                  </a:lnTo>
                  <a:lnTo>
                    <a:pt x="412" y="0"/>
                  </a:lnTo>
                  <a:lnTo>
                    <a:pt x="434" y="0"/>
                  </a:lnTo>
                  <a:lnTo>
                    <a:pt x="463" y="0"/>
                  </a:lnTo>
                  <a:lnTo>
                    <a:pt x="485" y="0"/>
                  </a:lnTo>
                  <a:lnTo>
                    <a:pt x="507" y="0"/>
                  </a:lnTo>
                  <a:lnTo>
                    <a:pt x="530" y="0"/>
                  </a:lnTo>
                  <a:lnTo>
                    <a:pt x="559" y="0"/>
                  </a:lnTo>
                  <a:lnTo>
                    <a:pt x="581" y="0"/>
                  </a:lnTo>
                  <a:lnTo>
                    <a:pt x="603" y="0"/>
                  </a:lnTo>
                  <a:lnTo>
                    <a:pt x="632" y="0"/>
                  </a:lnTo>
                  <a:lnTo>
                    <a:pt x="654" y="0"/>
                  </a:lnTo>
                  <a:lnTo>
                    <a:pt x="676" y="0"/>
                  </a:lnTo>
                  <a:lnTo>
                    <a:pt x="699" y="0"/>
                  </a:lnTo>
                  <a:lnTo>
                    <a:pt x="728" y="0"/>
                  </a:lnTo>
                  <a:lnTo>
                    <a:pt x="750" y="0"/>
                  </a:lnTo>
                  <a:lnTo>
                    <a:pt x="772" y="0"/>
                  </a:lnTo>
                  <a:lnTo>
                    <a:pt x="801" y="0"/>
                  </a:lnTo>
                  <a:lnTo>
                    <a:pt x="823" y="0"/>
                  </a:lnTo>
                  <a:lnTo>
                    <a:pt x="845" y="0"/>
                  </a:lnTo>
                  <a:lnTo>
                    <a:pt x="875" y="0"/>
                  </a:lnTo>
                  <a:lnTo>
                    <a:pt x="897" y="0"/>
                  </a:lnTo>
                  <a:lnTo>
                    <a:pt x="919" y="0"/>
                  </a:lnTo>
                  <a:lnTo>
                    <a:pt x="941" y="0"/>
                  </a:lnTo>
                  <a:lnTo>
                    <a:pt x="970" y="0"/>
                  </a:lnTo>
                  <a:lnTo>
                    <a:pt x="992" y="0"/>
                  </a:lnTo>
                  <a:lnTo>
                    <a:pt x="1014" y="0"/>
                  </a:lnTo>
                  <a:lnTo>
                    <a:pt x="1044" y="0"/>
                  </a:lnTo>
                  <a:lnTo>
                    <a:pt x="1066" y="0"/>
                  </a:lnTo>
                  <a:lnTo>
                    <a:pt x="1088" y="0"/>
                  </a:lnTo>
                  <a:lnTo>
                    <a:pt x="1110" y="0"/>
                  </a:lnTo>
                  <a:lnTo>
                    <a:pt x="1139" y="0"/>
                  </a:lnTo>
                  <a:lnTo>
                    <a:pt x="1161" y="0"/>
                  </a:lnTo>
                  <a:lnTo>
                    <a:pt x="1183" y="0"/>
                  </a:lnTo>
                  <a:lnTo>
                    <a:pt x="1213" y="0"/>
                  </a:lnTo>
                  <a:lnTo>
                    <a:pt x="1235" y="7"/>
                  </a:lnTo>
                  <a:lnTo>
                    <a:pt x="1257" y="7"/>
                  </a:lnTo>
                  <a:lnTo>
                    <a:pt x="1279" y="7"/>
                  </a:lnTo>
                  <a:lnTo>
                    <a:pt x="1308" y="7"/>
                  </a:lnTo>
                  <a:lnTo>
                    <a:pt x="1330" y="7"/>
                  </a:lnTo>
                  <a:lnTo>
                    <a:pt x="1352" y="7"/>
                  </a:lnTo>
                  <a:lnTo>
                    <a:pt x="1382" y="7"/>
                  </a:lnTo>
                  <a:lnTo>
                    <a:pt x="1404" y="7"/>
                  </a:lnTo>
                  <a:lnTo>
                    <a:pt x="1426" y="14"/>
                  </a:lnTo>
                  <a:lnTo>
                    <a:pt x="1455" y="14"/>
                  </a:lnTo>
                  <a:lnTo>
                    <a:pt x="1477" y="14"/>
                  </a:lnTo>
                  <a:lnTo>
                    <a:pt x="1499" y="14"/>
                  </a:lnTo>
                  <a:lnTo>
                    <a:pt x="1521" y="22"/>
                  </a:lnTo>
                  <a:lnTo>
                    <a:pt x="1551" y="29"/>
                  </a:lnTo>
                  <a:lnTo>
                    <a:pt x="1573" y="29"/>
                  </a:lnTo>
                  <a:lnTo>
                    <a:pt x="1595" y="36"/>
                  </a:lnTo>
                  <a:lnTo>
                    <a:pt x="1624" y="36"/>
                  </a:lnTo>
                  <a:lnTo>
                    <a:pt x="1646" y="44"/>
                  </a:lnTo>
                  <a:lnTo>
                    <a:pt x="1668" y="51"/>
                  </a:lnTo>
                  <a:lnTo>
                    <a:pt x="1690" y="58"/>
                  </a:lnTo>
                  <a:lnTo>
                    <a:pt x="1720" y="73"/>
                  </a:lnTo>
                  <a:lnTo>
                    <a:pt x="1742" y="80"/>
                  </a:lnTo>
                  <a:lnTo>
                    <a:pt x="1764" y="95"/>
                  </a:lnTo>
                  <a:lnTo>
                    <a:pt x="1793" y="102"/>
                  </a:lnTo>
                  <a:lnTo>
                    <a:pt x="1815" y="117"/>
                  </a:lnTo>
                  <a:lnTo>
                    <a:pt x="1837" y="139"/>
                  </a:lnTo>
                  <a:lnTo>
                    <a:pt x="1859" y="154"/>
                  </a:lnTo>
                  <a:lnTo>
                    <a:pt x="1889" y="169"/>
                  </a:lnTo>
                  <a:lnTo>
                    <a:pt x="1911" y="191"/>
                  </a:lnTo>
                  <a:lnTo>
                    <a:pt x="1933" y="220"/>
                  </a:lnTo>
                  <a:lnTo>
                    <a:pt x="1962" y="249"/>
                  </a:lnTo>
                  <a:lnTo>
                    <a:pt x="1984" y="271"/>
                  </a:lnTo>
                  <a:lnTo>
                    <a:pt x="2006" y="308"/>
                  </a:lnTo>
                  <a:lnTo>
                    <a:pt x="2036" y="337"/>
                  </a:lnTo>
                  <a:lnTo>
                    <a:pt x="2058" y="382"/>
                  </a:lnTo>
                  <a:lnTo>
                    <a:pt x="2080" y="418"/>
                  </a:lnTo>
                  <a:lnTo>
                    <a:pt x="2102" y="462"/>
                  </a:lnTo>
                  <a:lnTo>
                    <a:pt x="2131" y="506"/>
                  </a:lnTo>
                  <a:lnTo>
                    <a:pt x="2153" y="558"/>
                  </a:lnTo>
                  <a:lnTo>
                    <a:pt x="2175" y="609"/>
                  </a:lnTo>
                  <a:lnTo>
                    <a:pt x="2205" y="668"/>
                  </a:lnTo>
                  <a:lnTo>
                    <a:pt x="2227" y="727"/>
                  </a:lnTo>
                  <a:lnTo>
                    <a:pt x="2249" y="786"/>
                  </a:lnTo>
                  <a:lnTo>
                    <a:pt x="2271" y="852"/>
                  </a:lnTo>
                  <a:lnTo>
                    <a:pt x="2300" y="918"/>
                  </a:lnTo>
                  <a:lnTo>
                    <a:pt x="2322" y="991"/>
                  </a:lnTo>
                  <a:lnTo>
                    <a:pt x="2344" y="1057"/>
                  </a:lnTo>
                  <a:lnTo>
                    <a:pt x="2374" y="1138"/>
                  </a:lnTo>
                  <a:lnTo>
                    <a:pt x="2396" y="1212"/>
                  </a:lnTo>
                  <a:lnTo>
                    <a:pt x="2418" y="1292"/>
                  </a:lnTo>
                  <a:lnTo>
                    <a:pt x="2440" y="1366"/>
                  </a:lnTo>
                  <a:lnTo>
                    <a:pt x="2469" y="1447"/>
                  </a:lnTo>
                  <a:lnTo>
                    <a:pt x="2491" y="1528"/>
                  </a:lnTo>
                  <a:lnTo>
                    <a:pt x="2513" y="1608"/>
                  </a:lnTo>
                  <a:lnTo>
                    <a:pt x="2543" y="1682"/>
                  </a:lnTo>
                  <a:lnTo>
                    <a:pt x="2565" y="1763"/>
                  </a:lnTo>
                  <a:lnTo>
                    <a:pt x="2587" y="1843"/>
                  </a:lnTo>
                  <a:lnTo>
                    <a:pt x="2616" y="1924"/>
                  </a:lnTo>
                  <a:lnTo>
                    <a:pt x="2638" y="2005"/>
                  </a:lnTo>
                  <a:lnTo>
                    <a:pt x="2660" y="2079"/>
                  </a:lnTo>
                  <a:lnTo>
                    <a:pt x="2682" y="2159"/>
                  </a:lnTo>
                  <a:lnTo>
                    <a:pt x="2712" y="2225"/>
                  </a:lnTo>
                  <a:lnTo>
                    <a:pt x="2734" y="2299"/>
                  </a:lnTo>
                  <a:lnTo>
                    <a:pt x="2756" y="2372"/>
                  </a:lnTo>
                  <a:lnTo>
                    <a:pt x="2785" y="2438"/>
                  </a:lnTo>
                  <a:lnTo>
                    <a:pt x="2807" y="2505"/>
                  </a:lnTo>
                  <a:lnTo>
                    <a:pt x="2829" y="2571"/>
                  </a:lnTo>
                  <a:lnTo>
                    <a:pt x="2851" y="2637"/>
                  </a:lnTo>
                  <a:lnTo>
                    <a:pt x="2881" y="2703"/>
                  </a:lnTo>
                  <a:lnTo>
                    <a:pt x="2903" y="2762"/>
                  </a:lnTo>
                  <a:lnTo>
                    <a:pt x="2925" y="2813"/>
                  </a:lnTo>
                  <a:lnTo>
                    <a:pt x="2954" y="2872"/>
                  </a:lnTo>
                  <a:lnTo>
                    <a:pt x="2976" y="2923"/>
                  </a:lnTo>
                  <a:lnTo>
                    <a:pt x="2998" y="2982"/>
                  </a:lnTo>
                  <a:lnTo>
                    <a:pt x="3028" y="3034"/>
                  </a:lnTo>
                  <a:lnTo>
                    <a:pt x="3050" y="3078"/>
                  </a:lnTo>
                  <a:lnTo>
                    <a:pt x="3072" y="3122"/>
                  </a:lnTo>
                  <a:lnTo>
                    <a:pt x="3094" y="3173"/>
                  </a:lnTo>
                  <a:lnTo>
                    <a:pt x="3123" y="3210"/>
                  </a:lnTo>
                  <a:lnTo>
                    <a:pt x="3145" y="3254"/>
                  </a:lnTo>
                  <a:lnTo>
                    <a:pt x="3167" y="3298"/>
                  </a:lnTo>
                  <a:lnTo>
                    <a:pt x="3197" y="3335"/>
                  </a:lnTo>
                  <a:lnTo>
                    <a:pt x="3219" y="3371"/>
                  </a:lnTo>
                  <a:lnTo>
                    <a:pt x="3241" y="3408"/>
                  </a:lnTo>
                  <a:lnTo>
                    <a:pt x="3263" y="3438"/>
                  </a:lnTo>
                  <a:lnTo>
                    <a:pt x="3292" y="3474"/>
                  </a:lnTo>
                  <a:lnTo>
                    <a:pt x="3314" y="3504"/>
                  </a:lnTo>
                  <a:lnTo>
                    <a:pt x="3336" y="3540"/>
                  </a:lnTo>
                  <a:lnTo>
                    <a:pt x="3366" y="3570"/>
                  </a:lnTo>
                  <a:lnTo>
                    <a:pt x="3388" y="3592"/>
                  </a:lnTo>
                  <a:lnTo>
                    <a:pt x="3410" y="3621"/>
                  </a:lnTo>
                  <a:lnTo>
                    <a:pt x="3432" y="3651"/>
                  </a:lnTo>
                  <a:lnTo>
                    <a:pt x="3461" y="3673"/>
                  </a:lnTo>
                  <a:lnTo>
                    <a:pt x="3483" y="3702"/>
                  </a:lnTo>
                  <a:lnTo>
                    <a:pt x="3505" y="3724"/>
                  </a:lnTo>
                  <a:lnTo>
                    <a:pt x="3535" y="3746"/>
                  </a:lnTo>
                  <a:lnTo>
                    <a:pt x="3557" y="3768"/>
                  </a:lnTo>
                  <a:lnTo>
                    <a:pt x="3579" y="3790"/>
                  </a:lnTo>
                  <a:lnTo>
                    <a:pt x="3608" y="3805"/>
                  </a:lnTo>
                  <a:lnTo>
                    <a:pt x="3630" y="3827"/>
                  </a:lnTo>
                  <a:lnTo>
                    <a:pt x="3652" y="3849"/>
                  </a:lnTo>
                  <a:lnTo>
                    <a:pt x="3674" y="3864"/>
                  </a:lnTo>
                  <a:lnTo>
                    <a:pt x="3704" y="3878"/>
                  </a:lnTo>
                  <a:lnTo>
                    <a:pt x="3726" y="3893"/>
                  </a:lnTo>
                  <a:lnTo>
                    <a:pt x="3748" y="3915"/>
                  </a:lnTo>
                  <a:lnTo>
                    <a:pt x="3777" y="3922"/>
                  </a:lnTo>
                  <a:lnTo>
                    <a:pt x="3799" y="3944"/>
                  </a:lnTo>
                  <a:lnTo>
                    <a:pt x="3821" y="3959"/>
                  </a:lnTo>
                  <a:lnTo>
                    <a:pt x="3843" y="3966"/>
                  </a:lnTo>
                  <a:lnTo>
                    <a:pt x="3873" y="3981"/>
                  </a:lnTo>
                  <a:lnTo>
                    <a:pt x="3895" y="3996"/>
                  </a:lnTo>
                  <a:lnTo>
                    <a:pt x="3917" y="4011"/>
                  </a:lnTo>
                  <a:lnTo>
                    <a:pt x="3946" y="4018"/>
                  </a:lnTo>
                  <a:lnTo>
                    <a:pt x="3968" y="4033"/>
                  </a:lnTo>
                  <a:lnTo>
                    <a:pt x="3990" y="4040"/>
                  </a:lnTo>
                  <a:lnTo>
                    <a:pt x="4012" y="4055"/>
                  </a:lnTo>
                  <a:lnTo>
                    <a:pt x="4042" y="4062"/>
                  </a:lnTo>
                  <a:lnTo>
                    <a:pt x="4064" y="4069"/>
                  </a:lnTo>
                  <a:lnTo>
                    <a:pt x="4086" y="4084"/>
                  </a:lnTo>
                  <a:lnTo>
                    <a:pt x="4115" y="4091"/>
                  </a:lnTo>
                  <a:lnTo>
                    <a:pt x="4137" y="4099"/>
                  </a:lnTo>
                  <a:lnTo>
                    <a:pt x="4159" y="4106"/>
                  </a:lnTo>
                  <a:lnTo>
                    <a:pt x="4189" y="4121"/>
                  </a:lnTo>
                  <a:lnTo>
                    <a:pt x="4211" y="4121"/>
                  </a:lnTo>
                  <a:lnTo>
                    <a:pt x="4233" y="4128"/>
                  </a:lnTo>
                  <a:lnTo>
                    <a:pt x="4255" y="4143"/>
                  </a:lnTo>
                  <a:lnTo>
                    <a:pt x="4284" y="4150"/>
                  </a:lnTo>
                  <a:lnTo>
                    <a:pt x="4306" y="4150"/>
                  </a:lnTo>
                  <a:lnTo>
                    <a:pt x="4328" y="4165"/>
                  </a:lnTo>
                  <a:lnTo>
                    <a:pt x="4358" y="4165"/>
                  </a:lnTo>
                  <a:lnTo>
                    <a:pt x="4380" y="4172"/>
                  </a:lnTo>
                  <a:lnTo>
                    <a:pt x="4402" y="4180"/>
                  </a:lnTo>
                  <a:lnTo>
                    <a:pt x="4424" y="4187"/>
                  </a:lnTo>
                  <a:lnTo>
                    <a:pt x="4453" y="4194"/>
                  </a:lnTo>
                  <a:lnTo>
                    <a:pt x="4475" y="4194"/>
                  </a:lnTo>
                  <a:lnTo>
                    <a:pt x="4497" y="4202"/>
                  </a:lnTo>
                  <a:lnTo>
                    <a:pt x="4527" y="4209"/>
                  </a:lnTo>
                  <a:lnTo>
                    <a:pt x="4549" y="4209"/>
                  </a:lnTo>
                  <a:lnTo>
                    <a:pt x="4571" y="4216"/>
                  </a:lnTo>
                  <a:lnTo>
                    <a:pt x="4593" y="4224"/>
                  </a:lnTo>
                  <a:lnTo>
                    <a:pt x="4622" y="4231"/>
                  </a:lnTo>
                  <a:lnTo>
                    <a:pt x="4644" y="4231"/>
                  </a:lnTo>
                  <a:lnTo>
                    <a:pt x="4666" y="4238"/>
                  </a:lnTo>
                  <a:lnTo>
                    <a:pt x="4696" y="4238"/>
                  </a:lnTo>
                  <a:lnTo>
                    <a:pt x="4718" y="4246"/>
                  </a:lnTo>
                  <a:lnTo>
                    <a:pt x="4740" y="4246"/>
                  </a:lnTo>
                  <a:lnTo>
                    <a:pt x="4769" y="4253"/>
                  </a:lnTo>
                  <a:lnTo>
                    <a:pt x="4791" y="4253"/>
                  </a:lnTo>
                  <a:lnTo>
                    <a:pt x="4813" y="4260"/>
                  </a:lnTo>
                  <a:lnTo>
                    <a:pt x="4835" y="4260"/>
                  </a:lnTo>
                  <a:lnTo>
                    <a:pt x="4865" y="4268"/>
                  </a:lnTo>
                  <a:lnTo>
                    <a:pt x="4887" y="4268"/>
                  </a:lnTo>
                  <a:lnTo>
                    <a:pt x="4909" y="4275"/>
                  </a:lnTo>
                  <a:lnTo>
                    <a:pt x="4938" y="4275"/>
                  </a:lnTo>
                  <a:lnTo>
                    <a:pt x="4960" y="4275"/>
                  </a:lnTo>
                  <a:lnTo>
                    <a:pt x="4982" y="4282"/>
                  </a:lnTo>
                  <a:lnTo>
                    <a:pt x="5004" y="4282"/>
                  </a:lnTo>
                  <a:lnTo>
                    <a:pt x="5034" y="4282"/>
                  </a:lnTo>
                  <a:lnTo>
                    <a:pt x="5056" y="4290"/>
                  </a:lnTo>
                  <a:lnTo>
                    <a:pt x="5078" y="4297"/>
                  </a:lnTo>
                  <a:lnTo>
                    <a:pt x="5107" y="4297"/>
                  </a:lnTo>
                  <a:lnTo>
                    <a:pt x="5129" y="4297"/>
                  </a:lnTo>
                  <a:lnTo>
                    <a:pt x="5151" y="4297"/>
                  </a:lnTo>
                  <a:lnTo>
                    <a:pt x="5173" y="4304"/>
                  </a:lnTo>
                  <a:lnTo>
                    <a:pt x="5203" y="4304"/>
                  </a:lnTo>
                  <a:lnTo>
                    <a:pt x="5225" y="4304"/>
                  </a:lnTo>
                  <a:lnTo>
                    <a:pt x="5247" y="4304"/>
                  </a:lnTo>
                  <a:lnTo>
                    <a:pt x="5276" y="4312"/>
                  </a:lnTo>
                  <a:lnTo>
                    <a:pt x="5298" y="4312"/>
                  </a:lnTo>
                  <a:lnTo>
                    <a:pt x="5320" y="4319"/>
                  </a:lnTo>
                  <a:lnTo>
                    <a:pt x="5350" y="4319"/>
                  </a:lnTo>
                  <a:lnTo>
                    <a:pt x="5372" y="4319"/>
                  </a:lnTo>
                  <a:lnTo>
                    <a:pt x="5394" y="4319"/>
                  </a:lnTo>
                  <a:lnTo>
                    <a:pt x="5416" y="4319"/>
                  </a:lnTo>
                  <a:lnTo>
                    <a:pt x="5445" y="4326"/>
                  </a:lnTo>
                  <a:lnTo>
                    <a:pt x="5467" y="4326"/>
                  </a:lnTo>
                  <a:lnTo>
                    <a:pt x="5489" y="4326"/>
                  </a:lnTo>
                  <a:lnTo>
                    <a:pt x="5519" y="4326"/>
                  </a:lnTo>
                  <a:lnTo>
                    <a:pt x="5541" y="4326"/>
                  </a:lnTo>
                  <a:lnTo>
                    <a:pt x="5563" y="4326"/>
                  </a:lnTo>
                  <a:lnTo>
                    <a:pt x="5585" y="4334"/>
                  </a:lnTo>
                  <a:lnTo>
                    <a:pt x="5614" y="4334"/>
                  </a:lnTo>
                  <a:lnTo>
                    <a:pt x="5636" y="4334"/>
                  </a:lnTo>
                  <a:lnTo>
                    <a:pt x="5658" y="4341"/>
                  </a:lnTo>
                  <a:lnTo>
                    <a:pt x="5688" y="4341"/>
                  </a:lnTo>
                  <a:lnTo>
                    <a:pt x="5710" y="4341"/>
                  </a:lnTo>
                  <a:lnTo>
                    <a:pt x="5732" y="4341"/>
                  </a:lnTo>
                  <a:lnTo>
                    <a:pt x="5754" y="4341"/>
                  </a:lnTo>
                  <a:lnTo>
                    <a:pt x="5783" y="4341"/>
                  </a:lnTo>
                  <a:lnTo>
                    <a:pt x="5805" y="4341"/>
                  </a:lnTo>
                  <a:lnTo>
                    <a:pt x="5827" y="4348"/>
                  </a:lnTo>
                  <a:lnTo>
                    <a:pt x="5857" y="4348"/>
                  </a:lnTo>
                  <a:lnTo>
                    <a:pt x="5879" y="4348"/>
                  </a:lnTo>
                  <a:lnTo>
                    <a:pt x="5901" y="4348"/>
                  </a:lnTo>
                  <a:lnTo>
                    <a:pt x="5930" y="4348"/>
                  </a:lnTo>
                  <a:lnTo>
                    <a:pt x="5952" y="4348"/>
                  </a:lnTo>
                  <a:lnTo>
                    <a:pt x="5974" y="4348"/>
                  </a:lnTo>
                  <a:lnTo>
                    <a:pt x="5996" y="4348"/>
                  </a:lnTo>
                  <a:lnTo>
                    <a:pt x="6026" y="4356"/>
                  </a:lnTo>
                  <a:lnTo>
                    <a:pt x="6048" y="4356"/>
                  </a:lnTo>
                </a:path>
              </a:pathLst>
            </a:cu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dirty="0"/>
            </a:p>
          </p:txBody>
        </p:sp>
        <p:sp>
          <p:nvSpPr>
            <p:cNvPr id="24" name="Line 20">
              <a:extLst>
                <a:ext uri="{FF2B5EF4-FFF2-40B4-BE49-F238E27FC236}">
                  <a16:creationId xmlns:a16="http://schemas.microsoft.com/office/drawing/2014/main" id="{F96C1EE3-A4A9-46D1-9745-0A2530EA8EDA}"/>
                </a:ext>
              </a:extLst>
            </p:cNvPr>
            <p:cNvSpPr>
              <a:spLocks noChangeShapeType="1"/>
            </p:cNvSpPr>
            <p:nvPr/>
          </p:nvSpPr>
          <p:spPr bwMode="auto">
            <a:xfrm rot="5400000">
              <a:off x="2351" y="1461"/>
              <a:ext cx="1180" cy="0"/>
            </a:xfrm>
            <a:prstGeom prst="line">
              <a:avLst/>
            </a:prstGeom>
            <a:noFill/>
            <a:ln w="9525">
              <a:solidFill>
                <a:srgbClr val="000000"/>
              </a:solidFill>
              <a:round/>
              <a:headEnd type="stealth" w="sm" len="lg"/>
              <a:tailEnd/>
            </a:ln>
            <a:extLst>
              <a:ext uri="{909E8E84-426E-40DD-AFC4-6F175D3DCCD1}">
                <a14:hiddenFill xmlns:a14="http://schemas.microsoft.com/office/drawing/2010/main">
                  <a:noFill/>
                </a14:hiddenFill>
              </a:ext>
            </a:extLst>
          </p:spPr>
          <p:txBody>
            <a:bodyPr/>
            <a:lstStyle/>
            <a:p>
              <a:endParaRPr lang="zh-CN" altLang="en-US"/>
            </a:p>
          </p:txBody>
        </p:sp>
        <p:sp>
          <p:nvSpPr>
            <p:cNvPr id="25" name="Text Box 21">
              <a:extLst>
                <a:ext uri="{FF2B5EF4-FFF2-40B4-BE49-F238E27FC236}">
                  <a16:creationId xmlns:a16="http://schemas.microsoft.com/office/drawing/2014/main" id="{2ED920D3-5DD0-40F9-94A9-2D7C2FA33B4F}"/>
                </a:ext>
              </a:extLst>
            </p:cNvPr>
            <p:cNvSpPr txBox="1">
              <a:spLocks noChangeArrowheads="1"/>
            </p:cNvSpPr>
            <p:nvPr/>
          </p:nvSpPr>
          <p:spPr bwMode="auto">
            <a:xfrm>
              <a:off x="4238" y="2033"/>
              <a:ext cx="442" cy="2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lstStyle>
              <a:lvl1pPr>
                <a:lnSpc>
                  <a:spcPct val="120000"/>
                </a:lnSpc>
                <a:spcBef>
                  <a:spcPct val="30000"/>
                </a:spcBef>
                <a:buFont typeface="Wingdings" panose="05000000000000000000" pitchFamily="2" charset="2"/>
                <a:buChar char="v"/>
                <a:defRPr sz="2800" b="1">
                  <a:solidFill>
                    <a:srgbClr val="3333FF"/>
                  </a:solidFill>
                  <a:latin typeface="Arial" panose="020B0604020202020204" pitchFamily="34" charset="0"/>
                  <a:ea typeface="宋体" panose="02010600030101010101" pitchFamily="2" charset="-122"/>
                </a:defRPr>
              </a:lvl1pPr>
              <a:lvl2pPr marL="742950" indent="-285750">
                <a:lnSpc>
                  <a:spcPct val="120000"/>
                </a:lnSpc>
                <a:spcBef>
                  <a:spcPct val="30000"/>
                </a:spcBef>
                <a:buFont typeface="Wingdings" panose="05000000000000000000" pitchFamily="2" charset="2"/>
                <a:buChar char=""/>
                <a:defRPr sz="2400" b="1">
                  <a:solidFill>
                    <a:schemeClr val="tx1"/>
                  </a:solidFill>
                  <a:latin typeface="Arial" panose="020B0604020202020204" pitchFamily="34" charset="0"/>
                  <a:ea typeface="宋体" panose="02010600030101010101" pitchFamily="2" charset="-122"/>
                </a:defRPr>
              </a:lvl2pPr>
              <a:lvl3pPr marL="1143000" indent="-228600">
                <a:lnSpc>
                  <a:spcPct val="120000"/>
                </a:lnSpc>
                <a:spcBef>
                  <a:spcPct val="30000"/>
                </a:spcBef>
                <a:buFont typeface="Arial" panose="020B0604020202020204" pitchFamily="34" charset="0"/>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a:lnSpc>
                  <a:spcPct val="100000"/>
                </a:lnSpc>
                <a:spcBef>
                  <a:spcPct val="0"/>
                </a:spcBef>
                <a:buFontTx/>
                <a:buNone/>
              </a:pPr>
              <a:r>
                <a:rPr lang="en-US" altLang="zh-CN" sz="1400" b="0" i="1">
                  <a:solidFill>
                    <a:schemeClr val="tx1"/>
                  </a:solidFill>
                  <a:latin typeface="宋体" panose="02010600030101010101" pitchFamily="2" charset="-122"/>
                </a:rPr>
                <a:t>ω/ω</a:t>
              </a:r>
              <a:r>
                <a:rPr lang="en-US" altLang="zh-CN" sz="1400" b="0" baseline="-25000">
                  <a:solidFill>
                    <a:schemeClr val="tx1"/>
                  </a:solidFill>
                  <a:latin typeface="Times New Roman" panose="02020603050405020304" pitchFamily="18" charset="0"/>
                </a:rPr>
                <a:t>0</a:t>
              </a:r>
            </a:p>
          </p:txBody>
        </p:sp>
        <p:sp>
          <p:nvSpPr>
            <p:cNvPr id="26" name="Line 22">
              <a:extLst>
                <a:ext uri="{FF2B5EF4-FFF2-40B4-BE49-F238E27FC236}">
                  <a16:creationId xmlns:a16="http://schemas.microsoft.com/office/drawing/2014/main" id="{FB03B6AB-BF19-4D83-874C-E1B3CA700EB8}"/>
                </a:ext>
              </a:extLst>
            </p:cNvPr>
            <p:cNvSpPr>
              <a:spLocks noChangeShapeType="1"/>
            </p:cNvSpPr>
            <p:nvPr/>
          </p:nvSpPr>
          <p:spPr bwMode="auto">
            <a:xfrm flipV="1">
              <a:off x="3687" y="1250"/>
              <a:ext cx="140" cy="27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7" name="Line 23">
              <a:extLst>
                <a:ext uri="{FF2B5EF4-FFF2-40B4-BE49-F238E27FC236}">
                  <a16:creationId xmlns:a16="http://schemas.microsoft.com/office/drawing/2014/main" id="{46D5B228-27F8-483E-BD35-454669C8DE8E}"/>
                </a:ext>
              </a:extLst>
            </p:cNvPr>
            <p:cNvSpPr>
              <a:spLocks noChangeShapeType="1"/>
            </p:cNvSpPr>
            <p:nvPr/>
          </p:nvSpPr>
          <p:spPr bwMode="auto">
            <a:xfrm flipV="1">
              <a:off x="3766" y="1253"/>
              <a:ext cx="304" cy="526"/>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8" name="Line 24">
              <a:extLst>
                <a:ext uri="{FF2B5EF4-FFF2-40B4-BE49-F238E27FC236}">
                  <a16:creationId xmlns:a16="http://schemas.microsoft.com/office/drawing/2014/main" id="{2FE14526-7308-4C5A-9691-A480040F2F86}"/>
                </a:ext>
              </a:extLst>
            </p:cNvPr>
            <p:cNvSpPr>
              <a:spLocks noChangeShapeType="1"/>
            </p:cNvSpPr>
            <p:nvPr/>
          </p:nvSpPr>
          <p:spPr bwMode="auto">
            <a:xfrm flipV="1">
              <a:off x="3868" y="1263"/>
              <a:ext cx="496" cy="672"/>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9" name="Text Box 25">
              <a:extLst>
                <a:ext uri="{FF2B5EF4-FFF2-40B4-BE49-F238E27FC236}">
                  <a16:creationId xmlns:a16="http://schemas.microsoft.com/office/drawing/2014/main" id="{979133CB-58EE-4358-AA09-988CFD91A664}"/>
                </a:ext>
              </a:extLst>
            </p:cNvPr>
            <p:cNvSpPr txBox="1">
              <a:spLocks noChangeArrowheads="1"/>
            </p:cNvSpPr>
            <p:nvPr/>
          </p:nvSpPr>
          <p:spPr bwMode="auto">
            <a:xfrm>
              <a:off x="3672" y="1088"/>
              <a:ext cx="336" cy="1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lstStyle>
              <a:lvl1pPr>
                <a:lnSpc>
                  <a:spcPct val="120000"/>
                </a:lnSpc>
                <a:spcBef>
                  <a:spcPct val="30000"/>
                </a:spcBef>
                <a:buFont typeface="Wingdings" panose="05000000000000000000" pitchFamily="2" charset="2"/>
                <a:buChar char="v"/>
                <a:defRPr sz="2800" b="1">
                  <a:solidFill>
                    <a:srgbClr val="3333FF"/>
                  </a:solidFill>
                  <a:latin typeface="Arial" panose="020B0604020202020204" pitchFamily="34" charset="0"/>
                  <a:ea typeface="宋体" panose="02010600030101010101" pitchFamily="2" charset="-122"/>
                </a:defRPr>
              </a:lvl1pPr>
              <a:lvl2pPr marL="742950" indent="-285750">
                <a:lnSpc>
                  <a:spcPct val="120000"/>
                </a:lnSpc>
                <a:spcBef>
                  <a:spcPct val="30000"/>
                </a:spcBef>
                <a:buFont typeface="Wingdings" panose="05000000000000000000" pitchFamily="2" charset="2"/>
                <a:buChar char=""/>
                <a:defRPr sz="2400" b="1">
                  <a:solidFill>
                    <a:schemeClr val="tx1"/>
                  </a:solidFill>
                  <a:latin typeface="Arial" panose="020B0604020202020204" pitchFamily="34" charset="0"/>
                  <a:ea typeface="宋体" panose="02010600030101010101" pitchFamily="2" charset="-122"/>
                </a:defRPr>
              </a:lvl2pPr>
              <a:lvl3pPr marL="1143000" indent="-228600">
                <a:lnSpc>
                  <a:spcPct val="120000"/>
                </a:lnSpc>
                <a:spcBef>
                  <a:spcPct val="30000"/>
                </a:spcBef>
                <a:buFont typeface="Arial" panose="020B0604020202020204" pitchFamily="34" charset="0"/>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a:lnSpc>
                  <a:spcPct val="100000"/>
                </a:lnSpc>
                <a:spcBef>
                  <a:spcPct val="0"/>
                </a:spcBef>
                <a:buFontTx/>
                <a:buNone/>
              </a:pPr>
              <a:r>
                <a:rPr lang="en-US" altLang="zh-CN" sz="1400" b="0" i="1">
                  <a:solidFill>
                    <a:schemeClr val="tx1"/>
                  </a:solidFill>
                  <a:latin typeface="Times New Roman" panose="02020603050405020304" pitchFamily="18" charset="0"/>
                </a:rPr>
                <a:t>n</a:t>
              </a:r>
              <a:r>
                <a:rPr lang="en-US" altLang="zh-CN" sz="1400" b="0">
                  <a:solidFill>
                    <a:schemeClr val="tx1"/>
                  </a:solidFill>
                  <a:latin typeface="Times New Roman" panose="02020603050405020304" pitchFamily="18" charset="0"/>
                </a:rPr>
                <a:t>=2</a:t>
              </a:r>
            </a:p>
          </p:txBody>
        </p:sp>
        <p:sp>
          <p:nvSpPr>
            <p:cNvPr id="30" name="Text Box 26">
              <a:extLst>
                <a:ext uri="{FF2B5EF4-FFF2-40B4-BE49-F238E27FC236}">
                  <a16:creationId xmlns:a16="http://schemas.microsoft.com/office/drawing/2014/main" id="{ABB638E0-A6CA-480E-ABC2-2210BD87A849}"/>
                </a:ext>
              </a:extLst>
            </p:cNvPr>
            <p:cNvSpPr txBox="1">
              <a:spLocks noChangeArrowheads="1"/>
            </p:cNvSpPr>
            <p:nvPr/>
          </p:nvSpPr>
          <p:spPr bwMode="auto">
            <a:xfrm>
              <a:off x="3979" y="1088"/>
              <a:ext cx="317" cy="1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lstStyle>
              <a:lvl1pPr>
                <a:lnSpc>
                  <a:spcPct val="120000"/>
                </a:lnSpc>
                <a:spcBef>
                  <a:spcPct val="30000"/>
                </a:spcBef>
                <a:buFont typeface="Wingdings" panose="05000000000000000000" pitchFamily="2" charset="2"/>
                <a:buChar char="v"/>
                <a:defRPr sz="2800" b="1">
                  <a:solidFill>
                    <a:srgbClr val="3333FF"/>
                  </a:solidFill>
                  <a:latin typeface="Arial" panose="020B0604020202020204" pitchFamily="34" charset="0"/>
                  <a:ea typeface="宋体" panose="02010600030101010101" pitchFamily="2" charset="-122"/>
                </a:defRPr>
              </a:lvl1pPr>
              <a:lvl2pPr marL="742950" indent="-285750">
                <a:lnSpc>
                  <a:spcPct val="120000"/>
                </a:lnSpc>
                <a:spcBef>
                  <a:spcPct val="30000"/>
                </a:spcBef>
                <a:buFont typeface="Wingdings" panose="05000000000000000000" pitchFamily="2" charset="2"/>
                <a:buChar char=""/>
                <a:defRPr sz="2400" b="1">
                  <a:solidFill>
                    <a:schemeClr val="tx1"/>
                  </a:solidFill>
                  <a:latin typeface="Arial" panose="020B0604020202020204" pitchFamily="34" charset="0"/>
                  <a:ea typeface="宋体" panose="02010600030101010101" pitchFamily="2" charset="-122"/>
                </a:defRPr>
              </a:lvl2pPr>
              <a:lvl3pPr marL="1143000" indent="-228600">
                <a:lnSpc>
                  <a:spcPct val="120000"/>
                </a:lnSpc>
                <a:spcBef>
                  <a:spcPct val="30000"/>
                </a:spcBef>
                <a:buFont typeface="Arial" panose="020B0604020202020204" pitchFamily="34" charset="0"/>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a:lnSpc>
                  <a:spcPct val="100000"/>
                </a:lnSpc>
                <a:spcBef>
                  <a:spcPct val="0"/>
                </a:spcBef>
                <a:buFontTx/>
                <a:buNone/>
              </a:pPr>
              <a:r>
                <a:rPr lang="en-US" altLang="zh-CN" sz="1400" b="0" i="1">
                  <a:solidFill>
                    <a:schemeClr val="tx1"/>
                  </a:solidFill>
                  <a:latin typeface="Times New Roman" panose="02020603050405020304" pitchFamily="18" charset="0"/>
                </a:rPr>
                <a:t>n</a:t>
              </a:r>
              <a:r>
                <a:rPr lang="en-US" altLang="zh-CN" sz="1400" b="0">
                  <a:solidFill>
                    <a:schemeClr val="tx1"/>
                  </a:solidFill>
                  <a:latin typeface="Times New Roman" panose="02020603050405020304" pitchFamily="18" charset="0"/>
                </a:rPr>
                <a:t>=4</a:t>
              </a:r>
            </a:p>
          </p:txBody>
        </p:sp>
        <p:sp>
          <p:nvSpPr>
            <p:cNvPr id="31" name="Text Box 27">
              <a:extLst>
                <a:ext uri="{FF2B5EF4-FFF2-40B4-BE49-F238E27FC236}">
                  <a16:creationId xmlns:a16="http://schemas.microsoft.com/office/drawing/2014/main" id="{EC02336F-4826-4BCB-8FA4-BB6996A0495D}"/>
                </a:ext>
              </a:extLst>
            </p:cNvPr>
            <p:cNvSpPr txBox="1">
              <a:spLocks noChangeArrowheads="1"/>
            </p:cNvSpPr>
            <p:nvPr/>
          </p:nvSpPr>
          <p:spPr bwMode="auto">
            <a:xfrm>
              <a:off x="4295" y="1088"/>
              <a:ext cx="337" cy="1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lstStyle>
              <a:lvl1pPr>
                <a:lnSpc>
                  <a:spcPct val="120000"/>
                </a:lnSpc>
                <a:spcBef>
                  <a:spcPct val="30000"/>
                </a:spcBef>
                <a:buFont typeface="Wingdings" panose="05000000000000000000" pitchFamily="2" charset="2"/>
                <a:buChar char="v"/>
                <a:defRPr sz="2800" b="1">
                  <a:solidFill>
                    <a:srgbClr val="3333FF"/>
                  </a:solidFill>
                  <a:latin typeface="Arial" panose="020B0604020202020204" pitchFamily="34" charset="0"/>
                  <a:ea typeface="宋体" panose="02010600030101010101" pitchFamily="2" charset="-122"/>
                </a:defRPr>
              </a:lvl1pPr>
              <a:lvl2pPr marL="742950" indent="-285750">
                <a:lnSpc>
                  <a:spcPct val="120000"/>
                </a:lnSpc>
                <a:spcBef>
                  <a:spcPct val="30000"/>
                </a:spcBef>
                <a:buFont typeface="Wingdings" panose="05000000000000000000" pitchFamily="2" charset="2"/>
                <a:buChar char=""/>
                <a:defRPr sz="2400" b="1">
                  <a:solidFill>
                    <a:schemeClr val="tx1"/>
                  </a:solidFill>
                  <a:latin typeface="Arial" panose="020B0604020202020204" pitchFamily="34" charset="0"/>
                  <a:ea typeface="宋体" panose="02010600030101010101" pitchFamily="2" charset="-122"/>
                </a:defRPr>
              </a:lvl2pPr>
              <a:lvl3pPr marL="1143000" indent="-228600">
                <a:lnSpc>
                  <a:spcPct val="120000"/>
                </a:lnSpc>
                <a:spcBef>
                  <a:spcPct val="30000"/>
                </a:spcBef>
                <a:buFont typeface="Arial" panose="020B0604020202020204" pitchFamily="34" charset="0"/>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a:lnSpc>
                  <a:spcPct val="100000"/>
                </a:lnSpc>
                <a:spcBef>
                  <a:spcPct val="0"/>
                </a:spcBef>
                <a:buFontTx/>
                <a:buNone/>
              </a:pPr>
              <a:r>
                <a:rPr lang="en-US" altLang="zh-CN" sz="1400" b="0" i="1">
                  <a:solidFill>
                    <a:schemeClr val="tx1"/>
                  </a:solidFill>
                  <a:latin typeface="Times New Roman" panose="02020603050405020304" pitchFamily="18" charset="0"/>
                </a:rPr>
                <a:t>n</a:t>
              </a:r>
              <a:r>
                <a:rPr lang="en-US" altLang="zh-CN" sz="1400" b="0">
                  <a:solidFill>
                    <a:schemeClr val="tx1"/>
                  </a:solidFill>
                  <a:latin typeface="Times New Roman" panose="02020603050405020304" pitchFamily="18" charset="0"/>
                </a:rPr>
                <a:t>=5</a:t>
              </a:r>
            </a:p>
          </p:txBody>
        </p:sp>
        <p:sp>
          <p:nvSpPr>
            <p:cNvPr id="32" name="Rectangle 28">
              <a:extLst>
                <a:ext uri="{FF2B5EF4-FFF2-40B4-BE49-F238E27FC236}">
                  <a16:creationId xmlns:a16="http://schemas.microsoft.com/office/drawing/2014/main" id="{5FD5EB1B-0A50-4F43-92E8-03F751A74F28}"/>
                </a:ext>
              </a:extLst>
            </p:cNvPr>
            <p:cNvSpPr>
              <a:spLocks noChangeArrowheads="1"/>
            </p:cNvSpPr>
            <p:nvPr/>
          </p:nvSpPr>
          <p:spPr bwMode="auto">
            <a:xfrm>
              <a:off x="3523" y="2057"/>
              <a:ext cx="57" cy="1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wrap="none" lIns="0" tIns="0" rIns="0" bIns="0">
              <a:spAutoFit/>
            </a:bodyPr>
            <a:lstStyle>
              <a:lvl1pPr>
                <a:lnSpc>
                  <a:spcPct val="120000"/>
                </a:lnSpc>
                <a:spcBef>
                  <a:spcPct val="30000"/>
                </a:spcBef>
                <a:buFont typeface="Wingdings" panose="05000000000000000000" pitchFamily="2" charset="2"/>
                <a:buChar char="v"/>
                <a:defRPr sz="2800" b="1">
                  <a:solidFill>
                    <a:srgbClr val="3333FF"/>
                  </a:solidFill>
                  <a:latin typeface="Arial" panose="020B0604020202020204" pitchFamily="34" charset="0"/>
                  <a:ea typeface="宋体" panose="02010600030101010101" pitchFamily="2" charset="-122"/>
                </a:defRPr>
              </a:lvl1pPr>
              <a:lvl2pPr marL="742950" indent="-285750">
                <a:lnSpc>
                  <a:spcPct val="120000"/>
                </a:lnSpc>
                <a:spcBef>
                  <a:spcPct val="30000"/>
                </a:spcBef>
                <a:buFont typeface="Wingdings" panose="05000000000000000000" pitchFamily="2" charset="2"/>
                <a:buChar char=""/>
                <a:defRPr sz="2400" b="1">
                  <a:solidFill>
                    <a:schemeClr val="tx1"/>
                  </a:solidFill>
                  <a:latin typeface="Arial" panose="020B0604020202020204" pitchFamily="34" charset="0"/>
                  <a:ea typeface="宋体" panose="02010600030101010101" pitchFamily="2" charset="-122"/>
                </a:defRPr>
              </a:lvl2pPr>
              <a:lvl3pPr marL="1143000" indent="-228600">
                <a:lnSpc>
                  <a:spcPct val="120000"/>
                </a:lnSpc>
                <a:spcBef>
                  <a:spcPct val="30000"/>
                </a:spcBef>
                <a:buFont typeface="Arial" panose="020B0604020202020204" pitchFamily="34" charset="0"/>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a:lnSpc>
                  <a:spcPct val="100000"/>
                </a:lnSpc>
                <a:spcBef>
                  <a:spcPct val="0"/>
                </a:spcBef>
                <a:buFontTx/>
                <a:buNone/>
              </a:pPr>
              <a:r>
                <a:rPr lang="en-US" altLang="zh-CN" sz="1400" b="0">
                  <a:solidFill>
                    <a:srgbClr val="000000"/>
                  </a:solidFill>
                  <a:latin typeface="Times New Roman" panose="02020603050405020304" pitchFamily="18" charset="0"/>
                </a:rPr>
                <a:t>1</a:t>
              </a:r>
              <a:endParaRPr lang="en-US" altLang="zh-CN" sz="1400" b="0">
                <a:solidFill>
                  <a:schemeClr val="tx1"/>
                </a:solidFill>
                <a:latin typeface="Times New Roman" panose="02020603050405020304" pitchFamily="18" charset="0"/>
              </a:endParaRPr>
            </a:p>
          </p:txBody>
        </p:sp>
        <p:sp>
          <p:nvSpPr>
            <p:cNvPr id="33" name="Rectangle 29">
              <a:extLst>
                <a:ext uri="{FF2B5EF4-FFF2-40B4-BE49-F238E27FC236}">
                  <a16:creationId xmlns:a16="http://schemas.microsoft.com/office/drawing/2014/main" id="{FE04AD35-F58C-4928-83FD-0EF408E47DF0}"/>
                </a:ext>
              </a:extLst>
            </p:cNvPr>
            <p:cNvSpPr>
              <a:spLocks noChangeArrowheads="1"/>
            </p:cNvSpPr>
            <p:nvPr/>
          </p:nvSpPr>
          <p:spPr bwMode="auto">
            <a:xfrm>
              <a:off x="4128" y="2058"/>
              <a:ext cx="57" cy="1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wrap="none" lIns="0" tIns="0" rIns="0" bIns="0">
              <a:spAutoFit/>
            </a:bodyPr>
            <a:lstStyle>
              <a:lvl1pPr>
                <a:lnSpc>
                  <a:spcPct val="120000"/>
                </a:lnSpc>
                <a:spcBef>
                  <a:spcPct val="30000"/>
                </a:spcBef>
                <a:buFont typeface="Wingdings" panose="05000000000000000000" pitchFamily="2" charset="2"/>
                <a:buChar char="v"/>
                <a:defRPr sz="2800" b="1">
                  <a:solidFill>
                    <a:srgbClr val="3333FF"/>
                  </a:solidFill>
                  <a:latin typeface="Arial" panose="020B0604020202020204" pitchFamily="34" charset="0"/>
                  <a:ea typeface="宋体" panose="02010600030101010101" pitchFamily="2" charset="-122"/>
                </a:defRPr>
              </a:lvl1pPr>
              <a:lvl2pPr marL="742950" indent="-285750">
                <a:lnSpc>
                  <a:spcPct val="120000"/>
                </a:lnSpc>
                <a:spcBef>
                  <a:spcPct val="30000"/>
                </a:spcBef>
                <a:buFont typeface="Wingdings" panose="05000000000000000000" pitchFamily="2" charset="2"/>
                <a:buChar char=""/>
                <a:defRPr sz="2400" b="1">
                  <a:solidFill>
                    <a:schemeClr val="tx1"/>
                  </a:solidFill>
                  <a:latin typeface="Arial" panose="020B0604020202020204" pitchFamily="34" charset="0"/>
                  <a:ea typeface="宋体" panose="02010600030101010101" pitchFamily="2" charset="-122"/>
                </a:defRPr>
              </a:lvl2pPr>
              <a:lvl3pPr marL="1143000" indent="-228600">
                <a:lnSpc>
                  <a:spcPct val="120000"/>
                </a:lnSpc>
                <a:spcBef>
                  <a:spcPct val="30000"/>
                </a:spcBef>
                <a:buFont typeface="Arial" panose="020B0604020202020204" pitchFamily="34" charset="0"/>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a:lnSpc>
                  <a:spcPct val="100000"/>
                </a:lnSpc>
                <a:spcBef>
                  <a:spcPct val="0"/>
                </a:spcBef>
                <a:buFontTx/>
                <a:buNone/>
              </a:pPr>
              <a:r>
                <a:rPr lang="en-US" altLang="zh-CN" sz="1400" b="0">
                  <a:solidFill>
                    <a:srgbClr val="000000"/>
                  </a:solidFill>
                  <a:latin typeface="Times New Roman" panose="02020603050405020304" pitchFamily="18" charset="0"/>
                </a:rPr>
                <a:t>2</a:t>
              </a:r>
              <a:endParaRPr lang="en-US" altLang="zh-CN" sz="1400" b="0">
                <a:solidFill>
                  <a:schemeClr val="tx1"/>
                </a:solidFill>
                <a:latin typeface="Times New Roman" panose="02020603050405020304" pitchFamily="18" charset="0"/>
              </a:endParaRPr>
            </a:p>
          </p:txBody>
        </p:sp>
        <p:sp>
          <p:nvSpPr>
            <p:cNvPr id="34" name="Rectangle 30">
              <a:extLst>
                <a:ext uri="{FF2B5EF4-FFF2-40B4-BE49-F238E27FC236}">
                  <a16:creationId xmlns:a16="http://schemas.microsoft.com/office/drawing/2014/main" id="{5DBEDFB5-D4A9-4EBF-B1B9-454D9575ED93}"/>
                </a:ext>
              </a:extLst>
            </p:cNvPr>
            <p:cNvSpPr>
              <a:spLocks noChangeArrowheads="1"/>
            </p:cNvSpPr>
            <p:nvPr/>
          </p:nvSpPr>
          <p:spPr bwMode="auto">
            <a:xfrm>
              <a:off x="2883" y="2058"/>
              <a:ext cx="57" cy="1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wrap="none" lIns="0" tIns="0" rIns="0" bIns="0">
              <a:spAutoFit/>
            </a:bodyPr>
            <a:lstStyle>
              <a:lvl1pPr>
                <a:lnSpc>
                  <a:spcPct val="120000"/>
                </a:lnSpc>
                <a:spcBef>
                  <a:spcPct val="30000"/>
                </a:spcBef>
                <a:buFont typeface="Wingdings" panose="05000000000000000000" pitchFamily="2" charset="2"/>
                <a:buChar char="v"/>
                <a:defRPr sz="2800" b="1">
                  <a:solidFill>
                    <a:srgbClr val="3333FF"/>
                  </a:solidFill>
                  <a:latin typeface="Arial" panose="020B0604020202020204" pitchFamily="34" charset="0"/>
                  <a:ea typeface="宋体" panose="02010600030101010101" pitchFamily="2" charset="-122"/>
                </a:defRPr>
              </a:lvl1pPr>
              <a:lvl2pPr marL="742950" indent="-285750">
                <a:lnSpc>
                  <a:spcPct val="120000"/>
                </a:lnSpc>
                <a:spcBef>
                  <a:spcPct val="30000"/>
                </a:spcBef>
                <a:buFont typeface="Wingdings" panose="05000000000000000000" pitchFamily="2" charset="2"/>
                <a:buChar char=""/>
                <a:defRPr sz="2400" b="1">
                  <a:solidFill>
                    <a:schemeClr val="tx1"/>
                  </a:solidFill>
                  <a:latin typeface="Arial" panose="020B0604020202020204" pitchFamily="34" charset="0"/>
                  <a:ea typeface="宋体" panose="02010600030101010101" pitchFamily="2" charset="-122"/>
                </a:defRPr>
              </a:lvl2pPr>
              <a:lvl3pPr marL="1143000" indent="-228600">
                <a:lnSpc>
                  <a:spcPct val="120000"/>
                </a:lnSpc>
                <a:spcBef>
                  <a:spcPct val="30000"/>
                </a:spcBef>
                <a:buFont typeface="Arial" panose="020B0604020202020204" pitchFamily="34" charset="0"/>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a:lnSpc>
                  <a:spcPct val="100000"/>
                </a:lnSpc>
                <a:spcBef>
                  <a:spcPct val="0"/>
                </a:spcBef>
                <a:buFontTx/>
                <a:buNone/>
              </a:pPr>
              <a:r>
                <a:rPr lang="en-US" altLang="zh-CN" sz="1400" b="0">
                  <a:solidFill>
                    <a:srgbClr val="000000"/>
                  </a:solidFill>
                  <a:latin typeface="Times New Roman" panose="02020603050405020304" pitchFamily="18" charset="0"/>
                </a:rPr>
                <a:t>0</a:t>
              </a:r>
              <a:endParaRPr lang="en-US" altLang="zh-CN" sz="1400" b="0">
                <a:solidFill>
                  <a:schemeClr val="tx1"/>
                </a:solidFill>
                <a:latin typeface="Times New Roman" panose="02020603050405020304" pitchFamily="18" charset="0"/>
              </a:endParaRPr>
            </a:p>
          </p:txBody>
        </p:sp>
        <p:sp>
          <p:nvSpPr>
            <p:cNvPr id="35" name="Text Box 31">
              <a:extLst>
                <a:ext uri="{FF2B5EF4-FFF2-40B4-BE49-F238E27FC236}">
                  <a16:creationId xmlns:a16="http://schemas.microsoft.com/office/drawing/2014/main" id="{4B9F731A-1618-4B61-8570-E3242E9404B0}"/>
                </a:ext>
              </a:extLst>
            </p:cNvPr>
            <p:cNvSpPr txBox="1">
              <a:spLocks noChangeArrowheads="1"/>
            </p:cNvSpPr>
            <p:nvPr/>
          </p:nvSpPr>
          <p:spPr bwMode="auto">
            <a:xfrm>
              <a:off x="2784" y="848"/>
              <a:ext cx="312"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lstStyle>
              <a:lvl1pPr>
                <a:lnSpc>
                  <a:spcPct val="120000"/>
                </a:lnSpc>
                <a:spcBef>
                  <a:spcPct val="30000"/>
                </a:spcBef>
                <a:buFont typeface="Wingdings" panose="05000000000000000000" pitchFamily="2" charset="2"/>
                <a:buChar char="v"/>
                <a:defRPr sz="2800" b="1">
                  <a:solidFill>
                    <a:srgbClr val="3333FF"/>
                  </a:solidFill>
                  <a:latin typeface="Arial" panose="020B0604020202020204" pitchFamily="34" charset="0"/>
                  <a:ea typeface="宋体" panose="02010600030101010101" pitchFamily="2" charset="-122"/>
                </a:defRPr>
              </a:lvl1pPr>
              <a:lvl2pPr marL="742950" indent="-285750">
                <a:lnSpc>
                  <a:spcPct val="120000"/>
                </a:lnSpc>
                <a:spcBef>
                  <a:spcPct val="30000"/>
                </a:spcBef>
                <a:buFont typeface="Wingdings" panose="05000000000000000000" pitchFamily="2" charset="2"/>
                <a:buChar char=""/>
                <a:defRPr sz="2400" b="1">
                  <a:solidFill>
                    <a:schemeClr val="tx1"/>
                  </a:solidFill>
                  <a:latin typeface="Arial" panose="020B0604020202020204" pitchFamily="34" charset="0"/>
                  <a:ea typeface="宋体" panose="02010600030101010101" pitchFamily="2" charset="-122"/>
                </a:defRPr>
              </a:lvl2pPr>
              <a:lvl3pPr marL="1143000" indent="-228600">
                <a:lnSpc>
                  <a:spcPct val="120000"/>
                </a:lnSpc>
                <a:spcBef>
                  <a:spcPct val="30000"/>
                </a:spcBef>
                <a:buFont typeface="Arial" panose="020B0604020202020204" pitchFamily="34" charset="0"/>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a:lnSpc>
                  <a:spcPct val="100000"/>
                </a:lnSpc>
                <a:spcBef>
                  <a:spcPct val="0"/>
                </a:spcBef>
                <a:buFontTx/>
                <a:buNone/>
              </a:pPr>
              <a:r>
                <a:rPr lang="en-US" altLang="zh-CN" sz="1400" b="0" i="1">
                  <a:solidFill>
                    <a:schemeClr val="tx1"/>
                  </a:solidFill>
                  <a:latin typeface="Times New Roman" panose="02020603050405020304" pitchFamily="18" charset="0"/>
                </a:rPr>
                <a:t>A</a:t>
              </a:r>
              <a:endParaRPr lang="en-US" altLang="zh-CN" sz="1400" b="0">
                <a:solidFill>
                  <a:schemeClr val="tx1"/>
                </a:solidFill>
                <a:latin typeface="Times New Roman" panose="02020603050405020304" pitchFamily="18" charset="0"/>
              </a:endParaRPr>
            </a:p>
          </p:txBody>
        </p:sp>
        <p:grpSp>
          <p:nvGrpSpPr>
            <p:cNvPr id="36" name="Group 63">
              <a:extLst>
                <a:ext uri="{FF2B5EF4-FFF2-40B4-BE49-F238E27FC236}">
                  <a16:creationId xmlns:a16="http://schemas.microsoft.com/office/drawing/2014/main" id="{240C4D4D-31DA-4F4F-98FA-D5793FAD4AF4}"/>
                </a:ext>
              </a:extLst>
            </p:cNvPr>
            <p:cNvGrpSpPr>
              <a:grpSpLocks/>
            </p:cNvGrpSpPr>
            <p:nvPr/>
          </p:nvGrpSpPr>
          <p:grpSpPr bwMode="auto">
            <a:xfrm>
              <a:off x="2520" y="2480"/>
              <a:ext cx="2160" cy="1056"/>
              <a:chOff x="2520" y="2480"/>
              <a:chExt cx="2160" cy="1056"/>
            </a:xfrm>
          </p:grpSpPr>
          <p:sp>
            <p:nvSpPr>
              <p:cNvPr id="37" name="Line 32">
                <a:extLst>
                  <a:ext uri="{FF2B5EF4-FFF2-40B4-BE49-F238E27FC236}">
                    <a16:creationId xmlns:a16="http://schemas.microsoft.com/office/drawing/2014/main" id="{CB0F4B1F-9845-495D-BD9A-13576D11965A}"/>
                  </a:ext>
                </a:extLst>
              </p:cNvPr>
              <p:cNvSpPr>
                <a:spLocks noChangeShapeType="1"/>
              </p:cNvSpPr>
              <p:nvPr/>
            </p:nvSpPr>
            <p:spPr bwMode="auto">
              <a:xfrm rot="5400000">
                <a:off x="2419" y="3015"/>
                <a:ext cx="1043" cy="0"/>
              </a:xfrm>
              <a:prstGeom prst="line">
                <a:avLst/>
              </a:prstGeom>
              <a:noFill/>
              <a:ln w="9525">
                <a:solidFill>
                  <a:srgbClr val="000000"/>
                </a:solidFill>
                <a:round/>
                <a:headEnd type="stealth" w="sm" len="lg"/>
                <a:tailEnd/>
              </a:ln>
              <a:extLst>
                <a:ext uri="{909E8E84-426E-40DD-AFC4-6F175D3DCCD1}">
                  <a14:hiddenFill xmlns:a14="http://schemas.microsoft.com/office/drawing/2010/main">
                    <a:noFill/>
                  </a14:hiddenFill>
                </a:ext>
              </a:extLst>
            </p:spPr>
            <p:txBody>
              <a:bodyPr/>
              <a:lstStyle/>
              <a:p>
                <a:endParaRPr lang="zh-CN" altLang="en-US"/>
              </a:p>
            </p:txBody>
          </p:sp>
          <p:sp>
            <p:nvSpPr>
              <p:cNvPr id="38" name="Line 33">
                <a:extLst>
                  <a:ext uri="{FF2B5EF4-FFF2-40B4-BE49-F238E27FC236}">
                    <a16:creationId xmlns:a16="http://schemas.microsoft.com/office/drawing/2014/main" id="{FF6B4209-8A46-4817-91CE-313D753ED678}"/>
                  </a:ext>
                </a:extLst>
              </p:cNvPr>
              <p:cNvSpPr>
                <a:spLocks noChangeShapeType="1"/>
              </p:cNvSpPr>
              <p:nvPr/>
            </p:nvSpPr>
            <p:spPr bwMode="auto">
              <a:xfrm>
                <a:off x="2943" y="3502"/>
                <a:ext cx="11"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39" name="Rectangle 34">
                <a:extLst>
                  <a:ext uri="{FF2B5EF4-FFF2-40B4-BE49-F238E27FC236}">
                    <a16:creationId xmlns:a16="http://schemas.microsoft.com/office/drawing/2014/main" id="{7B92B966-69E7-4567-B083-0EFBB8F2435A}"/>
                  </a:ext>
                </a:extLst>
              </p:cNvPr>
              <p:cNvSpPr>
                <a:spLocks noChangeArrowheads="1"/>
              </p:cNvSpPr>
              <p:nvPr/>
            </p:nvSpPr>
            <p:spPr bwMode="auto">
              <a:xfrm>
                <a:off x="3527" y="2624"/>
                <a:ext cx="57" cy="1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wrap="none" lIns="0" tIns="0" rIns="0" bIns="0">
                <a:spAutoFit/>
              </a:bodyPr>
              <a:lstStyle>
                <a:lvl1pPr>
                  <a:lnSpc>
                    <a:spcPct val="120000"/>
                  </a:lnSpc>
                  <a:spcBef>
                    <a:spcPct val="30000"/>
                  </a:spcBef>
                  <a:buFont typeface="Wingdings" panose="05000000000000000000" pitchFamily="2" charset="2"/>
                  <a:buChar char="v"/>
                  <a:defRPr sz="2800" b="1">
                    <a:solidFill>
                      <a:srgbClr val="3333FF"/>
                    </a:solidFill>
                    <a:latin typeface="Arial" panose="020B0604020202020204" pitchFamily="34" charset="0"/>
                    <a:ea typeface="宋体" panose="02010600030101010101" pitchFamily="2" charset="-122"/>
                  </a:defRPr>
                </a:lvl1pPr>
                <a:lvl2pPr marL="742950" indent="-285750">
                  <a:lnSpc>
                    <a:spcPct val="120000"/>
                  </a:lnSpc>
                  <a:spcBef>
                    <a:spcPct val="30000"/>
                  </a:spcBef>
                  <a:buFont typeface="Wingdings" panose="05000000000000000000" pitchFamily="2" charset="2"/>
                  <a:buChar char=""/>
                  <a:defRPr sz="2400" b="1">
                    <a:solidFill>
                      <a:schemeClr val="tx1"/>
                    </a:solidFill>
                    <a:latin typeface="Arial" panose="020B0604020202020204" pitchFamily="34" charset="0"/>
                    <a:ea typeface="宋体" panose="02010600030101010101" pitchFamily="2" charset="-122"/>
                  </a:defRPr>
                </a:lvl2pPr>
                <a:lvl3pPr marL="1143000" indent="-228600">
                  <a:lnSpc>
                    <a:spcPct val="120000"/>
                  </a:lnSpc>
                  <a:spcBef>
                    <a:spcPct val="30000"/>
                  </a:spcBef>
                  <a:buFont typeface="Arial" panose="020B0604020202020204" pitchFamily="34" charset="0"/>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a:lnSpc>
                    <a:spcPct val="100000"/>
                  </a:lnSpc>
                  <a:spcBef>
                    <a:spcPct val="0"/>
                  </a:spcBef>
                  <a:buFontTx/>
                  <a:buNone/>
                </a:pPr>
                <a:r>
                  <a:rPr lang="en-US" altLang="zh-CN" sz="1400" b="0">
                    <a:solidFill>
                      <a:srgbClr val="000000"/>
                    </a:solidFill>
                    <a:latin typeface="Times New Roman" panose="02020603050405020304" pitchFamily="18" charset="0"/>
                  </a:rPr>
                  <a:t>1</a:t>
                </a:r>
                <a:endParaRPr lang="en-US" altLang="zh-CN" sz="1400" b="0">
                  <a:solidFill>
                    <a:schemeClr val="tx1"/>
                  </a:solidFill>
                  <a:latin typeface="Times New Roman" panose="02020603050405020304" pitchFamily="18" charset="0"/>
                </a:endParaRPr>
              </a:p>
            </p:txBody>
          </p:sp>
          <p:sp>
            <p:nvSpPr>
              <p:cNvPr id="40" name="Rectangle 35">
                <a:extLst>
                  <a:ext uri="{FF2B5EF4-FFF2-40B4-BE49-F238E27FC236}">
                    <a16:creationId xmlns:a16="http://schemas.microsoft.com/office/drawing/2014/main" id="{231D0B92-98D5-4597-B550-1C718B7712EF}"/>
                  </a:ext>
                </a:extLst>
              </p:cNvPr>
              <p:cNvSpPr>
                <a:spLocks noChangeArrowheads="1"/>
              </p:cNvSpPr>
              <p:nvPr/>
            </p:nvSpPr>
            <p:spPr bwMode="auto">
              <a:xfrm>
                <a:off x="2664" y="3015"/>
                <a:ext cx="320" cy="1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wrap="none" lIns="0" tIns="0" rIns="0" bIns="0">
                <a:spAutoFit/>
              </a:bodyPr>
              <a:lstStyle>
                <a:lvl1pPr>
                  <a:lnSpc>
                    <a:spcPct val="120000"/>
                  </a:lnSpc>
                  <a:spcBef>
                    <a:spcPct val="30000"/>
                  </a:spcBef>
                  <a:buFont typeface="Wingdings" panose="05000000000000000000" pitchFamily="2" charset="2"/>
                  <a:buChar char="v"/>
                  <a:defRPr sz="2800" b="1">
                    <a:solidFill>
                      <a:srgbClr val="3333FF"/>
                    </a:solidFill>
                    <a:latin typeface="Arial" panose="020B0604020202020204" pitchFamily="34" charset="0"/>
                    <a:ea typeface="宋体" panose="02010600030101010101" pitchFamily="2" charset="-122"/>
                  </a:defRPr>
                </a:lvl1pPr>
                <a:lvl2pPr marL="742950" indent="-285750">
                  <a:lnSpc>
                    <a:spcPct val="120000"/>
                  </a:lnSpc>
                  <a:spcBef>
                    <a:spcPct val="30000"/>
                  </a:spcBef>
                  <a:buFont typeface="Wingdings" panose="05000000000000000000" pitchFamily="2" charset="2"/>
                  <a:buChar char=""/>
                  <a:defRPr sz="2400" b="1">
                    <a:solidFill>
                      <a:schemeClr val="tx1"/>
                    </a:solidFill>
                    <a:latin typeface="Arial" panose="020B0604020202020204" pitchFamily="34" charset="0"/>
                    <a:ea typeface="宋体" panose="02010600030101010101" pitchFamily="2" charset="-122"/>
                  </a:defRPr>
                </a:lvl2pPr>
                <a:lvl3pPr marL="1143000" indent="-228600">
                  <a:lnSpc>
                    <a:spcPct val="120000"/>
                  </a:lnSpc>
                  <a:spcBef>
                    <a:spcPct val="30000"/>
                  </a:spcBef>
                  <a:buFont typeface="Arial" panose="020B0604020202020204" pitchFamily="34" charset="0"/>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nSpc>
                    <a:spcPct val="100000"/>
                  </a:lnSpc>
                  <a:spcBef>
                    <a:spcPct val="0"/>
                  </a:spcBef>
                  <a:buFontTx/>
                  <a:buNone/>
                </a:pPr>
                <a:r>
                  <a:rPr lang="en-US" altLang="zh-CN" sz="1400" b="0">
                    <a:solidFill>
                      <a:schemeClr val="tx1"/>
                    </a:solidFill>
                    <a:latin typeface="Times New Roman" panose="02020603050405020304" pitchFamily="18" charset="0"/>
                  </a:rPr>
                  <a:t>-180°</a:t>
                </a:r>
              </a:p>
            </p:txBody>
          </p:sp>
          <p:sp>
            <p:nvSpPr>
              <p:cNvPr id="41" name="Rectangle 36">
                <a:extLst>
                  <a:ext uri="{FF2B5EF4-FFF2-40B4-BE49-F238E27FC236}">
                    <a16:creationId xmlns:a16="http://schemas.microsoft.com/office/drawing/2014/main" id="{8975F24F-3A9A-43DD-8117-42E334CB060B}"/>
                  </a:ext>
                </a:extLst>
              </p:cNvPr>
              <p:cNvSpPr>
                <a:spLocks noChangeArrowheads="1"/>
              </p:cNvSpPr>
              <p:nvPr/>
            </p:nvSpPr>
            <p:spPr bwMode="auto">
              <a:xfrm>
                <a:off x="2872" y="2683"/>
                <a:ext cx="57" cy="1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wrap="none" lIns="0" tIns="0" rIns="0" bIns="0">
                <a:spAutoFit/>
              </a:bodyPr>
              <a:lstStyle>
                <a:lvl1pPr>
                  <a:lnSpc>
                    <a:spcPct val="120000"/>
                  </a:lnSpc>
                  <a:spcBef>
                    <a:spcPct val="30000"/>
                  </a:spcBef>
                  <a:buFont typeface="Wingdings" panose="05000000000000000000" pitchFamily="2" charset="2"/>
                  <a:buChar char="v"/>
                  <a:defRPr sz="2800" b="1">
                    <a:solidFill>
                      <a:srgbClr val="3333FF"/>
                    </a:solidFill>
                    <a:latin typeface="Arial" panose="020B0604020202020204" pitchFamily="34" charset="0"/>
                    <a:ea typeface="宋体" panose="02010600030101010101" pitchFamily="2" charset="-122"/>
                  </a:defRPr>
                </a:lvl1pPr>
                <a:lvl2pPr marL="742950" indent="-285750">
                  <a:lnSpc>
                    <a:spcPct val="120000"/>
                  </a:lnSpc>
                  <a:spcBef>
                    <a:spcPct val="30000"/>
                  </a:spcBef>
                  <a:buFont typeface="Wingdings" panose="05000000000000000000" pitchFamily="2" charset="2"/>
                  <a:buChar char=""/>
                  <a:defRPr sz="2400" b="1">
                    <a:solidFill>
                      <a:schemeClr val="tx1"/>
                    </a:solidFill>
                    <a:latin typeface="Arial" panose="020B0604020202020204" pitchFamily="34" charset="0"/>
                    <a:ea typeface="宋体" panose="02010600030101010101" pitchFamily="2" charset="-122"/>
                  </a:defRPr>
                </a:lvl2pPr>
                <a:lvl3pPr marL="1143000" indent="-228600">
                  <a:lnSpc>
                    <a:spcPct val="120000"/>
                  </a:lnSpc>
                  <a:spcBef>
                    <a:spcPct val="30000"/>
                  </a:spcBef>
                  <a:buFont typeface="Arial" panose="020B0604020202020204" pitchFamily="34" charset="0"/>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a:lnSpc>
                    <a:spcPct val="100000"/>
                  </a:lnSpc>
                  <a:spcBef>
                    <a:spcPct val="0"/>
                  </a:spcBef>
                  <a:buFontTx/>
                  <a:buNone/>
                </a:pPr>
                <a:r>
                  <a:rPr lang="en-US" altLang="zh-CN" sz="1400" b="0">
                    <a:solidFill>
                      <a:srgbClr val="000000"/>
                    </a:solidFill>
                    <a:latin typeface="Times New Roman" panose="02020603050405020304" pitchFamily="18" charset="0"/>
                  </a:rPr>
                  <a:t>0</a:t>
                </a:r>
                <a:endParaRPr lang="en-US" altLang="zh-CN" sz="1400" b="0">
                  <a:solidFill>
                    <a:schemeClr val="tx1"/>
                  </a:solidFill>
                  <a:latin typeface="Times New Roman" panose="02020603050405020304" pitchFamily="18" charset="0"/>
                </a:endParaRPr>
              </a:p>
            </p:txBody>
          </p:sp>
          <p:sp>
            <p:nvSpPr>
              <p:cNvPr id="42" name="Line 37">
                <a:extLst>
                  <a:ext uri="{FF2B5EF4-FFF2-40B4-BE49-F238E27FC236}">
                    <a16:creationId xmlns:a16="http://schemas.microsoft.com/office/drawing/2014/main" id="{2811A339-58DA-435B-923C-5C1AD2D14F7F}"/>
                  </a:ext>
                </a:extLst>
              </p:cNvPr>
              <p:cNvSpPr>
                <a:spLocks noChangeShapeType="1"/>
              </p:cNvSpPr>
              <p:nvPr/>
            </p:nvSpPr>
            <p:spPr bwMode="auto">
              <a:xfrm flipV="1">
                <a:off x="3247" y="2766"/>
                <a:ext cx="0" cy="1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3" name="Line 38">
                <a:extLst>
                  <a:ext uri="{FF2B5EF4-FFF2-40B4-BE49-F238E27FC236}">
                    <a16:creationId xmlns:a16="http://schemas.microsoft.com/office/drawing/2014/main" id="{22DBE399-70E4-4F92-B804-8A89586CC146}"/>
                  </a:ext>
                </a:extLst>
              </p:cNvPr>
              <p:cNvSpPr>
                <a:spLocks noChangeShapeType="1"/>
              </p:cNvSpPr>
              <p:nvPr/>
            </p:nvSpPr>
            <p:spPr bwMode="auto">
              <a:xfrm flipV="1">
                <a:off x="3851" y="2767"/>
                <a:ext cx="1" cy="1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4" name="Line 39">
                <a:extLst>
                  <a:ext uri="{FF2B5EF4-FFF2-40B4-BE49-F238E27FC236}">
                    <a16:creationId xmlns:a16="http://schemas.microsoft.com/office/drawing/2014/main" id="{A44703B9-0B85-4FDB-8419-15A5478726E9}"/>
                  </a:ext>
                </a:extLst>
              </p:cNvPr>
              <p:cNvSpPr>
                <a:spLocks noChangeShapeType="1"/>
              </p:cNvSpPr>
              <p:nvPr/>
            </p:nvSpPr>
            <p:spPr bwMode="auto">
              <a:xfrm flipV="1">
                <a:off x="4456" y="2767"/>
                <a:ext cx="0" cy="1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5" name="Line 40">
                <a:extLst>
                  <a:ext uri="{FF2B5EF4-FFF2-40B4-BE49-F238E27FC236}">
                    <a16:creationId xmlns:a16="http://schemas.microsoft.com/office/drawing/2014/main" id="{AD166F3D-4E0B-4823-A294-1B34892EAC37}"/>
                  </a:ext>
                </a:extLst>
              </p:cNvPr>
              <p:cNvSpPr>
                <a:spLocks noChangeShapeType="1"/>
              </p:cNvSpPr>
              <p:nvPr/>
            </p:nvSpPr>
            <p:spPr bwMode="auto">
              <a:xfrm>
                <a:off x="2943" y="3354"/>
                <a:ext cx="21" cy="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6" name="Line 41">
                <a:extLst>
                  <a:ext uri="{FF2B5EF4-FFF2-40B4-BE49-F238E27FC236}">
                    <a16:creationId xmlns:a16="http://schemas.microsoft.com/office/drawing/2014/main" id="{762F1489-DEE6-4172-AE7D-6D1A3F721BA7}"/>
                  </a:ext>
                </a:extLst>
              </p:cNvPr>
              <p:cNvSpPr>
                <a:spLocks noChangeShapeType="1"/>
              </p:cNvSpPr>
              <p:nvPr/>
            </p:nvSpPr>
            <p:spPr bwMode="auto">
              <a:xfrm>
                <a:off x="2943" y="3206"/>
                <a:ext cx="11" cy="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7" name="Line 42">
                <a:extLst>
                  <a:ext uri="{FF2B5EF4-FFF2-40B4-BE49-F238E27FC236}">
                    <a16:creationId xmlns:a16="http://schemas.microsoft.com/office/drawing/2014/main" id="{5FAA29BE-A7DF-4B75-8F55-40D9DC9D2352}"/>
                  </a:ext>
                </a:extLst>
              </p:cNvPr>
              <p:cNvSpPr>
                <a:spLocks noChangeShapeType="1"/>
              </p:cNvSpPr>
              <p:nvPr/>
            </p:nvSpPr>
            <p:spPr bwMode="auto">
              <a:xfrm>
                <a:off x="2943" y="3060"/>
                <a:ext cx="21" cy="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8" name="Line 43">
                <a:extLst>
                  <a:ext uri="{FF2B5EF4-FFF2-40B4-BE49-F238E27FC236}">
                    <a16:creationId xmlns:a16="http://schemas.microsoft.com/office/drawing/2014/main" id="{76BDF289-0FE3-47B3-AD3C-1CE7DF8B3059}"/>
                  </a:ext>
                </a:extLst>
              </p:cNvPr>
              <p:cNvSpPr>
                <a:spLocks noChangeShapeType="1"/>
              </p:cNvSpPr>
              <p:nvPr/>
            </p:nvSpPr>
            <p:spPr bwMode="auto">
              <a:xfrm>
                <a:off x="2943" y="2912"/>
                <a:ext cx="11" cy="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9" name="Line 44">
                <a:extLst>
                  <a:ext uri="{FF2B5EF4-FFF2-40B4-BE49-F238E27FC236}">
                    <a16:creationId xmlns:a16="http://schemas.microsoft.com/office/drawing/2014/main" id="{F3E22B03-A0FD-422D-BC28-961C4695FC13}"/>
                  </a:ext>
                </a:extLst>
              </p:cNvPr>
              <p:cNvSpPr>
                <a:spLocks noChangeShapeType="1"/>
              </p:cNvSpPr>
              <p:nvPr/>
            </p:nvSpPr>
            <p:spPr bwMode="auto">
              <a:xfrm>
                <a:off x="2943" y="2765"/>
                <a:ext cx="21" cy="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0" name="Freeform 45">
                <a:extLst>
                  <a:ext uri="{FF2B5EF4-FFF2-40B4-BE49-F238E27FC236}">
                    <a16:creationId xmlns:a16="http://schemas.microsoft.com/office/drawing/2014/main" id="{BEC31F8A-4512-4F14-902D-BC619431D373}"/>
                  </a:ext>
                </a:extLst>
              </p:cNvPr>
              <p:cNvSpPr>
                <a:spLocks/>
              </p:cNvSpPr>
              <p:nvPr/>
            </p:nvSpPr>
            <p:spPr bwMode="auto">
              <a:xfrm>
                <a:off x="2943" y="2763"/>
                <a:ext cx="1513" cy="240"/>
              </a:xfrm>
              <a:custGeom>
                <a:avLst/>
                <a:gdLst>
                  <a:gd name="T0" fmla="*/ 1 w 6047"/>
                  <a:gd name="T1" fmla="*/ 0 h 1425"/>
                  <a:gd name="T2" fmla="*/ 3 w 6047"/>
                  <a:gd name="T3" fmla="*/ 0 h 1425"/>
                  <a:gd name="T4" fmla="*/ 4 w 6047"/>
                  <a:gd name="T5" fmla="*/ 1 h 1425"/>
                  <a:gd name="T6" fmla="*/ 6 w 6047"/>
                  <a:gd name="T7" fmla="*/ 1 h 1425"/>
                  <a:gd name="T8" fmla="*/ 7 w 6047"/>
                  <a:gd name="T9" fmla="*/ 1 h 1425"/>
                  <a:gd name="T10" fmla="*/ 9 w 6047"/>
                  <a:gd name="T11" fmla="*/ 1 h 1425"/>
                  <a:gd name="T12" fmla="*/ 10 w 6047"/>
                  <a:gd name="T13" fmla="*/ 1 h 1425"/>
                  <a:gd name="T14" fmla="*/ 12 w 6047"/>
                  <a:gd name="T15" fmla="*/ 1 h 1425"/>
                  <a:gd name="T16" fmla="*/ 13 w 6047"/>
                  <a:gd name="T17" fmla="*/ 1 h 1425"/>
                  <a:gd name="T18" fmla="*/ 15 w 6047"/>
                  <a:gd name="T19" fmla="*/ 2 h 1425"/>
                  <a:gd name="T20" fmla="*/ 16 w 6047"/>
                  <a:gd name="T21" fmla="*/ 2 h 1425"/>
                  <a:gd name="T22" fmla="*/ 18 w 6047"/>
                  <a:gd name="T23" fmla="*/ 2 h 1425"/>
                  <a:gd name="T24" fmla="*/ 19 w 6047"/>
                  <a:gd name="T25" fmla="*/ 2 h 1425"/>
                  <a:gd name="T26" fmla="*/ 21 w 6047"/>
                  <a:gd name="T27" fmla="*/ 2 h 1425"/>
                  <a:gd name="T28" fmla="*/ 22 w 6047"/>
                  <a:gd name="T29" fmla="*/ 2 h 1425"/>
                  <a:gd name="T30" fmla="*/ 24 w 6047"/>
                  <a:gd name="T31" fmla="*/ 3 h 1425"/>
                  <a:gd name="T32" fmla="*/ 26 w 6047"/>
                  <a:gd name="T33" fmla="*/ 3 h 1425"/>
                  <a:gd name="T34" fmla="*/ 27 w 6047"/>
                  <a:gd name="T35" fmla="*/ 3 h 1425"/>
                  <a:gd name="T36" fmla="*/ 29 w 6047"/>
                  <a:gd name="T37" fmla="*/ 3 h 1425"/>
                  <a:gd name="T38" fmla="*/ 30 w 6047"/>
                  <a:gd name="T39" fmla="*/ 3 h 1425"/>
                  <a:gd name="T40" fmla="*/ 32 w 6047"/>
                  <a:gd name="T41" fmla="*/ 4 h 1425"/>
                  <a:gd name="T42" fmla="*/ 33 w 6047"/>
                  <a:gd name="T43" fmla="*/ 4 h 1425"/>
                  <a:gd name="T44" fmla="*/ 35 w 6047"/>
                  <a:gd name="T45" fmla="*/ 4 h 1425"/>
                  <a:gd name="T46" fmla="*/ 36 w 6047"/>
                  <a:gd name="T47" fmla="*/ 4 h 1425"/>
                  <a:gd name="T48" fmla="*/ 38 w 6047"/>
                  <a:gd name="T49" fmla="*/ 4 h 1425"/>
                  <a:gd name="T50" fmla="*/ 39 w 6047"/>
                  <a:gd name="T51" fmla="*/ 4 h 1425"/>
                  <a:gd name="T52" fmla="*/ 41 w 6047"/>
                  <a:gd name="T53" fmla="*/ 4 h 1425"/>
                  <a:gd name="T54" fmla="*/ 42 w 6047"/>
                  <a:gd name="T55" fmla="*/ 5 h 1425"/>
                  <a:gd name="T56" fmla="*/ 44 w 6047"/>
                  <a:gd name="T57" fmla="*/ 5 h 1425"/>
                  <a:gd name="T58" fmla="*/ 45 w 6047"/>
                  <a:gd name="T59" fmla="*/ 5 h 1425"/>
                  <a:gd name="T60" fmla="*/ 47 w 6047"/>
                  <a:gd name="T61" fmla="*/ 5 h 1425"/>
                  <a:gd name="T62" fmla="*/ 48 w 6047"/>
                  <a:gd name="T63" fmla="*/ 5 h 1425"/>
                  <a:gd name="T64" fmla="*/ 50 w 6047"/>
                  <a:gd name="T65" fmla="*/ 5 h 1425"/>
                  <a:gd name="T66" fmla="*/ 51 w 6047"/>
                  <a:gd name="T67" fmla="*/ 5 h 1425"/>
                  <a:gd name="T68" fmla="*/ 53 w 6047"/>
                  <a:gd name="T69" fmla="*/ 5 h 1425"/>
                  <a:gd name="T70" fmla="*/ 54 w 6047"/>
                  <a:gd name="T71" fmla="*/ 6 h 1425"/>
                  <a:gd name="T72" fmla="*/ 56 w 6047"/>
                  <a:gd name="T73" fmla="*/ 6 h 1425"/>
                  <a:gd name="T74" fmla="*/ 57 w 6047"/>
                  <a:gd name="T75" fmla="*/ 6 h 1425"/>
                  <a:gd name="T76" fmla="*/ 59 w 6047"/>
                  <a:gd name="T77" fmla="*/ 6 h 1425"/>
                  <a:gd name="T78" fmla="*/ 60 w 6047"/>
                  <a:gd name="T79" fmla="*/ 6 h 1425"/>
                  <a:gd name="T80" fmla="*/ 62 w 6047"/>
                  <a:gd name="T81" fmla="*/ 6 h 1425"/>
                  <a:gd name="T82" fmla="*/ 63 w 6047"/>
                  <a:gd name="T83" fmla="*/ 6 h 1425"/>
                  <a:gd name="T84" fmla="*/ 65 w 6047"/>
                  <a:gd name="T85" fmla="*/ 6 h 1425"/>
                  <a:gd name="T86" fmla="*/ 66 w 6047"/>
                  <a:gd name="T87" fmla="*/ 6 h 1425"/>
                  <a:gd name="T88" fmla="*/ 68 w 6047"/>
                  <a:gd name="T89" fmla="*/ 6 h 1425"/>
                  <a:gd name="T90" fmla="*/ 69 w 6047"/>
                  <a:gd name="T91" fmla="*/ 6 h 1425"/>
                  <a:gd name="T92" fmla="*/ 71 w 6047"/>
                  <a:gd name="T93" fmla="*/ 6 h 1425"/>
                  <a:gd name="T94" fmla="*/ 72 w 6047"/>
                  <a:gd name="T95" fmla="*/ 6 h 1425"/>
                  <a:gd name="T96" fmla="*/ 74 w 6047"/>
                  <a:gd name="T97" fmla="*/ 6 h 1425"/>
                  <a:gd name="T98" fmla="*/ 75 w 6047"/>
                  <a:gd name="T99" fmla="*/ 6 h 1425"/>
                  <a:gd name="T100" fmla="*/ 77 w 6047"/>
                  <a:gd name="T101" fmla="*/ 6 h 1425"/>
                  <a:gd name="T102" fmla="*/ 78 w 6047"/>
                  <a:gd name="T103" fmla="*/ 6 h 1425"/>
                  <a:gd name="T104" fmla="*/ 80 w 6047"/>
                  <a:gd name="T105" fmla="*/ 7 h 1425"/>
                  <a:gd name="T106" fmla="*/ 82 w 6047"/>
                  <a:gd name="T107" fmla="*/ 7 h 1425"/>
                  <a:gd name="T108" fmla="*/ 83 w 6047"/>
                  <a:gd name="T109" fmla="*/ 7 h 1425"/>
                  <a:gd name="T110" fmla="*/ 85 w 6047"/>
                  <a:gd name="T111" fmla="*/ 7 h 1425"/>
                  <a:gd name="T112" fmla="*/ 86 w 6047"/>
                  <a:gd name="T113" fmla="*/ 7 h 1425"/>
                  <a:gd name="T114" fmla="*/ 88 w 6047"/>
                  <a:gd name="T115" fmla="*/ 7 h 1425"/>
                  <a:gd name="T116" fmla="*/ 89 w 6047"/>
                  <a:gd name="T117" fmla="*/ 7 h 1425"/>
                  <a:gd name="T118" fmla="*/ 91 w 6047"/>
                  <a:gd name="T119" fmla="*/ 7 h 1425"/>
                  <a:gd name="T120" fmla="*/ 92 w 6047"/>
                  <a:gd name="T121" fmla="*/ 7 h 1425"/>
                  <a:gd name="T122" fmla="*/ 94 w 6047"/>
                  <a:gd name="T123" fmla="*/ 7 h 1425"/>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6047"/>
                  <a:gd name="T187" fmla="*/ 0 h 1425"/>
                  <a:gd name="T188" fmla="*/ 6047 w 6047"/>
                  <a:gd name="T189" fmla="*/ 1425 h 1425"/>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6047" h="1425">
                    <a:moveTo>
                      <a:pt x="0" y="0"/>
                    </a:moveTo>
                    <a:lnTo>
                      <a:pt x="22" y="7"/>
                    </a:lnTo>
                    <a:lnTo>
                      <a:pt x="52" y="15"/>
                    </a:lnTo>
                    <a:lnTo>
                      <a:pt x="74" y="22"/>
                    </a:lnTo>
                    <a:lnTo>
                      <a:pt x="96" y="29"/>
                    </a:lnTo>
                    <a:lnTo>
                      <a:pt x="118" y="37"/>
                    </a:lnTo>
                    <a:lnTo>
                      <a:pt x="147" y="44"/>
                    </a:lnTo>
                    <a:lnTo>
                      <a:pt x="169" y="59"/>
                    </a:lnTo>
                    <a:lnTo>
                      <a:pt x="191" y="66"/>
                    </a:lnTo>
                    <a:lnTo>
                      <a:pt x="221" y="73"/>
                    </a:lnTo>
                    <a:lnTo>
                      <a:pt x="243" y="81"/>
                    </a:lnTo>
                    <a:lnTo>
                      <a:pt x="265" y="88"/>
                    </a:lnTo>
                    <a:lnTo>
                      <a:pt x="294" y="95"/>
                    </a:lnTo>
                    <a:lnTo>
                      <a:pt x="316" y="103"/>
                    </a:lnTo>
                    <a:lnTo>
                      <a:pt x="338" y="110"/>
                    </a:lnTo>
                    <a:lnTo>
                      <a:pt x="360" y="117"/>
                    </a:lnTo>
                    <a:lnTo>
                      <a:pt x="390" y="125"/>
                    </a:lnTo>
                    <a:lnTo>
                      <a:pt x="412" y="139"/>
                    </a:lnTo>
                    <a:lnTo>
                      <a:pt x="434" y="147"/>
                    </a:lnTo>
                    <a:lnTo>
                      <a:pt x="463" y="154"/>
                    </a:lnTo>
                    <a:lnTo>
                      <a:pt x="485" y="161"/>
                    </a:lnTo>
                    <a:lnTo>
                      <a:pt x="507" y="169"/>
                    </a:lnTo>
                    <a:lnTo>
                      <a:pt x="529" y="176"/>
                    </a:lnTo>
                    <a:lnTo>
                      <a:pt x="558" y="184"/>
                    </a:lnTo>
                    <a:lnTo>
                      <a:pt x="581" y="191"/>
                    </a:lnTo>
                    <a:lnTo>
                      <a:pt x="603" y="206"/>
                    </a:lnTo>
                    <a:lnTo>
                      <a:pt x="632" y="213"/>
                    </a:lnTo>
                    <a:lnTo>
                      <a:pt x="654" y="220"/>
                    </a:lnTo>
                    <a:lnTo>
                      <a:pt x="676" y="228"/>
                    </a:lnTo>
                    <a:lnTo>
                      <a:pt x="698" y="235"/>
                    </a:lnTo>
                    <a:lnTo>
                      <a:pt x="727" y="242"/>
                    </a:lnTo>
                    <a:lnTo>
                      <a:pt x="750" y="250"/>
                    </a:lnTo>
                    <a:lnTo>
                      <a:pt x="772" y="264"/>
                    </a:lnTo>
                    <a:lnTo>
                      <a:pt x="801" y="272"/>
                    </a:lnTo>
                    <a:lnTo>
                      <a:pt x="823" y="279"/>
                    </a:lnTo>
                    <a:lnTo>
                      <a:pt x="845" y="286"/>
                    </a:lnTo>
                    <a:lnTo>
                      <a:pt x="874" y="294"/>
                    </a:lnTo>
                    <a:lnTo>
                      <a:pt x="896" y="308"/>
                    </a:lnTo>
                    <a:lnTo>
                      <a:pt x="918" y="316"/>
                    </a:lnTo>
                    <a:lnTo>
                      <a:pt x="941" y="323"/>
                    </a:lnTo>
                    <a:lnTo>
                      <a:pt x="970" y="330"/>
                    </a:lnTo>
                    <a:lnTo>
                      <a:pt x="992" y="338"/>
                    </a:lnTo>
                    <a:lnTo>
                      <a:pt x="1014" y="352"/>
                    </a:lnTo>
                    <a:lnTo>
                      <a:pt x="1043" y="360"/>
                    </a:lnTo>
                    <a:lnTo>
                      <a:pt x="1065" y="367"/>
                    </a:lnTo>
                    <a:lnTo>
                      <a:pt x="1087" y="375"/>
                    </a:lnTo>
                    <a:lnTo>
                      <a:pt x="1110" y="389"/>
                    </a:lnTo>
                    <a:lnTo>
                      <a:pt x="1139" y="397"/>
                    </a:lnTo>
                    <a:lnTo>
                      <a:pt x="1161" y="404"/>
                    </a:lnTo>
                    <a:lnTo>
                      <a:pt x="1183" y="411"/>
                    </a:lnTo>
                    <a:lnTo>
                      <a:pt x="1212" y="426"/>
                    </a:lnTo>
                    <a:lnTo>
                      <a:pt x="1234" y="433"/>
                    </a:lnTo>
                    <a:lnTo>
                      <a:pt x="1256" y="441"/>
                    </a:lnTo>
                    <a:lnTo>
                      <a:pt x="1278" y="448"/>
                    </a:lnTo>
                    <a:lnTo>
                      <a:pt x="1308" y="463"/>
                    </a:lnTo>
                    <a:lnTo>
                      <a:pt x="1330" y="470"/>
                    </a:lnTo>
                    <a:lnTo>
                      <a:pt x="1352" y="477"/>
                    </a:lnTo>
                    <a:lnTo>
                      <a:pt x="1381" y="492"/>
                    </a:lnTo>
                    <a:lnTo>
                      <a:pt x="1403" y="499"/>
                    </a:lnTo>
                    <a:lnTo>
                      <a:pt x="1425" y="507"/>
                    </a:lnTo>
                    <a:lnTo>
                      <a:pt x="1455" y="521"/>
                    </a:lnTo>
                    <a:lnTo>
                      <a:pt x="1477" y="529"/>
                    </a:lnTo>
                    <a:lnTo>
                      <a:pt x="1499" y="536"/>
                    </a:lnTo>
                    <a:lnTo>
                      <a:pt x="1521" y="543"/>
                    </a:lnTo>
                    <a:lnTo>
                      <a:pt x="1550" y="558"/>
                    </a:lnTo>
                    <a:lnTo>
                      <a:pt x="1572" y="565"/>
                    </a:lnTo>
                    <a:lnTo>
                      <a:pt x="1594" y="573"/>
                    </a:lnTo>
                    <a:lnTo>
                      <a:pt x="1624" y="588"/>
                    </a:lnTo>
                    <a:lnTo>
                      <a:pt x="1646" y="595"/>
                    </a:lnTo>
                    <a:lnTo>
                      <a:pt x="1668" y="602"/>
                    </a:lnTo>
                    <a:lnTo>
                      <a:pt x="1690" y="617"/>
                    </a:lnTo>
                    <a:lnTo>
                      <a:pt x="1719" y="624"/>
                    </a:lnTo>
                    <a:lnTo>
                      <a:pt x="1741" y="632"/>
                    </a:lnTo>
                    <a:lnTo>
                      <a:pt x="1763" y="639"/>
                    </a:lnTo>
                    <a:lnTo>
                      <a:pt x="1793" y="654"/>
                    </a:lnTo>
                    <a:lnTo>
                      <a:pt x="1815" y="661"/>
                    </a:lnTo>
                    <a:lnTo>
                      <a:pt x="1837" y="668"/>
                    </a:lnTo>
                    <a:lnTo>
                      <a:pt x="1859" y="683"/>
                    </a:lnTo>
                    <a:lnTo>
                      <a:pt x="1888" y="690"/>
                    </a:lnTo>
                    <a:lnTo>
                      <a:pt x="1910" y="698"/>
                    </a:lnTo>
                    <a:lnTo>
                      <a:pt x="1932" y="705"/>
                    </a:lnTo>
                    <a:lnTo>
                      <a:pt x="1962" y="720"/>
                    </a:lnTo>
                    <a:lnTo>
                      <a:pt x="1984" y="727"/>
                    </a:lnTo>
                    <a:lnTo>
                      <a:pt x="2006" y="734"/>
                    </a:lnTo>
                    <a:lnTo>
                      <a:pt x="2035" y="742"/>
                    </a:lnTo>
                    <a:lnTo>
                      <a:pt x="2057" y="749"/>
                    </a:lnTo>
                    <a:lnTo>
                      <a:pt x="2079" y="764"/>
                    </a:lnTo>
                    <a:lnTo>
                      <a:pt x="2101" y="771"/>
                    </a:lnTo>
                    <a:lnTo>
                      <a:pt x="2131" y="778"/>
                    </a:lnTo>
                    <a:lnTo>
                      <a:pt x="2153" y="786"/>
                    </a:lnTo>
                    <a:lnTo>
                      <a:pt x="2175" y="793"/>
                    </a:lnTo>
                    <a:lnTo>
                      <a:pt x="2204" y="808"/>
                    </a:lnTo>
                    <a:lnTo>
                      <a:pt x="2226" y="815"/>
                    </a:lnTo>
                    <a:lnTo>
                      <a:pt x="2248" y="823"/>
                    </a:lnTo>
                    <a:lnTo>
                      <a:pt x="2270" y="830"/>
                    </a:lnTo>
                    <a:lnTo>
                      <a:pt x="2300" y="837"/>
                    </a:lnTo>
                    <a:lnTo>
                      <a:pt x="2322" y="845"/>
                    </a:lnTo>
                    <a:lnTo>
                      <a:pt x="2344" y="859"/>
                    </a:lnTo>
                    <a:lnTo>
                      <a:pt x="2373" y="867"/>
                    </a:lnTo>
                    <a:lnTo>
                      <a:pt x="2395" y="874"/>
                    </a:lnTo>
                    <a:lnTo>
                      <a:pt x="2417" y="881"/>
                    </a:lnTo>
                    <a:lnTo>
                      <a:pt x="2439" y="889"/>
                    </a:lnTo>
                    <a:lnTo>
                      <a:pt x="2469" y="896"/>
                    </a:lnTo>
                    <a:lnTo>
                      <a:pt x="2491" y="903"/>
                    </a:lnTo>
                    <a:lnTo>
                      <a:pt x="2513" y="911"/>
                    </a:lnTo>
                    <a:lnTo>
                      <a:pt x="2542" y="918"/>
                    </a:lnTo>
                    <a:lnTo>
                      <a:pt x="2564" y="925"/>
                    </a:lnTo>
                    <a:lnTo>
                      <a:pt x="2586" y="933"/>
                    </a:lnTo>
                    <a:lnTo>
                      <a:pt x="2616" y="940"/>
                    </a:lnTo>
                    <a:lnTo>
                      <a:pt x="2638" y="947"/>
                    </a:lnTo>
                    <a:lnTo>
                      <a:pt x="2660" y="955"/>
                    </a:lnTo>
                    <a:lnTo>
                      <a:pt x="2682" y="962"/>
                    </a:lnTo>
                    <a:lnTo>
                      <a:pt x="2711" y="969"/>
                    </a:lnTo>
                    <a:lnTo>
                      <a:pt x="2733" y="977"/>
                    </a:lnTo>
                    <a:lnTo>
                      <a:pt x="2755" y="984"/>
                    </a:lnTo>
                    <a:lnTo>
                      <a:pt x="2785" y="992"/>
                    </a:lnTo>
                    <a:lnTo>
                      <a:pt x="2807" y="999"/>
                    </a:lnTo>
                    <a:lnTo>
                      <a:pt x="2829" y="1006"/>
                    </a:lnTo>
                    <a:lnTo>
                      <a:pt x="2851" y="1006"/>
                    </a:lnTo>
                    <a:lnTo>
                      <a:pt x="2880" y="1014"/>
                    </a:lnTo>
                    <a:lnTo>
                      <a:pt x="2902" y="1021"/>
                    </a:lnTo>
                    <a:lnTo>
                      <a:pt x="2924" y="1028"/>
                    </a:lnTo>
                    <a:lnTo>
                      <a:pt x="2954" y="1036"/>
                    </a:lnTo>
                    <a:lnTo>
                      <a:pt x="2976" y="1043"/>
                    </a:lnTo>
                    <a:lnTo>
                      <a:pt x="2998" y="1043"/>
                    </a:lnTo>
                    <a:lnTo>
                      <a:pt x="3027" y="1050"/>
                    </a:lnTo>
                    <a:lnTo>
                      <a:pt x="3049" y="1058"/>
                    </a:lnTo>
                    <a:lnTo>
                      <a:pt x="3071" y="1065"/>
                    </a:lnTo>
                    <a:lnTo>
                      <a:pt x="3093" y="1072"/>
                    </a:lnTo>
                    <a:lnTo>
                      <a:pt x="3123" y="1072"/>
                    </a:lnTo>
                    <a:lnTo>
                      <a:pt x="3145" y="1080"/>
                    </a:lnTo>
                    <a:lnTo>
                      <a:pt x="3167" y="1087"/>
                    </a:lnTo>
                    <a:lnTo>
                      <a:pt x="3196" y="1094"/>
                    </a:lnTo>
                    <a:lnTo>
                      <a:pt x="3218" y="1094"/>
                    </a:lnTo>
                    <a:lnTo>
                      <a:pt x="3240" y="1102"/>
                    </a:lnTo>
                    <a:lnTo>
                      <a:pt x="3262" y="1109"/>
                    </a:lnTo>
                    <a:lnTo>
                      <a:pt x="3292" y="1116"/>
                    </a:lnTo>
                    <a:lnTo>
                      <a:pt x="3314" y="1116"/>
                    </a:lnTo>
                    <a:lnTo>
                      <a:pt x="3336" y="1124"/>
                    </a:lnTo>
                    <a:lnTo>
                      <a:pt x="3365" y="1131"/>
                    </a:lnTo>
                    <a:lnTo>
                      <a:pt x="3387" y="1131"/>
                    </a:lnTo>
                    <a:lnTo>
                      <a:pt x="3409" y="1138"/>
                    </a:lnTo>
                    <a:lnTo>
                      <a:pt x="3431" y="1146"/>
                    </a:lnTo>
                    <a:lnTo>
                      <a:pt x="3461" y="1146"/>
                    </a:lnTo>
                    <a:lnTo>
                      <a:pt x="3483" y="1153"/>
                    </a:lnTo>
                    <a:lnTo>
                      <a:pt x="3505" y="1153"/>
                    </a:lnTo>
                    <a:lnTo>
                      <a:pt x="3534" y="1160"/>
                    </a:lnTo>
                    <a:lnTo>
                      <a:pt x="3556" y="1168"/>
                    </a:lnTo>
                    <a:lnTo>
                      <a:pt x="3578" y="1168"/>
                    </a:lnTo>
                    <a:lnTo>
                      <a:pt x="3607" y="1175"/>
                    </a:lnTo>
                    <a:lnTo>
                      <a:pt x="3629" y="1175"/>
                    </a:lnTo>
                    <a:lnTo>
                      <a:pt x="3652" y="1182"/>
                    </a:lnTo>
                    <a:lnTo>
                      <a:pt x="3674" y="1190"/>
                    </a:lnTo>
                    <a:lnTo>
                      <a:pt x="3703" y="1190"/>
                    </a:lnTo>
                    <a:lnTo>
                      <a:pt x="3725" y="1197"/>
                    </a:lnTo>
                    <a:lnTo>
                      <a:pt x="3747" y="1197"/>
                    </a:lnTo>
                    <a:lnTo>
                      <a:pt x="3776" y="1205"/>
                    </a:lnTo>
                    <a:lnTo>
                      <a:pt x="3798" y="1205"/>
                    </a:lnTo>
                    <a:lnTo>
                      <a:pt x="3821" y="1212"/>
                    </a:lnTo>
                    <a:lnTo>
                      <a:pt x="3843" y="1212"/>
                    </a:lnTo>
                    <a:lnTo>
                      <a:pt x="3872" y="1219"/>
                    </a:lnTo>
                    <a:lnTo>
                      <a:pt x="3894" y="1219"/>
                    </a:lnTo>
                    <a:lnTo>
                      <a:pt x="3916" y="1227"/>
                    </a:lnTo>
                    <a:lnTo>
                      <a:pt x="3945" y="1227"/>
                    </a:lnTo>
                    <a:lnTo>
                      <a:pt x="3967" y="1234"/>
                    </a:lnTo>
                    <a:lnTo>
                      <a:pt x="3989" y="1234"/>
                    </a:lnTo>
                    <a:lnTo>
                      <a:pt x="4012" y="1241"/>
                    </a:lnTo>
                    <a:lnTo>
                      <a:pt x="4041" y="1241"/>
                    </a:lnTo>
                    <a:lnTo>
                      <a:pt x="4063" y="1249"/>
                    </a:lnTo>
                    <a:lnTo>
                      <a:pt x="4085" y="1249"/>
                    </a:lnTo>
                    <a:lnTo>
                      <a:pt x="4114" y="1256"/>
                    </a:lnTo>
                    <a:lnTo>
                      <a:pt x="4136" y="1256"/>
                    </a:lnTo>
                    <a:lnTo>
                      <a:pt x="4158" y="1263"/>
                    </a:lnTo>
                    <a:lnTo>
                      <a:pt x="4188" y="1263"/>
                    </a:lnTo>
                    <a:lnTo>
                      <a:pt x="4210" y="1263"/>
                    </a:lnTo>
                    <a:lnTo>
                      <a:pt x="4232" y="1271"/>
                    </a:lnTo>
                    <a:lnTo>
                      <a:pt x="4254" y="1271"/>
                    </a:lnTo>
                    <a:lnTo>
                      <a:pt x="4283" y="1278"/>
                    </a:lnTo>
                    <a:lnTo>
                      <a:pt x="4305" y="1278"/>
                    </a:lnTo>
                    <a:lnTo>
                      <a:pt x="4327" y="1278"/>
                    </a:lnTo>
                    <a:lnTo>
                      <a:pt x="4357" y="1285"/>
                    </a:lnTo>
                    <a:lnTo>
                      <a:pt x="4379" y="1285"/>
                    </a:lnTo>
                    <a:lnTo>
                      <a:pt x="4401" y="1293"/>
                    </a:lnTo>
                    <a:lnTo>
                      <a:pt x="4423" y="1293"/>
                    </a:lnTo>
                    <a:lnTo>
                      <a:pt x="4452" y="1293"/>
                    </a:lnTo>
                    <a:lnTo>
                      <a:pt x="4474" y="1300"/>
                    </a:lnTo>
                    <a:lnTo>
                      <a:pt x="4496" y="1300"/>
                    </a:lnTo>
                    <a:lnTo>
                      <a:pt x="4526" y="1307"/>
                    </a:lnTo>
                    <a:lnTo>
                      <a:pt x="4548" y="1307"/>
                    </a:lnTo>
                    <a:lnTo>
                      <a:pt x="4570" y="1307"/>
                    </a:lnTo>
                    <a:lnTo>
                      <a:pt x="4592" y="1315"/>
                    </a:lnTo>
                    <a:lnTo>
                      <a:pt x="4621" y="1315"/>
                    </a:lnTo>
                    <a:lnTo>
                      <a:pt x="4643" y="1315"/>
                    </a:lnTo>
                    <a:lnTo>
                      <a:pt x="4665" y="1322"/>
                    </a:lnTo>
                    <a:lnTo>
                      <a:pt x="4695" y="1322"/>
                    </a:lnTo>
                    <a:lnTo>
                      <a:pt x="4717" y="1322"/>
                    </a:lnTo>
                    <a:lnTo>
                      <a:pt x="4739" y="1329"/>
                    </a:lnTo>
                    <a:lnTo>
                      <a:pt x="4768" y="1329"/>
                    </a:lnTo>
                    <a:lnTo>
                      <a:pt x="4790" y="1329"/>
                    </a:lnTo>
                    <a:lnTo>
                      <a:pt x="4812" y="1337"/>
                    </a:lnTo>
                    <a:lnTo>
                      <a:pt x="4834" y="1337"/>
                    </a:lnTo>
                    <a:lnTo>
                      <a:pt x="4864" y="1337"/>
                    </a:lnTo>
                    <a:lnTo>
                      <a:pt x="4886" y="1344"/>
                    </a:lnTo>
                    <a:lnTo>
                      <a:pt x="4908" y="1344"/>
                    </a:lnTo>
                    <a:lnTo>
                      <a:pt x="4937" y="1344"/>
                    </a:lnTo>
                    <a:lnTo>
                      <a:pt x="4959" y="1344"/>
                    </a:lnTo>
                    <a:lnTo>
                      <a:pt x="4981" y="1351"/>
                    </a:lnTo>
                    <a:lnTo>
                      <a:pt x="5003" y="1351"/>
                    </a:lnTo>
                    <a:lnTo>
                      <a:pt x="5033" y="1351"/>
                    </a:lnTo>
                    <a:lnTo>
                      <a:pt x="5055" y="1359"/>
                    </a:lnTo>
                    <a:lnTo>
                      <a:pt x="5077" y="1359"/>
                    </a:lnTo>
                    <a:lnTo>
                      <a:pt x="5106" y="1359"/>
                    </a:lnTo>
                    <a:lnTo>
                      <a:pt x="5128" y="1366"/>
                    </a:lnTo>
                    <a:lnTo>
                      <a:pt x="5150" y="1366"/>
                    </a:lnTo>
                    <a:lnTo>
                      <a:pt x="5172" y="1366"/>
                    </a:lnTo>
                    <a:lnTo>
                      <a:pt x="5202" y="1366"/>
                    </a:lnTo>
                    <a:lnTo>
                      <a:pt x="5224" y="1373"/>
                    </a:lnTo>
                    <a:lnTo>
                      <a:pt x="5246" y="1373"/>
                    </a:lnTo>
                    <a:lnTo>
                      <a:pt x="5275" y="1373"/>
                    </a:lnTo>
                    <a:lnTo>
                      <a:pt x="5297" y="1373"/>
                    </a:lnTo>
                    <a:lnTo>
                      <a:pt x="5319" y="1381"/>
                    </a:lnTo>
                    <a:lnTo>
                      <a:pt x="5349" y="1381"/>
                    </a:lnTo>
                    <a:lnTo>
                      <a:pt x="5371" y="1381"/>
                    </a:lnTo>
                    <a:lnTo>
                      <a:pt x="5393" y="1381"/>
                    </a:lnTo>
                    <a:lnTo>
                      <a:pt x="5415" y="1388"/>
                    </a:lnTo>
                    <a:lnTo>
                      <a:pt x="5444" y="1388"/>
                    </a:lnTo>
                    <a:lnTo>
                      <a:pt x="5466" y="1388"/>
                    </a:lnTo>
                    <a:lnTo>
                      <a:pt x="5488" y="1388"/>
                    </a:lnTo>
                    <a:lnTo>
                      <a:pt x="5518" y="1395"/>
                    </a:lnTo>
                    <a:lnTo>
                      <a:pt x="5540" y="1395"/>
                    </a:lnTo>
                    <a:lnTo>
                      <a:pt x="5562" y="1395"/>
                    </a:lnTo>
                    <a:lnTo>
                      <a:pt x="5584" y="1395"/>
                    </a:lnTo>
                    <a:lnTo>
                      <a:pt x="5613" y="1403"/>
                    </a:lnTo>
                    <a:lnTo>
                      <a:pt x="5635" y="1403"/>
                    </a:lnTo>
                    <a:lnTo>
                      <a:pt x="5657" y="1403"/>
                    </a:lnTo>
                    <a:lnTo>
                      <a:pt x="5687" y="1403"/>
                    </a:lnTo>
                    <a:lnTo>
                      <a:pt x="5709" y="1403"/>
                    </a:lnTo>
                    <a:lnTo>
                      <a:pt x="5731" y="1410"/>
                    </a:lnTo>
                    <a:lnTo>
                      <a:pt x="5753" y="1410"/>
                    </a:lnTo>
                    <a:lnTo>
                      <a:pt x="5782" y="1410"/>
                    </a:lnTo>
                    <a:lnTo>
                      <a:pt x="5804" y="1410"/>
                    </a:lnTo>
                    <a:lnTo>
                      <a:pt x="5826" y="1418"/>
                    </a:lnTo>
                    <a:lnTo>
                      <a:pt x="5856" y="1418"/>
                    </a:lnTo>
                    <a:lnTo>
                      <a:pt x="5878" y="1418"/>
                    </a:lnTo>
                    <a:lnTo>
                      <a:pt x="5900" y="1418"/>
                    </a:lnTo>
                    <a:lnTo>
                      <a:pt x="5929" y="1418"/>
                    </a:lnTo>
                    <a:lnTo>
                      <a:pt x="5951" y="1425"/>
                    </a:lnTo>
                    <a:lnTo>
                      <a:pt x="5973" y="1425"/>
                    </a:lnTo>
                    <a:lnTo>
                      <a:pt x="5995" y="1425"/>
                    </a:lnTo>
                    <a:lnTo>
                      <a:pt x="6025" y="1425"/>
                    </a:lnTo>
                    <a:lnTo>
                      <a:pt x="6047" y="1425"/>
                    </a:lnTo>
                  </a:path>
                </a:pathLst>
              </a:custGeom>
              <a:noFill/>
              <a:ln w="19050">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51" name="Freeform 46">
                <a:extLst>
                  <a:ext uri="{FF2B5EF4-FFF2-40B4-BE49-F238E27FC236}">
                    <a16:creationId xmlns:a16="http://schemas.microsoft.com/office/drawing/2014/main" id="{EC567001-9381-4A02-A021-495083FA9517}"/>
                  </a:ext>
                </a:extLst>
              </p:cNvPr>
              <p:cNvSpPr>
                <a:spLocks/>
              </p:cNvSpPr>
              <p:nvPr/>
            </p:nvSpPr>
            <p:spPr bwMode="auto">
              <a:xfrm>
                <a:off x="2943" y="2763"/>
                <a:ext cx="1513" cy="491"/>
              </a:xfrm>
              <a:custGeom>
                <a:avLst/>
                <a:gdLst>
                  <a:gd name="T0" fmla="*/ 1 w 6047"/>
                  <a:gd name="T1" fmla="*/ 0 h 2923"/>
                  <a:gd name="T2" fmla="*/ 3 w 6047"/>
                  <a:gd name="T3" fmla="*/ 1 h 2923"/>
                  <a:gd name="T4" fmla="*/ 4 w 6047"/>
                  <a:gd name="T5" fmla="*/ 1 h 2923"/>
                  <a:gd name="T6" fmla="*/ 6 w 6047"/>
                  <a:gd name="T7" fmla="*/ 1 h 2923"/>
                  <a:gd name="T8" fmla="*/ 7 w 6047"/>
                  <a:gd name="T9" fmla="*/ 1 h 2923"/>
                  <a:gd name="T10" fmla="*/ 9 w 6047"/>
                  <a:gd name="T11" fmla="*/ 2 h 2923"/>
                  <a:gd name="T12" fmla="*/ 10 w 6047"/>
                  <a:gd name="T13" fmla="*/ 2 h 2923"/>
                  <a:gd name="T14" fmla="*/ 12 w 6047"/>
                  <a:gd name="T15" fmla="*/ 2 h 2923"/>
                  <a:gd name="T16" fmla="*/ 13 w 6047"/>
                  <a:gd name="T17" fmla="*/ 3 h 2923"/>
                  <a:gd name="T18" fmla="*/ 15 w 6047"/>
                  <a:gd name="T19" fmla="*/ 3 h 2923"/>
                  <a:gd name="T20" fmla="*/ 16 w 6047"/>
                  <a:gd name="T21" fmla="*/ 3 h 2923"/>
                  <a:gd name="T22" fmla="*/ 18 w 6047"/>
                  <a:gd name="T23" fmla="*/ 3 h 2923"/>
                  <a:gd name="T24" fmla="*/ 19 w 6047"/>
                  <a:gd name="T25" fmla="*/ 4 h 2923"/>
                  <a:gd name="T26" fmla="*/ 21 w 6047"/>
                  <a:gd name="T27" fmla="*/ 4 h 2923"/>
                  <a:gd name="T28" fmla="*/ 22 w 6047"/>
                  <a:gd name="T29" fmla="*/ 4 h 2923"/>
                  <a:gd name="T30" fmla="*/ 24 w 6047"/>
                  <a:gd name="T31" fmla="*/ 5 h 2923"/>
                  <a:gd name="T32" fmla="*/ 26 w 6047"/>
                  <a:gd name="T33" fmla="*/ 5 h 2923"/>
                  <a:gd name="T34" fmla="*/ 27 w 6047"/>
                  <a:gd name="T35" fmla="*/ 5 h 2923"/>
                  <a:gd name="T36" fmla="*/ 29 w 6047"/>
                  <a:gd name="T37" fmla="*/ 6 h 2923"/>
                  <a:gd name="T38" fmla="*/ 30 w 6047"/>
                  <a:gd name="T39" fmla="*/ 6 h 2923"/>
                  <a:gd name="T40" fmla="*/ 32 w 6047"/>
                  <a:gd name="T41" fmla="*/ 7 h 2923"/>
                  <a:gd name="T42" fmla="*/ 33 w 6047"/>
                  <a:gd name="T43" fmla="*/ 7 h 2923"/>
                  <a:gd name="T44" fmla="*/ 35 w 6047"/>
                  <a:gd name="T45" fmla="*/ 7 h 2923"/>
                  <a:gd name="T46" fmla="*/ 36 w 6047"/>
                  <a:gd name="T47" fmla="*/ 8 h 2923"/>
                  <a:gd name="T48" fmla="*/ 38 w 6047"/>
                  <a:gd name="T49" fmla="*/ 8 h 2923"/>
                  <a:gd name="T50" fmla="*/ 39 w 6047"/>
                  <a:gd name="T51" fmla="*/ 9 h 2923"/>
                  <a:gd name="T52" fmla="*/ 41 w 6047"/>
                  <a:gd name="T53" fmla="*/ 9 h 2923"/>
                  <a:gd name="T54" fmla="*/ 42 w 6047"/>
                  <a:gd name="T55" fmla="*/ 9 h 2923"/>
                  <a:gd name="T56" fmla="*/ 44 w 6047"/>
                  <a:gd name="T57" fmla="*/ 10 h 2923"/>
                  <a:gd name="T58" fmla="*/ 45 w 6047"/>
                  <a:gd name="T59" fmla="*/ 10 h 2923"/>
                  <a:gd name="T60" fmla="*/ 47 w 6047"/>
                  <a:gd name="T61" fmla="*/ 10 h 2923"/>
                  <a:gd name="T62" fmla="*/ 48 w 6047"/>
                  <a:gd name="T63" fmla="*/ 11 h 2923"/>
                  <a:gd name="T64" fmla="*/ 50 w 6047"/>
                  <a:gd name="T65" fmla="*/ 11 h 2923"/>
                  <a:gd name="T66" fmla="*/ 51 w 6047"/>
                  <a:gd name="T67" fmla="*/ 11 h 2923"/>
                  <a:gd name="T68" fmla="*/ 53 w 6047"/>
                  <a:gd name="T69" fmla="*/ 11 h 2923"/>
                  <a:gd name="T70" fmla="*/ 54 w 6047"/>
                  <a:gd name="T71" fmla="*/ 11 h 2923"/>
                  <a:gd name="T72" fmla="*/ 56 w 6047"/>
                  <a:gd name="T73" fmla="*/ 12 h 2923"/>
                  <a:gd name="T74" fmla="*/ 57 w 6047"/>
                  <a:gd name="T75" fmla="*/ 12 h 2923"/>
                  <a:gd name="T76" fmla="*/ 59 w 6047"/>
                  <a:gd name="T77" fmla="*/ 12 h 2923"/>
                  <a:gd name="T78" fmla="*/ 60 w 6047"/>
                  <a:gd name="T79" fmla="*/ 12 h 2923"/>
                  <a:gd name="T80" fmla="*/ 62 w 6047"/>
                  <a:gd name="T81" fmla="*/ 12 h 2923"/>
                  <a:gd name="T82" fmla="*/ 63 w 6047"/>
                  <a:gd name="T83" fmla="*/ 12 h 2923"/>
                  <a:gd name="T84" fmla="*/ 65 w 6047"/>
                  <a:gd name="T85" fmla="*/ 12 h 2923"/>
                  <a:gd name="T86" fmla="*/ 66 w 6047"/>
                  <a:gd name="T87" fmla="*/ 12 h 2923"/>
                  <a:gd name="T88" fmla="*/ 68 w 6047"/>
                  <a:gd name="T89" fmla="*/ 13 h 2923"/>
                  <a:gd name="T90" fmla="*/ 69 w 6047"/>
                  <a:gd name="T91" fmla="*/ 13 h 2923"/>
                  <a:gd name="T92" fmla="*/ 71 w 6047"/>
                  <a:gd name="T93" fmla="*/ 13 h 2923"/>
                  <a:gd name="T94" fmla="*/ 72 w 6047"/>
                  <a:gd name="T95" fmla="*/ 13 h 2923"/>
                  <a:gd name="T96" fmla="*/ 74 w 6047"/>
                  <a:gd name="T97" fmla="*/ 13 h 2923"/>
                  <a:gd name="T98" fmla="*/ 75 w 6047"/>
                  <a:gd name="T99" fmla="*/ 13 h 2923"/>
                  <a:gd name="T100" fmla="*/ 77 w 6047"/>
                  <a:gd name="T101" fmla="*/ 13 h 2923"/>
                  <a:gd name="T102" fmla="*/ 78 w 6047"/>
                  <a:gd name="T103" fmla="*/ 13 h 2923"/>
                  <a:gd name="T104" fmla="*/ 80 w 6047"/>
                  <a:gd name="T105" fmla="*/ 13 h 2923"/>
                  <a:gd name="T106" fmla="*/ 82 w 6047"/>
                  <a:gd name="T107" fmla="*/ 13 h 2923"/>
                  <a:gd name="T108" fmla="*/ 83 w 6047"/>
                  <a:gd name="T109" fmla="*/ 13 h 2923"/>
                  <a:gd name="T110" fmla="*/ 85 w 6047"/>
                  <a:gd name="T111" fmla="*/ 13 h 2923"/>
                  <a:gd name="T112" fmla="*/ 86 w 6047"/>
                  <a:gd name="T113" fmla="*/ 14 h 2923"/>
                  <a:gd name="T114" fmla="*/ 88 w 6047"/>
                  <a:gd name="T115" fmla="*/ 14 h 2923"/>
                  <a:gd name="T116" fmla="*/ 89 w 6047"/>
                  <a:gd name="T117" fmla="*/ 14 h 2923"/>
                  <a:gd name="T118" fmla="*/ 91 w 6047"/>
                  <a:gd name="T119" fmla="*/ 14 h 2923"/>
                  <a:gd name="T120" fmla="*/ 92 w 6047"/>
                  <a:gd name="T121" fmla="*/ 14 h 2923"/>
                  <a:gd name="T122" fmla="*/ 94 w 6047"/>
                  <a:gd name="T123" fmla="*/ 14 h 292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6047"/>
                  <a:gd name="T187" fmla="*/ 0 h 2923"/>
                  <a:gd name="T188" fmla="*/ 6047 w 6047"/>
                  <a:gd name="T189" fmla="*/ 2923 h 2923"/>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6047" h="2923">
                    <a:moveTo>
                      <a:pt x="0" y="0"/>
                    </a:moveTo>
                    <a:lnTo>
                      <a:pt x="22" y="15"/>
                    </a:lnTo>
                    <a:lnTo>
                      <a:pt x="52" y="29"/>
                    </a:lnTo>
                    <a:lnTo>
                      <a:pt x="74" y="44"/>
                    </a:lnTo>
                    <a:lnTo>
                      <a:pt x="96" y="59"/>
                    </a:lnTo>
                    <a:lnTo>
                      <a:pt x="118" y="73"/>
                    </a:lnTo>
                    <a:lnTo>
                      <a:pt x="147" y="88"/>
                    </a:lnTo>
                    <a:lnTo>
                      <a:pt x="169" y="103"/>
                    </a:lnTo>
                    <a:lnTo>
                      <a:pt x="191" y="117"/>
                    </a:lnTo>
                    <a:lnTo>
                      <a:pt x="221" y="132"/>
                    </a:lnTo>
                    <a:lnTo>
                      <a:pt x="243" y="147"/>
                    </a:lnTo>
                    <a:lnTo>
                      <a:pt x="265" y="161"/>
                    </a:lnTo>
                    <a:lnTo>
                      <a:pt x="294" y="176"/>
                    </a:lnTo>
                    <a:lnTo>
                      <a:pt x="316" y="191"/>
                    </a:lnTo>
                    <a:lnTo>
                      <a:pt x="338" y="206"/>
                    </a:lnTo>
                    <a:lnTo>
                      <a:pt x="360" y="220"/>
                    </a:lnTo>
                    <a:lnTo>
                      <a:pt x="390" y="235"/>
                    </a:lnTo>
                    <a:lnTo>
                      <a:pt x="412" y="250"/>
                    </a:lnTo>
                    <a:lnTo>
                      <a:pt x="434" y="264"/>
                    </a:lnTo>
                    <a:lnTo>
                      <a:pt x="463" y="279"/>
                    </a:lnTo>
                    <a:lnTo>
                      <a:pt x="485" y="294"/>
                    </a:lnTo>
                    <a:lnTo>
                      <a:pt x="507" y="308"/>
                    </a:lnTo>
                    <a:lnTo>
                      <a:pt x="529" y="323"/>
                    </a:lnTo>
                    <a:lnTo>
                      <a:pt x="558" y="338"/>
                    </a:lnTo>
                    <a:lnTo>
                      <a:pt x="581" y="352"/>
                    </a:lnTo>
                    <a:lnTo>
                      <a:pt x="603" y="367"/>
                    </a:lnTo>
                    <a:lnTo>
                      <a:pt x="632" y="382"/>
                    </a:lnTo>
                    <a:lnTo>
                      <a:pt x="654" y="397"/>
                    </a:lnTo>
                    <a:lnTo>
                      <a:pt x="676" y="411"/>
                    </a:lnTo>
                    <a:lnTo>
                      <a:pt x="698" y="433"/>
                    </a:lnTo>
                    <a:lnTo>
                      <a:pt x="727" y="448"/>
                    </a:lnTo>
                    <a:lnTo>
                      <a:pt x="750" y="463"/>
                    </a:lnTo>
                    <a:lnTo>
                      <a:pt x="772" y="477"/>
                    </a:lnTo>
                    <a:lnTo>
                      <a:pt x="801" y="492"/>
                    </a:lnTo>
                    <a:lnTo>
                      <a:pt x="823" y="507"/>
                    </a:lnTo>
                    <a:lnTo>
                      <a:pt x="845" y="521"/>
                    </a:lnTo>
                    <a:lnTo>
                      <a:pt x="874" y="536"/>
                    </a:lnTo>
                    <a:lnTo>
                      <a:pt x="896" y="551"/>
                    </a:lnTo>
                    <a:lnTo>
                      <a:pt x="918" y="565"/>
                    </a:lnTo>
                    <a:lnTo>
                      <a:pt x="941" y="588"/>
                    </a:lnTo>
                    <a:lnTo>
                      <a:pt x="970" y="602"/>
                    </a:lnTo>
                    <a:lnTo>
                      <a:pt x="992" y="617"/>
                    </a:lnTo>
                    <a:lnTo>
                      <a:pt x="1014" y="632"/>
                    </a:lnTo>
                    <a:lnTo>
                      <a:pt x="1043" y="646"/>
                    </a:lnTo>
                    <a:lnTo>
                      <a:pt x="1065" y="661"/>
                    </a:lnTo>
                    <a:lnTo>
                      <a:pt x="1087" y="683"/>
                    </a:lnTo>
                    <a:lnTo>
                      <a:pt x="1110" y="698"/>
                    </a:lnTo>
                    <a:lnTo>
                      <a:pt x="1139" y="712"/>
                    </a:lnTo>
                    <a:lnTo>
                      <a:pt x="1161" y="727"/>
                    </a:lnTo>
                    <a:lnTo>
                      <a:pt x="1183" y="749"/>
                    </a:lnTo>
                    <a:lnTo>
                      <a:pt x="1212" y="764"/>
                    </a:lnTo>
                    <a:lnTo>
                      <a:pt x="1234" y="778"/>
                    </a:lnTo>
                    <a:lnTo>
                      <a:pt x="1256" y="793"/>
                    </a:lnTo>
                    <a:lnTo>
                      <a:pt x="1278" y="815"/>
                    </a:lnTo>
                    <a:lnTo>
                      <a:pt x="1308" y="830"/>
                    </a:lnTo>
                    <a:lnTo>
                      <a:pt x="1330" y="845"/>
                    </a:lnTo>
                    <a:lnTo>
                      <a:pt x="1352" y="867"/>
                    </a:lnTo>
                    <a:lnTo>
                      <a:pt x="1381" y="881"/>
                    </a:lnTo>
                    <a:lnTo>
                      <a:pt x="1403" y="896"/>
                    </a:lnTo>
                    <a:lnTo>
                      <a:pt x="1425" y="918"/>
                    </a:lnTo>
                    <a:lnTo>
                      <a:pt x="1455" y="933"/>
                    </a:lnTo>
                    <a:lnTo>
                      <a:pt x="1477" y="955"/>
                    </a:lnTo>
                    <a:lnTo>
                      <a:pt x="1499" y="969"/>
                    </a:lnTo>
                    <a:lnTo>
                      <a:pt x="1521" y="992"/>
                    </a:lnTo>
                    <a:lnTo>
                      <a:pt x="1550" y="1006"/>
                    </a:lnTo>
                    <a:lnTo>
                      <a:pt x="1572" y="1028"/>
                    </a:lnTo>
                    <a:lnTo>
                      <a:pt x="1594" y="1043"/>
                    </a:lnTo>
                    <a:lnTo>
                      <a:pt x="1624" y="1065"/>
                    </a:lnTo>
                    <a:lnTo>
                      <a:pt x="1646" y="1087"/>
                    </a:lnTo>
                    <a:lnTo>
                      <a:pt x="1668" y="1102"/>
                    </a:lnTo>
                    <a:lnTo>
                      <a:pt x="1690" y="1124"/>
                    </a:lnTo>
                    <a:lnTo>
                      <a:pt x="1719" y="1146"/>
                    </a:lnTo>
                    <a:lnTo>
                      <a:pt x="1741" y="1160"/>
                    </a:lnTo>
                    <a:lnTo>
                      <a:pt x="1763" y="1182"/>
                    </a:lnTo>
                    <a:lnTo>
                      <a:pt x="1793" y="1205"/>
                    </a:lnTo>
                    <a:lnTo>
                      <a:pt x="1815" y="1227"/>
                    </a:lnTo>
                    <a:lnTo>
                      <a:pt x="1837" y="1241"/>
                    </a:lnTo>
                    <a:lnTo>
                      <a:pt x="1859" y="1263"/>
                    </a:lnTo>
                    <a:lnTo>
                      <a:pt x="1888" y="1285"/>
                    </a:lnTo>
                    <a:lnTo>
                      <a:pt x="1910" y="1307"/>
                    </a:lnTo>
                    <a:lnTo>
                      <a:pt x="1932" y="1329"/>
                    </a:lnTo>
                    <a:lnTo>
                      <a:pt x="1962" y="1351"/>
                    </a:lnTo>
                    <a:lnTo>
                      <a:pt x="1984" y="1373"/>
                    </a:lnTo>
                    <a:lnTo>
                      <a:pt x="2006" y="1395"/>
                    </a:lnTo>
                    <a:lnTo>
                      <a:pt x="2035" y="1418"/>
                    </a:lnTo>
                    <a:lnTo>
                      <a:pt x="2057" y="1440"/>
                    </a:lnTo>
                    <a:lnTo>
                      <a:pt x="2079" y="1454"/>
                    </a:lnTo>
                    <a:lnTo>
                      <a:pt x="2101" y="1476"/>
                    </a:lnTo>
                    <a:lnTo>
                      <a:pt x="2131" y="1498"/>
                    </a:lnTo>
                    <a:lnTo>
                      <a:pt x="2153" y="1520"/>
                    </a:lnTo>
                    <a:lnTo>
                      <a:pt x="2175" y="1542"/>
                    </a:lnTo>
                    <a:lnTo>
                      <a:pt x="2204" y="1564"/>
                    </a:lnTo>
                    <a:lnTo>
                      <a:pt x="2226" y="1586"/>
                    </a:lnTo>
                    <a:lnTo>
                      <a:pt x="2248" y="1609"/>
                    </a:lnTo>
                    <a:lnTo>
                      <a:pt x="2270" y="1631"/>
                    </a:lnTo>
                    <a:lnTo>
                      <a:pt x="2300" y="1653"/>
                    </a:lnTo>
                    <a:lnTo>
                      <a:pt x="2322" y="1675"/>
                    </a:lnTo>
                    <a:lnTo>
                      <a:pt x="2344" y="1697"/>
                    </a:lnTo>
                    <a:lnTo>
                      <a:pt x="2373" y="1719"/>
                    </a:lnTo>
                    <a:lnTo>
                      <a:pt x="2395" y="1741"/>
                    </a:lnTo>
                    <a:lnTo>
                      <a:pt x="2417" y="1763"/>
                    </a:lnTo>
                    <a:lnTo>
                      <a:pt x="2439" y="1777"/>
                    </a:lnTo>
                    <a:lnTo>
                      <a:pt x="2469" y="1799"/>
                    </a:lnTo>
                    <a:lnTo>
                      <a:pt x="2491" y="1822"/>
                    </a:lnTo>
                    <a:lnTo>
                      <a:pt x="2513" y="1844"/>
                    </a:lnTo>
                    <a:lnTo>
                      <a:pt x="2542" y="1858"/>
                    </a:lnTo>
                    <a:lnTo>
                      <a:pt x="2564" y="1880"/>
                    </a:lnTo>
                    <a:lnTo>
                      <a:pt x="2586" y="1902"/>
                    </a:lnTo>
                    <a:lnTo>
                      <a:pt x="2616" y="1917"/>
                    </a:lnTo>
                    <a:lnTo>
                      <a:pt x="2638" y="1939"/>
                    </a:lnTo>
                    <a:lnTo>
                      <a:pt x="2660" y="1954"/>
                    </a:lnTo>
                    <a:lnTo>
                      <a:pt x="2682" y="1976"/>
                    </a:lnTo>
                    <a:lnTo>
                      <a:pt x="2711" y="1990"/>
                    </a:lnTo>
                    <a:lnTo>
                      <a:pt x="2733" y="2005"/>
                    </a:lnTo>
                    <a:lnTo>
                      <a:pt x="2755" y="2027"/>
                    </a:lnTo>
                    <a:lnTo>
                      <a:pt x="2785" y="2042"/>
                    </a:lnTo>
                    <a:lnTo>
                      <a:pt x="2807" y="2057"/>
                    </a:lnTo>
                    <a:lnTo>
                      <a:pt x="2829" y="2071"/>
                    </a:lnTo>
                    <a:lnTo>
                      <a:pt x="2851" y="2086"/>
                    </a:lnTo>
                    <a:lnTo>
                      <a:pt x="2880" y="2108"/>
                    </a:lnTo>
                    <a:lnTo>
                      <a:pt x="2902" y="2123"/>
                    </a:lnTo>
                    <a:lnTo>
                      <a:pt x="2924" y="2137"/>
                    </a:lnTo>
                    <a:lnTo>
                      <a:pt x="2954" y="2152"/>
                    </a:lnTo>
                    <a:lnTo>
                      <a:pt x="2976" y="2167"/>
                    </a:lnTo>
                    <a:lnTo>
                      <a:pt x="2998" y="2174"/>
                    </a:lnTo>
                    <a:lnTo>
                      <a:pt x="3027" y="2189"/>
                    </a:lnTo>
                    <a:lnTo>
                      <a:pt x="3049" y="2203"/>
                    </a:lnTo>
                    <a:lnTo>
                      <a:pt x="3071" y="2218"/>
                    </a:lnTo>
                    <a:lnTo>
                      <a:pt x="3093" y="2233"/>
                    </a:lnTo>
                    <a:lnTo>
                      <a:pt x="3123" y="2240"/>
                    </a:lnTo>
                    <a:lnTo>
                      <a:pt x="3145" y="2255"/>
                    </a:lnTo>
                    <a:lnTo>
                      <a:pt x="3167" y="2270"/>
                    </a:lnTo>
                    <a:lnTo>
                      <a:pt x="3196" y="2277"/>
                    </a:lnTo>
                    <a:lnTo>
                      <a:pt x="3218" y="2292"/>
                    </a:lnTo>
                    <a:lnTo>
                      <a:pt x="3240" y="2306"/>
                    </a:lnTo>
                    <a:lnTo>
                      <a:pt x="3262" y="2314"/>
                    </a:lnTo>
                    <a:lnTo>
                      <a:pt x="3292" y="2328"/>
                    </a:lnTo>
                    <a:lnTo>
                      <a:pt x="3314" y="2336"/>
                    </a:lnTo>
                    <a:lnTo>
                      <a:pt x="3336" y="2350"/>
                    </a:lnTo>
                    <a:lnTo>
                      <a:pt x="3365" y="2358"/>
                    </a:lnTo>
                    <a:lnTo>
                      <a:pt x="3387" y="2365"/>
                    </a:lnTo>
                    <a:lnTo>
                      <a:pt x="3409" y="2380"/>
                    </a:lnTo>
                    <a:lnTo>
                      <a:pt x="3431" y="2387"/>
                    </a:lnTo>
                    <a:lnTo>
                      <a:pt x="3461" y="2394"/>
                    </a:lnTo>
                    <a:lnTo>
                      <a:pt x="3483" y="2409"/>
                    </a:lnTo>
                    <a:lnTo>
                      <a:pt x="3505" y="2416"/>
                    </a:lnTo>
                    <a:lnTo>
                      <a:pt x="3534" y="2424"/>
                    </a:lnTo>
                    <a:lnTo>
                      <a:pt x="3556" y="2431"/>
                    </a:lnTo>
                    <a:lnTo>
                      <a:pt x="3578" y="2446"/>
                    </a:lnTo>
                    <a:lnTo>
                      <a:pt x="3607" y="2453"/>
                    </a:lnTo>
                    <a:lnTo>
                      <a:pt x="3629" y="2461"/>
                    </a:lnTo>
                    <a:lnTo>
                      <a:pt x="3652" y="2468"/>
                    </a:lnTo>
                    <a:lnTo>
                      <a:pt x="3674" y="2475"/>
                    </a:lnTo>
                    <a:lnTo>
                      <a:pt x="3703" y="2483"/>
                    </a:lnTo>
                    <a:lnTo>
                      <a:pt x="3725" y="2497"/>
                    </a:lnTo>
                    <a:lnTo>
                      <a:pt x="3747" y="2505"/>
                    </a:lnTo>
                    <a:lnTo>
                      <a:pt x="3776" y="2512"/>
                    </a:lnTo>
                    <a:lnTo>
                      <a:pt x="3798" y="2519"/>
                    </a:lnTo>
                    <a:lnTo>
                      <a:pt x="3821" y="2527"/>
                    </a:lnTo>
                    <a:lnTo>
                      <a:pt x="3843" y="2534"/>
                    </a:lnTo>
                    <a:lnTo>
                      <a:pt x="3872" y="2541"/>
                    </a:lnTo>
                    <a:lnTo>
                      <a:pt x="3894" y="2549"/>
                    </a:lnTo>
                    <a:lnTo>
                      <a:pt x="3916" y="2556"/>
                    </a:lnTo>
                    <a:lnTo>
                      <a:pt x="3945" y="2563"/>
                    </a:lnTo>
                    <a:lnTo>
                      <a:pt x="3967" y="2563"/>
                    </a:lnTo>
                    <a:lnTo>
                      <a:pt x="3989" y="2571"/>
                    </a:lnTo>
                    <a:lnTo>
                      <a:pt x="4012" y="2578"/>
                    </a:lnTo>
                    <a:lnTo>
                      <a:pt x="4041" y="2585"/>
                    </a:lnTo>
                    <a:lnTo>
                      <a:pt x="4063" y="2593"/>
                    </a:lnTo>
                    <a:lnTo>
                      <a:pt x="4085" y="2600"/>
                    </a:lnTo>
                    <a:lnTo>
                      <a:pt x="4114" y="2607"/>
                    </a:lnTo>
                    <a:lnTo>
                      <a:pt x="4136" y="2615"/>
                    </a:lnTo>
                    <a:lnTo>
                      <a:pt x="4158" y="2615"/>
                    </a:lnTo>
                    <a:lnTo>
                      <a:pt x="4188" y="2622"/>
                    </a:lnTo>
                    <a:lnTo>
                      <a:pt x="4210" y="2629"/>
                    </a:lnTo>
                    <a:lnTo>
                      <a:pt x="4232" y="2637"/>
                    </a:lnTo>
                    <a:lnTo>
                      <a:pt x="4254" y="2644"/>
                    </a:lnTo>
                    <a:lnTo>
                      <a:pt x="4283" y="2644"/>
                    </a:lnTo>
                    <a:lnTo>
                      <a:pt x="4305" y="2652"/>
                    </a:lnTo>
                    <a:lnTo>
                      <a:pt x="4327" y="2659"/>
                    </a:lnTo>
                    <a:lnTo>
                      <a:pt x="4357" y="2666"/>
                    </a:lnTo>
                    <a:lnTo>
                      <a:pt x="4379" y="2666"/>
                    </a:lnTo>
                    <a:lnTo>
                      <a:pt x="4401" y="2674"/>
                    </a:lnTo>
                    <a:lnTo>
                      <a:pt x="4423" y="2681"/>
                    </a:lnTo>
                    <a:lnTo>
                      <a:pt x="4452" y="2681"/>
                    </a:lnTo>
                    <a:lnTo>
                      <a:pt x="4474" y="2688"/>
                    </a:lnTo>
                    <a:lnTo>
                      <a:pt x="4496" y="2696"/>
                    </a:lnTo>
                    <a:lnTo>
                      <a:pt x="4526" y="2696"/>
                    </a:lnTo>
                    <a:lnTo>
                      <a:pt x="4548" y="2703"/>
                    </a:lnTo>
                    <a:lnTo>
                      <a:pt x="4570" y="2710"/>
                    </a:lnTo>
                    <a:lnTo>
                      <a:pt x="4592" y="2710"/>
                    </a:lnTo>
                    <a:lnTo>
                      <a:pt x="4621" y="2718"/>
                    </a:lnTo>
                    <a:lnTo>
                      <a:pt x="4643" y="2725"/>
                    </a:lnTo>
                    <a:lnTo>
                      <a:pt x="4665" y="2725"/>
                    </a:lnTo>
                    <a:lnTo>
                      <a:pt x="4695" y="2732"/>
                    </a:lnTo>
                    <a:lnTo>
                      <a:pt x="4717" y="2732"/>
                    </a:lnTo>
                    <a:lnTo>
                      <a:pt x="4739" y="2740"/>
                    </a:lnTo>
                    <a:lnTo>
                      <a:pt x="4768" y="2747"/>
                    </a:lnTo>
                    <a:lnTo>
                      <a:pt x="4790" y="2747"/>
                    </a:lnTo>
                    <a:lnTo>
                      <a:pt x="4812" y="2754"/>
                    </a:lnTo>
                    <a:lnTo>
                      <a:pt x="4834" y="2754"/>
                    </a:lnTo>
                    <a:lnTo>
                      <a:pt x="4864" y="2762"/>
                    </a:lnTo>
                    <a:lnTo>
                      <a:pt x="4886" y="2769"/>
                    </a:lnTo>
                    <a:lnTo>
                      <a:pt x="4908" y="2769"/>
                    </a:lnTo>
                    <a:lnTo>
                      <a:pt x="4937" y="2776"/>
                    </a:lnTo>
                    <a:lnTo>
                      <a:pt x="4959" y="2776"/>
                    </a:lnTo>
                    <a:lnTo>
                      <a:pt x="4981" y="2784"/>
                    </a:lnTo>
                    <a:lnTo>
                      <a:pt x="5003" y="2784"/>
                    </a:lnTo>
                    <a:lnTo>
                      <a:pt x="5033" y="2791"/>
                    </a:lnTo>
                    <a:lnTo>
                      <a:pt x="5055" y="2791"/>
                    </a:lnTo>
                    <a:lnTo>
                      <a:pt x="5077" y="2798"/>
                    </a:lnTo>
                    <a:lnTo>
                      <a:pt x="5106" y="2798"/>
                    </a:lnTo>
                    <a:lnTo>
                      <a:pt x="5128" y="2806"/>
                    </a:lnTo>
                    <a:lnTo>
                      <a:pt x="5150" y="2806"/>
                    </a:lnTo>
                    <a:lnTo>
                      <a:pt x="5172" y="2813"/>
                    </a:lnTo>
                    <a:lnTo>
                      <a:pt x="5202" y="2813"/>
                    </a:lnTo>
                    <a:lnTo>
                      <a:pt x="5224" y="2820"/>
                    </a:lnTo>
                    <a:lnTo>
                      <a:pt x="5246" y="2820"/>
                    </a:lnTo>
                    <a:lnTo>
                      <a:pt x="5275" y="2828"/>
                    </a:lnTo>
                    <a:lnTo>
                      <a:pt x="5297" y="2828"/>
                    </a:lnTo>
                    <a:lnTo>
                      <a:pt x="5319" y="2835"/>
                    </a:lnTo>
                    <a:lnTo>
                      <a:pt x="5349" y="2835"/>
                    </a:lnTo>
                    <a:lnTo>
                      <a:pt x="5371" y="2843"/>
                    </a:lnTo>
                    <a:lnTo>
                      <a:pt x="5393" y="2843"/>
                    </a:lnTo>
                    <a:lnTo>
                      <a:pt x="5415" y="2843"/>
                    </a:lnTo>
                    <a:lnTo>
                      <a:pt x="5444" y="2850"/>
                    </a:lnTo>
                    <a:lnTo>
                      <a:pt x="5466" y="2850"/>
                    </a:lnTo>
                    <a:lnTo>
                      <a:pt x="5488" y="2857"/>
                    </a:lnTo>
                    <a:lnTo>
                      <a:pt x="5518" y="2857"/>
                    </a:lnTo>
                    <a:lnTo>
                      <a:pt x="5540" y="2865"/>
                    </a:lnTo>
                    <a:lnTo>
                      <a:pt x="5562" y="2865"/>
                    </a:lnTo>
                    <a:lnTo>
                      <a:pt x="5584" y="2865"/>
                    </a:lnTo>
                    <a:lnTo>
                      <a:pt x="5613" y="2872"/>
                    </a:lnTo>
                    <a:lnTo>
                      <a:pt x="5635" y="2872"/>
                    </a:lnTo>
                    <a:lnTo>
                      <a:pt x="5657" y="2879"/>
                    </a:lnTo>
                    <a:lnTo>
                      <a:pt x="5687" y="2879"/>
                    </a:lnTo>
                    <a:lnTo>
                      <a:pt x="5709" y="2879"/>
                    </a:lnTo>
                    <a:lnTo>
                      <a:pt x="5731" y="2887"/>
                    </a:lnTo>
                    <a:lnTo>
                      <a:pt x="5753" y="2887"/>
                    </a:lnTo>
                    <a:lnTo>
                      <a:pt x="5782" y="2894"/>
                    </a:lnTo>
                    <a:lnTo>
                      <a:pt x="5804" y="2894"/>
                    </a:lnTo>
                    <a:lnTo>
                      <a:pt x="5826" y="2894"/>
                    </a:lnTo>
                    <a:lnTo>
                      <a:pt x="5856" y="2901"/>
                    </a:lnTo>
                    <a:lnTo>
                      <a:pt x="5878" y="2901"/>
                    </a:lnTo>
                    <a:lnTo>
                      <a:pt x="5900" y="2901"/>
                    </a:lnTo>
                    <a:lnTo>
                      <a:pt x="5929" y="2909"/>
                    </a:lnTo>
                    <a:lnTo>
                      <a:pt x="5951" y="2909"/>
                    </a:lnTo>
                    <a:lnTo>
                      <a:pt x="5973" y="2909"/>
                    </a:lnTo>
                    <a:lnTo>
                      <a:pt x="5995" y="2916"/>
                    </a:lnTo>
                    <a:lnTo>
                      <a:pt x="6025" y="2916"/>
                    </a:lnTo>
                    <a:lnTo>
                      <a:pt x="6047" y="2923"/>
                    </a:lnTo>
                  </a:path>
                </a:pathLst>
              </a:custGeom>
              <a:noFill/>
              <a:ln w="19050">
                <a:solidFill>
                  <a:srgbClr val="000099"/>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52" name="Freeform 47">
                <a:extLst>
                  <a:ext uri="{FF2B5EF4-FFF2-40B4-BE49-F238E27FC236}">
                    <a16:creationId xmlns:a16="http://schemas.microsoft.com/office/drawing/2014/main" id="{E1467F59-6363-4D9E-9147-2EAAAE9A268F}"/>
                  </a:ext>
                </a:extLst>
              </p:cNvPr>
              <p:cNvSpPr>
                <a:spLocks/>
              </p:cNvSpPr>
              <p:nvPr/>
            </p:nvSpPr>
            <p:spPr bwMode="auto">
              <a:xfrm>
                <a:off x="2943" y="2763"/>
                <a:ext cx="1513" cy="615"/>
              </a:xfrm>
              <a:custGeom>
                <a:avLst/>
                <a:gdLst>
                  <a:gd name="T0" fmla="*/ 1 w 6047"/>
                  <a:gd name="T1" fmla="*/ 0 h 3658"/>
                  <a:gd name="T2" fmla="*/ 3 w 6047"/>
                  <a:gd name="T3" fmla="*/ 1 h 3658"/>
                  <a:gd name="T4" fmla="*/ 4 w 6047"/>
                  <a:gd name="T5" fmla="*/ 1 h 3658"/>
                  <a:gd name="T6" fmla="*/ 6 w 6047"/>
                  <a:gd name="T7" fmla="*/ 1 h 3658"/>
                  <a:gd name="T8" fmla="*/ 7 w 6047"/>
                  <a:gd name="T9" fmla="*/ 2 h 3658"/>
                  <a:gd name="T10" fmla="*/ 9 w 6047"/>
                  <a:gd name="T11" fmla="*/ 2 h 3658"/>
                  <a:gd name="T12" fmla="*/ 10 w 6047"/>
                  <a:gd name="T13" fmla="*/ 2 h 3658"/>
                  <a:gd name="T14" fmla="*/ 12 w 6047"/>
                  <a:gd name="T15" fmla="*/ 3 h 3658"/>
                  <a:gd name="T16" fmla="*/ 13 w 6047"/>
                  <a:gd name="T17" fmla="*/ 3 h 3658"/>
                  <a:gd name="T18" fmla="*/ 15 w 6047"/>
                  <a:gd name="T19" fmla="*/ 3 h 3658"/>
                  <a:gd name="T20" fmla="*/ 16 w 6047"/>
                  <a:gd name="T21" fmla="*/ 4 h 3658"/>
                  <a:gd name="T22" fmla="*/ 18 w 6047"/>
                  <a:gd name="T23" fmla="*/ 4 h 3658"/>
                  <a:gd name="T24" fmla="*/ 19 w 6047"/>
                  <a:gd name="T25" fmla="*/ 5 h 3658"/>
                  <a:gd name="T26" fmla="*/ 21 w 6047"/>
                  <a:gd name="T27" fmla="*/ 5 h 3658"/>
                  <a:gd name="T28" fmla="*/ 22 w 6047"/>
                  <a:gd name="T29" fmla="*/ 5 h 3658"/>
                  <a:gd name="T30" fmla="*/ 24 w 6047"/>
                  <a:gd name="T31" fmla="*/ 6 h 3658"/>
                  <a:gd name="T32" fmla="*/ 26 w 6047"/>
                  <a:gd name="T33" fmla="*/ 6 h 3658"/>
                  <a:gd name="T34" fmla="*/ 27 w 6047"/>
                  <a:gd name="T35" fmla="*/ 7 h 3658"/>
                  <a:gd name="T36" fmla="*/ 29 w 6047"/>
                  <a:gd name="T37" fmla="*/ 7 h 3658"/>
                  <a:gd name="T38" fmla="*/ 30 w 6047"/>
                  <a:gd name="T39" fmla="*/ 8 h 3658"/>
                  <a:gd name="T40" fmla="*/ 32 w 6047"/>
                  <a:gd name="T41" fmla="*/ 8 h 3658"/>
                  <a:gd name="T42" fmla="*/ 33 w 6047"/>
                  <a:gd name="T43" fmla="*/ 9 h 3658"/>
                  <a:gd name="T44" fmla="*/ 35 w 6047"/>
                  <a:gd name="T45" fmla="*/ 9 h 3658"/>
                  <a:gd name="T46" fmla="*/ 36 w 6047"/>
                  <a:gd name="T47" fmla="*/ 10 h 3658"/>
                  <a:gd name="T48" fmla="*/ 38 w 6047"/>
                  <a:gd name="T49" fmla="*/ 10 h 3658"/>
                  <a:gd name="T50" fmla="*/ 39 w 6047"/>
                  <a:gd name="T51" fmla="*/ 11 h 3658"/>
                  <a:gd name="T52" fmla="*/ 41 w 6047"/>
                  <a:gd name="T53" fmla="*/ 11 h 3658"/>
                  <a:gd name="T54" fmla="*/ 42 w 6047"/>
                  <a:gd name="T55" fmla="*/ 12 h 3658"/>
                  <a:gd name="T56" fmla="*/ 44 w 6047"/>
                  <a:gd name="T57" fmla="*/ 12 h 3658"/>
                  <a:gd name="T58" fmla="*/ 45 w 6047"/>
                  <a:gd name="T59" fmla="*/ 13 h 3658"/>
                  <a:gd name="T60" fmla="*/ 47 w 6047"/>
                  <a:gd name="T61" fmla="*/ 13 h 3658"/>
                  <a:gd name="T62" fmla="*/ 48 w 6047"/>
                  <a:gd name="T63" fmla="*/ 13 h 3658"/>
                  <a:gd name="T64" fmla="*/ 50 w 6047"/>
                  <a:gd name="T65" fmla="*/ 14 h 3658"/>
                  <a:gd name="T66" fmla="*/ 51 w 6047"/>
                  <a:gd name="T67" fmla="*/ 14 h 3658"/>
                  <a:gd name="T68" fmla="*/ 53 w 6047"/>
                  <a:gd name="T69" fmla="*/ 14 h 3658"/>
                  <a:gd name="T70" fmla="*/ 54 w 6047"/>
                  <a:gd name="T71" fmla="*/ 14 h 3658"/>
                  <a:gd name="T72" fmla="*/ 56 w 6047"/>
                  <a:gd name="T73" fmla="*/ 15 h 3658"/>
                  <a:gd name="T74" fmla="*/ 57 w 6047"/>
                  <a:gd name="T75" fmla="*/ 15 h 3658"/>
                  <a:gd name="T76" fmla="*/ 59 w 6047"/>
                  <a:gd name="T77" fmla="*/ 15 h 3658"/>
                  <a:gd name="T78" fmla="*/ 60 w 6047"/>
                  <a:gd name="T79" fmla="*/ 15 h 3658"/>
                  <a:gd name="T80" fmla="*/ 62 w 6047"/>
                  <a:gd name="T81" fmla="*/ 15 h 3658"/>
                  <a:gd name="T82" fmla="*/ 63 w 6047"/>
                  <a:gd name="T83" fmla="*/ 15 h 3658"/>
                  <a:gd name="T84" fmla="*/ 65 w 6047"/>
                  <a:gd name="T85" fmla="*/ 16 h 3658"/>
                  <a:gd name="T86" fmla="*/ 66 w 6047"/>
                  <a:gd name="T87" fmla="*/ 16 h 3658"/>
                  <a:gd name="T88" fmla="*/ 68 w 6047"/>
                  <a:gd name="T89" fmla="*/ 16 h 3658"/>
                  <a:gd name="T90" fmla="*/ 69 w 6047"/>
                  <a:gd name="T91" fmla="*/ 16 h 3658"/>
                  <a:gd name="T92" fmla="*/ 71 w 6047"/>
                  <a:gd name="T93" fmla="*/ 16 h 3658"/>
                  <a:gd name="T94" fmla="*/ 72 w 6047"/>
                  <a:gd name="T95" fmla="*/ 16 h 3658"/>
                  <a:gd name="T96" fmla="*/ 74 w 6047"/>
                  <a:gd name="T97" fmla="*/ 16 h 3658"/>
                  <a:gd name="T98" fmla="*/ 75 w 6047"/>
                  <a:gd name="T99" fmla="*/ 16 h 3658"/>
                  <a:gd name="T100" fmla="*/ 77 w 6047"/>
                  <a:gd name="T101" fmla="*/ 16 h 3658"/>
                  <a:gd name="T102" fmla="*/ 78 w 6047"/>
                  <a:gd name="T103" fmla="*/ 17 h 3658"/>
                  <a:gd name="T104" fmla="*/ 80 w 6047"/>
                  <a:gd name="T105" fmla="*/ 17 h 3658"/>
                  <a:gd name="T106" fmla="*/ 82 w 6047"/>
                  <a:gd name="T107" fmla="*/ 17 h 3658"/>
                  <a:gd name="T108" fmla="*/ 83 w 6047"/>
                  <a:gd name="T109" fmla="*/ 17 h 3658"/>
                  <a:gd name="T110" fmla="*/ 85 w 6047"/>
                  <a:gd name="T111" fmla="*/ 17 h 3658"/>
                  <a:gd name="T112" fmla="*/ 86 w 6047"/>
                  <a:gd name="T113" fmla="*/ 17 h 3658"/>
                  <a:gd name="T114" fmla="*/ 88 w 6047"/>
                  <a:gd name="T115" fmla="*/ 17 h 3658"/>
                  <a:gd name="T116" fmla="*/ 89 w 6047"/>
                  <a:gd name="T117" fmla="*/ 17 h 3658"/>
                  <a:gd name="T118" fmla="*/ 91 w 6047"/>
                  <a:gd name="T119" fmla="*/ 17 h 3658"/>
                  <a:gd name="T120" fmla="*/ 92 w 6047"/>
                  <a:gd name="T121" fmla="*/ 17 h 3658"/>
                  <a:gd name="T122" fmla="*/ 94 w 6047"/>
                  <a:gd name="T123" fmla="*/ 17 h 365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6047"/>
                  <a:gd name="T187" fmla="*/ 0 h 3658"/>
                  <a:gd name="T188" fmla="*/ 6047 w 6047"/>
                  <a:gd name="T189" fmla="*/ 3658 h 3658"/>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6047" h="3658">
                    <a:moveTo>
                      <a:pt x="0" y="0"/>
                    </a:moveTo>
                    <a:lnTo>
                      <a:pt x="22" y="15"/>
                    </a:lnTo>
                    <a:lnTo>
                      <a:pt x="52" y="37"/>
                    </a:lnTo>
                    <a:lnTo>
                      <a:pt x="74" y="51"/>
                    </a:lnTo>
                    <a:lnTo>
                      <a:pt x="96" y="73"/>
                    </a:lnTo>
                    <a:lnTo>
                      <a:pt x="118" y="88"/>
                    </a:lnTo>
                    <a:lnTo>
                      <a:pt x="147" y="110"/>
                    </a:lnTo>
                    <a:lnTo>
                      <a:pt x="169" y="125"/>
                    </a:lnTo>
                    <a:lnTo>
                      <a:pt x="191" y="147"/>
                    </a:lnTo>
                    <a:lnTo>
                      <a:pt x="221" y="161"/>
                    </a:lnTo>
                    <a:lnTo>
                      <a:pt x="243" y="184"/>
                    </a:lnTo>
                    <a:lnTo>
                      <a:pt x="265" y="198"/>
                    </a:lnTo>
                    <a:lnTo>
                      <a:pt x="294" y="220"/>
                    </a:lnTo>
                    <a:lnTo>
                      <a:pt x="316" y="235"/>
                    </a:lnTo>
                    <a:lnTo>
                      <a:pt x="338" y="257"/>
                    </a:lnTo>
                    <a:lnTo>
                      <a:pt x="360" y="272"/>
                    </a:lnTo>
                    <a:lnTo>
                      <a:pt x="390" y="294"/>
                    </a:lnTo>
                    <a:lnTo>
                      <a:pt x="412" y="308"/>
                    </a:lnTo>
                    <a:lnTo>
                      <a:pt x="434" y="330"/>
                    </a:lnTo>
                    <a:lnTo>
                      <a:pt x="463" y="345"/>
                    </a:lnTo>
                    <a:lnTo>
                      <a:pt x="485" y="367"/>
                    </a:lnTo>
                    <a:lnTo>
                      <a:pt x="507" y="382"/>
                    </a:lnTo>
                    <a:lnTo>
                      <a:pt x="529" y="404"/>
                    </a:lnTo>
                    <a:lnTo>
                      <a:pt x="558" y="419"/>
                    </a:lnTo>
                    <a:lnTo>
                      <a:pt x="581" y="441"/>
                    </a:lnTo>
                    <a:lnTo>
                      <a:pt x="603" y="455"/>
                    </a:lnTo>
                    <a:lnTo>
                      <a:pt x="632" y="477"/>
                    </a:lnTo>
                    <a:lnTo>
                      <a:pt x="654" y="492"/>
                    </a:lnTo>
                    <a:lnTo>
                      <a:pt x="676" y="514"/>
                    </a:lnTo>
                    <a:lnTo>
                      <a:pt x="698" y="529"/>
                    </a:lnTo>
                    <a:lnTo>
                      <a:pt x="727" y="551"/>
                    </a:lnTo>
                    <a:lnTo>
                      <a:pt x="750" y="565"/>
                    </a:lnTo>
                    <a:lnTo>
                      <a:pt x="772" y="588"/>
                    </a:lnTo>
                    <a:lnTo>
                      <a:pt x="801" y="610"/>
                    </a:lnTo>
                    <a:lnTo>
                      <a:pt x="823" y="624"/>
                    </a:lnTo>
                    <a:lnTo>
                      <a:pt x="845" y="646"/>
                    </a:lnTo>
                    <a:lnTo>
                      <a:pt x="874" y="661"/>
                    </a:lnTo>
                    <a:lnTo>
                      <a:pt x="896" y="683"/>
                    </a:lnTo>
                    <a:lnTo>
                      <a:pt x="918" y="705"/>
                    </a:lnTo>
                    <a:lnTo>
                      <a:pt x="941" y="720"/>
                    </a:lnTo>
                    <a:lnTo>
                      <a:pt x="970" y="742"/>
                    </a:lnTo>
                    <a:lnTo>
                      <a:pt x="992" y="764"/>
                    </a:lnTo>
                    <a:lnTo>
                      <a:pt x="1014" y="778"/>
                    </a:lnTo>
                    <a:lnTo>
                      <a:pt x="1043" y="801"/>
                    </a:lnTo>
                    <a:lnTo>
                      <a:pt x="1065" y="823"/>
                    </a:lnTo>
                    <a:lnTo>
                      <a:pt x="1087" y="837"/>
                    </a:lnTo>
                    <a:lnTo>
                      <a:pt x="1110" y="859"/>
                    </a:lnTo>
                    <a:lnTo>
                      <a:pt x="1139" y="881"/>
                    </a:lnTo>
                    <a:lnTo>
                      <a:pt x="1161" y="896"/>
                    </a:lnTo>
                    <a:lnTo>
                      <a:pt x="1183" y="918"/>
                    </a:lnTo>
                    <a:lnTo>
                      <a:pt x="1212" y="940"/>
                    </a:lnTo>
                    <a:lnTo>
                      <a:pt x="1234" y="962"/>
                    </a:lnTo>
                    <a:lnTo>
                      <a:pt x="1256" y="984"/>
                    </a:lnTo>
                    <a:lnTo>
                      <a:pt x="1278" y="999"/>
                    </a:lnTo>
                    <a:lnTo>
                      <a:pt x="1308" y="1021"/>
                    </a:lnTo>
                    <a:lnTo>
                      <a:pt x="1330" y="1043"/>
                    </a:lnTo>
                    <a:lnTo>
                      <a:pt x="1352" y="1065"/>
                    </a:lnTo>
                    <a:lnTo>
                      <a:pt x="1381" y="1087"/>
                    </a:lnTo>
                    <a:lnTo>
                      <a:pt x="1403" y="1109"/>
                    </a:lnTo>
                    <a:lnTo>
                      <a:pt x="1425" y="1131"/>
                    </a:lnTo>
                    <a:lnTo>
                      <a:pt x="1455" y="1153"/>
                    </a:lnTo>
                    <a:lnTo>
                      <a:pt x="1477" y="1175"/>
                    </a:lnTo>
                    <a:lnTo>
                      <a:pt x="1499" y="1197"/>
                    </a:lnTo>
                    <a:lnTo>
                      <a:pt x="1521" y="1219"/>
                    </a:lnTo>
                    <a:lnTo>
                      <a:pt x="1550" y="1241"/>
                    </a:lnTo>
                    <a:lnTo>
                      <a:pt x="1572" y="1263"/>
                    </a:lnTo>
                    <a:lnTo>
                      <a:pt x="1594" y="1285"/>
                    </a:lnTo>
                    <a:lnTo>
                      <a:pt x="1624" y="1307"/>
                    </a:lnTo>
                    <a:lnTo>
                      <a:pt x="1646" y="1329"/>
                    </a:lnTo>
                    <a:lnTo>
                      <a:pt x="1668" y="1359"/>
                    </a:lnTo>
                    <a:lnTo>
                      <a:pt x="1690" y="1381"/>
                    </a:lnTo>
                    <a:lnTo>
                      <a:pt x="1719" y="1403"/>
                    </a:lnTo>
                    <a:lnTo>
                      <a:pt x="1741" y="1425"/>
                    </a:lnTo>
                    <a:lnTo>
                      <a:pt x="1763" y="1454"/>
                    </a:lnTo>
                    <a:lnTo>
                      <a:pt x="1793" y="1476"/>
                    </a:lnTo>
                    <a:lnTo>
                      <a:pt x="1815" y="1506"/>
                    </a:lnTo>
                    <a:lnTo>
                      <a:pt x="1837" y="1528"/>
                    </a:lnTo>
                    <a:lnTo>
                      <a:pt x="1859" y="1557"/>
                    </a:lnTo>
                    <a:lnTo>
                      <a:pt x="1888" y="1579"/>
                    </a:lnTo>
                    <a:lnTo>
                      <a:pt x="1910" y="1609"/>
                    </a:lnTo>
                    <a:lnTo>
                      <a:pt x="1932" y="1631"/>
                    </a:lnTo>
                    <a:lnTo>
                      <a:pt x="1962" y="1660"/>
                    </a:lnTo>
                    <a:lnTo>
                      <a:pt x="1984" y="1689"/>
                    </a:lnTo>
                    <a:lnTo>
                      <a:pt x="2006" y="1711"/>
                    </a:lnTo>
                    <a:lnTo>
                      <a:pt x="2035" y="1741"/>
                    </a:lnTo>
                    <a:lnTo>
                      <a:pt x="2057" y="1770"/>
                    </a:lnTo>
                    <a:lnTo>
                      <a:pt x="2079" y="1799"/>
                    </a:lnTo>
                    <a:lnTo>
                      <a:pt x="2101" y="1829"/>
                    </a:lnTo>
                    <a:lnTo>
                      <a:pt x="2131" y="1858"/>
                    </a:lnTo>
                    <a:lnTo>
                      <a:pt x="2153" y="1888"/>
                    </a:lnTo>
                    <a:lnTo>
                      <a:pt x="2175" y="1910"/>
                    </a:lnTo>
                    <a:lnTo>
                      <a:pt x="2204" y="1939"/>
                    </a:lnTo>
                    <a:lnTo>
                      <a:pt x="2226" y="1968"/>
                    </a:lnTo>
                    <a:lnTo>
                      <a:pt x="2248" y="1998"/>
                    </a:lnTo>
                    <a:lnTo>
                      <a:pt x="2270" y="2027"/>
                    </a:lnTo>
                    <a:lnTo>
                      <a:pt x="2300" y="2057"/>
                    </a:lnTo>
                    <a:lnTo>
                      <a:pt x="2322" y="2086"/>
                    </a:lnTo>
                    <a:lnTo>
                      <a:pt x="2344" y="2115"/>
                    </a:lnTo>
                    <a:lnTo>
                      <a:pt x="2373" y="2145"/>
                    </a:lnTo>
                    <a:lnTo>
                      <a:pt x="2395" y="2174"/>
                    </a:lnTo>
                    <a:lnTo>
                      <a:pt x="2417" y="2203"/>
                    </a:lnTo>
                    <a:lnTo>
                      <a:pt x="2439" y="2226"/>
                    </a:lnTo>
                    <a:lnTo>
                      <a:pt x="2469" y="2255"/>
                    </a:lnTo>
                    <a:lnTo>
                      <a:pt x="2491" y="2284"/>
                    </a:lnTo>
                    <a:lnTo>
                      <a:pt x="2513" y="2306"/>
                    </a:lnTo>
                    <a:lnTo>
                      <a:pt x="2542" y="2336"/>
                    </a:lnTo>
                    <a:lnTo>
                      <a:pt x="2564" y="2358"/>
                    </a:lnTo>
                    <a:lnTo>
                      <a:pt x="2586" y="2387"/>
                    </a:lnTo>
                    <a:lnTo>
                      <a:pt x="2616" y="2409"/>
                    </a:lnTo>
                    <a:lnTo>
                      <a:pt x="2638" y="2439"/>
                    </a:lnTo>
                    <a:lnTo>
                      <a:pt x="2660" y="2461"/>
                    </a:lnTo>
                    <a:lnTo>
                      <a:pt x="2682" y="2483"/>
                    </a:lnTo>
                    <a:lnTo>
                      <a:pt x="2711" y="2505"/>
                    </a:lnTo>
                    <a:lnTo>
                      <a:pt x="2733" y="2527"/>
                    </a:lnTo>
                    <a:lnTo>
                      <a:pt x="2755" y="2549"/>
                    </a:lnTo>
                    <a:lnTo>
                      <a:pt x="2785" y="2571"/>
                    </a:lnTo>
                    <a:lnTo>
                      <a:pt x="2807" y="2593"/>
                    </a:lnTo>
                    <a:lnTo>
                      <a:pt x="2829" y="2615"/>
                    </a:lnTo>
                    <a:lnTo>
                      <a:pt x="2851" y="2637"/>
                    </a:lnTo>
                    <a:lnTo>
                      <a:pt x="2880" y="2659"/>
                    </a:lnTo>
                    <a:lnTo>
                      <a:pt x="2902" y="2674"/>
                    </a:lnTo>
                    <a:lnTo>
                      <a:pt x="2924" y="2696"/>
                    </a:lnTo>
                    <a:lnTo>
                      <a:pt x="2954" y="2710"/>
                    </a:lnTo>
                    <a:lnTo>
                      <a:pt x="2976" y="2732"/>
                    </a:lnTo>
                    <a:lnTo>
                      <a:pt x="2998" y="2747"/>
                    </a:lnTo>
                    <a:lnTo>
                      <a:pt x="3027" y="2769"/>
                    </a:lnTo>
                    <a:lnTo>
                      <a:pt x="3049" y="2784"/>
                    </a:lnTo>
                    <a:lnTo>
                      <a:pt x="3071" y="2798"/>
                    </a:lnTo>
                    <a:lnTo>
                      <a:pt x="3093" y="2813"/>
                    </a:lnTo>
                    <a:lnTo>
                      <a:pt x="3123" y="2835"/>
                    </a:lnTo>
                    <a:lnTo>
                      <a:pt x="3145" y="2850"/>
                    </a:lnTo>
                    <a:lnTo>
                      <a:pt x="3167" y="2865"/>
                    </a:lnTo>
                    <a:lnTo>
                      <a:pt x="3196" y="2879"/>
                    </a:lnTo>
                    <a:lnTo>
                      <a:pt x="3218" y="2894"/>
                    </a:lnTo>
                    <a:lnTo>
                      <a:pt x="3240" y="2909"/>
                    </a:lnTo>
                    <a:lnTo>
                      <a:pt x="3262" y="2923"/>
                    </a:lnTo>
                    <a:lnTo>
                      <a:pt x="3292" y="2931"/>
                    </a:lnTo>
                    <a:lnTo>
                      <a:pt x="3314" y="2945"/>
                    </a:lnTo>
                    <a:lnTo>
                      <a:pt x="3336" y="2960"/>
                    </a:lnTo>
                    <a:lnTo>
                      <a:pt x="3365" y="2975"/>
                    </a:lnTo>
                    <a:lnTo>
                      <a:pt x="3387" y="2989"/>
                    </a:lnTo>
                    <a:lnTo>
                      <a:pt x="3409" y="2997"/>
                    </a:lnTo>
                    <a:lnTo>
                      <a:pt x="3431" y="3011"/>
                    </a:lnTo>
                    <a:lnTo>
                      <a:pt x="3461" y="3019"/>
                    </a:lnTo>
                    <a:lnTo>
                      <a:pt x="3483" y="3033"/>
                    </a:lnTo>
                    <a:lnTo>
                      <a:pt x="3505" y="3048"/>
                    </a:lnTo>
                    <a:lnTo>
                      <a:pt x="3534" y="3056"/>
                    </a:lnTo>
                    <a:lnTo>
                      <a:pt x="3556" y="3070"/>
                    </a:lnTo>
                    <a:lnTo>
                      <a:pt x="3578" y="3078"/>
                    </a:lnTo>
                    <a:lnTo>
                      <a:pt x="3607" y="3092"/>
                    </a:lnTo>
                    <a:lnTo>
                      <a:pt x="3629" y="3100"/>
                    </a:lnTo>
                    <a:lnTo>
                      <a:pt x="3652" y="3107"/>
                    </a:lnTo>
                    <a:lnTo>
                      <a:pt x="3674" y="3122"/>
                    </a:lnTo>
                    <a:lnTo>
                      <a:pt x="3703" y="3129"/>
                    </a:lnTo>
                    <a:lnTo>
                      <a:pt x="3725" y="3136"/>
                    </a:lnTo>
                    <a:lnTo>
                      <a:pt x="3747" y="3151"/>
                    </a:lnTo>
                    <a:lnTo>
                      <a:pt x="3776" y="3158"/>
                    </a:lnTo>
                    <a:lnTo>
                      <a:pt x="3798" y="3166"/>
                    </a:lnTo>
                    <a:lnTo>
                      <a:pt x="3821" y="3173"/>
                    </a:lnTo>
                    <a:lnTo>
                      <a:pt x="3843" y="3188"/>
                    </a:lnTo>
                    <a:lnTo>
                      <a:pt x="3872" y="3195"/>
                    </a:lnTo>
                    <a:lnTo>
                      <a:pt x="3894" y="3202"/>
                    </a:lnTo>
                    <a:lnTo>
                      <a:pt x="3916" y="3210"/>
                    </a:lnTo>
                    <a:lnTo>
                      <a:pt x="3945" y="3217"/>
                    </a:lnTo>
                    <a:lnTo>
                      <a:pt x="3967" y="3224"/>
                    </a:lnTo>
                    <a:lnTo>
                      <a:pt x="3989" y="3239"/>
                    </a:lnTo>
                    <a:lnTo>
                      <a:pt x="4012" y="3246"/>
                    </a:lnTo>
                    <a:lnTo>
                      <a:pt x="4041" y="3254"/>
                    </a:lnTo>
                    <a:lnTo>
                      <a:pt x="4063" y="3261"/>
                    </a:lnTo>
                    <a:lnTo>
                      <a:pt x="4085" y="3269"/>
                    </a:lnTo>
                    <a:lnTo>
                      <a:pt x="4114" y="3276"/>
                    </a:lnTo>
                    <a:lnTo>
                      <a:pt x="4136" y="3283"/>
                    </a:lnTo>
                    <a:lnTo>
                      <a:pt x="4158" y="3291"/>
                    </a:lnTo>
                    <a:lnTo>
                      <a:pt x="4188" y="3298"/>
                    </a:lnTo>
                    <a:lnTo>
                      <a:pt x="4210" y="3305"/>
                    </a:lnTo>
                    <a:lnTo>
                      <a:pt x="4232" y="3313"/>
                    </a:lnTo>
                    <a:lnTo>
                      <a:pt x="4254" y="3320"/>
                    </a:lnTo>
                    <a:lnTo>
                      <a:pt x="4283" y="3327"/>
                    </a:lnTo>
                    <a:lnTo>
                      <a:pt x="4305" y="3335"/>
                    </a:lnTo>
                    <a:lnTo>
                      <a:pt x="4327" y="3335"/>
                    </a:lnTo>
                    <a:lnTo>
                      <a:pt x="4357" y="3342"/>
                    </a:lnTo>
                    <a:lnTo>
                      <a:pt x="4379" y="3349"/>
                    </a:lnTo>
                    <a:lnTo>
                      <a:pt x="4401" y="3357"/>
                    </a:lnTo>
                    <a:lnTo>
                      <a:pt x="4423" y="3364"/>
                    </a:lnTo>
                    <a:lnTo>
                      <a:pt x="4452" y="3371"/>
                    </a:lnTo>
                    <a:lnTo>
                      <a:pt x="4474" y="3379"/>
                    </a:lnTo>
                    <a:lnTo>
                      <a:pt x="4496" y="3379"/>
                    </a:lnTo>
                    <a:lnTo>
                      <a:pt x="4526" y="3386"/>
                    </a:lnTo>
                    <a:lnTo>
                      <a:pt x="4548" y="3393"/>
                    </a:lnTo>
                    <a:lnTo>
                      <a:pt x="4570" y="3401"/>
                    </a:lnTo>
                    <a:lnTo>
                      <a:pt x="4592" y="3408"/>
                    </a:lnTo>
                    <a:lnTo>
                      <a:pt x="4621" y="3408"/>
                    </a:lnTo>
                    <a:lnTo>
                      <a:pt x="4643" y="3415"/>
                    </a:lnTo>
                    <a:lnTo>
                      <a:pt x="4665" y="3423"/>
                    </a:lnTo>
                    <a:lnTo>
                      <a:pt x="4695" y="3430"/>
                    </a:lnTo>
                    <a:lnTo>
                      <a:pt x="4717" y="3430"/>
                    </a:lnTo>
                    <a:lnTo>
                      <a:pt x="4739" y="3437"/>
                    </a:lnTo>
                    <a:lnTo>
                      <a:pt x="4768" y="3445"/>
                    </a:lnTo>
                    <a:lnTo>
                      <a:pt x="4790" y="3452"/>
                    </a:lnTo>
                    <a:lnTo>
                      <a:pt x="4812" y="3452"/>
                    </a:lnTo>
                    <a:lnTo>
                      <a:pt x="4834" y="3460"/>
                    </a:lnTo>
                    <a:lnTo>
                      <a:pt x="4864" y="3467"/>
                    </a:lnTo>
                    <a:lnTo>
                      <a:pt x="4886" y="3467"/>
                    </a:lnTo>
                    <a:lnTo>
                      <a:pt x="4908" y="3474"/>
                    </a:lnTo>
                    <a:lnTo>
                      <a:pt x="4937" y="3482"/>
                    </a:lnTo>
                    <a:lnTo>
                      <a:pt x="4959" y="3482"/>
                    </a:lnTo>
                    <a:lnTo>
                      <a:pt x="4981" y="3489"/>
                    </a:lnTo>
                    <a:lnTo>
                      <a:pt x="5003" y="3496"/>
                    </a:lnTo>
                    <a:lnTo>
                      <a:pt x="5033" y="3496"/>
                    </a:lnTo>
                    <a:lnTo>
                      <a:pt x="5055" y="3504"/>
                    </a:lnTo>
                    <a:lnTo>
                      <a:pt x="5077" y="3511"/>
                    </a:lnTo>
                    <a:lnTo>
                      <a:pt x="5106" y="3511"/>
                    </a:lnTo>
                    <a:lnTo>
                      <a:pt x="5128" y="3518"/>
                    </a:lnTo>
                    <a:lnTo>
                      <a:pt x="5150" y="3518"/>
                    </a:lnTo>
                    <a:lnTo>
                      <a:pt x="5172" y="3526"/>
                    </a:lnTo>
                    <a:lnTo>
                      <a:pt x="5202" y="3533"/>
                    </a:lnTo>
                    <a:lnTo>
                      <a:pt x="5224" y="3533"/>
                    </a:lnTo>
                    <a:lnTo>
                      <a:pt x="5246" y="3540"/>
                    </a:lnTo>
                    <a:lnTo>
                      <a:pt x="5275" y="3540"/>
                    </a:lnTo>
                    <a:lnTo>
                      <a:pt x="5297" y="3548"/>
                    </a:lnTo>
                    <a:lnTo>
                      <a:pt x="5319" y="3548"/>
                    </a:lnTo>
                    <a:lnTo>
                      <a:pt x="5349" y="3555"/>
                    </a:lnTo>
                    <a:lnTo>
                      <a:pt x="5371" y="3562"/>
                    </a:lnTo>
                    <a:lnTo>
                      <a:pt x="5393" y="3562"/>
                    </a:lnTo>
                    <a:lnTo>
                      <a:pt x="5415" y="3570"/>
                    </a:lnTo>
                    <a:lnTo>
                      <a:pt x="5444" y="3570"/>
                    </a:lnTo>
                    <a:lnTo>
                      <a:pt x="5466" y="3577"/>
                    </a:lnTo>
                    <a:lnTo>
                      <a:pt x="5488" y="3577"/>
                    </a:lnTo>
                    <a:lnTo>
                      <a:pt x="5518" y="3584"/>
                    </a:lnTo>
                    <a:lnTo>
                      <a:pt x="5540" y="3584"/>
                    </a:lnTo>
                    <a:lnTo>
                      <a:pt x="5562" y="3592"/>
                    </a:lnTo>
                    <a:lnTo>
                      <a:pt x="5584" y="3592"/>
                    </a:lnTo>
                    <a:lnTo>
                      <a:pt x="5613" y="3599"/>
                    </a:lnTo>
                    <a:lnTo>
                      <a:pt x="5635" y="3599"/>
                    </a:lnTo>
                    <a:lnTo>
                      <a:pt x="5657" y="3606"/>
                    </a:lnTo>
                    <a:lnTo>
                      <a:pt x="5687" y="3606"/>
                    </a:lnTo>
                    <a:lnTo>
                      <a:pt x="5709" y="3614"/>
                    </a:lnTo>
                    <a:lnTo>
                      <a:pt x="5731" y="3614"/>
                    </a:lnTo>
                    <a:lnTo>
                      <a:pt x="5753" y="3621"/>
                    </a:lnTo>
                    <a:lnTo>
                      <a:pt x="5782" y="3621"/>
                    </a:lnTo>
                    <a:lnTo>
                      <a:pt x="5804" y="3628"/>
                    </a:lnTo>
                    <a:lnTo>
                      <a:pt x="5826" y="3628"/>
                    </a:lnTo>
                    <a:lnTo>
                      <a:pt x="5856" y="3636"/>
                    </a:lnTo>
                    <a:lnTo>
                      <a:pt x="5878" y="3636"/>
                    </a:lnTo>
                    <a:lnTo>
                      <a:pt x="5900" y="3636"/>
                    </a:lnTo>
                    <a:lnTo>
                      <a:pt x="5929" y="3643"/>
                    </a:lnTo>
                    <a:lnTo>
                      <a:pt x="5951" y="3643"/>
                    </a:lnTo>
                    <a:lnTo>
                      <a:pt x="5973" y="3650"/>
                    </a:lnTo>
                    <a:lnTo>
                      <a:pt x="5995" y="3650"/>
                    </a:lnTo>
                    <a:lnTo>
                      <a:pt x="6025" y="3658"/>
                    </a:lnTo>
                    <a:lnTo>
                      <a:pt x="6047" y="3658"/>
                    </a:lnTo>
                  </a:path>
                </a:pathLst>
              </a:cu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53" name="Line 48">
                <a:extLst>
                  <a:ext uri="{FF2B5EF4-FFF2-40B4-BE49-F238E27FC236}">
                    <a16:creationId xmlns:a16="http://schemas.microsoft.com/office/drawing/2014/main" id="{3DE101C5-63F1-413B-B899-8BD9E128DF4D}"/>
                  </a:ext>
                </a:extLst>
              </p:cNvPr>
              <p:cNvSpPr>
                <a:spLocks noChangeShapeType="1"/>
              </p:cNvSpPr>
              <p:nvPr/>
            </p:nvSpPr>
            <p:spPr bwMode="auto">
              <a:xfrm flipV="1">
                <a:off x="4154" y="2767"/>
                <a:ext cx="0" cy="2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4" name="Line 49">
                <a:extLst>
                  <a:ext uri="{FF2B5EF4-FFF2-40B4-BE49-F238E27FC236}">
                    <a16:creationId xmlns:a16="http://schemas.microsoft.com/office/drawing/2014/main" id="{9C02DF14-D4CB-420F-B679-CE0629C6700D}"/>
                  </a:ext>
                </a:extLst>
              </p:cNvPr>
              <p:cNvSpPr>
                <a:spLocks noChangeShapeType="1"/>
              </p:cNvSpPr>
              <p:nvPr/>
            </p:nvSpPr>
            <p:spPr bwMode="auto">
              <a:xfrm flipH="1" flipV="1">
                <a:off x="3547" y="2767"/>
                <a:ext cx="0" cy="2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5" name="Text Box 50">
                <a:extLst>
                  <a:ext uri="{FF2B5EF4-FFF2-40B4-BE49-F238E27FC236}">
                    <a16:creationId xmlns:a16="http://schemas.microsoft.com/office/drawing/2014/main" id="{370DA537-9D6F-4A81-9C9B-D63FA3F3190E}"/>
                  </a:ext>
                </a:extLst>
              </p:cNvPr>
              <p:cNvSpPr txBox="1">
                <a:spLocks noChangeArrowheads="1"/>
              </p:cNvSpPr>
              <p:nvPr/>
            </p:nvSpPr>
            <p:spPr bwMode="auto">
              <a:xfrm>
                <a:off x="4233" y="2576"/>
                <a:ext cx="447" cy="1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lstStyle>
                <a:lvl1pPr>
                  <a:lnSpc>
                    <a:spcPct val="120000"/>
                  </a:lnSpc>
                  <a:spcBef>
                    <a:spcPct val="30000"/>
                  </a:spcBef>
                  <a:buFont typeface="Wingdings" panose="05000000000000000000" pitchFamily="2" charset="2"/>
                  <a:buChar char="v"/>
                  <a:defRPr sz="2800" b="1">
                    <a:solidFill>
                      <a:srgbClr val="3333FF"/>
                    </a:solidFill>
                    <a:latin typeface="Arial" panose="020B0604020202020204" pitchFamily="34" charset="0"/>
                    <a:ea typeface="宋体" panose="02010600030101010101" pitchFamily="2" charset="-122"/>
                  </a:defRPr>
                </a:lvl1pPr>
                <a:lvl2pPr marL="742950" indent="-285750">
                  <a:lnSpc>
                    <a:spcPct val="120000"/>
                  </a:lnSpc>
                  <a:spcBef>
                    <a:spcPct val="30000"/>
                  </a:spcBef>
                  <a:buFont typeface="Wingdings" panose="05000000000000000000" pitchFamily="2" charset="2"/>
                  <a:buChar char=""/>
                  <a:defRPr sz="2400" b="1">
                    <a:solidFill>
                      <a:schemeClr val="tx1"/>
                    </a:solidFill>
                    <a:latin typeface="Arial" panose="020B0604020202020204" pitchFamily="34" charset="0"/>
                    <a:ea typeface="宋体" panose="02010600030101010101" pitchFamily="2" charset="-122"/>
                  </a:defRPr>
                </a:lvl2pPr>
                <a:lvl3pPr marL="1143000" indent="-228600">
                  <a:lnSpc>
                    <a:spcPct val="120000"/>
                  </a:lnSpc>
                  <a:spcBef>
                    <a:spcPct val="30000"/>
                  </a:spcBef>
                  <a:buFont typeface="Arial" panose="020B0604020202020204" pitchFamily="34" charset="0"/>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a:lnSpc>
                    <a:spcPct val="100000"/>
                  </a:lnSpc>
                  <a:spcBef>
                    <a:spcPct val="0"/>
                  </a:spcBef>
                  <a:buFontTx/>
                  <a:buNone/>
                </a:pPr>
                <a:r>
                  <a:rPr lang="en-US" altLang="zh-CN" sz="1400" b="0" i="1">
                    <a:solidFill>
                      <a:schemeClr val="tx1"/>
                    </a:solidFill>
                    <a:latin typeface="宋体" panose="02010600030101010101" pitchFamily="2" charset="-122"/>
                  </a:rPr>
                  <a:t>ω/ω</a:t>
                </a:r>
                <a:r>
                  <a:rPr lang="en-US" altLang="zh-CN" sz="1400" b="0" baseline="-25000">
                    <a:solidFill>
                      <a:schemeClr val="tx1"/>
                    </a:solidFill>
                    <a:latin typeface="Times New Roman" panose="02020603050405020304" pitchFamily="18" charset="0"/>
                  </a:rPr>
                  <a:t>0</a:t>
                </a:r>
              </a:p>
            </p:txBody>
          </p:sp>
          <p:sp>
            <p:nvSpPr>
              <p:cNvPr id="56" name="Line 51">
                <a:extLst>
                  <a:ext uri="{FF2B5EF4-FFF2-40B4-BE49-F238E27FC236}">
                    <a16:creationId xmlns:a16="http://schemas.microsoft.com/office/drawing/2014/main" id="{520C33D3-0953-42BC-A358-B8A706D510A6}"/>
                  </a:ext>
                </a:extLst>
              </p:cNvPr>
              <p:cNvSpPr>
                <a:spLocks noChangeShapeType="1"/>
              </p:cNvSpPr>
              <p:nvPr/>
            </p:nvSpPr>
            <p:spPr bwMode="auto">
              <a:xfrm flipH="1">
                <a:off x="3177" y="2859"/>
                <a:ext cx="156" cy="465"/>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7" name="Line 52">
                <a:extLst>
                  <a:ext uri="{FF2B5EF4-FFF2-40B4-BE49-F238E27FC236}">
                    <a16:creationId xmlns:a16="http://schemas.microsoft.com/office/drawing/2014/main" id="{92E45639-250D-4334-9F9F-683FAC3392F9}"/>
                  </a:ext>
                </a:extLst>
              </p:cNvPr>
              <p:cNvSpPr>
                <a:spLocks noChangeShapeType="1"/>
              </p:cNvSpPr>
              <p:nvPr/>
            </p:nvSpPr>
            <p:spPr bwMode="auto">
              <a:xfrm flipH="1">
                <a:off x="3463" y="3064"/>
                <a:ext cx="93" cy="259"/>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8" name="Line 53">
                <a:extLst>
                  <a:ext uri="{FF2B5EF4-FFF2-40B4-BE49-F238E27FC236}">
                    <a16:creationId xmlns:a16="http://schemas.microsoft.com/office/drawing/2014/main" id="{EE0CE521-A151-4AA2-9718-59D774E10384}"/>
                  </a:ext>
                </a:extLst>
              </p:cNvPr>
              <p:cNvSpPr>
                <a:spLocks noChangeShapeType="1"/>
              </p:cNvSpPr>
              <p:nvPr/>
            </p:nvSpPr>
            <p:spPr bwMode="auto">
              <a:xfrm flipH="1">
                <a:off x="3763" y="3268"/>
                <a:ext cx="32" cy="63"/>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9" name="Text Box 54">
                <a:extLst>
                  <a:ext uri="{FF2B5EF4-FFF2-40B4-BE49-F238E27FC236}">
                    <a16:creationId xmlns:a16="http://schemas.microsoft.com/office/drawing/2014/main" id="{12CF716B-C86E-4E13-99B1-4217AB19FEED}"/>
                  </a:ext>
                </a:extLst>
              </p:cNvPr>
              <p:cNvSpPr txBox="1">
                <a:spLocks noChangeArrowheads="1"/>
              </p:cNvSpPr>
              <p:nvPr/>
            </p:nvSpPr>
            <p:spPr bwMode="auto">
              <a:xfrm>
                <a:off x="3629" y="3294"/>
                <a:ext cx="292" cy="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lstStyle>
                <a:lvl1pPr>
                  <a:lnSpc>
                    <a:spcPct val="120000"/>
                  </a:lnSpc>
                  <a:spcBef>
                    <a:spcPct val="30000"/>
                  </a:spcBef>
                  <a:buFont typeface="Wingdings" panose="05000000000000000000" pitchFamily="2" charset="2"/>
                  <a:buChar char="v"/>
                  <a:defRPr sz="2800" b="1">
                    <a:solidFill>
                      <a:srgbClr val="3333FF"/>
                    </a:solidFill>
                    <a:latin typeface="Arial" panose="020B0604020202020204" pitchFamily="34" charset="0"/>
                    <a:ea typeface="宋体" panose="02010600030101010101" pitchFamily="2" charset="-122"/>
                  </a:defRPr>
                </a:lvl1pPr>
                <a:lvl2pPr marL="742950" indent="-285750">
                  <a:lnSpc>
                    <a:spcPct val="120000"/>
                  </a:lnSpc>
                  <a:spcBef>
                    <a:spcPct val="30000"/>
                  </a:spcBef>
                  <a:buFont typeface="Wingdings" panose="05000000000000000000" pitchFamily="2" charset="2"/>
                  <a:buChar char=""/>
                  <a:defRPr sz="2400" b="1">
                    <a:solidFill>
                      <a:schemeClr val="tx1"/>
                    </a:solidFill>
                    <a:latin typeface="Arial" panose="020B0604020202020204" pitchFamily="34" charset="0"/>
                    <a:ea typeface="宋体" panose="02010600030101010101" pitchFamily="2" charset="-122"/>
                  </a:defRPr>
                </a:lvl2pPr>
                <a:lvl3pPr marL="1143000" indent="-228600">
                  <a:lnSpc>
                    <a:spcPct val="120000"/>
                  </a:lnSpc>
                  <a:spcBef>
                    <a:spcPct val="30000"/>
                  </a:spcBef>
                  <a:buFont typeface="Arial" panose="020B0604020202020204" pitchFamily="34" charset="0"/>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a:lnSpc>
                    <a:spcPct val="100000"/>
                  </a:lnSpc>
                  <a:spcBef>
                    <a:spcPct val="0"/>
                  </a:spcBef>
                  <a:buFontTx/>
                  <a:buNone/>
                </a:pPr>
                <a:r>
                  <a:rPr lang="en-US" altLang="zh-CN" sz="1400" b="0" i="1">
                    <a:solidFill>
                      <a:schemeClr val="tx1"/>
                    </a:solidFill>
                    <a:latin typeface="Times New Roman" panose="02020603050405020304" pitchFamily="18" charset="0"/>
                  </a:rPr>
                  <a:t>n</a:t>
                </a:r>
                <a:r>
                  <a:rPr lang="en-US" altLang="zh-CN" sz="1400" b="0">
                    <a:solidFill>
                      <a:schemeClr val="tx1"/>
                    </a:solidFill>
                    <a:latin typeface="Times New Roman" panose="02020603050405020304" pitchFamily="18" charset="0"/>
                  </a:rPr>
                  <a:t>=5</a:t>
                </a:r>
              </a:p>
            </p:txBody>
          </p:sp>
          <p:sp>
            <p:nvSpPr>
              <p:cNvPr id="60" name="Text Box 55">
                <a:extLst>
                  <a:ext uri="{FF2B5EF4-FFF2-40B4-BE49-F238E27FC236}">
                    <a16:creationId xmlns:a16="http://schemas.microsoft.com/office/drawing/2014/main" id="{0ED97F6F-F9CB-43CC-A8D2-CDFE155A39A3}"/>
                  </a:ext>
                </a:extLst>
              </p:cNvPr>
              <p:cNvSpPr txBox="1">
                <a:spLocks noChangeArrowheads="1"/>
              </p:cNvSpPr>
              <p:nvPr/>
            </p:nvSpPr>
            <p:spPr bwMode="auto">
              <a:xfrm>
                <a:off x="3333" y="3301"/>
                <a:ext cx="292" cy="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lstStyle>
                <a:lvl1pPr>
                  <a:lnSpc>
                    <a:spcPct val="120000"/>
                  </a:lnSpc>
                  <a:spcBef>
                    <a:spcPct val="30000"/>
                  </a:spcBef>
                  <a:buFont typeface="Wingdings" panose="05000000000000000000" pitchFamily="2" charset="2"/>
                  <a:buChar char="v"/>
                  <a:defRPr sz="2800" b="1">
                    <a:solidFill>
                      <a:srgbClr val="3333FF"/>
                    </a:solidFill>
                    <a:latin typeface="Arial" panose="020B0604020202020204" pitchFamily="34" charset="0"/>
                    <a:ea typeface="宋体" panose="02010600030101010101" pitchFamily="2" charset="-122"/>
                  </a:defRPr>
                </a:lvl1pPr>
                <a:lvl2pPr marL="742950" indent="-285750">
                  <a:lnSpc>
                    <a:spcPct val="120000"/>
                  </a:lnSpc>
                  <a:spcBef>
                    <a:spcPct val="30000"/>
                  </a:spcBef>
                  <a:buFont typeface="Wingdings" panose="05000000000000000000" pitchFamily="2" charset="2"/>
                  <a:buChar char=""/>
                  <a:defRPr sz="2400" b="1">
                    <a:solidFill>
                      <a:schemeClr val="tx1"/>
                    </a:solidFill>
                    <a:latin typeface="Arial" panose="020B0604020202020204" pitchFamily="34" charset="0"/>
                    <a:ea typeface="宋体" panose="02010600030101010101" pitchFamily="2" charset="-122"/>
                  </a:defRPr>
                </a:lvl2pPr>
                <a:lvl3pPr marL="1143000" indent="-228600">
                  <a:lnSpc>
                    <a:spcPct val="120000"/>
                  </a:lnSpc>
                  <a:spcBef>
                    <a:spcPct val="30000"/>
                  </a:spcBef>
                  <a:buFont typeface="Arial" panose="020B0604020202020204" pitchFamily="34" charset="0"/>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a:lnSpc>
                    <a:spcPct val="100000"/>
                  </a:lnSpc>
                  <a:spcBef>
                    <a:spcPct val="0"/>
                  </a:spcBef>
                  <a:buFontTx/>
                  <a:buNone/>
                </a:pPr>
                <a:r>
                  <a:rPr lang="en-US" altLang="zh-CN" sz="1400" b="0" i="1">
                    <a:solidFill>
                      <a:schemeClr val="tx1"/>
                    </a:solidFill>
                    <a:latin typeface="Times New Roman" panose="02020603050405020304" pitchFamily="18" charset="0"/>
                  </a:rPr>
                  <a:t>n</a:t>
                </a:r>
                <a:r>
                  <a:rPr lang="en-US" altLang="zh-CN" sz="1400" b="0">
                    <a:solidFill>
                      <a:schemeClr val="tx1"/>
                    </a:solidFill>
                    <a:latin typeface="Times New Roman" panose="02020603050405020304" pitchFamily="18" charset="0"/>
                  </a:rPr>
                  <a:t>=4</a:t>
                </a:r>
              </a:p>
            </p:txBody>
          </p:sp>
          <p:sp>
            <p:nvSpPr>
              <p:cNvPr id="61" name="Text Box 56">
                <a:extLst>
                  <a:ext uri="{FF2B5EF4-FFF2-40B4-BE49-F238E27FC236}">
                    <a16:creationId xmlns:a16="http://schemas.microsoft.com/office/drawing/2014/main" id="{800BF271-580D-4C33-9735-D8C114FED174}"/>
                  </a:ext>
                </a:extLst>
              </p:cNvPr>
              <p:cNvSpPr txBox="1">
                <a:spLocks noChangeArrowheads="1"/>
              </p:cNvSpPr>
              <p:nvPr/>
            </p:nvSpPr>
            <p:spPr bwMode="auto">
              <a:xfrm>
                <a:off x="3000" y="3306"/>
                <a:ext cx="307" cy="1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lstStyle>
                <a:lvl1pPr>
                  <a:lnSpc>
                    <a:spcPct val="120000"/>
                  </a:lnSpc>
                  <a:spcBef>
                    <a:spcPct val="30000"/>
                  </a:spcBef>
                  <a:buFont typeface="Wingdings" panose="05000000000000000000" pitchFamily="2" charset="2"/>
                  <a:buChar char="v"/>
                  <a:defRPr sz="2800" b="1">
                    <a:solidFill>
                      <a:srgbClr val="3333FF"/>
                    </a:solidFill>
                    <a:latin typeface="Arial" panose="020B0604020202020204" pitchFamily="34" charset="0"/>
                    <a:ea typeface="宋体" panose="02010600030101010101" pitchFamily="2" charset="-122"/>
                  </a:defRPr>
                </a:lvl1pPr>
                <a:lvl2pPr marL="742950" indent="-285750">
                  <a:lnSpc>
                    <a:spcPct val="120000"/>
                  </a:lnSpc>
                  <a:spcBef>
                    <a:spcPct val="30000"/>
                  </a:spcBef>
                  <a:buFont typeface="Wingdings" panose="05000000000000000000" pitchFamily="2" charset="2"/>
                  <a:buChar char=""/>
                  <a:defRPr sz="2400" b="1">
                    <a:solidFill>
                      <a:schemeClr val="tx1"/>
                    </a:solidFill>
                    <a:latin typeface="Arial" panose="020B0604020202020204" pitchFamily="34" charset="0"/>
                    <a:ea typeface="宋体" panose="02010600030101010101" pitchFamily="2" charset="-122"/>
                  </a:defRPr>
                </a:lvl2pPr>
                <a:lvl3pPr marL="1143000" indent="-228600">
                  <a:lnSpc>
                    <a:spcPct val="120000"/>
                  </a:lnSpc>
                  <a:spcBef>
                    <a:spcPct val="30000"/>
                  </a:spcBef>
                  <a:buFont typeface="Arial" panose="020B0604020202020204" pitchFamily="34" charset="0"/>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a:lnSpc>
                    <a:spcPct val="100000"/>
                  </a:lnSpc>
                  <a:spcBef>
                    <a:spcPct val="0"/>
                  </a:spcBef>
                  <a:buFontTx/>
                  <a:buNone/>
                </a:pPr>
                <a:r>
                  <a:rPr lang="en-US" altLang="zh-CN" sz="1400" b="0" i="1">
                    <a:solidFill>
                      <a:schemeClr val="tx1"/>
                    </a:solidFill>
                    <a:latin typeface="Times New Roman" panose="02020603050405020304" pitchFamily="18" charset="0"/>
                  </a:rPr>
                  <a:t>n</a:t>
                </a:r>
                <a:r>
                  <a:rPr lang="en-US" altLang="zh-CN" sz="1400" b="0">
                    <a:solidFill>
                      <a:schemeClr val="tx1"/>
                    </a:solidFill>
                    <a:latin typeface="Times New Roman" panose="02020603050405020304" pitchFamily="18" charset="0"/>
                  </a:rPr>
                  <a:t>=2</a:t>
                </a:r>
              </a:p>
            </p:txBody>
          </p:sp>
          <p:sp>
            <p:nvSpPr>
              <p:cNvPr id="62" name="Rectangle 57">
                <a:extLst>
                  <a:ext uri="{FF2B5EF4-FFF2-40B4-BE49-F238E27FC236}">
                    <a16:creationId xmlns:a16="http://schemas.microsoft.com/office/drawing/2014/main" id="{C020D068-D00F-4FCF-9A0F-9D4348E3F958}"/>
                  </a:ext>
                </a:extLst>
              </p:cNvPr>
              <p:cNvSpPr>
                <a:spLocks noChangeArrowheads="1"/>
              </p:cNvSpPr>
              <p:nvPr/>
            </p:nvSpPr>
            <p:spPr bwMode="auto">
              <a:xfrm>
                <a:off x="2668" y="3303"/>
                <a:ext cx="320" cy="1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wrap="none" lIns="0" tIns="0" rIns="0" bIns="0">
                <a:spAutoFit/>
              </a:bodyPr>
              <a:lstStyle>
                <a:lvl1pPr>
                  <a:lnSpc>
                    <a:spcPct val="120000"/>
                  </a:lnSpc>
                  <a:spcBef>
                    <a:spcPct val="30000"/>
                  </a:spcBef>
                  <a:buFont typeface="Wingdings" panose="05000000000000000000" pitchFamily="2" charset="2"/>
                  <a:buChar char="v"/>
                  <a:defRPr sz="2800" b="1">
                    <a:solidFill>
                      <a:srgbClr val="3333FF"/>
                    </a:solidFill>
                    <a:latin typeface="Arial" panose="020B0604020202020204" pitchFamily="34" charset="0"/>
                    <a:ea typeface="宋体" panose="02010600030101010101" pitchFamily="2" charset="-122"/>
                  </a:defRPr>
                </a:lvl1pPr>
                <a:lvl2pPr marL="742950" indent="-285750">
                  <a:lnSpc>
                    <a:spcPct val="120000"/>
                  </a:lnSpc>
                  <a:spcBef>
                    <a:spcPct val="30000"/>
                  </a:spcBef>
                  <a:buFont typeface="Wingdings" panose="05000000000000000000" pitchFamily="2" charset="2"/>
                  <a:buChar char=""/>
                  <a:defRPr sz="2400" b="1">
                    <a:solidFill>
                      <a:schemeClr val="tx1"/>
                    </a:solidFill>
                    <a:latin typeface="Arial" panose="020B0604020202020204" pitchFamily="34" charset="0"/>
                    <a:ea typeface="宋体" panose="02010600030101010101" pitchFamily="2" charset="-122"/>
                  </a:defRPr>
                </a:lvl2pPr>
                <a:lvl3pPr marL="1143000" indent="-228600">
                  <a:lnSpc>
                    <a:spcPct val="120000"/>
                  </a:lnSpc>
                  <a:spcBef>
                    <a:spcPct val="30000"/>
                  </a:spcBef>
                  <a:buFont typeface="Arial" panose="020B0604020202020204" pitchFamily="34" charset="0"/>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nSpc>
                    <a:spcPct val="100000"/>
                  </a:lnSpc>
                  <a:spcBef>
                    <a:spcPct val="0"/>
                  </a:spcBef>
                  <a:buFontTx/>
                  <a:buNone/>
                </a:pPr>
                <a:r>
                  <a:rPr lang="en-US" altLang="zh-CN" sz="1400" b="0">
                    <a:solidFill>
                      <a:schemeClr val="tx1"/>
                    </a:solidFill>
                    <a:latin typeface="Times New Roman" panose="02020603050405020304" pitchFamily="18" charset="0"/>
                  </a:rPr>
                  <a:t>-360°</a:t>
                </a:r>
              </a:p>
            </p:txBody>
          </p:sp>
          <p:sp>
            <p:nvSpPr>
              <p:cNvPr id="63" name="Rectangle 58">
                <a:extLst>
                  <a:ext uri="{FF2B5EF4-FFF2-40B4-BE49-F238E27FC236}">
                    <a16:creationId xmlns:a16="http://schemas.microsoft.com/office/drawing/2014/main" id="{4AD9A6B4-CE07-48FB-BFFD-4016FB043F54}"/>
                  </a:ext>
                </a:extLst>
              </p:cNvPr>
              <p:cNvSpPr>
                <a:spLocks noChangeArrowheads="1"/>
              </p:cNvSpPr>
              <p:nvPr/>
            </p:nvSpPr>
            <p:spPr bwMode="auto">
              <a:xfrm>
                <a:off x="4134" y="2624"/>
                <a:ext cx="57" cy="1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wrap="none" lIns="0" tIns="0" rIns="0" bIns="0">
                <a:spAutoFit/>
              </a:bodyPr>
              <a:lstStyle>
                <a:lvl1pPr>
                  <a:lnSpc>
                    <a:spcPct val="120000"/>
                  </a:lnSpc>
                  <a:spcBef>
                    <a:spcPct val="30000"/>
                  </a:spcBef>
                  <a:buFont typeface="Wingdings" panose="05000000000000000000" pitchFamily="2" charset="2"/>
                  <a:buChar char="v"/>
                  <a:defRPr sz="2800" b="1">
                    <a:solidFill>
                      <a:srgbClr val="3333FF"/>
                    </a:solidFill>
                    <a:latin typeface="Arial" panose="020B0604020202020204" pitchFamily="34" charset="0"/>
                    <a:ea typeface="宋体" panose="02010600030101010101" pitchFamily="2" charset="-122"/>
                  </a:defRPr>
                </a:lvl1pPr>
                <a:lvl2pPr marL="742950" indent="-285750">
                  <a:lnSpc>
                    <a:spcPct val="120000"/>
                  </a:lnSpc>
                  <a:spcBef>
                    <a:spcPct val="30000"/>
                  </a:spcBef>
                  <a:buFont typeface="Wingdings" panose="05000000000000000000" pitchFamily="2" charset="2"/>
                  <a:buChar char=""/>
                  <a:defRPr sz="2400" b="1">
                    <a:solidFill>
                      <a:schemeClr val="tx1"/>
                    </a:solidFill>
                    <a:latin typeface="Arial" panose="020B0604020202020204" pitchFamily="34" charset="0"/>
                    <a:ea typeface="宋体" panose="02010600030101010101" pitchFamily="2" charset="-122"/>
                  </a:defRPr>
                </a:lvl2pPr>
                <a:lvl3pPr marL="1143000" indent="-228600">
                  <a:lnSpc>
                    <a:spcPct val="120000"/>
                  </a:lnSpc>
                  <a:spcBef>
                    <a:spcPct val="30000"/>
                  </a:spcBef>
                  <a:buFont typeface="Arial" panose="020B0604020202020204" pitchFamily="34" charset="0"/>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a:lnSpc>
                    <a:spcPct val="100000"/>
                  </a:lnSpc>
                  <a:spcBef>
                    <a:spcPct val="0"/>
                  </a:spcBef>
                  <a:buFontTx/>
                  <a:buNone/>
                </a:pPr>
                <a:r>
                  <a:rPr lang="en-US" altLang="zh-CN" sz="1400" b="0">
                    <a:solidFill>
                      <a:srgbClr val="000000"/>
                    </a:solidFill>
                    <a:latin typeface="Times New Roman" panose="02020603050405020304" pitchFamily="18" charset="0"/>
                  </a:rPr>
                  <a:t>2</a:t>
                </a:r>
                <a:endParaRPr lang="en-US" altLang="zh-CN" sz="1400" b="0">
                  <a:solidFill>
                    <a:schemeClr val="tx1"/>
                  </a:solidFill>
                  <a:latin typeface="Times New Roman" panose="02020603050405020304" pitchFamily="18" charset="0"/>
                </a:endParaRPr>
              </a:p>
            </p:txBody>
          </p:sp>
          <p:sp>
            <p:nvSpPr>
              <p:cNvPr id="64" name="Line 59">
                <a:extLst>
                  <a:ext uri="{FF2B5EF4-FFF2-40B4-BE49-F238E27FC236}">
                    <a16:creationId xmlns:a16="http://schemas.microsoft.com/office/drawing/2014/main" id="{A3304E10-7D5A-4C53-9E20-6B0E5388889E}"/>
                  </a:ext>
                </a:extLst>
              </p:cNvPr>
              <p:cNvSpPr>
                <a:spLocks noChangeShapeType="1"/>
              </p:cNvSpPr>
              <p:nvPr/>
            </p:nvSpPr>
            <p:spPr bwMode="auto">
              <a:xfrm>
                <a:off x="2940" y="2765"/>
                <a:ext cx="1604" cy="0"/>
              </a:xfrm>
              <a:prstGeom prst="line">
                <a:avLst/>
              </a:prstGeom>
              <a:noFill/>
              <a:ln w="9525">
                <a:solidFill>
                  <a:srgbClr val="000000"/>
                </a:solidFill>
                <a:round/>
                <a:headEnd/>
                <a:tailEnd type="stealth" w="sm" len="lg"/>
              </a:ln>
              <a:extLst>
                <a:ext uri="{909E8E84-426E-40DD-AFC4-6F175D3DCCD1}">
                  <a14:hiddenFill xmlns:a14="http://schemas.microsoft.com/office/drawing/2010/main">
                    <a:noFill/>
                  </a14:hiddenFill>
                </a:ext>
              </a:extLst>
            </p:spPr>
            <p:txBody>
              <a:bodyPr/>
              <a:lstStyle/>
              <a:p>
                <a:endParaRPr lang="zh-CN" altLang="en-US"/>
              </a:p>
            </p:txBody>
          </p:sp>
          <p:sp>
            <p:nvSpPr>
              <p:cNvPr id="65" name="Text Box 60">
                <a:extLst>
                  <a:ext uri="{FF2B5EF4-FFF2-40B4-BE49-F238E27FC236}">
                    <a16:creationId xmlns:a16="http://schemas.microsoft.com/office/drawing/2014/main" id="{200433A9-9102-40FD-8BFB-9FB233A8B373}"/>
                  </a:ext>
                </a:extLst>
              </p:cNvPr>
              <p:cNvSpPr txBox="1">
                <a:spLocks noChangeArrowheads="1"/>
              </p:cNvSpPr>
              <p:nvPr/>
            </p:nvSpPr>
            <p:spPr bwMode="auto">
              <a:xfrm>
                <a:off x="2520" y="2480"/>
                <a:ext cx="463" cy="1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lstStyle>
                <a:lvl1pPr>
                  <a:lnSpc>
                    <a:spcPct val="120000"/>
                  </a:lnSpc>
                  <a:spcBef>
                    <a:spcPct val="30000"/>
                  </a:spcBef>
                  <a:buFont typeface="Wingdings" panose="05000000000000000000" pitchFamily="2" charset="2"/>
                  <a:buChar char="v"/>
                  <a:defRPr sz="2800" b="1">
                    <a:solidFill>
                      <a:srgbClr val="3333FF"/>
                    </a:solidFill>
                    <a:latin typeface="Arial" panose="020B0604020202020204" pitchFamily="34" charset="0"/>
                    <a:ea typeface="宋体" panose="02010600030101010101" pitchFamily="2" charset="-122"/>
                  </a:defRPr>
                </a:lvl1pPr>
                <a:lvl2pPr marL="742950" indent="-285750">
                  <a:lnSpc>
                    <a:spcPct val="120000"/>
                  </a:lnSpc>
                  <a:spcBef>
                    <a:spcPct val="30000"/>
                  </a:spcBef>
                  <a:buFont typeface="Wingdings" panose="05000000000000000000" pitchFamily="2" charset="2"/>
                  <a:buChar char=""/>
                  <a:defRPr sz="2400" b="1">
                    <a:solidFill>
                      <a:schemeClr val="tx1"/>
                    </a:solidFill>
                    <a:latin typeface="Arial" panose="020B0604020202020204" pitchFamily="34" charset="0"/>
                    <a:ea typeface="宋体" panose="02010600030101010101" pitchFamily="2" charset="-122"/>
                  </a:defRPr>
                </a:lvl2pPr>
                <a:lvl3pPr marL="1143000" indent="-228600">
                  <a:lnSpc>
                    <a:spcPct val="120000"/>
                  </a:lnSpc>
                  <a:spcBef>
                    <a:spcPct val="30000"/>
                  </a:spcBef>
                  <a:buFont typeface="Arial" panose="020B0604020202020204" pitchFamily="34" charset="0"/>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a:lnSpc>
                    <a:spcPct val="100000"/>
                  </a:lnSpc>
                  <a:spcBef>
                    <a:spcPct val="0"/>
                  </a:spcBef>
                  <a:buFontTx/>
                  <a:buNone/>
                </a:pPr>
                <a:r>
                  <a:rPr lang="zh-CN" altLang="en-US" sz="1400" b="0" i="1">
                    <a:solidFill>
                      <a:schemeClr val="tx1"/>
                    </a:solidFill>
                    <a:latin typeface="Times New Roman" panose="02020603050405020304" pitchFamily="18" charset="0"/>
                    <a:sym typeface="Symbol" panose="05050102010706020507" pitchFamily="18" charset="2"/>
                  </a:rPr>
                  <a:t></a:t>
                </a:r>
                <a:r>
                  <a:rPr lang="en-US" altLang="zh-CN" sz="1400" b="0" i="1">
                    <a:solidFill>
                      <a:schemeClr val="tx1"/>
                    </a:solidFill>
                    <a:latin typeface="Times New Roman" panose="02020603050405020304" pitchFamily="18" charset="0"/>
                    <a:sym typeface="Symbol" panose="05050102010706020507" pitchFamily="18" charset="2"/>
                  </a:rPr>
                  <a:t>/</a:t>
                </a:r>
                <a:r>
                  <a:rPr lang="en-US" altLang="zh-CN" sz="1400" b="0">
                    <a:solidFill>
                      <a:schemeClr val="tx1"/>
                    </a:solidFill>
                    <a:latin typeface="Times New Roman" panose="02020603050405020304" pitchFamily="18" charset="0"/>
                  </a:rPr>
                  <a:t>(°)</a:t>
                </a:r>
              </a:p>
            </p:txBody>
          </p:sp>
        </p:grpSp>
      </p:grpSp>
      <p:sp>
        <p:nvSpPr>
          <p:cNvPr id="67" name="Rectangle 65">
            <a:extLst>
              <a:ext uri="{FF2B5EF4-FFF2-40B4-BE49-F238E27FC236}">
                <a16:creationId xmlns:a16="http://schemas.microsoft.com/office/drawing/2014/main" id="{87FD2546-0E3B-4B05-8C6C-0BCA375159CB}"/>
              </a:ext>
            </a:extLst>
          </p:cNvPr>
          <p:cNvSpPr>
            <a:spLocks noChangeArrowheads="1"/>
          </p:cNvSpPr>
          <p:nvPr/>
        </p:nvSpPr>
        <p:spPr bwMode="auto">
          <a:xfrm>
            <a:off x="7836036" y="1175869"/>
            <a:ext cx="3384550" cy="701675"/>
          </a:xfrm>
          <a:prstGeom prst="rect">
            <a:avLst/>
          </a:prstGeom>
          <a:solidFill>
            <a:srgbClr val="92D050"/>
          </a:solidFill>
          <a:ln>
            <a:noFill/>
          </a:ln>
          <a:effec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000" b="1" dirty="0">
                <a:latin typeface="Times New Roman" panose="02020603050405020304" pitchFamily="18" charset="0"/>
                <a:ea typeface="楷体" panose="02010609060101010101" pitchFamily="49" charset="-122"/>
                <a:cs typeface="Times New Roman" panose="02020603050405020304" pitchFamily="18" charset="0"/>
              </a:rPr>
              <a:t>n=2,4,5</a:t>
            </a:r>
            <a:r>
              <a:rPr lang="zh-CN" altLang="en-US" sz="2000" b="1" dirty="0">
                <a:latin typeface="Times New Roman" panose="02020603050405020304" pitchFamily="18" charset="0"/>
                <a:ea typeface="楷体" panose="02010609060101010101" pitchFamily="49" charset="-122"/>
                <a:cs typeface="Times New Roman" panose="02020603050405020304" pitchFamily="18" charset="0"/>
              </a:rPr>
              <a:t>阶巴特沃斯低通滤波器的幅频与相频特性曲线</a:t>
            </a:r>
          </a:p>
        </p:txBody>
      </p:sp>
    </p:spTree>
    <p:extLst>
      <p:ext uri="{BB962C8B-B14F-4D97-AF65-F5344CB8AC3E}">
        <p14:creationId xmlns:p14="http://schemas.microsoft.com/office/powerpoint/2010/main" val="397503259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815D4CA-F970-443B-8C1F-C0B3FC307486}"/>
              </a:ext>
            </a:extLst>
          </p:cNvPr>
          <p:cNvSpPr>
            <a:spLocks noGrp="1"/>
          </p:cNvSpPr>
          <p:nvPr>
            <p:ph type="title"/>
          </p:nvPr>
        </p:nvSpPr>
        <p:spPr>
          <a:xfrm>
            <a:off x="4705972" y="1181305"/>
            <a:ext cx="7417778" cy="899392"/>
          </a:xfrm>
        </p:spPr>
        <p:txBody>
          <a:bodyPr>
            <a:normAutofit/>
          </a:bodyPr>
          <a:lstStyle/>
          <a:p>
            <a:r>
              <a:rPr lang="en-US" altLang="zh-CN" sz="4000" b="1" dirty="0">
                <a:latin typeface="微软雅黑" panose="020B0503020204020204" pitchFamily="34" charset="-122"/>
                <a:ea typeface="微软雅黑" panose="020B0503020204020204" pitchFamily="34" charset="-122"/>
              </a:rPr>
              <a:t>5.1  </a:t>
            </a:r>
            <a:r>
              <a:rPr lang="zh-CN" altLang="en-US" sz="4000" b="1" dirty="0">
                <a:latin typeface="微软雅黑" panose="020B0503020204020204" pitchFamily="34" charset="-122"/>
                <a:ea typeface="微软雅黑" panose="020B0503020204020204" pitchFamily="34" charset="-122"/>
              </a:rPr>
              <a:t>滤波器基本知识</a:t>
            </a:r>
          </a:p>
        </p:txBody>
      </p:sp>
      <p:sp>
        <p:nvSpPr>
          <p:cNvPr id="3" name="内容占位符 2">
            <a:extLst>
              <a:ext uri="{FF2B5EF4-FFF2-40B4-BE49-F238E27FC236}">
                <a16:creationId xmlns:a16="http://schemas.microsoft.com/office/drawing/2014/main" id="{A94BCD7A-C494-4001-AAA8-7B931F852066}"/>
              </a:ext>
            </a:extLst>
          </p:cNvPr>
          <p:cNvSpPr>
            <a:spLocks noGrp="1"/>
          </p:cNvSpPr>
          <p:nvPr>
            <p:ph idx="4294967295"/>
          </p:nvPr>
        </p:nvSpPr>
        <p:spPr>
          <a:xfrm>
            <a:off x="4705972" y="2422364"/>
            <a:ext cx="7417778" cy="3306119"/>
          </a:xfrm>
        </p:spPr>
        <p:txBody>
          <a:bodyPr>
            <a:normAutofit/>
          </a:bodyPr>
          <a:lstStyle/>
          <a:p>
            <a:pPr marL="0" indent="0">
              <a:buNone/>
            </a:pPr>
            <a:r>
              <a:rPr lang="en-US" altLang="zh-CN" b="1" dirty="0">
                <a:solidFill>
                  <a:schemeClr val="tx1">
                    <a:lumMod val="95000"/>
                    <a:lumOff val="5000"/>
                  </a:schemeClr>
                </a:solidFill>
                <a:latin typeface="微软雅黑" panose="020B0503020204020204" pitchFamily="34" charset="-122"/>
                <a:ea typeface="微软雅黑" panose="020B0503020204020204" pitchFamily="34" charset="-122"/>
              </a:rPr>
              <a:t>5.1.1  </a:t>
            </a:r>
            <a:r>
              <a:rPr lang="zh-CN" altLang="en-US" b="1" dirty="0">
                <a:solidFill>
                  <a:schemeClr val="tx1">
                    <a:lumMod val="95000"/>
                    <a:lumOff val="5000"/>
                  </a:schemeClr>
                </a:solidFill>
                <a:latin typeface="微软雅黑" panose="020B0503020204020204" pitchFamily="34" charset="-122"/>
                <a:ea typeface="微软雅黑" panose="020B0503020204020204" pitchFamily="34" charset="-122"/>
              </a:rPr>
              <a:t>滤波器的类型	</a:t>
            </a:r>
            <a:endParaRPr lang="en-US" altLang="zh-CN" b="1" dirty="0">
              <a:solidFill>
                <a:schemeClr val="tx1">
                  <a:lumMod val="95000"/>
                  <a:lumOff val="5000"/>
                </a:schemeClr>
              </a:solidFill>
              <a:latin typeface="微软雅黑" panose="020B0503020204020204" pitchFamily="34" charset="-122"/>
              <a:ea typeface="微软雅黑" panose="020B0503020204020204" pitchFamily="34" charset="-122"/>
            </a:endParaRPr>
          </a:p>
          <a:p>
            <a:pPr marL="0" indent="0">
              <a:buNone/>
            </a:pPr>
            <a:r>
              <a:rPr lang="en-US" altLang="zh-CN" b="1" dirty="0">
                <a:solidFill>
                  <a:schemeClr val="tx1">
                    <a:lumMod val="95000"/>
                    <a:lumOff val="5000"/>
                  </a:schemeClr>
                </a:solidFill>
                <a:latin typeface="微软雅黑" panose="020B0503020204020204" pitchFamily="34" charset="-122"/>
                <a:ea typeface="微软雅黑" panose="020B0503020204020204" pitchFamily="34" charset="-122"/>
              </a:rPr>
              <a:t>5.1.2  </a:t>
            </a:r>
            <a:r>
              <a:rPr lang="zh-CN" altLang="en-US" b="1" dirty="0">
                <a:solidFill>
                  <a:schemeClr val="tx1">
                    <a:lumMod val="95000"/>
                    <a:lumOff val="5000"/>
                  </a:schemeClr>
                </a:solidFill>
                <a:latin typeface="微软雅黑" panose="020B0503020204020204" pitchFamily="34" charset="-122"/>
                <a:ea typeface="微软雅黑" panose="020B0503020204020204" pitchFamily="34" charset="-122"/>
              </a:rPr>
              <a:t>模拟滤波器的传递函数与频率特性</a:t>
            </a:r>
            <a:endParaRPr lang="en-US" altLang="zh-CN" b="1" dirty="0">
              <a:solidFill>
                <a:schemeClr val="tx1">
                  <a:lumMod val="95000"/>
                  <a:lumOff val="5000"/>
                </a:schemeClr>
              </a:solidFill>
              <a:latin typeface="微软雅黑" panose="020B0503020204020204" pitchFamily="34" charset="-122"/>
              <a:ea typeface="微软雅黑" panose="020B0503020204020204" pitchFamily="34" charset="-122"/>
            </a:endParaRPr>
          </a:p>
          <a:p>
            <a:pPr marL="0" indent="0">
              <a:buNone/>
            </a:pPr>
            <a:r>
              <a:rPr lang="en-US" altLang="zh-CN" b="1" dirty="0">
                <a:solidFill>
                  <a:schemeClr val="tx1">
                    <a:lumMod val="95000"/>
                    <a:lumOff val="5000"/>
                  </a:schemeClr>
                </a:solidFill>
                <a:latin typeface="微软雅黑" panose="020B0503020204020204" pitchFamily="34" charset="-122"/>
                <a:ea typeface="微软雅黑" panose="020B0503020204020204" pitchFamily="34" charset="-122"/>
              </a:rPr>
              <a:t>5.1.3  </a:t>
            </a:r>
            <a:r>
              <a:rPr lang="zh-CN" altLang="en-US" b="1" dirty="0">
                <a:solidFill>
                  <a:schemeClr val="tx1">
                    <a:lumMod val="95000"/>
                    <a:lumOff val="5000"/>
                  </a:schemeClr>
                </a:solidFill>
                <a:latin typeface="微软雅黑" panose="020B0503020204020204" pitchFamily="34" charset="-122"/>
                <a:ea typeface="微软雅黑" panose="020B0503020204020204" pitchFamily="34" charset="-122"/>
              </a:rPr>
              <a:t>基本滤波器	</a:t>
            </a:r>
            <a:endParaRPr lang="en-US" altLang="zh-CN" b="1" dirty="0">
              <a:solidFill>
                <a:schemeClr val="tx1">
                  <a:lumMod val="95000"/>
                  <a:lumOff val="5000"/>
                </a:schemeClr>
              </a:solidFill>
              <a:latin typeface="微软雅黑" panose="020B0503020204020204" pitchFamily="34" charset="-122"/>
              <a:ea typeface="微软雅黑" panose="020B0503020204020204" pitchFamily="34" charset="-122"/>
            </a:endParaRPr>
          </a:p>
          <a:p>
            <a:pPr marL="0" indent="0">
              <a:buNone/>
            </a:pPr>
            <a:r>
              <a:rPr lang="en-US" altLang="zh-CN" b="1" dirty="0">
                <a:solidFill>
                  <a:schemeClr val="tx1">
                    <a:lumMod val="95000"/>
                    <a:lumOff val="5000"/>
                  </a:schemeClr>
                </a:solidFill>
                <a:latin typeface="微软雅黑" panose="020B0503020204020204" pitchFamily="34" charset="-122"/>
                <a:ea typeface="微软雅黑" panose="020B0503020204020204" pitchFamily="34" charset="-122"/>
              </a:rPr>
              <a:t>5.1.4  </a:t>
            </a:r>
            <a:r>
              <a:rPr lang="zh-CN" altLang="en-US" b="1" dirty="0">
                <a:solidFill>
                  <a:schemeClr val="tx1">
                    <a:lumMod val="95000"/>
                    <a:lumOff val="5000"/>
                  </a:schemeClr>
                </a:solidFill>
                <a:latin typeface="微软雅黑" panose="020B0503020204020204" pitchFamily="34" charset="-122"/>
                <a:ea typeface="微软雅黑" panose="020B0503020204020204" pitchFamily="34" charset="-122"/>
              </a:rPr>
              <a:t>滤波器特性的逼近</a:t>
            </a:r>
          </a:p>
          <a:p>
            <a:pPr marL="0" indent="0">
              <a:buNone/>
            </a:pPr>
            <a:endParaRPr lang="zh-CN" altLang="en-US" b="1" dirty="0">
              <a:solidFill>
                <a:schemeClr val="tx1">
                  <a:lumMod val="95000"/>
                  <a:lumOff val="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184108300"/>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a:extLst>
              <a:ext uri="{FF2B5EF4-FFF2-40B4-BE49-F238E27FC236}">
                <a16:creationId xmlns:a16="http://schemas.microsoft.com/office/drawing/2014/main" id="{A4D9F0D3-C863-4821-969A-E25F66B0FF66}"/>
              </a:ext>
            </a:extLst>
          </p:cNvPr>
          <p:cNvSpPr>
            <a:spLocks noGrp="1"/>
          </p:cNvSpPr>
          <p:nvPr>
            <p:ph type="title"/>
          </p:nvPr>
        </p:nvSpPr>
        <p:spPr>
          <a:xfrm>
            <a:off x="838200" y="474784"/>
            <a:ext cx="10515600" cy="590429"/>
          </a:xfrm>
        </p:spPr>
        <p:txBody>
          <a:bodyPr/>
          <a:lstStyle/>
          <a:p>
            <a:r>
              <a:rPr lang="en-US" altLang="zh-CN" dirty="0">
                <a:latin typeface="微软雅黑" panose="020B0503020204020204" pitchFamily="34" charset="-122"/>
                <a:ea typeface="微软雅黑" panose="020B0503020204020204" pitchFamily="34" charset="-122"/>
              </a:rPr>
              <a:t>1</a:t>
            </a:r>
            <a:r>
              <a:rPr lang="zh-CN" altLang="en-US" dirty="0">
                <a:latin typeface="微软雅黑" panose="020B0503020204020204" pitchFamily="34" charset="-122"/>
                <a:ea typeface="微软雅黑" panose="020B0503020204020204" pitchFamily="34" charset="-122"/>
              </a:rPr>
              <a:t>、巴特沃斯逼近</a:t>
            </a:r>
          </a:p>
        </p:txBody>
      </p:sp>
      <p:sp>
        <p:nvSpPr>
          <p:cNvPr id="2" name="内容占位符 1">
            <a:extLst>
              <a:ext uri="{FF2B5EF4-FFF2-40B4-BE49-F238E27FC236}">
                <a16:creationId xmlns:a16="http://schemas.microsoft.com/office/drawing/2014/main" id="{911D6778-70AE-4B9A-8E5B-625BECA5F8D9}"/>
              </a:ext>
            </a:extLst>
          </p:cNvPr>
          <p:cNvSpPr>
            <a:spLocks noGrp="1"/>
          </p:cNvSpPr>
          <p:nvPr>
            <p:ph idx="4294967295"/>
          </p:nvPr>
        </p:nvSpPr>
        <p:spPr>
          <a:xfrm>
            <a:off x="838200" y="1199177"/>
            <a:ext cx="10515600" cy="4977788"/>
          </a:xfrm>
        </p:spPr>
        <p:txBody>
          <a:bodyPr/>
          <a:lstStyle/>
          <a:p>
            <a:r>
              <a:rPr lang="zh-CN" altLang="en-US" dirty="0">
                <a:latin typeface="微软雅黑" panose="020B0503020204020204" pitchFamily="34" charset="-122"/>
                <a:ea typeface="微软雅黑" panose="020B0503020204020204" pitchFamily="34" charset="-122"/>
              </a:rPr>
              <a:t>巴特沃斯低通滤波器幅频特性：</a:t>
            </a:r>
          </a:p>
          <a:p>
            <a:pPr marL="0" indent="0">
              <a:buNone/>
            </a:pPr>
            <a:endParaRPr lang="zh-CN" altLang="en-US" dirty="0">
              <a:latin typeface="微软雅黑" panose="020B0503020204020204" pitchFamily="34" charset="-122"/>
              <a:ea typeface="微软雅黑" panose="020B0503020204020204" pitchFamily="34" charset="-122"/>
            </a:endParaRPr>
          </a:p>
          <a:p>
            <a:r>
              <a:rPr lang="en-US" altLang="zh-CN" dirty="0">
                <a:latin typeface="微软雅黑" panose="020B0503020204020204" pitchFamily="34" charset="-122"/>
                <a:ea typeface="微软雅黑" panose="020B0503020204020204" pitchFamily="34" charset="-122"/>
              </a:rPr>
              <a:t>n</a:t>
            </a:r>
            <a:r>
              <a:rPr lang="zh-CN" altLang="en-US" dirty="0">
                <a:latin typeface="微软雅黑" panose="020B0503020204020204" pitchFamily="34" charset="-122"/>
                <a:ea typeface="微软雅黑" panose="020B0503020204020204" pitchFamily="34" charset="-122"/>
              </a:rPr>
              <a:t>阶巴特沃斯低通滤波器传递函数</a:t>
            </a:r>
          </a:p>
          <a:p>
            <a:endParaRPr lang="zh-CN" altLang="en-US" dirty="0">
              <a:latin typeface="微软雅黑" panose="020B0503020204020204" pitchFamily="34" charset="-122"/>
              <a:ea typeface="微软雅黑" panose="020B0503020204020204" pitchFamily="34" charset="-122"/>
            </a:endParaRPr>
          </a:p>
        </p:txBody>
      </p:sp>
      <p:graphicFrame>
        <p:nvGraphicFramePr>
          <p:cNvPr id="5" name="Object 14">
            <a:extLst>
              <a:ext uri="{FF2B5EF4-FFF2-40B4-BE49-F238E27FC236}">
                <a16:creationId xmlns:a16="http://schemas.microsoft.com/office/drawing/2014/main" id="{FBE33289-F8D1-4F77-A774-27D765B1EB5B}"/>
              </a:ext>
            </a:extLst>
          </p:cNvPr>
          <p:cNvGraphicFramePr>
            <a:graphicFrameLocks noChangeAspect="1"/>
          </p:cNvGraphicFramePr>
          <p:nvPr/>
        </p:nvGraphicFramePr>
        <p:xfrm>
          <a:off x="6096000" y="1214189"/>
          <a:ext cx="1973772" cy="1098801"/>
        </p:xfrm>
        <a:graphic>
          <a:graphicData uri="http://schemas.openxmlformats.org/presentationml/2006/ole">
            <mc:AlternateContent xmlns:mc="http://schemas.openxmlformats.org/markup-compatibility/2006">
              <mc:Choice xmlns:v="urn:schemas-microsoft-com:vml" Requires="v">
                <p:oleObj spid="_x0000_s25625" name="Equation" r:id="rId3" imgW="1231900" imgH="685800" progId="Equation.DSMT4">
                  <p:embed/>
                </p:oleObj>
              </mc:Choice>
              <mc:Fallback>
                <p:oleObj name="Equation" r:id="rId3" imgW="1231900" imgH="685800" progId="Equation.DSMT4">
                  <p:embed/>
                  <p:pic>
                    <p:nvPicPr>
                      <p:cNvPr id="5" name="Object 14">
                        <a:extLst>
                          <a:ext uri="{FF2B5EF4-FFF2-40B4-BE49-F238E27FC236}">
                            <a16:creationId xmlns:a16="http://schemas.microsoft.com/office/drawing/2014/main" id="{FBE33289-F8D1-4F77-A774-27D765B1EB5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096000" y="1214189"/>
                        <a:ext cx="1973772" cy="1098801"/>
                      </a:xfrm>
                      <a:prstGeom prst="rect">
                        <a:avLst/>
                      </a:prstGeom>
                      <a:noFill/>
                      <a:ln>
                        <a:noFill/>
                      </a:ln>
                      <a:effectLst/>
                    </p:spPr>
                  </p:pic>
                </p:oleObj>
              </mc:Fallback>
            </mc:AlternateContent>
          </a:graphicData>
        </a:graphic>
      </p:graphicFrame>
      <p:sp>
        <p:nvSpPr>
          <p:cNvPr id="7" name="矩形 6">
            <a:extLst>
              <a:ext uri="{FF2B5EF4-FFF2-40B4-BE49-F238E27FC236}">
                <a16:creationId xmlns:a16="http://schemas.microsoft.com/office/drawing/2014/main" id="{78056299-DB61-4ECA-B3F1-6E781120E409}"/>
              </a:ext>
            </a:extLst>
          </p:cNvPr>
          <p:cNvSpPr/>
          <p:nvPr/>
        </p:nvSpPr>
        <p:spPr>
          <a:xfrm>
            <a:off x="7799445" y="5195572"/>
            <a:ext cx="1824538" cy="400110"/>
          </a:xfrm>
          <a:prstGeom prst="rect">
            <a:avLst/>
          </a:prstGeom>
        </p:spPr>
        <p:txBody>
          <a:bodyPr wrap="none">
            <a:spAutoFit/>
          </a:bodyPr>
          <a:lstStyle/>
          <a:p>
            <a:r>
              <a:rPr lang="el-GR" altLang="zh-CN" sz="2000" dirty="0">
                <a:solidFill>
                  <a:prstClr val="black"/>
                </a:solidFill>
                <a:latin typeface="等线" panose="020F0502020204030204"/>
                <a:ea typeface="等线" panose="02010600030101010101" pitchFamily="2" charset="-122"/>
              </a:rPr>
              <a:t>θ</a:t>
            </a:r>
            <a:r>
              <a:rPr lang="en-US" altLang="zh-CN" sz="2000" baseline="-25000" dirty="0">
                <a:solidFill>
                  <a:prstClr val="black"/>
                </a:solidFill>
                <a:latin typeface="等线" panose="020F0502020204030204"/>
                <a:ea typeface="等线" panose="02010600030101010101" pitchFamily="2" charset="-122"/>
              </a:rPr>
              <a:t>k</a:t>
            </a:r>
            <a:r>
              <a:rPr lang="en-US" altLang="zh-CN" sz="2000" dirty="0">
                <a:solidFill>
                  <a:prstClr val="black"/>
                </a:solidFill>
                <a:latin typeface="等线" panose="020F0502020204030204"/>
                <a:ea typeface="等线" panose="02010600030101010101" pitchFamily="2" charset="-122"/>
              </a:rPr>
              <a:t>=(2k-1)</a:t>
            </a:r>
            <a:r>
              <a:rPr lang="el-GR" altLang="zh-CN" sz="2000" dirty="0">
                <a:solidFill>
                  <a:prstClr val="black"/>
                </a:solidFill>
                <a:latin typeface="等线" panose="020F0502020204030204"/>
                <a:ea typeface="等线" panose="02010600030101010101" pitchFamily="2" charset="-122"/>
              </a:rPr>
              <a:t>π/2</a:t>
            </a:r>
            <a:r>
              <a:rPr lang="en-US" altLang="zh-CN" sz="2000" dirty="0">
                <a:solidFill>
                  <a:prstClr val="black"/>
                </a:solidFill>
                <a:latin typeface="等线" panose="020F0502020204030204"/>
                <a:ea typeface="等线" panose="02010600030101010101" pitchFamily="2" charset="-122"/>
              </a:rPr>
              <a:t>n</a:t>
            </a:r>
            <a:endParaRPr lang="zh-CN" altLang="en-US" sz="2000" dirty="0">
              <a:solidFill>
                <a:prstClr val="black"/>
              </a:solidFill>
              <a:latin typeface="等线" panose="020F0502020204030204"/>
              <a:ea typeface="等线" panose="02010600030101010101" pitchFamily="2" charset="-122"/>
            </a:endParaRPr>
          </a:p>
        </p:txBody>
      </p:sp>
      <p:graphicFrame>
        <p:nvGraphicFramePr>
          <p:cNvPr id="8" name="Object 157">
            <a:extLst>
              <a:ext uri="{FF2B5EF4-FFF2-40B4-BE49-F238E27FC236}">
                <a16:creationId xmlns:a16="http://schemas.microsoft.com/office/drawing/2014/main" id="{709210DC-E4FA-48B8-91CB-479C2F1CAC5C}"/>
              </a:ext>
            </a:extLst>
          </p:cNvPr>
          <p:cNvGraphicFramePr>
            <a:graphicFrameLocks noChangeAspect="1"/>
          </p:cNvGraphicFramePr>
          <p:nvPr/>
        </p:nvGraphicFramePr>
        <p:xfrm>
          <a:off x="3349977" y="5042160"/>
          <a:ext cx="3376746" cy="443660"/>
        </p:xfrm>
        <a:graphic>
          <a:graphicData uri="http://schemas.openxmlformats.org/presentationml/2006/ole">
            <mc:AlternateContent xmlns:mc="http://schemas.openxmlformats.org/markup-compatibility/2006">
              <mc:Choice xmlns:v="urn:schemas-microsoft-com:vml" Requires="v">
                <p:oleObj spid="_x0000_s25626" name="Equation" r:id="rId5" imgW="1739900" imgH="228600" progId="Equation.DSMT4">
                  <p:embed/>
                </p:oleObj>
              </mc:Choice>
              <mc:Fallback>
                <p:oleObj name="Equation" r:id="rId5" imgW="1739900" imgH="228600" progId="Equation.DSMT4">
                  <p:embed/>
                  <p:pic>
                    <p:nvPicPr>
                      <p:cNvPr id="8" name="Object 157">
                        <a:extLst>
                          <a:ext uri="{FF2B5EF4-FFF2-40B4-BE49-F238E27FC236}">
                            <a16:creationId xmlns:a16="http://schemas.microsoft.com/office/drawing/2014/main" id="{709210DC-E4FA-48B8-91CB-479C2F1CAC5C}"/>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349977" y="5042160"/>
                        <a:ext cx="3376746" cy="443660"/>
                      </a:xfrm>
                      <a:prstGeom prst="rect">
                        <a:avLst/>
                      </a:prstGeom>
                      <a:solidFill>
                        <a:schemeClr val="accent1"/>
                      </a:solidFill>
                      <a:ln>
                        <a:noFill/>
                      </a:ln>
                      <a:effectLst/>
                    </p:spPr>
                  </p:pic>
                </p:oleObj>
              </mc:Fallback>
            </mc:AlternateContent>
          </a:graphicData>
        </a:graphic>
      </p:graphicFrame>
      <p:graphicFrame>
        <p:nvGraphicFramePr>
          <p:cNvPr id="10" name="对象 9">
            <a:extLst>
              <a:ext uri="{FF2B5EF4-FFF2-40B4-BE49-F238E27FC236}">
                <a16:creationId xmlns:a16="http://schemas.microsoft.com/office/drawing/2014/main" id="{0812123B-F9A1-48F9-951A-DA4A59F93DC0}"/>
              </a:ext>
            </a:extLst>
          </p:cNvPr>
          <p:cNvGraphicFramePr>
            <a:graphicFrameLocks noChangeAspect="1"/>
          </p:cNvGraphicFramePr>
          <p:nvPr/>
        </p:nvGraphicFramePr>
        <p:xfrm>
          <a:off x="3170720" y="3137058"/>
          <a:ext cx="6000444" cy="1615062"/>
        </p:xfrm>
        <a:graphic>
          <a:graphicData uri="http://schemas.openxmlformats.org/presentationml/2006/ole">
            <mc:AlternateContent xmlns:mc="http://schemas.openxmlformats.org/markup-compatibility/2006">
              <mc:Choice xmlns:v="urn:schemas-microsoft-com:vml" Requires="v">
                <p:oleObj spid="_x0000_s25627" name="Equation" r:id="rId7" imgW="3314700" imgH="889000" progId="Equation.DSMT4">
                  <p:embed/>
                </p:oleObj>
              </mc:Choice>
              <mc:Fallback>
                <p:oleObj name="Equation" r:id="rId7" imgW="3314700" imgH="889000" progId="Equation.DSMT4">
                  <p:embed/>
                  <p:pic>
                    <p:nvPicPr>
                      <p:cNvPr id="10" name="对象 9">
                        <a:extLst>
                          <a:ext uri="{FF2B5EF4-FFF2-40B4-BE49-F238E27FC236}">
                            <a16:creationId xmlns:a16="http://schemas.microsoft.com/office/drawing/2014/main" id="{0812123B-F9A1-48F9-951A-DA4A59F93DC0}"/>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170720" y="3137058"/>
                        <a:ext cx="6000444" cy="1615062"/>
                      </a:xfrm>
                      <a:prstGeom prst="rect">
                        <a:avLst/>
                      </a:prstGeom>
                      <a:noFill/>
                    </p:spPr>
                  </p:pic>
                </p:oleObj>
              </mc:Fallback>
            </mc:AlternateContent>
          </a:graphicData>
        </a:graphic>
      </p:graphicFrame>
    </p:spTree>
    <p:extLst>
      <p:ext uri="{BB962C8B-B14F-4D97-AF65-F5344CB8AC3E}">
        <p14:creationId xmlns:p14="http://schemas.microsoft.com/office/powerpoint/2010/main" val="3712613441"/>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标题 2">
            <a:extLst>
              <a:ext uri="{FF2B5EF4-FFF2-40B4-BE49-F238E27FC236}">
                <a16:creationId xmlns:a16="http://schemas.microsoft.com/office/drawing/2014/main" id="{505ADCF2-BA90-4F93-9188-76A14CD400E9}"/>
              </a:ext>
            </a:extLst>
          </p:cNvPr>
          <p:cNvSpPr>
            <a:spLocks noGrp="1"/>
          </p:cNvSpPr>
          <p:nvPr>
            <p:ph type="title"/>
          </p:nvPr>
        </p:nvSpPr>
        <p:spPr>
          <a:xfrm>
            <a:off x="838200" y="474784"/>
            <a:ext cx="10515600" cy="590429"/>
          </a:xfrm>
        </p:spPr>
        <p:txBody>
          <a:bodyPr/>
          <a:lstStyle/>
          <a:p>
            <a:r>
              <a:rPr lang="en-US" altLang="zh-CN" dirty="0">
                <a:latin typeface="微软雅黑" panose="020B0503020204020204" pitchFamily="34" charset="-122"/>
                <a:ea typeface="微软雅黑" panose="020B0503020204020204" pitchFamily="34" charset="-122"/>
              </a:rPr>
              <a:t>2</a:t>
            </a:r>
            <a:r>
              <a:rPr lang="zh-CN" altLang="en-US" dirty="0">
                <a:latin typeface="微软雅黑" panose="020B0503020204020204" pitchFamily="34" charset="-122"/>
                <a:ea typeface="微软雅黑" panose="020B0503020204020204" pitchFamily="34" charset="-122"/>
              </a:rPr>
              <a:t>、切比雪夫逼近</a:t>
            </a:r>
          </a:p>
        </p:txBody>
      </p:sp>
      <p:sp>
        <p:nvSpPr>
          <p:cNvPr id="70660" name="Rectangle 3">
            <a:extLst>
              <a:ext uri="{FF2B5EF4-FFF2-40B4-BE49-F238E27FC236}">
                <a16:creationId xmlns:a16="http://schemas.microsoft.com/office/drawing/2014/main" id="{3CDA3D0D-36A9-4C7C-9AAA-E7DC148C38F3}"/>
              </a:ext>
            </a:extLst>
          </p:cNvPr>
          <p:cNvSpPr>
            <a:spLocks noGrp="1" noChangeArrowheads="1"/>
          </p:cNvSpPr>
          <p:nvPr>
            <p:ph idx="4294967295"/>
          </p:nvPr>
        </p:nvSpPr>
        <p:spPr>
          <a:xfrm>
            <a:off x="838200" y="1199177"/>
            <a:ext cx="5448300" cy="4977788"/>
          </a:xfrm>
        </p:spPr>
        <p:txBody>
          <a:bodyPr>
            <a:normAutofit lnSpcReduction="10000"/>
          </a:bodyPr>
          <a:lstStyle/>
          <a:p>
            <a:pPr eaLnBrk="1" hangingPunct="1"/>
            <a:r>
              <a:rPr lang="zh-CN" altLang="en-US" dirty="0">
                <a:latin typeface="微软雅黑" panose="020B0503020204020204" pitchFamily="34" charset="-122"/>
                <a:ea typeface="微软雅黑" panose="020B0503020204020204" pitchFamily="34" charset="-122"/>
              </a:rPr>
              <a:t>切比雪夫逼近的特点</a:t>
            </a:r>
          </a:p>
          <a:p>
            <a:pPr lvl="1" eaLnBrk="1" hangingPunct="1"/>
            <a:r>
              <a:rPr lang="zh-CN" altLang="en-US" dirty="0">
                <a:latin typeface="微软雅黑" panose="020B0503020204020204" pitchFamily="34" charset="-122"/>
                <a:ea typeface="微软雅黑" panose="020B0503020204020204" pitchFamily="34" charset="-122"/>
              </a:rPr>
              <a:t>通带内有一定的波动量</a:t>
            </a:r>
            <a:r>
              <a:rPr lang="en-US" altLang="zh-CN" dirty="0">
                <a:latin typeface="微软雅黑" panose="020B0503020204020204" pitchFamily="34" charset="-122"/>
                <a:ea typeface="微软雅黑" panose="020B0503020204020204" pitchFamily="34" charset="-122"/>
                <a:sym typeface="Symbol" panose="05050102010706020507" pitchFamily="18" charset="2"/>
              </a:rPr>
              <a:t></a:t>
            </a:r>
            <a:r>
              <a:rPr lang="en-US" altLang="zh-CN" i="1" dirty="0">
                <a:latin typeface="微软雅黑" panose="020B0503020204020204" pitchFamily="34" charset="-122"/>
                <a:ea typeface="微软雅黑" panose="020B0503020204020204" pitchFamily="34" charset="-122"/>
              </a:rPr>
              <a:t>K</a:t>
            </a:r>
            <a:r>
              <a:rPr lang="en-US" altLang="zh-CN" baseline="-25000" dirty="0">
                <a:latin typeface="微软雅黑" panose="020B0503020204020204" pitchFamily="34" charset="-122"/>
                <a:ea typeface="微软雅黑" panose="020B0503020204020204" pitchFamily="34" charset="-122"/>
              </a:rPr>
              <a:t>P </a:t>
            </a:r>
            <a:r>
              <a:rPr lang="zh-CN" altLang="en-US" dirty="0">
                <a:latin typeface="微软雅黑" panose="020B0503020204020204" pitchFamily="34" charset="-122"/>
                <a:ea typeface="微软雅黑" panose="020B0503020204020204" pitchFamily="34" charset="-122"/>
              </a:rPr>
              <a:t>，阻带具有较陡的衰减特性，选择性好，且波动越大选择性越好。在电路阶数一定的条件下，幅频特性更接近理想矩形。</a:t>
            </a:r>
            <a:endParaRPr lang="en-US" altLang="zh-CN" dirty="0">
              <a:latin typeface="微软雅黑" panose="020B0503020204020204" pitchFamily="34" charset="-122"/>
              <a:ea typeface="微软雅黑" panose="020B0503020204020204" pitchFamily="34" charset="-122"/>
            </a:endParaRPr>
          </a:p>
          <a:p>
            <a:pPr lvl="1" eaLnBrk="1" hangingPunct="1"/>
            <a:r>
              <a:rPr lang="zh-CN" altLang="en-US" dirty="0">
                <a:latin typeface="微软雅黑" panose="020B0503020204020204" pitchFamily="34" charset="-122"/>
                <a:ea typeface="微软雅黑" panose="020B0503020204020204" pitchFamily="34" charset="-122"/>
              </a:rPr>
              <a:t>由于切比雪夫滤波器的幅频特性在通带内存在波纹，所以又称之为波纹型滤波器。</a:t>
            </a:r>
          </a:p>
        </p:txBody>
      </p:sp>
      <p:pic>
        <p:nvPicPr>
          <p:cNvPr id="70661" name="Picture 12">
            <a:extLst>
              <a:ext uri="{FF2B5EF4-FFF2-40B4-BE49-F238E27FC236}">
                <a16:creationId xmlns:a16="http://schemas.microsoft.com/office/drawing/2014/main" id="{76DC5571-FA50-4335-9658-F854EDD984B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467475" y="2139952"/>
            <a:ext cx="5611291" cy="27514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855614571"/>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标题 2">
            <a:extLst>
              <a:ext uri="{FF2B5EF4-FFF2-40B4-BE49-F238E27FC236}">
                <a16:creationId xmlns:a16="http://schemas.microsoft.com/office/drawing/2014/main" id="{B82D87D2-7C5C-4374-9CE6-AE1ED3137BE5}"/>
              </a:ext>
            </a:extLst>
          </p:cNvPr>
          <p:cNvSpPr>
            <a:spLocks noGrp="1"/>
          </p:cNvSpPr>
          <p:nvPr>
            <p:ph type="title"/>
          </p:nvPr>
        </p:nvSpPr>
        <p:spPr>
          <a:xfrm>
            <a:off x="838200" y="474784"/>
            <a:ext cx="10515600" cy="590429"/>
          </a:xfrm>
        </p:spPr>
        <p:txBody>
          <a:bodyPr/>
          <a:lstStyle/>
          <a:p>
            <a:r>
              <a:rPr lang="en-US" altLang="zh-CN" dirty="0">
                <a:latin typeface="微软雅黑" panose="020B0503020204020204" pitchFamily="34" charset="-122"/>
                <a:ea typeface="微软雅黑" panose="020B0503020204020204" pitchFamily="34" charset="-122"/>
              </a:rPr>
              <a:t>2</a:t>
            </a:r>
            <a:r>
              <a:rPr lang="zh-CN" altLang="en-US" dirty="0">
                <a:latin typeface="微软雅黑" panose="020B0503020204020204" pitchFamily="34" charset="-122"/>
                <a:ea typeface="微软雅黑" panose="020B0503020204020204" pitchFamily="34" charset="-122"/>
              </a:rPr>
              <a:t>、切比雪夫逼近</a:t>
            </a:r>
          </a:p>
        </p:txBody>
      </p:sp>
      <p:sp>
        <p:nvSpPr>
          <p:cNvPr id="2" name="内容占位符 1">
            <a:extLst>
              <a:ext uri="{FF2B5EF4-FFF2-40B4-BE49-F238E27FC236}">
                <a16:creationId xmlns:a16="http://schemas.microsoft.com/office/drawing/2014/main" id="{4BB57CE6-0F87-431F-8636-250E227BA277}"/>
              </a:ext>
            </a:extLst>
          </p:cNvPr>
          <p:cNvSpPr>
            <a:spLocks noGrp="1"/>
          </p:cNvSpPr>
          <p:nvPr>
            <p:ph idx="4294967295"/>
          </p:nvPr>
        </p:nvSpPr>
        <p:spPr>
          <a:xfrm>
            <a:off x="838200" y="1199177"/>
            <a:ext cx="10515600" cy="4977788"/>
          </a:xfrm>
        </p:spPr>
        <p:txBody>
          <a:bodyPr/>
          <a:lstStyle/>
          <a:p>
            <a:r>
              <a:rPr lang="zh-CN" altLang="en-US" dirty="0">
                <a:latin typeface="微软雅黑" panose="020B0503020204020204" pitchFamily="34" charset="-122"/>
                <a:ea typeface="微软雅黑" panose="020B0503020204020204" pitchFamily="34" charset="-122"/>
              </a:rPr>
              <a:t>切比雪夫逼近的幅频特性</a:t>
            </a:r>
          </a:p>
          <a:p>
            <a:endParaRPr lang="en-US" altLang="zh-CN" dirty="0">
              <a:latin typeface="微软雅黑" panose="020B0503020204020204" pitchFamily="34" charset="-122"/>
              <a:ea typeface="微软雅黑" panose="020B0503020204020204" pitchFamily="34" charset="-122"/>
            </a:endParaRPr>
          </a:p>
          <a:p>
            <a:pPr marL="0" indent="0">
              <a:buNone/>
            </a:pPr>
            <a:endParaRPr lang="en-US" altLang="zh-CN" dirty="0">
              <a:latin typeface="微软雅黑" panose="020B0503020204020204" pitchFamily="34" charset="-122"/>
              <a:ea typeface="微软雅黑" panose="020B0503020204020204" pitchFamily="34" charset="-122"/>
            </a:endParaRPr>
          </a:p>
          <a:p>
            <a:r>
              <a:rPr lang="en-US" altLang="zh-CN" dirty="0">
                <a:latin typeface="微软雅黑" panose="020B0503020204020204" pitchFamily="34" charset="-122"/>
                <a:ea typeface="微软雅黑" panose="020B0503020204020204" pitchFamily="34" charset="-122"/>
              </a:rPr>
              <a:t>n</a:t>
            </a:r>
            <a:r>
              <a:rPr lang="zh-CN" altLang="en-US" dirty="0">
                <a:latin typeface="微软雅黑" panose="020B0503020204020204" pitchFamily="34" charset="-122"/>
                <a:ea typeface="微软雅黑" panose="020B0503020204020204" pitchFamily="34" charset="-122"/>
              </a:rPr>
              <a:t>阶切比雪夫低通滤波器的传递函数</a:t>
            </a:r>
          </a:p>
          <a:p>
            <a:endParaRPr lang="zh-CN" altLang="en-US" dirty="0">
              <a:latin typeface="微软雅黑" panose="020B0503020204020204" pitchFamily="34" charset="-122"/>
              <a:ea typeface="微软雅黑" panose="020B0503020204020204" pitchFamily="34" charset="-122"/>
            </a:endParaRPr>
          </a:p>
        </p:txBody>
      </p:sp>
      <p:sp>
        <p:nvSpPr>
          <p:cNvPr id="6" name="矩形 5">
            <a:extLst>
              <a:ext uri="{FF2B5EF4-FFF2-40B4-BE49-F238E27FC236}">
                <a16:creationId xmlns:a16="http://schemas.microsoft.com/office/drawing/2014/main" id="{65998026-B14F-480A-9B99-98631776512B}"/>
              </a:ext>
            </a:extLst>
          </p:cNvPr>
          <p:cNvSpPr/>
          <p:nvPr/>
        </p:nvSpPr>
        <p:spPr>
          <a:xfrm>
            <a:off x="7179401" y="5925897"/>
            <a:ext cx="1951175" cy="369332"/>
          </a:xfrm>
          <a:prstGeom prst="rect">
            <a:avLst/>
          </a:prstGeom>
        </p:spPr>
        <p:txBody>
          <a:bodyPr wrap="none">
            <a:spAutoFit/>
          </a:bodyPr>
          <a:lstStyle/>
          <a:p>
            <a:r>
              <a:rPr lang="pt-BR" altLang="zh-CN" dirty="0">
                <a:solidFill>
                  <a:prstClr val="black"/>
                </a:solidFill>
                <a:latin typeface="等线" panose="020F0502020204030204"/>
                <a:ea typeface="等线" panose="02010600030101010101" pitchFamily="2" charset="-122"/>
              </a:rPr>
              <a:t>β=[arcsinh(1/ε)]/n</a:t>
            </a:r>
            <a:endParaRPr lang="zh-CN" altLang="en-US" dirty="0">
              <a:solidFill>
                <a:prstClr val="black"/>
              </a:solidFill>
              <a:latin typeface="等线" panose="020F0502020204030204"/>
              <a:ea typeface="等线" panose="02010600030101010101" pitchFamily="2" charset="-122"/>
            </a:endParaRPr>
          </a:p>
        </p:txBody>
      </p:sp>
      <p:graphicFrame>
        <p:nvGraphicFramePr>
          <p:cNvPr id="8" name="对象 7">
            <a:extLst>
              <a:ext uri="{FF2B5EF4-FFF2-40B4-BE49-F238E27FC236}">
                <a16:creationId xmlns:a16="http://schemas.microsoft.com/office/drawing/2014/main" id="{5C52F1E4-2667-468D-8781-7A88FABBD824}"/>
              </a:ext>
            </a:extLst>
          </p:cNvPr>
          <p:cNvGraphicFramePr>
            <a:graphicFrameLocks noChangeAspect="1"/>
          </p:cNvGraphicFramePr>
          <p:nvPr/>
        </p:nvGraphicFramePr>
        <p:xfrm>
          <a:off x="5344830" y="1695342"/>
          <a:ext cx="2810158" cy="825361"/>
        </p:xfrm>
        <a:graphic>
          <a:graphicData uri="http://schemas.openxmlformats.org/presentationml/2006/ole">
            <mc:AlternateContent xmlns:mc="http://schemas.openxmlformats.org/markup-compatibility/2006">
              <mc:Choice xmlns:v="urn:schemas-microsoft-com:vml" Requires="v">
                <p:oleObj spid="_x0000_s24593" name="Equation" r:id="rId3" imgW="1815840" imgH="533160" progId="Equation.DSMT4">
                  <p:embed/>
                </p:oleObj>
              </mc:Choice>
              <mc:Fallback>
                <p:oleObj name="Equation" r:id="rId3" imgW="1815840" imgH="533160" progId="Equation.DSMT4">
                  <p:embed/>
                  <p:pic>
                    <p:nvPicPr>
                      <p:cNvPr id="8" name="对象 7">
                        <a:extLst>
                          <a:ext uri="{FF2B5EF4-FFF2-40B4-BE49-F238E27FC236}">
                            <a16:creationId xmlns:a16="http://schemas.microsoft.com/office/drawing/2014/main" id="{5C52F1E4-2667-468D-8781-7A88FABBD824}"/>
                          </a:ext>
                        </a:extLst>
                      </p:cNvPr>
                      <p:cNvPicPr/>
                      <p:nvPr/>
                    </p:nvPicPr>
                    <p:blipFill>
                      <a:blip r:embed="rId4"/>
                      <a:stretch>
                        <a:fillRect/>
                      </a:stretch>
                    </p:blipFill>
                    <p:spPr>
                      <a:xfrm>
                        <a:off x="5344830" y="1695342"/>
                        <a:ext cx="2810158" cy="825361"/>
                      </a:xfrm>
                      <a:prstGeom prst="rect">
                        <a:avLst/>
                      </a:prstGeom>
                    </p:spPr>
                  </p:pic>
                </p:oleObj>
              </mc:Fallback>
            </mc:AlternateContent>
          </a:graphicData>
        </a:graphic>
      </p:graphicFrame>
      <p:graphicFrame>
        <p:nvGraphicFramePr>
          <p:cNvPr id="9" name="对象 8">
            <a:extLst>
              <a:ext uri="{FF2B5EF4-FFF2-40B4-BE49-F238E27FC236}">
                <a16:creationId xmlns:a16="http://schemas.microsoft.com/office/drawing/2014/main" id="{EF595BA0-796B-4EC9-8460-C5C889633A30}"/>
              </a:ext>
            </a:extLst>
          </p:cNvPr>
          <p:cNvGraphicFramePr>
            <a:graphicFrameLocks noChangeAspect="1"/>
          </p:cNvGraphicFramePr>
          <p:nvPr/>
        </p:nvGraphicFramePr>
        <p:xfrm>
          <a:off x="2048384" y="3842230"/>
          <a:ext cx="8008429" cy="1546910"/>
        </p:xfrm>
        <a:graphic>
          <a:graphicData uri="http://schemas.openxmlformats.org/presentationml/2006/ole">
            <mc:AlternateContent xmlns:mc="http://schemas.openxmlformats.org/markup-compatibility/2006">
              <mc:Choice xmlns:v="urn:schemas-microsoft-com:vml" Requires="v">
                <p:oleObj spid="_x0000_s24594" name="Equation" r:id="rId5" imgW="5016500" imgH="965200" progId="Equation.DSMT4">
                  <p:embed/>
                </p:oleObj>
              </mc:Choice>
              <mc:Fallback>
                <p:oleObj name="Equation" r:id="rId5" imgW="5016500" imgH="965200" progId="Equation.DSMT4">
                  <p:embed/>
                  <p:pic>
                    <p:nvPicPr>
                      <p:cNvPr id="9" name="对象 8">
                        <a:extLst>
                          <a:ext uri="{FF2B5EF4-FFF2-40B4-BE49-F238E27FC236}">
                            <a16:creationId xmlns:a16="http://schemas.microsoft.com/office/drawing/2014/main" id="{EF595BA0-796B-4EC9-8460-C5C889633A30}"/>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048384" y="3842230"/>
                        <a:ext cx="8008429" cy="1546910"/>
                      </a:xfrm>
                      <a:prstGeom prst="rect">
                        <a:avLst/>
                      </a:prstGeom>
                      <a:noFill/>
                    </p:spPr>
                  </p:pic>
                </p:oleObj>
              </mc:Fallback>
            </mc:AlternateContent>
          </a:graphicData>
        </a:graphic>
      </p:graphicFrame>
    </p:spTree>
    <p:extLst>
      <p:ext uri="{BB962C8B-B14F-4D97-AF65-F5344CB8AC3E}">
        <p14:creationId xmlns:p14="http://schemas.microsoft.com/office/powerpoint/2010/main" val="70791636"/>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标题 2">
            <a:extLst>
              <a:ext uri="{FF2B5EF4-FFF2-40B4-BE49-F238E27FC236}">
                <a16:creationId xmlns:a16="http://schemas.microsoft.com/office/drawing/2014/main" id="{516B3787-8D19-48FA-A6E7-B16E0B05CF67}"/>
              </a:ext>
            </a:extLst>
          </p:cNvPr>
          <p:cNvSpPr>
            <a:spLocks noGrp="1"/>
          </p:cNvSpPr>
          <p:nvPr>
            <p:ph type="title"/>
          </p:nvPr>
        </p:nvSpPr>
        <p:spPr>
          <a:xfrm>
            <a:off x="838200" y="474784"/>
            <a:ext cx="10515600" cy="590429"/>
          </a:xfrm>
        </p:spPr>
        <p:txBody>
          <a:bodyPr/>
          <a:lstStyle/>
          <a:p>
            <a:r>
              <a:rPr lang="en-US" altLang="zh-CN" dirty="0">
                <a:latin typeface="微软雅黑" panose="020B0503020204020204" pitchFamily="34" charset="-122"/>
                <a:ea typeface="微软雅黑" panose="020B0503020204020204" pitchFamily="34" charset="-122"/>
              </a:rPr>
              <a:t>2</a:t>
            </a:r>
            <a:r>
              <a:rPr lang="zh-CN" altLang="en-US" dirty="0">
                <a:latin typeface="微软雅黑" panose="020B0503020204020204" pitchFamily="34" charset="-122"/>
                <a:ea typeface="微软雅黑" panose="020B0503020204020204" pitchFamily="34" charset="-122"/>
              </a:rPr>
              <a:t>、切比雪夫逼近</a:t>
            </a:r>
          </a:p>
        </p:txBody>
      </p:sp>
      <p:sp>
        <p:nvSpPr>
          <p:cNvPr id="2" name="内容占位符 1">
            <a:extLst>
              <a:ext uri="{FF2B5EF4-FFF2-40B4-BE49-F238E27FC236}">
                <a16:creationId xmlns:a16="http://schemas.microsoft.com/office/drawing/2014/main" id="{91BB8A45-FB20-492F-8477-7655E224B069}"/>
              </a:ext>
            </a:extLst>
          </p:cNvPr>
          <p:cNvSpPr>
            <a:spLocks noGrp="1"/>
          </p:cNvSpPr>
          <p:nvPr>
            <p:ph idx="4294967295"/>
          </p:nvPr>
        </p:nvSpPr>
        <p:spPr>
          <a:xfrm>
            <a:off x="838200" y="1199177"/>
            <a:ext cx="10515600" cy="4977788"/>
          </a:xfrm>
        </p:spPr>
        <p:txBody>
          <a:bodyPr/>
          <a:lstStyle/>
          <a:p>
            <a:r>
              <a:rPr lang="zh-CN" altLang="en-US" dirty="0">
                <a:latin typeface="微软雅黑" panose="020B0503020204020204" pitchFamily="34" charset="-122"/>
                <a:ea typeface="微软雅黑" panose="020B0503020204020204" pitchFamily="34" charset="-122"/>
              </a:rPr>
              <a:t>阻尼系数</a:t>
            </a:r>
            <a:r>
              <a:rPr lang="en-US" altLang="zh-CN" dirty="0">
                <a:latin typeface="微软雅黑" panose="020B0503020204020204" pitchFamily="34" charset="-122"/>
                <a:ea typeface="微软雅黑" panose="020B0503020204020204" pitchFamily="34" charset="-122"/>
              </a:rPr>
              <a:t>α</a:t>
            </a:r>
            <a:r>
              <a:rPr lang="zh-CN" altLang="en-US" dirty="0">
                <a:latin typeface="微软雅黑" panose="020B0503020204020204" pitchFamily="34" charset="-122"/>
                <a:ea typeface="微软雅黑" panose="020B0503020204020204" pitchFamily="34" charset="-122"/>
              </a:rPr>
              <a:t>一般应控制在</a:t>
            </a:r>
            <a:r>
              <a:rPr lang="en-US" altLang="zh-CN" dirty="0">
                <a:latin typeface="微软雅黑" panose="020B0503020204020204" pitchFamily="34" charset="-122"/>
                <a:ea typeface="微软雅黑" panose="020B0503020204020204" pitchFamily="34" charset="-122"/>
              </a:rPr>
              <a:t>0.75</a:t>
            </a:r>
            <a:r>
              <a:rPr lang="zh-CN" altLang="en-US" dirty="0">
                <a:latin typeface="微软雅黑" panose="020B0503020204020204" pitchFamily="34" charset="-122"/>
                <a:ea typeface="微软雅黑" panose="020B0503020204020204" pitchFamily="34" charset="-122"/>
              </a:rPr>
              <a:t>到</a:t>
            </a:r>
            <a:r>
              <a:rPr lang="en-US" altLang="zh-CN" dirty="0">
                <a:latin typeface="微软雅黑" panose="020B0503020204020204" pitchFamily="34" charset="-122"/>
                <a:ea typeface="微软雅黑" panose="020B0503020204020204" pitchFamily="34" charset="-122"/>
              </a:rPr>
              <a:t>1.3</a:t>
            </a:r>
            <a:r>
              <a:rPr lang="zh-CN" altLang="en-US" dirty="0">
                <a:latin typeface="微软雅黑" panose="020B0503020204020204" pitchFamily="34" charset="-122"/>
                <a:ea typeface="微软雅黑" panose="020B0503020204020204" pitchFamily="34" charset="-122"/>
              </a:rPr>
              <a:t>之间</a:t>
            </a:r>
          </a:p>
          <a:p>
            <a:endParaRPr lang="zh-CN" altLang="en-US" dirty="0">
              <a:latin typeface="微软雅黑" panose="020B0503020204020204" pitchFamily="34" charset="-122"/>
              <a:ea typeface="微软雅黑" panose="020B0503020204020204" pitchFamily="34" charset="-122"/>
            </a:endParaRPr>
          </a:p>
        </p:txBody>
      </p:sp>
      <p:graphicFrame>
        <p:nvGraphicFramePr>
          <p:cNvPr id="5" name="表格 4">
            <a:extLst>
              <a:ext uri="{FF2B5EF4-FFF2-40B4-BE49-F238E27FC236}">
                <a16:creationId xmlns:a16="http://schemas.microsoft.com/office/drawing/2014/main" id="{8CB4CEFB-78DA-447A-8690-1DB8A552B1A7}"/>
              </a:ext>
            </a:extLst>
          </p:cNvPr>
          <p:cNvGraphicFramePr>
            <a:graphicFrameLocks noGrp="1"/>
          </p:cNvGraphicFramePr>
          <p:nvPr/>
        </p:nvGraphicFramePr>
        <p:xfrm>
          <a:off x="2194129" y="3212466"/>
          <a:ext cx="7803745" cy="2038864"/>
        </p:xfrm>
        <a:graphic>
          <a:graphicData uri="http://schemas.openxmlformats.org/drawingml/2006/table">
            <a:tbl>
              <a:tblPr/>
              <a:tblGrid>
                <a:gridCol w="1107898">
                  <a:extLst>
                    <a:ext uri="{9D8B030D-6E8A-4147-A177-3AD203B41FA5}">
                      <a16:colId xmlns:a16="http://schemas.microsoft.com/office/drawing/2014/main" val="1853957338"/>
                    </a:ext>
                  </a:extLst>
                </a:gridCol>
                <a:gridCol w="955871">
                  <a:extLst>
                    <a:ext uri="{9D8B030D-6E8A-4147-A177-3AD203B41FA5}">
                      <a16:colId xmlns:a16="http://schemas.microsoft.com/office/drawing/2014/main" val="2741851197"/>
                    </a:ext>
                  </a:extLst>
                </a:gridCol>
                <a:gridCol w="956821">
                  <a:extLst>
                    <a:ext uri="{9D8B030D-6E8A-4147-A177-3AD203B41FA5}">
                      <a16:colId xmlns:a16="http://schemas.microsoft.com/office/drawing/2014/main" val="1452071237"/>
                    </a:ext>
                  </a:extLst>
                </a:gridCol>
                <a:gridCol w="956821">
                  <a:extLst>
                    <a:ext uri="{9D8B030D-6E8A-4147-A177-3AD203B41FA5}">
                      <a16:colId xmlns:a16="http://schemas.microsoft.com/office/drawing/2014/main" val="2179772086"/>
                    </a:ext>
                  </a:extLst>
                </a:gridCol>
                <a:gridCol w="955871">
                  <a:extLst>
                    <a:ext uri="{9D8B030D-6E8A-4147-A177-3AD203B41FA5}">
                      <a16:colId xmlns:a16="http://schemas.microsoft.com/office/drawing/2014/main" val="3264534682"/>
                    </a:ext>
                  </a:extLst>
                </a:gridCol>
                <a:gridCol w="956821">
                  <a:extLst>
                    <a:ext uri="{9D8B030D-6E8A-4147-A177-3AD203B41FA5}">
                      <a16:colId xmlns:a16="http://schemas.microsoft.com/office/drawing/2014/main" val="3946695094"/>
                    </a:ext>
                  </a:extLst>
                </a:gridCol>
                <a:gridCol w="956821">
                  <a:extLst>
                    <a:ext uri="{9D8B030D-6E8A-4147-A177-3AD203B41FA5}">
                      <a16:colId xmlns:a16="http://schemas.microsoft.com/office/drawing/2014/main" val="1807640937"/>
                    </a:ext>
                  </a:extLst>
                </a:gridCol>
                <a:gridCol w="956821">
                  <a:extLst>
                    <a:ext uri="{9D8B030D-6E8A-4147-A177-3AD203B41FA5}">
                      <a16:colId xmlns:a16="http://schemas.microsoft.com/office/drawing/2014/main" val="4157741357"/>
                    </a:ext>
                  </a:extLst>
                </a:gridCol>
              </a:tblGrid>
              <a:tr h="452473">
                <a:tc>
                  <a:txBody>
                    <a:bodyPr/>
                    <a:lstStyle>
                      <a:lvl1pPr marL="0" algn="l" defTabSz="914400" rtl="0" eaLnBrk="1" latinLnBrk="0" hangingPunct="1">
                        <a:defRPr sz="1800" kern="1200">
                          <a:solidFill>
                            <a:schemeClr val="dk1"/>
                          </a:solidFill>
                          <a:latin typeface="等线" panose="020F0502020204030204"/>
                        </a:defRPr>
                      </a:lvl1pPr>
                      <a:lvl2pPr marL="457200" algn="l" defTabSz="914400" rtl="0" eaLnBrk="1" latinLnBrk="0" hangingPunct="1">
                        <a:defRPr sz="1800" kern="1200">
                          <a:solidFill>
                            <a:schemeClr val="dk1"/>
                          </a:solidFill>
                          <a:latin typeface="等线" panose="020F0502020204030204"/>
                        </a:defRPr>
                      </a:lvl2pPr>
                      <a:lvl3pPr marL="914400" algn="l" defTabSz="914400" rtl="0" eaLnBrk="1" latinLnBrk="0" hangingPunct="1">
                        <a:defRPr sz="1800" kern="1200">
                          <a:solidFill>
                            <a:schemeClr val="dk1"/>
                          </a:solidFill>
                          <a:latin typeface="等线" panose="020F0502020204030204"/>
                        </a:defRPr>
                      </a:lvl3pPr>
                      <a:lvl4pPr marL="1371600" algn="l" defTabSz="914400" rtl="0" eaLnBrk="1" latinLnBrk="0" hangingPunct="1">
                        <a:defRPr sz="1800" kern="1200">
                          <a:solidFill>
                            <a:schemeClr val="dk1"/>
                          </a:solidFill>
                          <a:latin typeface="等线" panose="020F0502020204030204"/>
                        </a:defRPr>
                      </a:lvl4pPr>
                      <a:lvl5pPr marL="1828800" algn="l" defTabSz="914400" rtl="0" eaLnBrk="1" latinLnBrk="0" hangingPunct="1">
                        <a:defRPr sz="1800" kern="1200">
                          <a:solidFill>
                            <a:schemeClr val="dk1"/>
                          </a:solidFill>
                          <a:latin typeface="等线" panose="020F0502020204030204"/>
                        </a:defRPr>
                      </a:lvl5pPr>
                      <a:lvl6pPr marL="2286000" algn="l" defTabSz="914400" rtl="0" eaLnBrk="1" latinLnBrk="0" hangingPunct="1">
                        <a:defRPr sz="1800" kern="1200">
                          <a:solidFill>
                            <a:schemeClr val="dk1"/>
                          </a:solidFill>
                          <a:latin typeface="等线" panose="020F0502020204030204"/>
                        </a:defRPr>
                      </a:lvl6pPr>
                      <a:lvl7pPr marL="2743200" algn="l" defTabSz="914400" rtl="0" eaLnBrk="1" latinLnBrk="0" hangingPunct="1">
                        <a:defRPr sz="1800" kern="1200">
                          <a:solidFill>
                            <a:schemeClr val="dk1"/>
                          </a:solidFill>
                          <a:latin typeface="等线" panose="020F0502020204030204"/>
                        </a:defRPr>
                      </a:lvl7pPr>
                      <a:lvl8pPr marL="3200400" algn="l" defTabSz="914400" rtl="0" eaLnBrk="1" latinLnBrk="0" hangingPunct="1">
                        <a:defRPr sz="1800" kern="1200">
                          <a:solidFill>
                            <a:schemeClr val="dk1"/>
                          </a:solidFill>
                          <a:latin typeface="等线" panose="020F0502020204030204"/>
                        </a:defRPr>
                      </a:lvl8pPr>
                      <a:lvl9pPr marL="3657600" algn="l" defTabSz="914400" rtl="0" eaLnBrk="1" latinLnBrk="0" hangingPunct="1">
                        <a:defRPr sz="1800" kern="1200">
                          <a:solidFill>
                            <a:schemeClr val="dk1"/>
                          </a:solidFill>
                          <a:latin typeface="等线" panose="020F0502020204030204"/>
                        </a:defRPr>
                      </a:lvl9pPr>
                    </a:lstStyle>
                    <a:p>
                      <a:pPr algn="ctr">
                        <a:spcAft>
                          <a:spcPts val="0"/>
                        </a:spcAft>
                      </a:pPr>
                      <a:r>
                        <a:rPr lang="zh-CN" sz="1800">
                          <a:effectLst/>
                        </a:rPr>
                        <a:t>Δ</a:t>
                      </a:r>
                      <a:r>
                        <a:rPr lang="en-US" sz="1800">
                          <a:effectLst/>
                        </a:rPr>
                        <a:t>K</a:t>
                      </a:r>
                      <a:r>
                        <a:rPr lang="en-US" sz="1800" baseline="-25000">
                          <a:effectLst/>
                        </a:rPr>
                        <a:t>p</a:t>
                      </a:r>
                      <a:r>
                        <a:rPr lang="en-US" sz="1800">
                          <a:effectLst/>
                        </a:rPr>
                        <a:t>/ dB</a:t>
                      </a:r>
                      <a:endParaRPr lang="zh-CN" sz="1800">
                        <a:effectLst/>
                        <a:latin typeface="Times New Roman" panose="02020603050405020304" pitchFamily="18" charset="0"/>
                        <a:ea typeface="宋体" panose="02010600030101010101" pitchFamily="2" charset="-122"/>
                      </a:endParaRPr>
                    </a:p>
                  </a:txBody>
                  <a:tcPr marL="68580" marR="68580"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5B9BD5">
                        <a:tint val="20000"/>
                      </a:srgbClr>
                    </a:solidFill>
                  </a:tcPr>
                </a:tc>
                <a:tc>
                  <a:txBody>
                    <a:bodyPr/>
                    <a:lstStyle>
                      <a:lvl1pPr marL="0" algn="l" defTabSz="914400" rtl="0" eaLnBrk="1" latinLnBrk="0" hangingPunct="1">
                        <a:defRPr sz="1800" kern="1200">
                          <a:solidFill>
                            <a:schemeClr val="dk1"/>
                          </a:solidFill>
                          <a:latin typeface="等线" panose="020F0502020204030204"/>
                        </a:defRPr>
                      </a:lvl1pPr>
                      <a:lvl2pPr marL="457200" algn="l" defTabSz="914400" rtl="0" eaLnBrk="1" latinLnBrk="0" hangingPunct="1">
                        <a:defRPr sz="1800" kern="1200">
                          <a:solidFill>
                            <a:schemeClr val="dk1"/>
                          </a:solidFill>
                          <a:latin typeface="等线" panose="020F0502020204030204"/>
                        </a:defRPr>
                      </a:lvl2pPr>
                      <a:lvl3pPr marL="914400" algn="l" defTabSz="914400" rtl="0" eaLnBrk="1" latinLnBrk="0" hangingPunct="1">
                        <a:defRPr sz="1800" kern="1200">
                          <a:solidFill>
                            <a:schemeClr val="dk1"/>
                          </a:solidFill>
                          <a:latin typeface="等线" panose="020F0502020204030204"/>
                        </a:defRPr>
                      </a:lvl3pPr>
                      <a:lvl4pPr marL="1371600" algn="l" defTabSz="914400" rtl="0" eaLnBrk="1" latinLnBrk="0" hangingPunct="1">
                        <a:defRPr sz="1800" kern="1200">
                          <a:solidFill>
                            <a:schemeClr val="dk1"/>
                          </a:solidFill>
                          <a:latin typeface="等线" panose="020F0502020204030204"/>
                        </a:defRPr>
                      </a:lvl4pPr>
                      <a:lvl5pPr marL="1828800" algn="l" defTabSz="914400" rtl="0" eaLnBrk="1" latinLnBrk="0" hangingPunct="1">
                        <a:defRPr sz="1800" kern="1200">
                          <a:solidFill>
                            <a:schemeClr val="dk1"/>
                          </a:solidFill>
                          <a:latin typeface="等线" panose="020F0502020204030204"/>
                        </a:defRPr>
                      </a:lvl5pPr>
                      <a:lvl6pPr marL="2286000" algn="l" defTabSz="914400" rtl="0" eaLnBrk="1" latinLnBrk="0" hangingPunct="1">
                        <a:defRPr sz="1800" kern="1200">
                          <a:solidFill>
                            <a:schemeClr val="dk1"/>
                          </a:solidFill>
                          <a:latin typeface="等线" panose="020F0502020204030204"/>
                        </a:defRPr>
                      </a:lvl6pPr>
                      <a:lvl7pPr marL="2743200" algn="l" defTabSz="914400" rtl="0" eaLnBrk="1" latinLnBrk="0" hangingPunct="1">
                        <a:defRPr sz="1800" kern="1200">
                          <a:solidFill>
                            <a:schemeClr val="dk1"/>
                          </a:solidFill>
                          <a:latin typeface="等线" panose="020F0502020204030204"/>
                        </a:defRPr>
                      </a:lvl7pPr>
                      <a:lvl8pPr marL="3200400" algn="l" defTabSz="914400" rtl="0" eaLnBrk="1" latinLnBrk="0" hangingPunct="1">
                        <a:defRPr sz="1800" kern="1200">
                          <a:solidFill>
                            <a:schemeClr val="dk1"/>
                          </a:solidFill>
                          <a:latin typeface="等线" panose="020F0502020204030204"/>
                        </a:defRPr>
                      </a:lvl8pPr>
                      <a:lvl9pPr marL="3657600" algn="l" defTabSz="914400" rtl="0" eaLnBrk="1" latinLnBrk="0" hangingPunct="1">
                        <a:defRPr sz="1800" kern="1200">
                          <a:solidFill>
                            <a:schemeClr val="dk1"/>
                          </a:solidFill>
                          <a:latin typeface="等线" panose="020F0502020204030204"/>
                        </a:defRPr>
                      </a:lvl9pPr>
                    </a:lstStyle>
                    <a:p>
                      <a:pPr marR="57150" algn="ctr">
                        <a:spcAft>
                          <a:spcPts val="0"/>
                        </a:spcAft>
                      </a:pPr>
                      <a:r>
                        <a:rPr lang="en-US" sz="1800">
                          <a:effectLst/>
                        </a:rPr>
                        <a:t>0.1</a:t>
                      </a:r>
                      <a:endParaRPr lang="zh-CN" sz="1800">
                        <a:effectLst/>
                        <a:latin typeface="Times New Roman" panose="02020603050405020304" pitchFamily="18" charset="0"/>
                        <a:ea typeface="宋体" panose="02010600030101010101" pitchFamily="2" charset="-122"/>
                      </a:endParaRPr>
                    </a:p>
                  </a:txBody>
                  <a:tcPr marL="68580" marR="68580"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5B9BD5">
                        <a:tint val="20000"/>
                      </a:srgbClr>
                    </a:solidFill>
                  </a:tcPr>
                </a:tc>
                <a:tc>
                  <a:txBody>
                    <a:bodyPr/>
                    <a:lstStyle>
                      <a:lvl1pPr marL="0" algn="l" defTabSz="914400" rtl="0" eaLnBrk="1" latinLnBrk="0" hangingPunct="1">
                        <a:defRPr sz="1800" kern="1200">
                          <a:solidFill>
                            <a:schemeClr val="dk1"/>
                          </a:solidFill>
                          <a:latin typeface="等线" panose="020F0502020204030204"/>
                        </a:defRPr>
                      </a:lvl1pPr>
                      <a:lvl2pPr marL="457200" algn="l" defTabSz="914400" rtl="0" eaLnBrk="1" latinLnBrk="0" hangingPunct="1">
                        <a:defRPr sz="1800" kern="1200">
                          <a:solidFill>
                            <a:schemeClr val="dk1"/>
                          </a:solidFill>
                          <a:latin typeface="等线" panose="020F0502020204030204"/>
                        </a:defRPr>
                      </a:lvl2pPr>
                      <a:lvl3pPr marL="914400" algn="l" defTabSz="914400" rtl="0" eaLnBrk="1" latinLnBrk="0" hangingPunct="1">
                        <a:defRPr sz="1800" kern="1200">
                          <a:solidFill>
                            <a:schemeClr val="dk1"/>
                          </a:solidFill>
                          <a:latin typeface="等线" panose="020F0502020204030204"/>
                        </a:defRPr>
                      </a:lvl3pPr>
                      <a:lvl4pPr marL="1371600" algn="l" defTabSz="914400" rtl="0" eaLnBrk="1" latinLnBrk="0" hangingPunct="1">
                        <a:defRPr sz="1800" kern="1200">
                          <a:solidFill>
                            <a:schemeClr val="dk1"/>
                          </a:solidFill>
                          <a:latin typeface="等线" panose="020F0502020204030204"/>
                        </a:defRPr>
                      </a:lvl4pPr>
                      <a:lvl5pPr marL="1828800" algn="l" defTabSz="914400" rtl="0" eaLnBrk="1" latinLnBrk="0" hangingPunct="1">
                        <a:defRPr sz="1800" kern="1200">
                          <a:solidFill>
                            <a:schemeClr val="dk1"/>
                          </a:solidFill>
                          <a:latin typeface="等线" panose="020F0502020204030204"/>
                        </a:defRPr>
                      </a:lvl5pPr>
                      <a:lvl6pPr marL="2286000" algn="l" defTabSz="914400" rtl="0" eaLnBrk="1" latinLnBrk="0" hangingPunct="1">
                        <a:defRPr sz="1800" kern="1200">
                          <a:solidFill>
                            <a:schemeClr val="dk1"/>
                          </a:solidFill>
                          <a:latin typeface="等线" panose="020F0502020204030204"/>
                        </a:defRPr>
                      </a:lvl6pPr>
                      <a:lvl7pPr marL="2743200" algn="l" defTabSz="914400" rtl="0" eaLnBrk="1" latinLnBrk="0" hangingPunct="1">
                        <a:defRPr sz="1800" kern="1200">
                          <a:solidFill>
                            <a:schemeClr val="dk1"/>
                          </a:solidFill>
                          <a:latin typeface="等线" panose="020F0502020204030204"/>
                        </a:defRPr>
                      </a:lvl7pPr>
                      <a:lvl8pPr marL="3200400" algn="l" defTabSz="914400" rtl="0" eaLnBrk="1" latinLnBrk="0" hangingPunct="1">
                        <a:defRPr sz="1800" kern="1200">
                          <a:solidFill>
                            <a:schemeClr val="dk1"/>
                          </a:solidFill>
                          <a:latin typeface="等线" panose="020F0502020204030204"/>
                        </a:defRPr>
                      </a:lvl8pPr>
                      <a:lvl9pPr marL="3657600" algn="l" defTabSz="914400" rtl="0" eaLnBrk="1" latinLnBrk="0" hangingPunct="1">
                        <a:defRPr sz="1800" kern="1200">
                          <a:solidFill>
                            <a:schemeClr val="dk1"/>
                          </a:solidFill>
                          <a:latin typeface="等线" panose="020F0502020204030204"/>
                        </a:defRPr>
                      </a:lvl9pPr>
                    </a:lstStyle>
                    <a:p>
                      <a:pPr algn="ctr">
                        <a:spcAft>
                          <a:spcPts val="0"/>
                        </a:spcAft>
                      </a:pPr>
                      <a:r>
                        <a:rPr lang="en-US" sz="1800">
                          <a:effectLst/>
                        </a:rPr>
                        <a:t>0.25</a:t>
                      </a:r>
                      <a:endParaRPr lang="zh-CN" sz="1800">
                        <a:effectLst/>
                        <a:latin typeface="Times New Roman" panose="02020603050405020304" pitchFamily="18" charset="0"/>
                        <a:ea typeface="宋体" panose="02010600030101010101" pitchFamily="2" charset="-122"/>
                      </a:endParaRPr>
                    </a:p>
                  </a:txBody>
                  <a:tcPr marL="68580" marR="68580"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5B9BD5">
                        <a:tint val="20000"/>
                      </a:srgbClr>
                    </a:solidFill>
                  </a:tcPr>
                </a:tc>
                <a:tc>
                  <a:txBody>
                    <a:bodyPr/>
                    <a:lstStyle>
                      <a:lvl1pPr marL="0" algn="l" defTabSz="914400" rtl="0" eaLnBrk="1" latinLnBrk="0" hangingPunct="1">
                        <a:defRPr sz="1800" kern="1200">
                          <a:solidFill>
                            <a:schemeClr val="dk1"/>
                          </a:solidFill>
                          <a:latin typeface="等线" panose="020F0502020204030204"/>
                        </a:defRPr>
                      </a:lvl1pPr>
                      <a:lvl2pPr marL="457200" algn="l" defTabSz="914400" rtl="0" eaLnBrk="1" latinLnBrk="0" hangingPunct="1">
                        <a:defRPr sz="1800" kern="1200">
                          <a:solidFill>
                            <a:schemeClr val="dk1"/>
                          </a:solidFill>
                          <a:latin typeface="等线" panose="020F0502020204030204"/>
                        </a:defRPr>
                      </a:lvl2pPr>
                      <a:lvl3pPr marL="914400" algn="l" defTabSz="914400" rtl="0" eaLnBrk="1" latinLnBrk="0" hangingPunct="1">
                        <a:defRPr sz="1800" kern="1200">
                          <a:solidFill>
                            <a:schemeClr val="dk1"/>
                          </a:solidFill>
                          <a:latin typeface="等线" panose="020F0502020204030204"/>
                        </a:defRPr>
                      </a:lvl3pPr>
                      <a:lvl4pPr marL="1371600" algn="l" defTabSz="914400" rtl="0" eaLnBrk="1" latinLnBrk="0" hangingPunct="1">
                        <a:defRPr sz="1800" kern="1200">
                          <a:solidFill>
                            <a:schemeClr val="dk1"/>
                          </a:solidFill>
                          <a:latin typeface="等线" panose="020F0502020204030204"/>
                        </a:defRPr>
                      </a:lvl4pPr>
                      <a:lvl5pPr marL="1828800" algn="l" defTabSz="914400" rtl="0" eaLnBrk="1" latinLnBrk="0" hangingPunct="1">
                        <a:defRPr sz="1800" kern="1200">
                          <a:solidFill>
                            <a:schemeClr val="dk1"/>
                          </a:solidFill>
                          <a:latin typeface="等线" panose="020F0502020204030204"/>
                        </a:defRPr>
                      </a:lvl5pPr>
                      <a:lvl6pPr marL="2286000" algn="l" defTabSz="914400" rtl="0" eaLnBrk="1" latinLnBrk="0" hangingPunct="1">
                        <a:defRPr sz="1800" kern="1200">
                          <a:solidFill>
                            <a:schemeClr val="dk1"/>
                          </a:solidFill>
                          <a:latin typeface="等线" panose="020F0502020204030204"/>
                        </a:defRPr>
                      </a:lvl6pPr>
                      <a:lvl7pPr marL="2743200" algn="l" defTabSz="914400" rtl="0" eaLnBrk="1" latinLnBrk="0" hangingPunct="1">
                        <a:defRPr sz="1800" kern="1200">
                          <a:solidFill>
                            <a:schemeClr val="dk1"/>
                          </a:solidFill>
                          <a:latin typeface="等线" panose="020F0502020204030204"/>
                        </a:defRPr>
                      </a:lvl7pPr>
                      <a:lvl8pPr marL="3200400" algn="l" defTabSz="914400" rtl="0" eaLnBrk="1" latinLnBrk="0" hangingPunct="1">
                        <a:defRPr sz="1800" kern="1200">
                          <a:solidFill>
                            <a:schemeClr val="dk1"/>
                          </a:solidFill>
                          <a:latin typeface="等线" panose="020F0502020204030204"/>
                        </a:defRPr>
                      </a:lvl8pPr>
                      <a:lvl9pPr marL="3657600" algn="l" defTabSz="914400" rtl="0" eaLnBrk="1" latinLnBrk="0" hangingPunct="1">
                        <a:defRPr sz="1800" kern="1200">
                          <a:solidFill>
                            <a:schemeClr val="dk1"/>
                          </a:solidFill>
                          <a:latin typeface="等线" panose="020F0502020204030204"/>
                        </a:defRPr>
                      </a:lvl9pPr>
                    </a:lstStyle>
                    <a:p>
                      <a:pPr algn="ctr">
                        <a:spcAft>
                          <a:spcPts val="0"/>
                        </a:spcAft>
                      </a:pPr>
                      <a:r>
                        <a:rPr lang="en-US" sz="1800">
                          <a:effectLst/>
                        </a:rPr>
                        <a:t>0.5</a:t>
                      </a:r>
                      <a:endParaRPr lang="zh-CN" sz="1800">
                        <a:effectLst/>
                        <a:latin typeface="Times New Roman" panose="02020603050405020304" pitchFamily="18" charset="0"/>
                        <a:ea typeface="宋体" panose="02010600030101010101" pitchFamily="2" charset="-122"/>
                      </a:endParaRPr>
                    </a:p>
                  </a:txBody>
                  <a:tcPr marL="68580" marR="68580"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5B9BD5">
                        <a:tint val="20000"/>
                      </a:srgbClr>
                    </a:solidFill>
                  </a:tcPr>
                </a:tc>
                <a:tc>
                  <a:txBody>
                    <a:bodyPr/>
                    <a:lstStyle>
                      <a:lvl1pPr marL="0" algn="l" defTabSz="914400" rtl="0" eaLnBrk="1" latinLnBrk="0" hangingPunct="1">
                        <a:defRPr sz="1800" kern="1200">
                          <a:solidFill>
                            <a:schemeClr val="dk1"/>
                          </a:solidFill>
                          <a:latin typeface="等线" panose="020F0502020204030204"/>
                        </a:defRPr>
                      </a:lvl1pPr>
                      <a:lvl2pPr marL="457200" algn="l" defTabSz="914400" rtl="0" eaLnBrk="1" latinLnBrk="0" hangingPunct="1">
                        <a:defRPr sz="1800" kern="1200">
                          <a:solidFill>
                            <a:schemeClr val="dk1"/>
                          </a:solidFill>
                          <a:latin typeface="等线" panose="020F0502020204030204"/>
                        </a:defRPr>
                      </a:lvl2pPr>
                      <a:lvl3pPr marL="914400" algn="l" defTabSz="914400" rtl="0" eaLnBrk="1" latinLnBrk="0" hangingPunct="1">
                        <a:defRPr sz="1800" kern="1200">
                          <a:solidFill>
                            <a:schemeClr val="dk1"/>
                          </a:solidFill>
                          <a:latin typeface="等线" panose="020F0502020204030204"/>
                        </a:defRPr>
                      </a:lvl3pPr>
                      <a:lvl4pPr marL="1371600" algn="l" defTabSz="914400" rtl="0" eaLnBrk="1" latinLnBrk="0" hangingPunct="1">
                        <a:defRPr sz="1800" kern="1200">
                          <a:solidFill>
                            <a:schemeClr val="dk1"/>
                          </a:solidFill>
                          <a:latin typeface="等线" panose="020F0502020204030204"/>
                        </a:defRPr>
                      </a:lvl4pPr>
                      <a:lvl5pPr marL="1828800" algn="l" defTabSz="914400" rtl="0" eaLnBrk="1" latinLnBrk="0" hangingPunct="1">
                        <a:defRPr sz="1800" kern="1200">
                          <a:solidFill>
                            <a:schemeClr val="dk1"/>
                          </a:solidFill>
                          <a:latin typeface="等线" panose="020F0502020204030204"/>
                        </a:defRPr>
                      </a:lvl5pPr>
                      <a:lvl6pPr marL="2286000" algn="l" defTabSz="914400" rtl="0" eaLnBrk="1" latinLnBrk="0" hangingPunct="1">
                        <a:defRPr sz="1800" kern="1200">
                          <a:solidFill>
                            <a:schemeClr val="dk1"/>
                          </a:solidFill>
                          <a:latin typeface="等线" panose="020F0502020204030204"/>
                        </a:defRPr>
                      </a:lvl6pPr>
                      <a:lvl7pPr marL="2743200" algn="l" defTabSz="914400" rtl="0" eaLnBrk="1" latinLnBrk="0" hangingPunct="1">
                        <a:defRPr sz="1800" kern="1200">
                          <a:solidFill>
                            <a:schemeClr val="dk1"/>
                          </a:solidFill>
                          <a:latin typeface="等线" panose="020F0502020204030204"/>
                        </a:defRPr>
                      </a:lvl7pPr>
                      <a:lvl8pPr marL="3200400" algn="l" defTabSz="914400" rtl="0" eaLnBrk="1" latinLnBrk="0" hangingPunct="1">
                        <a:defRPr sz="1800" kern="1200">
                          <a:solidFill>
                            <a:schemeClr val="dk1"/>
                          </a:solidFill>
                          <a:latin typeface="等线" panose="020F0502020204030204"/>
                        </a:defRPr>
                      </a:lvl8pPr>
                      <a:lvl9pPr marL="3657600" algn="l" defTabSz="914400" rtl="0" eaLnBrk="1" latinLnBrk="0" hangingPunct="1">
                        <a:defRPr sz="1800" kern="1200">
                          <a:solidFill>
                            <a:schemeClr val="dk1"/>
                          </a:solidFill>
                          <a:latin typeface="等线" panose="020F0502020204030204"/>
                        </a:defRPr>
                      </a:lvl9pPr>
                    </a:lstStyle>
                    <a:p>
                      <a:pPr algn="ctr">
                        <a:spcAft>
                          <a:spcPts val="0"/>
                        </a:spcAft>
                      </a:pPr>
                      <a:r>
                        <a:rPr lang="en-US" sz="1800">
                          <a:effectLst/>
                        </a:rPr>
                        <a:t>1</a:t>
                      </a:r>
                      <a:endParaRPr lang="zh-CN" sz="1800">
                        <a:effectLst/>
                        <a:latin typeface="Times New Roman" panose="02020603050405020304" pitchFamily="18" charset="0"/>
                        <a:ea typeface="宋体" panose="02010600030101010101" pitchFamily="2" charset="-122"/>
                      </a:endParaRPr>
                    </a:p>
                  </a:txBody>
                  <a:tcPr marL="68580" marR="68580"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5B9BD5">
                        <a:tint val="20000"/>
                      </a:srgbClr>
                    </a:solidFill>
                  </a:tcPr>
                </a:tc>
                <a:tc>
                  <a:txBody>
                    <a:bodyPr/>
                    <a:lstStyle>
                      <a:lvl1pPr marL="0" algn="l" defTabSz="914400" rtl="0" eaLnBrk="1" latinLnBrk="0" hangingPunct="1">
                        <a:defRPr sz="1800" kern="1200">
                          <a:solidFill>
                            <a:schemeClr val="dk1"/>
                          </a:solidFill>
                          <a:latin typeface="等线" panose="020F0502020204030204"/>
                        </a:defRPr>
                      </a:lvl1pPr>
                      <a:lvl2pPr marL="457200" algn="l" defTabSz="914400" rtl="0" eaLnBrk="1" latinLnBrk="0" hangingPunct="1">
                        <a:defRPr sz="1800" kern="1200">
                          <a:solidFill>
                            <a:schemeClr val="dk1"/>
                          </a:solidFill>
                          <a:latin typeface="等线" panose="020F0502020204030204"/>
                        </a:defRPr>
                      </a:lvl2pPr>
                      <a:lvl3pPr marL="914400" algn="l" defTabSz="914400" rtl="0" eaLnBrk="1" latinLnBrk="0" hangingPunct="1">
                        <a:defRPr sz="1800" kern="1200">
                          <a:solidFill>
                            <a:schemeClr val="dk1"/>
                          </a:solidFill>
                          <a:latin typeface="等线" panose="020F0502020204030204"/>
                        </a:defRPr>
                      </a:lvl3pPr>
                      <a:lvl4pPr marL="1371600" algn="l" defTabSz="914400" rtl="0" eaLnBrk="1" latinLnBrk="0" hangingPunct="1">
                        <a:defRPr sz="1800" kern="1200">
                          <a:solidFill>
                            <a:schemeClr val="dk1"/>
                          </a:solidFill>
                          <a:latin typeface="等线" panose="020F0502020204030204"/>
                        </a:defRPr>
                      </a:lvl4pPr>
                      <a:lvl5pPr marL="1828800" algn="l" defTabSz="914400" rtl="0" eaLnBrk="1" latinLnBrk="0" hangingPunct="1">
                        <a:defRPr sz="1800" kern="1200">
                          <a:solidFill>
                            <a:schemeClr val="dk1"/>
                          </a:solidFill>
                          <a:latin typeface="等线" panose="020F0502020204030204"/>
                        </a:defRPr>
                      </a:lvl5pPr>
                      <a:lvl6pPr marL="2286000" algn="l" defTabSz="914400" rtl="0" eaLnBrk="1" latinLnBrk="0" hangingPunct="1">
                        <a:defRPr sz="1800" kern="1200">
                          <a:solidFill>
                            <a:schemeClr val="dk1"/>
                          </a:solidFill>
                          <a:latin typeface="等线" panose="020F0502020204030204"/>
                        </a:defRPr>
                      </a:lvl6pPr>
                      <a:lvl7pPr marL="2743200" algn="l" defTabSz="914400" rtl="0" eaLnBrk="1" latinLnBrk="0" hangingPunct="1">
                        <a:defRPr sz="1800" kern="1200">
                          <a:solidFill>
                            <a:schemeClr val="dk1"/>
                          </a:solidFill>
                          <a:latin typeface="等线" panose="020F0502020204030204"/>
                        </a:defRPr>
                      </a:lvl7pPr>
                      <a:lvl8pPr marL="3200400" algn="l" defTabSz="914400" rtl="0" eaLnBrk="1" latinLnBrk="0" hangingPunct="1">
                        <a:defRPr sz="1800" kern="1200">
                          <a:solidFill>
                            <a:schemeClr val="dk1"/>
                          </a:solidFill>
                          <a:latin typeface="等线" panose="020F0502020204030204"/>
                        </a:defRPr>
                      </a:lvl8pPr>
                      <a:lvl9pPr marL="3657600" algn="l" defTabSz="914400" rtl="0" eaLnBrk="1" latinLnBrk="0" hangingPunct="1">
                        <a:defRPr sz="1800" kern="1200">
                          <a:solidFill>
                            <a:schemeClr val="dk1"/>
                          </a:solidFill>
                          <a:latin typeface="等线" panose="020F0502020204030204"/>
                        </a:defRPr>
                      </a:lvl9pPr>
                    </a:lstStyle>
                    <a:p>
                      <a:pPr algn="ctr">
                        <a:spcAft>
                          <a:spcPts val="0"/>
                        </a:spcAft>
                      </a:pPr>
                      <a:r>
                        <a:rPr lang="en-US" sz="1800">
                          <a:effectLst/>
                        </a:rPr>
                        <a:t>1.5</a:t>
                      </a:r>
                      <a:endParaRPr lang="zh-CN" sz="1800">
                        <a:effectLst/>
                        <a:latin typeface="Times New Roman" panose="02020603050405020304" pitchFamily="18" charset="0"/>
                        <a:ea typeface="宋体" panose="02010600030101010101" pitchFamily="2" charset="-122"/>
                      </a:endParaRPr>
                    </a:p>
                  </a:txBody>
                  <a:tcPr marL="68580" marR="68580"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5B9BD5">
                        <a:tint val="20000"/>
                      </a:srgbClr>
                    </a:solidFill>
                  </a:tcPr>
                </a:tc>
                <a:tc>
                  <a:txBody>
                    <a:bodyPr/>
                    <a:lstStyle>
                      <a:lvl1pPr marL="0" algn="l" defTabSz="914400" rtl="0" eaLnBrk="1" latinLnBrk="0" hangingPunct="1">
                        <a:defRPr sz="1800" kern="1200">
                          <a:solidFill>
                            <a:schemeClr val="dk1"/>
                          </a:solidFill>
                          <a:latin typeface="等线" panose="020F0502020204030204"/>
                        </a:defRPr>
                      </a:lvl1pPr>
                      <a:lvl2pPr marL="457200" algn="l" defTabSz="914400" rtl="0" eaLnBrk="1" latinLnBrk="0" hangingPunct="1">
                        <a:defRPr sz="1800" kern="1200">
                          <a:solidFill>
                            <a:schemeClr val="dk1"/>
                          </a:solidFill>
                          <a:latin typeface="等线" panose="020F0502020204030204"/>
                        </a:defRPr>
                      </a:lvl2pPr>
                      <a:lvl3pPr marL="914400" algn="l" defTabSz="914400" rtl="0" eaLnBrk="1" latinLnBrk="0" hangingPunct="1">
                        <a:defRPr sz="1800" kern="1200">
                          <a:solidFill>
                            <a:schemeClr val="dk1"/>
                          </a:solidFill>
                          <a:latin typeface="等线" panose="020F0502020204030204"/>
                        </a:defRPr>
                      </a:lvl3pPr>
                      <a:lvl4pPr marL="1371600" algn="l" defTabSz="914400" rtl="0" eaLnBrk="1" latinLnBrk="0" hangingPunct="1">
                        <a:defRPr sz="1800" kern="1200">
                          <a:solidFill>
                            <a:schemeClr val="dk1"/>
                          </a:solidFill>
                          <a:latin typeface="等线" panose="020F0502020204030204"/>
                        </a:defRPr>
                      </a:lvl4pPr>
                      <a:lvl5pPr marL="1828800" algn="l" defTabSz="914400" rtl="0" eaLnBrk="1" latinLnBrk="0" hangingPunct="1">
                        <a:defRPr sz="1800" kern="1200">
                          <a:solidFill>
                            <a:schemeClr val="dk1"/>
                          </a:solidFill>
                          <a:latin typeface="等线" panose="020F0502020204030204"/>
                        </a:defRPr>
                      </a:lvl5pPr>
                      <a:lvl6pPr marL="2286000" algn="l" defTabSz="914400" rtl="0" eaLnBrk="1" latinLnBrk="0" hangingPunct="1">
                        <a:defRPr sz="1800" kern="1200">
                          <a:solidFill>
                            <a:schemeClr val="dk1"/>
                          </a:solidFill>
                          <a:latin typeface="等线" panose="020F0502020204030204"/>
                        </a:defRPr>
                      </a:lvl6pPr>
                      <a:lvl7pPr marL="2743200" algn="l" defTabSz="914400" rtl="0" eaLnBrk="1" latinLnBrk="0" hangingPunct="1">
                        <a:defRPr sz="1800" kern="1200">
                          <a:solidFill>
                            <a:schemeClr val="dk1"/>
                          </a:solidFill>
                          <a:latin typeface="等线" panose="020F0502020204030204"/>
                        </a:defRPr>
                      </a:lvl7pPr>
                      <a:lvl8pPr marL="3200400" algn="l" defTabSz="914400" rtl="0" eaLnBrk="1" latinLnBrk="0" hangingPunct="1">
                        <a:defRPr sz="1800" kern="1200">
                          <a:solidFill>
                            <a:schemeClr val="dk1"/>
                          </a:solidFill>
                          <a:latin typeface="等线" panose="020F0502020204030204"/>
                        </a:defRPr>
                      </a:lvl8pPr>
                      <a:lvl9pPr marL="3657600" algn="l" defTabSz="914400" rtl="0" eaLnBrk="1" latinLnBrk="0" hangingPunct="1">
                        <a:defRPr sz="1800" kern="1200">
                          <a:solidFill>
                            <a:schemeClr val="dk1"/>
                          </a:solidFill>
                          <a:latin typeface="等线" panose="020F0502020204030204"/>
                        </a:defRPr>
                      </a:lvl9pPr>
                    </a:lstStyle>
                    <a:p>
                      <a:pPr algn="ctr">
                        <a:spcAft>
                          <a:spcPts val="0"/>
                        </a:spcAft>
                      </a:pPr>
                      <a:r>
                        <a:rPr lang="en-US" sz="1800">
                          <a:effectLst/>
                        </a:rPr>
                        <a:t>2</a:t>
                      </a:r>
                      <a:endParaRPr lang="zh-CN" sz="1800">
                        <a:effectLst/>
                        <a:latin typeface="Times New Roman" panose="02020603050405020304" pitchFamily="18" charset="0"/>
                        <a:ea typeface="宋体" panose="02010600030101010101" pitchFamily="2" charset="-122"/>
                      </a:endParaRPr>
                    </a:p>
                  </a:txBody>
                  <a:tcPr marL="68580" marR="68580"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5B9BD5">
                        <a:tint val="20000"/>
                      </a:srgbClr>
                    </a:solidFill>
                  </a:tcPr>
                </a:tc>
                <a:tc>
                  <a:txBody>
                    <a:bodyPr/>
                    <a:lstStyle>
                      <a:lvl1pPr marL="0" algn="l" defTabSz="914400" rtl="0" eaLnBrk="1" latinLnBrk="0" hangingPunct="1">
                        <a:defRPr sz="1800" kern="1200">
                          <a:solidFill>
                            <a:schemeClr val="dk1"/>
                          </a:solidFill>
                          <a:latin typeface="等线" panose="020F0502020204030204"/>
                        </a:defRPr>
                      </a:lvl1pPr>
                      <a:lvl2pPr marL="457200" algn="l" defTabSz="914400" rtl="0" eaLnBrk="1" latinLnBrk="0" hangingPunct="1">
                        <a:defRPr sz="1800" kern="1200">
                          <a:solidFill>
                            <a:schemeClr val="dk1"/>
                          </a:solidFill>
                          <a:latin typeface="等线" panose="020F0502020204030204"/>
                        </a:defRPr>
                      </a:lvl2pPr>
                      <a:lvl3pPr marL="914400" algn="l" defTabSz="914400" rtl="0" eaLnBrk="1" latinLnBrk="0" hangingPunct="1">
                        <a:defRPr sz="1800" kern="1200">
                          <a:solidFill>
                            <a:schemeClr val="dk1"/>
                          </a:solidFill>
                          <a:latin typeface="等线" panose="020F0502020204030204"/>
                        </a:defRPr>
                      </a:lvl3pPr>
                      <a:lvl4pPr marL="1371600" algn="l" defTabSz="914400" rtl="0" eaLnBrk="1" latinLnBrk="0" hangingPunct="1">
                        <a:defRPr sz="1800" kern="1200">
                          <a:solidFill>
                            <a:schemeClr val="dk1"/>
                          </a:solidFill>
                          <a:latin typeface="等线" panose="020F0502020204030204"/>
                        </a:defRPr>
                      </a:lvl4pPr>
                      <a:lvl5pPr marL="1828800" algn="l" defTabSz="914400" rtl="0" eaLnBrk="1" latinLnBrk="0" hangingPunct="1">
                        <a:defRPr sz="1800" kern="1200">
                          <a:solidFill>
                            <a:schemeClr val="dk1"/>
                          </a:solidFill>
                          <a:latin typeface="等线" panose="020F0502020204030204"/>
                        </a:defRPr>
                      </a:lvl5pPr>
                      <a:lvl6pPr marL="2286000" algn="l" defTabSz="914400" rtl="0" eaLnBrk="1" latinLnBrk="0" hangingPunct="1">
                        <a:defRPr sz="1800" kern="1200">
                          <a:solidFill>
                            <a:schemeClr val="dk1"/>
                          </a:solidFill>
                          <a:latin typeface="等线" panose="020F0502020204030204"/>
                        </a:defRPr>
                      </a:lvl6pPr>
                      <a:lvl7pPr marL="2743200" algn="l" defTabSz="914400" rtl="0" eaLnBrk="1" latinLnBrk="0" hangingPunct="1">
                        <a:defRPr sz="1800" kern="1200">
                          <a:solidFill>
                            <a:schemeClr val="dk1"/>
                          </a:solidFill>
                          <a:latin typeface="等线" panose="020F0502020204030204"/>
                        </a:defRPr>
                      </a:lvl7pPr>
                      <a:lvl8pPr marL="3200400" algn="l" defTabSz="914400" rtl="0" eaLnBrk="1" latinLnBrk="0" hangingPunct="1">
                        <a:defRPr sz="1800" kern="1200">
                          <a:solidFill>
                            <a:schemeClr val="dk1"/>
                          </a:solidFill>
                          <a:latin typeface="等线" panose="020F0502020204030204"/>
                        </a:defRPr>
                      </a:lvl8pPr>
                      <a:lvl9pPr marL="3657600" algn="l" defTabSz="914400" rtl="0" eaLnBrk="1" latinLnBrk="0" hangingPunct="1">
                        <a:defRPr sz="1800" kern="1200">
                          <a:solidFill>
                            <a:schemeClr val="dk1"/>
                          </a:solidFill>
                          <a:latin typeface="等线" panose="020F0502020204030204"/>
                        </a:defRPr>
                      </a:lvl9pPr>
                    </a:lstStyle>
                    <a:p>
                      <a:pPr algn="ctr">
                        <a:spcAft>
                          <a:spcPts val="0"/>
                        </a:spcAft>
                      </a:pPr>
                      <a:r>
                        <a:rPr lang="en-US" sz="1800" dirty="0">
                          <a:solidFill>
                            <a:srgbClr val="FF0000"/>
                          </a:solidFill>
                          <a:effectLst/>
                        </a:rPr>
                        <a:t>2.5</a:t>
                      </a:r>
                      <a:endParaRPr lang="zh-CN" sz="1800" dirty="0">
                        <a:solidFill>
                          <a:srgbClr val="FF0000"/>
                        </a:solidFill>
                        <a:effectLst/>
                        <a:latin typeface="Times New Roman" panose="02020603050405020304" pitchFamily="18" charset="0"/>
                        <a:ea typeface="宋体" panose="02010600030101010101" pitchFamily="2" charset="-122"/>
                      </a:endParaRPr>
                    </a:p>
                  </a:txBody>
                  <a:tcPr marL="68580" marR="68580"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5B9BD5">
                        <a:tint val="20000"/>
                      </a:srgbClr>
                    </a:solidFill>
                  </a:tcPr>
                </a:tc>
                <a:extLst>
                  <a:ext uri="{0D108BD9-81ED-4DB2-BD59-A6C34878D82A}">
                    <a16:rowId xmlns:a16="http://schemas.microsoft.com/office/drawing/2014/main" val="2520789681"/>
                  </a:ext>
                </a:extLst>
              </a:tr>
              <a:tr h="528797">
                <a:tc>
                  <a:txBody>
                    <a:bodyPr/>
                    <a:lstStyle>
                      <a:lvl1pPr marL="0" algn="l" defTabSz="914400" rtl="0" eaLnBrk="1" latinLnBrk="0" hangingPunct="1">
                        <a:defRPr sz="1800" kern="1200">
                          <a:solidFill>
                            <a:schemeClr val="dk1"/>
                          </a:solidFill>
                          <a:latin typeface="等线" panose="020F0502020204030204"/>
                        </a:defRPr>
                      </a:lvl1pPr>
                      <a:lvl2pPr marL="457200" algn="l" defTabSz="914400" rtl="0" eaLnBrk="1" latinLnBrk="0" hangingPunct="1">
                        <a:defRPr sz="1800" kern="1200">
                          <a:solidFill>
                            <a:schemeClr val="dk1"/>
                          </a:solidFill>
                          <a:latin typeface="等线" panose="020F0502020204030204"/>
                        </a:defRPr>
                      </a:lvl2pPr>
                      <a:lvl3pPr marL="914400" algn="l" defTabSz="914400" rtl="0" eaLnBrk="1" latinLnBrk="0" hangingPunct="1">
                        <a:defRPr sz="1800" kern="1200">
                          <a:solidFill>
                            <a:schemeClr val="dk1"/>
                          </a:solidFill>
                          <a:latin typeface="等线" panose="020F0502020204030204"/>
                        </a:defRPr>
                      </a:lvl3pPr>
                      <a:lvl4pPr marL="1371600" algn="l" defTabSz="914400" rtl="0" eaLnBrk="1" latinLnBrk="0" hangingPunct="1">
                        <a:defRPr sz="1800" kern="1200">
                          <a:solidFill>
                            <a:schemeClr val="dk1"/>
                          </a:solidFill>
                          <a:latin typeface="等线" panose="020F0502020204030204"/>
                        </a:defRPr>
                      </a:lvl4pPr>
                      <a:lvl5pPr marL="1828800" algn="l" defTabSz="914400" rtl="0" eaLnBrk="1" latinLnBrk="0" hangingPunct="1">
                        <a:defRPr sz="1800" kern="1200">
                          <a:solidFill>
                            <a:schemeClr val="dk1"/>
                          </a:solidFill>
                          <a:latin typeface="等线" panose="020F0502020204030204"/>
                        </a:defRPr>
                      </a:lvl5pPr>
                      <a:lvl6pPr marL="2286000" algn="l" defTabSz="914400" rtl="0" eaLnBrk="1" latinLnBrk="0" hangingPunct="1">
                        <a:defRPr sz="1800" kern="1200">
                          <a:solidFill>
                            <a:schemeClr val="dk1"/>
                          </a:solidFill>
                          <a:latin typeface="等线" panose="020F0502020204030204"/>
                        </a:defRPr>
                      </a:lvl6pPr>
                      <a:lvl7pPr marL="2743200" algn="l" defTabSz="914400" rtl="0" eaLnBrk="1" latinLnBrk="0" hangingPunct="1">
                        <a:defRPr sz="1800" kern="1200">
                          <a:solidFill>
                            <a:schemeClr val="dk1"/>
                          </a:solidFill>
                          <a:latin typeface="等线" panose="020F0502020204030204"/>
                        </a:defRPr>
                      </a:lvl7pPr>
                      <a:lvl8pPr marL="3200400" algn="l" defTabSz="914400" rtl="0" eaLnBrk="1" latinLnBrk="0" hangingPunct="1">
                        <a:defRPr sz="1800" kern="1200">
                          <a:solidFill>
                            <a:schemeClr val="dk1"/>
                          </a:solidFill>
                          <a:latin typeface="等线" panose="020F0502020204030204"/>
                        </a:defRPr>
                      </a:lvl8pPr>
                      <a:lvl9pPr marL="3657600" algn="l" defTabSz="914400" rtl="0" eaLnBrk="1" latinLnBrk="0" hangingPunct="1">
                        <a:defRPr sz="1800" kern="1200">
                          <a:solidFill>
                            <a:schemeClr val="dk1"/>
                          </a:solidFill>
                          <a:latin typeface="等线" panose="020F0502020204030204"/>
                        </a:defRPr>
                      </a:lvl9pPr>
                    </a:lstStyle>
                    <a:p>
                      <a:pPr algn="ctr">
                        <a:spcAft>
                          <a:spcPts val="0"/>
                        </a:spcAft>
                      </a:pPr>
                      <a:r>
                        <a:rPr lang="zh-CN" sz="1800">
                          <a:effectLst/>
                        </a:rPr>
                        <a:t>α</a:t>
                      </a:r>
                      <a:endParaRPr lang="zh-CN" sz="1800">
                        <a:effectLst/>
                        <a:latin typeface="Times New Roman" panose="02020603050405020304" pitchFamily="18" charset="0"/>
                        <a:ea typeface="宋体" panose="02010600030101010101" pitchFamily="2" charset="-122"/>
                      </a:endParaRPr>
                    </a:p>
                  </a:txBody>
                  <a:tcPr marL="68580" marR="68580"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5B9BD5">
                        <a:tint val="20000"/>
                      </a:srgbClr>
                    </a:solidFill>
                  </a:tcPr>
                </a:tc>
                <a:tc>
                  <a:txBody>
                    <a:bodyPr/>
                    <a:lstStyle>
                      <a:lvl1pPr marL="0" algn="l" defTabSz="914400" rtl="0" eaLnBrk="1" latinLnBrk="0" hangingPunct="1">
                        <a:defRPr sz="1800" kern="1200">
                          <a:solidFill>
                            <a:schemeClr val="dk1"/>
                          </a:solidFill>
                          <a:latin typeface="等线" panose="020F0502020204030204"/>
                        </a:defRPr>
                      </a:lvl1pPr>
                      <a:lvl2pPr marL="457200" algn="l" defTabSz="914400" rtl="0" eaLnBrk="1" latinLnBrk="0" hangingPunct="1">
                        <a:defRPr sz="1800" kern="1200">
                          <a:solidFill>
                            <a:schemeClr val="dk1"/>
                          </a:solidFill>
                          <a:latin typeface="等线" panose="020F0502020204030204"/>
                        </a:defRPr>
                      </a:lvl2pPr>
                      <a:lvl3pPr marL="914400" algn="l" defTabSz="914400" rtl="0" eaLnBrk="1" latinLnBrk="0" hangingPunct="1">
                        <a:defRPr sz="1800" kern="1200">
                          <a:solidFill>
                            <a:schemeClr val="dk1"/>
                          </a:solidFill>
                          <a:latin typeface="等线" panose="020F0502020204030204"/>
                        </a:defRPr>
                      </a:lvl3pPr>
                      <a:lvl4pPr marL="1371600" algn="l" defTabSz="914400" rtl="0" eaLnBrk="1" latinLnBrk="0" hangingPunct="1">
                        <a:defRPr sz="1800" kern="1200">
                          <a:solidFill>
                            <a:schemeClr val="dk1"/>
                          </a:solidFill>
                          <a:latin typeface="等线" panose="020F0502020204030204"/>
                        </a:defRPr>
                      </a:lvl4pPr>
                      <a:lvl5pPr marL="1828800" algn="l" defTabSz="914400" rtl="0" eaLnBrk="1" latinLnBrk="0" hangingPunct="1">
                        <a:defRPr sz="1800" kern="1200">
                          <a:solidFill>
                            <a:schemeClr val="dk1"/>
                          </a:solidFill>
                          <a:latin typeface="等线" panose="020F0502020204030204"/>
                        </a:defRPr>
                      </a:lvl5pPr>
                      <a:lvl6pPr marL="2286000" algn="l" defTabSz="914400" rtl="0" eaLnBrk="1" latinLnBrk="0" hangingPunct="1">
                        <a:defRPr sz="1800" kern="1200">
                          <a:solidFill>
                            <a:schemeClr val="dk1"/>
                          </a:solidFill>
                          <a:latin typeface="等线" panose="020F0502020204030204"/>
                        </a:defRPr>
                      </a:lvl6pPr>
                      <a:lvl7pPr marL="2743200" algn="l" defTabSz="914400" rtl="0" eaLnBrk="1" latinLnBrk="0" hangingPunct="1">
                        <a:defRPr sz="1800" kern="1200">
                          <a:solidFill>
                            <a:schemeClr val="dk1"/>
                          </a:solidFill>
                          <a:latin typeface="等线" panose="020F0502020204030204"/>
                        </a:defRPr>
                      </a:lvl7pPr>
                      <a:lvl8pPr marL="3200400" algn="l" defTabSz="914400" rtl="0" eaLnBrk="1" latinLnBrk="0" hangingPunct="1">
                        <a:defRPr sz="1800" kern="1200">
                          <a:solidFill>
                            <a:schemeClr val="dk1"/>
                          </a:solidFill>
                          <a:latin typeface="等线" panose="020F0502020204030204"/>
                        </a:defRPr>
                      </a:lvl8pPr>
                      <a:lvl9pPr marL="3657600" algn="l" defTabSz="914400" rtl="0" eaLnBrk="1" latinLnBrk="0" hangingPunct="1">
                        <a:defRPr sz="1800" kern="1200">
                          <a:solidFill>
                            <a:schemeClr val="dk1"/>
                          </a:solidFill>
                          <a:latin typeface="等线" panose="020F0502020204030204"/>
                        </a:defRPr>
                      </a:lvl9pPr>
                    </a:lstStyle>
                    <a:p>
                      <a:pPr algn="ctr">
                        <a:spcAft>
                          <a:spcPts val="0"/>
                        </a:spcAft>
                      </a:pPr>
                      <a:r>
                        <a:rPr lang="en-US" sz="1800">
                          <a:effectLst/>
                        </a:rPr>
                        <a:t>1.3031</a:t>
                      </a:r>
                      <a:endParaRPr lang="zh-CN" sz="1800">
                        <a:effectLst/>
                        <a:latin typeface="Times New Roman" panose="02020603050405020304" pitchFamily="18" charset="0"/>
                        <a:ea typeface="宋体" panose="02010600030101010101" pitchFamily="2" charset="-122"/>
                      </a:endParaRPr>
                    </a:p>
                  </a:txBody>
                  <a:tcPr marL="68580" marR="68580"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5B9BD5">
                        <a:tint val="20000"/>
                      </a:srgbClr>
                    </a:solidFill>
                  </a:tcPr>
                </a:tc>
                <a:tc>
                  <a:txBody>
                    <a:bodyPr/>
                    <a:lstStyle>
                      <a:lvl1pPr marL="0" algn="l" defTabSz="914400" rtl="0" eaLnBrk="1" latinLnBrk="0" hangingPunct="1">
                        <a:defRPr sz="1800" kern="1200">
                          <a:solidFill>
                            <a:schemeClr val="dk1"/>
                          </a:solidFill>
                          <a:latin typeface="等线" panose="020F0502020204030204"/>
                        </a:defRPr>
                      </a:lvl1pPr>
                      <a:lvl2pPr marL="457200" algn="l" defTabSz="914400" rtl="0" eaLnBrk="1" latinLnBrk="0" hangingPunct="1">
                        <a:defRPr sz="1800" kern="1200">
                          <a:solidFill>
                            <a:schemeClr val="dk1"/>
                          </a:solidFill>
                          <a:latin typeface="等线" panose="020F0502020204030204"/>
                        </a:defRPr>
                      </a:lvl2pPr>
                      <a:lvl3pPr marL="914400" algn="l" defTabSz="914400" rtl="0" eaLnBrk="1" latinLnBrk="0" hangingPunct="1">
                        <a:defRPr sz="1800" kern="1200">
                          <a:solidFill>
                            <a:schemeClr val="dk1"/>
                          </a:solidFill>
                          <a:latin typeface="等线" panose="020F0502020204030204"/>
                        </a:defRPr>
                      </a:lvl3pPr>
                      <a:lvl4pPr marL="1371600" algn="l" defTabSz="914400" rtl="0" eaLnBrk="1" latinLnBrk="0" hangingPunct="1">
                        <a:defRPr sz="1800" kern="1200">
                          <a:solidFill>
                            <a:schemeClr val="dk1"/>
                          </a:solidFill>
                          <a:latin typeface="等线" panose="020F0502020204030204"/>
                        </a:defRPr>
                      </a:lvl4pPr>
                      <a:lvl5pPr marL="1828800" algn="l" defTabSz="914400" rtl="0" eaLnBrk="1" latinLnBrk="0" hangingPunct="1">
                        <a:defRPr sz="1800" kern="1200">
                          <a:solidFill>
                            <a:schemeClr val="dk1"/>
                          </a:solidFill>
                          <a:latin typeface="等线" panose="020F0502020204030204"/>
                        </a:defRPr>
                      </a:lvl5pPr>
                      <a:lvl6pPr marL="2286000" algn="l" defTabSz="914400" rtl="0" eaLnBrk="1" latinLnBrk="0" hangingPunct="1">
                        <a:defRPr sz="1800" kern="1200">
                          <a:solidFill>
                            <a:schemeClr val="dk1"/>
                          </a:solidFill>
                          <a:latin typeface="等线" panose="020F0502020204030204"/>
                        </a:defRPr>
                      </a:lvl6pPr>
                      <a:lvl7pPr marL="2743200" algn="l" defTabSz="914400" rtl="0" eaLnBrk="1" latinLnBrk="0" hangingPunct="1">
                        <a:defRPr sz="1800" kern="1200">
                          <a:solidFill>
                            <a:schemeClr val="dk1"/>
                          </a:solidFill>
                          <a:latin typeface="等线" panose="020F0502020204030204"/>
                        </a:defRPr>
                      </a:lvl7pPr>
                      <a:lvl8pPr marL="3200400" algn="l" defTabSz="914400" rtl="0" eaLnBrk="1" latinLnBrk="0" hangingPunct="1">
                        <a:defRPr sz="1800" kern="1200">
                          <a:solidFill>
                            <a:schemeClr val="dk1"/>
                          </a:solidFill>
                          <a:latin typeface="等线" panose="020F0502020204030204"/>
                        </a:defRPr>
                      </a:lvl8pPr>
                      <a:lvl9pPr marL="3657600" algn="l" defTabSz="914400" rtl="0" eaLnBrk="1" latinLnBrk="0" hangingPunct="1">
                        <a:defRPr sz="1800" kern="1200">
                          <a:solidFill>
                            <a:schemeClr val="dk1"/>
                          </a:solidFill>
                          <a:latin typeface="等线" panose="020F0502020204030204"/>
                        </a:defRPr>
                      </a:lvl9pPr>
                    </a:lstStyle>
                    <a:p>
                      <a:pPr algn="ctr">
                        <a:spcAft>
                          <a:spcPts val="0"/>
                        </a:spcAft>
                      </a:pPr>
                      <a:r>
                        <a:rPr lang="en-US" sz="1800" dirty="0">
                          <a:effectLst/>
                        </a:rPr>
                        <a:t>1.2358</a:t>
                      </a:r>
                      <a:endParaRPr lang="zh-CN" sz="1800" dirty="0">
                        <a:effectLst/>
                        <a:latin typeface="Times New Roman" panose="02020603050405020304" pitchFamily="18" charset="0"/>
                        <a:ea typeface="宋体" panose="02010600030101010101" pitchFamily="2" charset="-122"/>
                      </a:endParaRPr>
                    </a:p>
                  </a:txBody>
                  <a:tcPr marL="68580" marR="68580"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5B9BD5">
                        <a:tint val="20000"/>
                      </a:srgbClr>
                    </a:solidFill>
                  </a:tcPr>
                </a:tc>
                <a:tc>
                  <a:txBody>
                    <a:bodyPr/>
                    <a:lstStyle>
                      <a:lvl1pPr marL="0" algn="l" defTabSz="914400" rtl="0" eaLnBrk="1" latinLnBrk="0" hangingPunct="1">
                        <a:defRPr sz="1800" kern="1200">
                          <a:solidFill>
                            <a:schemeClr val="dk1"/>
                          </a:solidFill>
                          <a:latin typeface="等线" panose="020F0502020204030204"/>
                        </a:defRPr>
                      </a:lvl1pPr>
                      <a:lvl2pPr marL="457200" algn="l" defTabSz="914400" rtl="0" eaLnBrk="1" latinLnBrk="0" hangingPunct="1">
                        <a:defRPr sz="1800" kern="1200">
                          <a:solidFill>
                            <a:schemeClr val="dk1"/>
                          </a:solidFill>
                          <a:latin typeface="等线" panose="020F0502020204030204"/>
                        </a:defRPr>
                      </a:lvl2pPr>
                      <a:lvl3pPr marL="914400" algn="l" defTabSz="914400" rtl="0" eaLnBrk="1" latinLnBrk="0" hangingPunct="1">
                        <a:defRPr sz="1800" kern="1200">
                          <a:solidFill>
                            <a:schemeClr val="dk1"/>
                          </a:solidFill>
                          <a:latin typeface="等线" panose="020F0502020204030204"/>
                        </a:defRPr>
                      </a:lvl3pPr>
                      <a:lvl4pPr marL="1371600" algn="l" defTabSz="914400" rtl="0" eaLnBrk="1" latinLnBrk="0" hangingPunct="1">
                        <a:defRPr sz="1800" kern="1200">
                          <a:solidFill>
                            <a:schemeClr val="dk1"/>
                          </a:solidFill>
                          <a:latin typeface="等线" panose="020F0502020204030204"/>
                        </a:defRPr>
                      </a:lvl4pPr>
                      <a:lvl5pPr marL="1828800" algn="l" defTabSz="914400" rtl="0" eaLnBrk="1" latinLnBrk="0" hangingPunct="1">
                        <a:defRPr sz="1800" kern="1200">
                          <a:solidFill>
                            <a:schemeClr val="dk1"/>
                          </a:solidFill>
                          <a:latin typeface="等线" panose="020F0502020204030204"/>
                        </a:defRPr>
                      </a:lvl5pPr>
                      <a:lvl6pPr marL="2286000" algn="l" defTabSz="914400" rtl="0" eaLnBrk="1" latinLnBrk="0" hangingPunct="1">
                        <a:defRPr sz="1800" kern="1200">
                          <a:solidFill>
                            <a:schemeClr val="dk1"/>
                          </a:solidFill>
                          <a:latin typeface="等线" panose="020F0502020204030204"/>
                        </a:defRPr>
                      </a:lvl6pPr>
                      <a:lvl7pPr marL="2743200" algn="l" defTabSz="914400" rtl="0" eaLnBrk="1" latinLnBrk="0" hangingPunct="1">
                        <a:defRPr sz="1800" kern="1200">
                          <a:solidFill>
                            <a:schemeClr val="dk1"/>
                          </a:solidFill>
                          <a:latin typeface="等线" panose="020F0502020204030204"/>
                        </a:defRPr>
                      </a:lvl7pPr>
                      <a:lvl8pPr marL="3200400" algn="l" defTabSz="914400" rtl="0" eaLnBrk="1" latinLnBrk="0" hangingPunct="1">
                        <a:defRPr sz="1800" kern="1200">
                          <a:solidFill>
                            <a:schemeClr val="dk1"/>
                          </a:solidFill>
                          <a:latin typeface="等线" panose="020F0502020204030204"/>
                        </a:defRPr>
                      </a:lvl8pPr>
                      <a:lvl9pPr marL="3657600" algn="l" defTabSz="914400" rtl="0" eaLnBrk="1" latinLnBrk="0" hangingPunct="1">
                        <a:defRPr sz="1800" kern="1200">
                          <a:solidFill>
                            <a:schemeClr val="dk1"/>
                          </a:solidFill>
                          <a:latin typeface="等线" panose="020F0502020204030204"/>
                        </a:defRPr>
                      </a:lvl9pPr>
                    </a:lstStyle>
                    <a:p>
                      <a:pPr algn="ctr">
                        <a:spcAft>
                          <a:spcPts val="0"/>
                        </a:spcAft>
                      </a:pPr>
                      <a:r>
                        <a:rPr lang="en-US" sz="1800">
                          <a:effectLst/>
                        </a:rPr>
                        <a:t>1.1578</a:t>
                      </a:r>
                      <a:endParaRPr lang="zh-CN" sz="1800">
                        <a:effectLst/>
                        <a:latin typeface="Times New Roman" panose="02020603050405020304" pitchFamily="18" charset="0"/>
                        <a:ea typeface="宋体" panose="02010600030101010101" pitchFamily="2" charset="-122"/>
                      </a:endParaRPr>
                    </a:p>
                  </a:txBody>
                  <a:tcPr marL="68580" marR="68580"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5B9BD5">
                        <a:tint val="20000"/>
                      </a:srgbClr>
                    </a:solidFill>
                  </a:tcPr>
                </a:tc>
                <a:tc>
                  <a:txBody>
                    <a:bodyPr/>
                    <a:lstStyle>
                      <a:lvl1pPr marL="0" algn="l" defTabSz="914400" rtl="0" eaLnBrk="1" latinLnBrk="0" hangingPunct="1">
                        <a:defRPr sz="1800" kern="1200">
                          <a:solidFill>
                            <a:schemeClr val="dk1"/>
                          </a:solidFill>
                          <a:latin typeface="等线" panose="020F0502020204030204"/>
                        </a:defRPr>
                      </a:lvl1pPr>
                      <a:lvl2pPr marL="457200" algn="l" defTabSz="914400" rtl="0" eaLnBrk="1" latinLnBrk="0" hangingPunct="1">
                        <a:defRPr sz="1800" kern="1200">
                          <a:solidFill>
                            <a:schemeClr val="dk1"/>
                          </a:solidFill>
                          <a:latin typeface="等线" panose="020F0502020204030204"/>
                        </a:defRPr>
                      </a:lvl2pPr>
                      <a:lvl3pPr marL="914400" algn="l" defTabSz="914400" rtl="0" eaLnBrk="1" latinLnBrk="0" hangingPunct="1">
                        <a:defRPr sz="1800" kern="1200">
                          <a:solidFill>
                            <a:schemeClr val="dk1"/>
                          </a:solidFill>
                          <a:latin typeface="等线" panose="020F0502020204030204"/>
                        </a:defRPr>
                      </a:lvl3pPr>
                      <a:lvl4pPr marL="1371600" algn="l" defTabSz="914400" rtl="0" eaLnBrk="1" latinLnBrk="0" hangingPunct="1">
                        <a:defRPr sz="1800" kern="1200">
                          <a:solidFill>
                            <a:schemeClr val="dk1"/>
                          </a:solidFill>
                          <a:latin typeface="等线" panose="020F0502020204030204"/>
                        </a:defRPr>
                      </a:lvl4pPr>
                      <a:lvl5pPr marL="1828800" algn="l" defTabSz="914400" rtl="0" eaLnBrk="1" latinLnBrk="0" hangingPunct="1">
                        <a:defRPr sz="1800" kern="1200">
                          <a:solidFill>
                            <a:schemeClr val="dk1"/>
                          </a:solidFill>
                          <a:latin typeface="等线" panose="020F0502020204030204"/>
                        </a:defRPr>
                      </a:lvl5pPr>
                      <a:lvl6pPr marL="2286000" algn="l" defTabSz="914400" rtl="0" eaLnBrk="1" latinLnBrk="0" hangingPunct="1">
                        <a:defRPr sz="1800" kern="1200">
                          <a:solidFill>
                            <a:schemeClr val="dk1"/>
                          </a:solidFill>
                          <a:latin typeface="等线" panose="020F0502020204030204"/>
                        </a:defRPr>
                      </a:lvl6pPr>
                      <a:lvl7pPr marL="2743200" algn="l" defTabSz="914400" rtl="0" eaLnBrk="1" latinLnBrk="0" hangingPunct="1">
                        <a:defRPr sz="1800" kern="1200">
                          <a:solidFill>
                            <a:schemeClr val="dk1"/>
                          </a:solidFill>
                          <a:latin typeface="等线" panose="020F0502020204030204"/>
                        </a:defRPr>
                      </a:lvl7pPr>
                      <a:lvl8pPr marL="3200400" algn="l" defTabSz="914400" rtl="0" eaLnBrk="1" latinLnBrk="0" hangingPunct="1">
                        <a:defRPr sz="1800" kern="1200">
                          <a:solidFill>
                            <a:schemeClr val="dk1"/>
                          </a:solidFill>
                          <a:latin typeface="等线" panose="020F0502020204030204"/>
                        </a:defRPr>
                      </a:lvl8pPr>
                      <a:lvl9pPr marL="3657600" algn="l" defTabSz="914400" rtl="0" eaLnBrk="1" latinLnBrk="0" hangingPunct="1">
                        <a:defRPr sz="1800" kern="1200">
                          <a:solidFill>
                            <a:schemeClr val="dk1"/>
                          </a:solidFill>
                          <a:latin typeface="等线" panose="020F0502020204030204"/>
                        </a:defRPr>
                      </a:lvl9pPr>
                    </a:lstStyle>
                    <a:p>
                      <a:pPr algn="ctr">
                        <a:spcAft>
                          <a:spcPts val="0"/>
                        </a:spcAft>
                      </a:pPr>
                      <a:r>
                        <a:rPr lang="en-US" sz="1800">
                          <a:effectLst/>
                        </a:rPr>
                        <a:t>1.0455</a:t>
                      </a:r>
                      <a:endParaRPr lang="zh-CN" sz="1800">
                        <a:effectLst/>
                        <a:latin typeface="Times New Roman" panose="02020603050405020304" pitchFamily="18" charset="0"/>
                        <a:ea typeface="宋体" panose="02010600030101010101" pitchFamily="2" charset="-122"/>
                      </a:endParaRPr>
                    </a:p>
                  </a:txBody>
                  <a:tcPr marL="68580" marR="68580"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5B9BD5">
                        <a:tint val="20000"/>
                      </a:srgbClr>
                    </a:solidFill>
                  </a:tcPr>
                </a:tc>
                <a:tc>
                  <a:txBody>
                    <a:bodyPr/>
                    <a:lstStyle>
                      <a:lvl1pPr marL="0" algn="l" defTabSz="914400" rtl="0" eaLnBrk="1" latinLnBrk="0" hangingPunct="1">
                        <a:defRPr sz="1800" kern="1200">
                          <a:solidFill>
                            <a:schemeClr val="dk1"/>
                          </a:solidFill>
                          <a:latin typeface="等线" panose="020F0502020204030204"/>
                        </a:defRPr>
                      </a:lvl1pPr>
                      <a:lvl2pPr marL="457200" algn="l" defTabSz="914400" rtl="0" eaLnBrk="1" latinLnBrk="0" hangingPunct="1">
                        <a:defRPr sz="1800" kern="1200">
                          <a:solidFill>
                            <a:schemeClr val="dk1"/>
                          </a:solidFill>
                          <a:latin typeface="等线" panose="020F0502020204030204"/>
                        </a:defRPr>
                      </a:lvl2pPr>
                      <a:lvl3pPr marL="914400" algn="l" defTabSz="914400" rtl="0" eaLnBrk="1" latinLnBrk="0" hangingPunct="1">
                        <a:defRPr sz="1800" kern="1200">
                          <a:solidFill>
                            <a:schemeClr val="dk1"/>
                          </a:solidFill>
                          <a:latin typeface="等线" panose="020F0502020204030204"/>
                        </a:defRPr>
                      </a:lvl3pPr>
                      <a:lvl4pPr marL="1371600" algn="l" defTabSz="914400" rtl="0" eaLnBrk="1" latinLnBrk="0" hangingPunct="1">
                        <a:defRPr sz="1800" kern="1200">
                          <a:solidFill>
                            <a:schemeClr val="dk1"/>
                          </a:solidFill>
                          <a:latin typeface="等线" panose="020F0502020204030204"/>
                        </a:defRPr>
                      </a:lvl4pPr>
                      <a:lvl5pPr marL="1828800" algn="l" defTabSz="914400" rtl="0" eaLnBrk="1" latinLnBrk="0" hangingPunct="1">
                        <a:defRPr sz="1800" kern="1200">
                          <a:solidFill>
                            <a:schemeClr val="dk1"/>
                          </a:solidFill>
                          <a:latin typeface="等线" panose="020F0502020204030204"/>
                        </a:defRPr>
                      </a:lvl5pPr>
                      <a:lvl6pPr marL="2286000" algn="l" defTabSz="914400" rtl="0" eaLnBrk="1" latinLnBrk="0" hangingPunct="1">
                        <a:defRPr sz="1800" kern="1200">
                          <a:solidFill>
                            <a:schemeClr val="dk1"/>
                          </a:solidFill>
                          <a:latin typeface="等线" panose="020F0502020204030204"/>
                        </a:defRPr>
                      </a:lvl6pPr>
                      <a:lvl7pPr marL="2743200" algn="l" defTabSz="914400" rtl="0" eaLnBrk="1" latinLnBrk="0" hangingPunct="1">
                        <a:defRPr sz="1800" kern="1200">
                          <a:solidFill>
                            <a:schemeClr val="dk1"/>
                          </a:solidFill>
                          <a:latin typeface="等线" panose="020F0502020204030204"/>
                        </a:defRPr>
                      </a:lvl7pPr>
                      <a:lvl8pPr marL="3200400" algn="l" defTabSz="914400" rtl="0" eaLnBrk="1" latinLnBrk="0" hangingPunct="1">
                        <a:defRPr sz="1800" kern="1200">
                          <a:solidFill>
                            <a:schemeClr val="dk1"/>
                          </a:solidFill>
                          <a:latin typeface="等线" panose="020F0502020204030204"/>
                        </a:defRPr>
                      </a:lvl8pPr>
                      <a:lvl9pPr marL="3657600" algn="l" defTabSz="914400" rtl="0" eaLnBrk="1" latinLnBrk="0" hangingPunct="1">
                        <a:defRPr sz="1800" kern="1200">
                          <a:solidFill>
                            <a:schemeClr val="dk1"/>
                          </a:solidFill>
                          <a:latin typeface="等线" panose="020F0502020204030204"/>
                        </a:defRPr>
                      </a:lvl9pPr>
                    </a:lstStyle>
                    <a:p>
                      <a:pPr algn="ctr">
                        <a:spcAft>
                          <a:spcPts val="0"/>
                        </a:spcAft>
                      </a:pPr>
                      <a:r>
                        <a:rPr lang="en-US" sz="1800">
                          <a:effectLst/>
                        </a:rPr>
                        <a:t>0.9588</a:t>
                      </a:r>
                      <a:endParaRPr lang="zh-CN" sz="1800">
                        <a:effectLst/>
                        <a:latin typeface="Times New Roman" panose="02020603050405020304" pitchFamily="18" charset="0"/>
                        <a:ea typeface="宋体" panose="02010600030101010101" pitchFamily="2" charset="-122"/>
                      </a:endParaRPr>
                    </a:p>
                  </a:txBody>
                  <a:tcPr marL="68580" marR="68580"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5B9BD5">
                        <a:tint val="20000"/>
                      </a:srgbClr>
                    </a:solidFill>
                  </a:tcPr>
                </a:tc>
                <a:tc>
                  <a:txBody>
                    <a:bodyPr/>
                    <a:lstStyle>
                      <a:lvl1pPr marL="0" algn="l" defTabSz="914400" rtl="0" eaLnBrk="1" latinLnBrk="0" hangingPunct="1">
                        <a:defRPr sz="1800" kern="1200">
                          <a:solidFill>
                            <a:schemeClr val="dk1"/>
                          </a:solidFill>
                          <a:latin typeface="等线" panose="020F0502020204030204"/>
                        </a:defRPr>
                      </a:lvl1pPr>
                      <a:lvl2pPr marL="457200" algn="l" defTabSz="914400" rtl="0" eaLnBrk="1" latinLnBrk="0" hangingPunct="1">
                        <a:defRPr sz="1800" kern="1200">
                          <a:solidFill>
                            <a:schemeClr val="dk1"/>
                          </a:solidFill>
                          <a:latin typeface="等线" panose="020F0502020204030204"/>
                        </a:defRPr>
                      </a:lvl2pPr>
                      <a:lvl3pPr marL="914400" algn="l" defTabSz="914400" rtl="0" eaLnBrk="1" latinLnBrk="0" hangingPunct="1">
                        <a:defRPr sz="1800" kern="1200">
                          <a:solidFill>
                            <a:schemeClr val="dk1"/>
                          </a:solidFill>
                          <a:latin typeface="等线" panose="020F0502020204030204"/>
                        </a:defRPr>
                      </a:lvl3pPr>
                      <a:lvl4pPr marL="1371600" algn="l" defTabSz="914400" rtl="0" eaLnBrk="1" latinLnBrk="0" hangingPunct="1">
                        <a:defRPr sz="1800" kern="1200">
                          <a:solidFill>
                            <a:schemeClr val="dk1"/>
                          </a:solidFill>
                          <a:latin typeface="等线" panose="020F0502020204030204"/>
                        </a:defRPr>
                      </a:lvl4pPr>
                      <a:lvl5pPr marL="1828800" algn="l" defTabSz="914400" rtl="0" eaLnBrk="1" latinLnBrk="0" hangingPunct="1">
                        <a:defRPr sz="1800" kern="1200">
                          <a:solidFill>
                            <a:schemeClr val="dk1"/>
                          </a:solidFill>
                          <a:latin typeface="等线" panose="020F0502020204030204"/>
                        </a:defRPr>
                      </a:lvl5pPr>
                      <a:lvl6pPr marL="2286000" algn="l" defTabSz="914400" rtl="0" eaLnBrk="1" latinLnBrk="0" hangingPunct="1">
                        <a:defRPr sz="1800" kern="1200">
                          <a:solidFill>
                            <a:schemeClr val="dk1"/>
                          </a:solidFill>
                          <a:latin typeface="等线" panose="020F0502020204030204"/>
                        </a:defRPr>
                      </a:lvl6pPr>
                      <a:lvl7pPr marL="2743200" algn="l" defTabSz="914400" rtl="0" eaLnBrk="1" latinLnBrk="0" hangingPunct="1">
                        <a:defRPr sz="1800" kern="1200">
                          <a:solidFill>
                            <a:schemeClr val="dk1"/>
                          </a:solidFill>
                          <a:latin typeface="等线" panose="020F0502020204030204"/>
                        </a:defRPr>
                      </a:lvl7pPr>
                      <a:lvl8pPr marL="3200400" algn="l" defTabSz="914400" rtl="0" eaLnBrk="1" latinLnBrk="0" hangingPunct="1">
                        <a:defRPr sz="1800" kern="1200">
                          <a:solidFill>
                            <a:schemeClr val="dk1"/>
                          </a:solidFill>
                          <a:latin typeface="等线" panose="020F0502020204030204"/>
                        </a:defRPr>
                      </a:lvl8pPr>
                      <a:lvl9pPr marL="3657600" algn="l" defTabSz="914400" rtl="0" eaLnBrk="1" latinLnBrk="0" hangingPunct="1">
                        <a:defRPr sz="1800" kern="1200">
                          <a:solidFill>
                            <a:schemeClr val="dk1"/>
                          </a:solidFill>
                          <a:latin typeface="等线" panose="020F0502020204030204"/>
                        </a:defRPr>
                      </a:lvl9pPr>
                    </a:lstStyle>
                    <a:p>
                      <a:pPr algn="ctr">
                        <a:spcAft>
                          <a:spcPts val="0"/>
                        </a:spcAft>
                      </a:pPr>
                      <a:r>
                        <a:rPr lang="en-US" sz="1800">
                          <a:effectLst/>
                        </a:rPr>
                        <a:t>0.8860</a:t>
                      </a:r>
                      <a:endParaRPr lang="zh-CN" sz="1800">
                        <a:effectLst/>
                        <a:latin typeface="Times New Roman" panose="02020603050405020304" pitchFamily="18" charset="0"/>
                        <a:ea typeface="宋体" panose="02010600030101010101" pitchFamily="2" charset="-122"/>
                      </a:endParaRPr>
                    </a:p>
                  </a:txBody>
                  <a:tcPr marL="68580" marR="68580"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5B9BD5">
                        <a:tint val="20000"/>
                      </a:srgbClr>
                    </a:solidFill>
                  </a:tcPr>
                </a:tc>
                <a:tc>
                  <a:txBody>
                    <a:bodyPr/>
                    <a:lstStyle>
                      <a:lvl1pPr marL="0" algn="l" defTabSz="914400" rtl="0" eaLnBrk="1" latinLnBrk="0" hangingPunct="1">
                        <a:defRPr sz="1800" kern="1200">
                          <a:solidFill>
                            <a:schemeClr val="dk1"/>
                          </a:solidFill>
                          <a:latin typeface="等线" panose="020F0502020204030204"/>
                        </a:defRPr>
                      </a:lvl1pPr>
                      <a:lvl2pPr marL="457200" algn="l" defTabSz="914400" rtl="0" eaLnBrk="1" latinLnBrk="0" hangingPunct="1">
                        <a:defRPr sz="1800" kern="1200">
                          <a:solidFill>
                            <a:schemeClr val="dk1"/>
                          </a:solidFill>
                          <a:latin typeface="等线" panose="020F0502020204030204"/>
                        </a:defRPr>
                      </a:lvl2pPr>
                      <a:lvl3pPr marL="914400" algn="l" defTabSz="914400" rtl="0" eaLnBrk="1" latinLnBrk="0" hangingPunct="1">
                        <a:defRPr sz="1800" kern="1200">
                          <a:solidFill>
                            <a:schemeClr val="dk1"/>
                          </a:solidFill>
                          <a:latin typeface="等线" panose="020F0502020204030204"/>
                        </a:defRPr>
                      </a:lvl3pPr>
                      <a:lvl4pPr marL="1371600" algn="l" defTabSz="914400" rtl="0" eaLnBrk="1" latinLnBrk="0" hangingPunct="1">
                        <a:defRPr sz="1800" kern="1200">
                          <a:solidFill>
                            <a:schemeClr val="dk1"/>
                          </a:solidFill>
                          <a:latin typeface="等线" panose="020F0502020204030204"/>
                        </a:defRPr>
                      </a:lvl4pPr>
                      <a:lvl5pPr marL="1828800" algn="l" defTabSz="914400" rtl="0" eaLnBrk="1" latinLnBrk="0" hangingPunct="1">
                        <a:defRPr sz="1800" kern="1200">
                          <a:solidFill>
                            <a:schemeClr val="dk1"/>
                          </a:solidFill>
                          <a:latin typeface="等线" panose="020F0502020204030204"/>
                        </a:defRPr>
                      </a:lvl5pPr>
                      <a:lvl6pPr marL="2286000" algn="l" defTabSz="914400" rtl="0" eaLnBrk="1" latinLnBrk="0" hangingPunct="1">
                        <a:defRPr sz="1800" kern="1200">
                          <a:solidFill>
                            <a:schemeClr val="dk1"/>
                          </a:solidFill>
                          <a:latin typeface="等线" panose="020F0502020204030204"/>
                        </a:defRPr>
                      </a:lvl6pPr>
                      <a:lvl7pPr marL="2743200" algn="l" defTabSz="914400" rtl="0" eaLnBrk="1" latinLnBrk="0" hangingPunct="1">
                        <a:defRPr sz="1800" kern="1200">
                          <a:solidFill>
                            <a:schemeClr val="dk1"/>
                          </a:solidFill>
                          <a:latin typeface="等线" panose="020F0502020204030204"/>
                        </a:defRPr>
                      </a:lvl7pPr>
                      <a:lvl8pPr marL="3200400" algn="l" defTabSz="914400" rtl="0" eaLnBrk="1" latinLnBrk="0" hangingPunct="1">
                        <a:defRPr sz="1800" kern="1200">
                          <a:solidFill>
                            <a:schemeClr val="dk1"/>
                          </a:solidFill>
                          <a:latin typeface="等线" panose="020F0502020204030204"/>
                        </a:defRPr>
                      </a:lvl8pPr>
                      <a:lvl9pPr marL="3657600" algn="l" defTabSz="914400" rtl="0" eaLnBrk="1" latinLnBrk="0" hangingPunct="1">
                        <a:defRPr sz="1800" kern="1200">
                          <a:solidFill>
                            <a:schemeClr val="dk1"/>
                          </a:solidFill>
                          <a:latin typeface="等线" panose="020F0502020204030204"/>
                        </a:defRPr>
                      </a:lvl9pPr>
                    </a:lstStyle>
                    <a:p>
                      <a:pPr algn="ctr">
                        <a:spcAft>
                          <a:spcPts val="0"/>
                        </a:spcAft>
                      </a:pPr>
                      <a:r>
                        <a:rPr lang="en-US" sz="1800" dirty="0">
                          <a:solidFill>
                            <a:srgbClr val="FF0000"/>
                          </a:solidFill>
                          <a:effectLst/>
                        </a:rPr>
                        <a:t>0.8227</a:t>
                      </a:r>
                      <a:endParaRPr lang="zh-CN" sz="1800" dirty="0">
                        <a:solidFill>
                          <a:srgbClr val="FF0000"/>
                        </a:solidFill>
                        <a:effectLst/>
                        <a:latin typeface="Times New Roman" panose="02020603050405020304" pitchFamily="18" charset="0"/>
                        <a:ea typeface="宋体" panose="02010600030101010101" pitchFamily="2" charset="-122"/>
                      </a:endParaRPr>
                    </a:p>
                  </a:txBody>
                  <a:tcPr marL="68580" marR="68580"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5B9BD5">
                        <a:tint val="20000"/>
                      </a:srgbClr>
                    </a:solidFill>
                  </a:tcPr>
                </a:tc>
                <a:extLst>
                  <a:ext uri="{0D108BD9-81ED-4DB2-BD59-A6C34878D82A}">
                    <a16:rowId xmlns:a16="http://schemas.microsoft.com/office/drawing/2014/main" val="4139864504"/>
                  </a:ext>
                </a:extLst>
              </a:tr>
              <a:tr h="528797">
                <a:tc>
                  <a:txBody>
                    <a:bodyPr/>
                    <a:lstStyle>
                      <a:lvl1pPr marL="0" algn="l" defTabSz="914400" rtl="0" eaLnBrk="1" latinLnBrk="0" hangingPunct="1">
                        <a:defRPr sz="1800" kern="1200">
                          <a:solidFill>
                            <a:schemeClr val="dk1"/>
                          </a:solidFill>
                          <a:latin typeface="等线" panose="020F0502020204030204"/>
                        </a:defRPr>
                      </a:lvl1pPr>
                      <a:lvl2pPr marL="457200" algn="l" defTabSz="914400" rtl="0" eaLnBrk="1" latinLnBrk="0" hangingPunct="1">
                        <a:defRPr sz="1800" kern="1200">
                          <a:solidFill>
                            <a:schemeClr val="dk1"/>
                          </a:solidFill>
                          <a:latin typeface="等线" panose="020F0502020204030204"/>
                        </a:defRPr>
                      </a:lvl2pPr>
                      <a:lvl3pPr marL="914400" algn="l" defTabSz="914400" rtl="0" eaLnBrk="1" latinLnBrk="0" hangingPunct="1">
                        <a:defRPr sz="1800" kern="1200">
                          <a:solidFill>
                            <a:schemeClr val="dk1"/>
                          </a:solidFill>
                          <a:latin typeface="等线" panose="020F0502020204030204"/>
                        </a:defRPr>
                      </a:lvl3pPr>
                      <a:lvl4pPr marL="1371600" algn="l" defTabSz="914400" rtl="0" eaLnBrk="1" latinLnBrk="0" hangingPunct="1">
                        <a:defRPr sz="1800" kern="1200">
                          <a:solidFill>
                            <a:schemeClr val="dk1"/>
                          </a:solidFill>
                          <a:latin typeface="等线" panose="020F0502020204030204"/>
                        </a:defRPr>
                      </a:lvl4pPr>
                      <a:lvl5pPr marL="1828800" algn="l" defTabSz="914400" rtl="0" eaLnBrk="1" latinLnBrk="0" hangingPunct="1">
                        <a:defRPr sz="1800" kern="1200">
                          <a:solidFill>
                            <a:schemeClr val="dk1"/>
                          </a:solidFill>
                          <a:latin typeface="等线" panose="020F0502020204030204"/>
                        </a:defRPr>
                      </a:lvl5pPr>
                      <a:lvl6pPr marL="2286000" algn="l" defTabSz="914400" rtl="0" eaLnBrk="1" latinLnBrk="0" hangingPunct="1">
                        <a:defRPr sz="1800" kern="1200">
                          <a:solidFill>
                            <a:schemeClr val="dk1"/>
                          </a:solidFill>
                          <a:latin typeface="等线" panose="020F0502020204030204"/>
                        </a:defRPr>
                      </a:lvl6pPr>
                      <a:lvl7pPr marL="2743200" algn="l" defTabSz="914400" rtl="0" eaLnBrk="1" latinLnBrk="0" hangingPunct="1">
                        <a:defRPr sz="1800" kern="1200">
                          <a:solidFill>
                            <a:schemeClr val="dk1"/>
                          </a:solidFill>
                          <a:latin typeface="等线" panose="020F0502020204030204"/>
                        </a:defRPr>
                      </a:lvl7pPr>
                      <a:lvl8pPr marL="3200400" algn="l" defTabSz="914400" rtl="0" eaLnBrk="1" latinLnBrk="0" hangingPunct="1">
                        <a:defRPr sz="1800" kern="1200">
                          <a:solidFill>
                            <a:schemeClr val="dk1"/>
                          </a:solidFill>
                          <a:latin typeface="等线" panose="020F0502020204030204"/>
                        </a:defRPr>
                      </a:lvl8pPr>
                      <a:lvl9pPr marL="3657600" algn="l" defTabSz="914400" rtl="0" eaLnBrk="1" latinLnBrk="0" hangingPunct="1">
                        <a:defRPr sz="1800" kern="1200">
                          <a:solidFill>
                            <a:schemeClr val="dk1"/>
                          </a:solidFill>
                          <a:latin typeface="等线" panose="020F0502020204030204"/>
                        </a:defRPr>
                      </a:lvl9pPr>
                    </a:lstStyle>
                    <a:p>
                      <a:pPr algn="ctr">
                        <a:spcAft>
                          <a:spcPts val="0"/>
                        </a:spcAft>
                      </a:pPr>
                      <a:r>
                        <a:rPr lang="zh-CN" sz="1800">
                          <a:effectLst/>
                        </a:rPr>
                        <a:t>ω</a:t>
                      </a:r>
                      <a:r>
                        <a:rPr lang="en-US" sz="1800" baseline="-25000">
                          <a:effectLst/>
                        </a:rPr>
                        <a:t>p</a:t>
                      </a:r>
                      <a:r>
                        <a:rPr lang="en-US" sz="1800">
                          <a:effectLst/>
                        </a:rPr>
                        <a:t>/</a:t>
                      </a:r>
                      <a:r>
                        <a:rPr lang="zh-CN" sz="1800">
                          <a:effectLst/>
                        </a:rPr>
                        <a:t>ω</a:t>
                      </a:r>
                      <a:r>
                        <a:rPr lang="en-US" sz="1800" baseline="-25000">
                          <a:effectLst/>
                        </a:rPr>
                        <a:t>0</a:t>
                      </a:r>
                      <a:endParaRPr lang="zh-CN" sz="1800">
                        <a:effectLst/>
                        <a:latin typeface="Times New Roman" panose="02020603050405020304" pitchFamily="18" charset="0"/>
                        <a:ea typeface="宋体" panose="02010600030101010101" pitchFamily="2" charset="-122"/>
                      </a:endParaRPr>
                    </a:p>
                  </a:txBody>
                  <a:tcPr marL="68580" marR="68580"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5B9BD5">
                        <a:tint val="20000"/>
                      </a:srgbClr>
                    </a:solidFill>
                  </a:tcPr>
                </a:tc>
                <a:tc>
                  <a:txBody>
                    <a:bodyPr/>
                    <a:lstStyle>
                      <a:lvl1pPr marL="0" algn="l" defTabSz="914400" rtl="0" eaLnBrk="1" latinLnBrk="0" hangingPunct="1">
                        <a:defRPr sz="1800" kern="1200">
                          <a:solidFill>
                            <a:schemeClr val="dk1"/>
                          </a:solidFill>
                          <a:latin typeface="等线" panose="020F0502020204030204"/>
                        </a:defRPr>
                      </a:lvl1pPr>
                      <a:lvl2pPr marL="457200" algn="l" defTabSz="914400" rtl="0" eaLnBrk="1" latinLnBrk="0" hangingPunct="1">
                        <a:defRPr sz="1800" kern="1200">
                          <a:solidFill>
                            <a:schemeClr val="dk1"/>
                          </a:solidFill>
                          <a:latin typeface="等线" panose="020F0502020204030204"/>
                        </a:defRPr>
                      </a:lvl2pPr>
                      <a:lvl3pPr marL="914400" algn="l" defTabSz="914400" rtl="0" eaLnBrk="1" latinLnBrk="0" hangingPunct="1">
                        <a:defRPr sz="1800" kern="1200">
                          <a:solidFill>
                            <a:schemeClr val="dk1"/>
                          </a:solidFill>
                          <a:latin typeface="等线" panose="020F0502020204030204"/>
                        </a:defRPr>
                      </a:lvl3pPr>
                      <a:lvl4pPr marL="1371600" algn="l" defTabSz="914400" rtl="0" eaLnBrk="1" latinLnBrk="0" hangingPunct="1">
                        <a:defRPr sz="1800" kern="1200">
                          <a:solidFill>
                            <a:schemeClr val="dk1"/>
                          </a:solidFill>
                          <a:latin typeface="等线" panose="020F0502020204030204"/>
                        </a:defRPr>
                      </a:lvl4pPr>
                      <a:lvl5pPr marL="1828800" algn="l" defTabSz="914400" rtl="0" eaLnBrk="1" latinLnBrk="0" hangingPunct="1">
                        <a:defRPr sz="1800" kern="1200">
                          <a:solidFill>
                            <a:schemeClr val="dk1"/>
                          </a:solidFill>
                          <a:latin typeface="等线" panose="020F0502020204030204"/>
                        </a:defRPr>
                      </a:lvl5pPr>
                      <a:lvl6pPr marL="2286000" algn="l" defTabSz="914400" rtl="0" eaLnBrk="1" latinLnBrk="0" hangingPunct="1">
                        <a:defRPr sz="1800" kern="1200">
                          <a:solidFill>
                            <a:schemeClr val="dk1"/>
                          </a:solidFill>
                          <a:latin typeface="等线" panose="020F0502020204030204"/>
                        </a:defRPr>
                      </a:lvl6pPr>
                      <a:lvl7pPr marL="2743200" algn="l" defTabSz="914400" rtl="0" eaLnBrk="1" latinLnBrk="0" hangingPunct="1">
                        <a:defRPr sz="1800" kern="1200">
                          <a:solidFill>
                            <a:schemeClr val="dk1"/>
                          </a:solidFill>
                          <a:latin typeface="等线" panose="020F0502020204030204"/>
                        </a:defRPr>
                      </a:lvl7pPr>
                      <a:lvl8pPr marL="3200400" algn="l" defTabSz="914400" rtl="0" eaLnBrk="1" latinLnBrk="0" hangingPunct="1">
                        <a:defRPr sz="1800" kern="1200">
                          <a:solidFill>
                            <a:schemeClr val="dk1"/>
                          </a:solidFill>
                          <a:latin typeface="等线" panose="020F0502020204030204"/>
                        </a:defRPr>
                      </a:lvl8pPr>
                      <a:lvl9pPr marL="3657600" algn="l" defTabSz="914400" rtl="0" eaLnBrk="1" latinLnBrk="0" hangingPunct="1">
                        <a:defRPr sz="1800" kern="1200">
                          <a:solidFill>
                            <a:schemeClr val="dk1"/>
                          </a:solidFill>
                          <a:latin typeface="等线" panose="020F0502020204030204"/>
                        </a:defRPr>
                      </a:lvl9pPr>
                    </a:lstStyle>
                    <a:p>
                      <a:pPr algn="ctr">
                        <a:spcAft>
                          <a:spcPts val="0"/>
                        </a:spcAft>
                      </a:pPr>
                      <a:r>
                        <a:rPr lang="en-US" sz="1800">
                          <a:effectLst/>
                        </a:rPr>
                        <a:t>0.5493</a:t>
                      </a:r>
                      <a:endParaRPr lang="zh-CN" sz="1800">
                        <a:effectLst/>
                        <a:latin typeface="Times New Roman" panose="02020603050405020304" pitchFamily="18" charset="0"/>
                        <a:ea typeface="宋体" panose="02010600030101010101" pitchFamily="2" charset="-122"/>
                      </a:endParaRPr>
                    </a:p>
                  </a:txBody>
                  <a:tcPr marL="68580" marR="68580"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5B9BD5">
                        <a:tint val="20000"/>
                      </a:srgbClr>
                    </a:solidFill>
                  </a:tcPr>
                </a:tc>
                <a:tc>
                  <a:txBody>
                    <a:bodyPr/>
                    <a:lstStyle>
                      <a:lvl1pPr marL="0" algn="l" defTabSz="914400" rtl="0" eaLnBrk="1" latinLnBrk="0" hangingPunct="1">
                        <a:defRPr sz="1800" kern="1200">
                          <a:solidFill>
                            <a:schemeClr val="dk1"/>
                          </a:solidFill>
                          <a:latin typeface="等线" panose="020F0502020204030204"/>
                        </a:defRPr>
                      </a:lvl1pPr>
                      <a:lvl2pPr marL="457200" algn="l" defTabSz="914400" rtl="0" eaLnBrk="1" latinLnBrk="0" hangingPunct="1">
                        <a:defRPr sz="1800" kern="1200">
                          <a:solidFill>
                            <a:schemeClr val="dk1"/>
                          </a:solidFill>
                          <a:latin typeface="等线" panose="020F0502020204030204"/>
                        </a:defRPr>
                      </a:lvl2pPr>
                      <a:lvl3pPr marL="914400" algn="l" defTabSz="914400" rtl="0" eaLnBrk="1" latinLnBrk="0" hangingPunct="1">
                        <a:defRPr sz="1800" kern="1200">
                          <a:solidFill>
                            <a:schemeClr val="dk1"/>
                          </a:solidFill>
                          <a:latin typeface="等线" panose="020F0502020204030204"/>
                        </a:defRPr>
                      </a:lvl3pPr>
                      <a:lvl4pPr marL="1371600" algn="l" defTabSz="914400" rtl="0" eaLnBrk="1" latinLnBrk="0" hangingPunct="1">
                        <a:defRPr sz="1800" kern="1200">
                          <a:solidFill>
                            <a:schemeClr val="dk1"/>
                          </a:solidFill>
                          <a:latin typeface="等线" panose="020F0502020204030204"/>
                        </a:defRPr>
                      </a:lvl4pPr>
                      <a:lvl5pPr marL="1828800" algn="l" defTabSz="914400" rtl="0" eaLnBrk="1" latinLnBrk="0" hangingPunct="1">
                        <a:defRPr sz="1800" kern="1200">
                          <a:solidFill>
                            <a:schemeClr val="dk1"/>
                          </a:solidFill>
                          <a:latin typeface="等线" panose="020F0502020204030204"/>
                        </a:defRPr>
                      </a:lvl5pPr>
                      <a:lvl6pPr marL="2286000" algn="l" defTabSz="914400" rtl="0" eaLnBrk="1" latinLnBrk="0" hangingPunct="1">
                        <a:defRPr sz="1800" kern="1200">
                          <a:solidFill>
                            <a:schemeClr val="dk1"/>
                          </a:solidFill>
                          <a:latin typeface="等线" panose="020F0502020204030204"/>
                        </a:defRPr>
                      </a:lvl6pPr>
                      <a:lvl7pPr marL="2743200" algn="l" defTabSz="914400" rtl="0" eaLnBrk="1" latinLnBrk="0" hangingPunct="1">
                        <a:defRPr sz="1800" kern="1200">
                          <a:solidFill>
                            <a:schemeClr val="dk1"/>
                          </a:solidFill>
                          <a:latin typeface="等线" panose="020F0502020204030204"/>
                        </a:defRPr>
                      </a:lvl7pPr>
                      <a:lvl8pPr marL="3200400" algn="l" defTabSz="914400" rtl="0" eaLnBrk="1" latinLnBrk="0" hangingPunct="1">
                        <a:defRPr sz="1800" kern="1200">
                          <a:solidFill>
                            <a:schemeClr val="dk1"/>
                          </a:solidFill>
                          <a:latin typeface="等线" panose="020F0502020204030204"/>
                        </a:defRPr>
                      </a:lvl8pPr>
                      <a:lvl9pPr marL="3657600" algn="l" defTabSz="914400" rtl="0" eaLnBrk="1" latinLnBrk="0" hangingPunct="1">
                        <a:defRPr sz="1800" kern="1200">
                          <a:solidFill>
                            <a:schemeClr val="dk1"/>
                          </a:solidFill>
                          <a:latin typeface="等线" panose="020F0502020204030204"/>
                        </a:defRPr>
                      </a:lvl9pPr>
                    </a:lstStyle>
                    <a:p>
                      <a:pPr algn="ctr">
                        <a:spcAft>
                          <a:spcPts val="0"/>
                        </a:spcAft>
                      </a:pPr>
                      <a:r>
                        <a:rPr lang="en-US" sz="1800">
                          <a:effectLst/>
                        </a:rPr>
                        <a:t>0.6878</a:t>
                      </a:r>
                      <a:endParaRPr lang="zh-CN" sz="1800">
                        <a:effectLst/>
                        <a:latin typeface="Times New Roman" panose="02020603050405020304" pitchFamily="18" charset="0"/>
                        <a:ea typeface="宋体" panose="02010600030101010101" pitchFamily="2" charset="-122"/>
                      </a:endParaRPr>
                    </a:p>
                  </a:txBody>
                  <a:tcPr marL="68580" marR="68580"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5B9BD5">
                        <a:tint val="20000"/>
                      </a:srgbClr>
                    </a:solidFill>
                  </a:tcPr>
                </a:tc>
                <a:tc>
                  <a:txBody>
                    <a:bodyPr/>
                    <a:lstStyle>
                      <a:lvl1pPr marL="0" algn="l" defTabSz="914400" rtl="0" eaLnBrk="1" latinLnBrk="0" hangingPunct="1">
                        <a:defRPr sz="1800" kern="1200">
                          <a:solidFill>
                            <a:schemeClr val="dk1"/>
                          </a:solidFill>
                          <a:latin typeface="等线" panose="020F0502020204030204"/>
                        </a:defRPr>
                      </a:lvl1pPr>
                      <a:lvl2pPr marL="457200" algn="l" defTabSz="914400" rtl="0" eaLnBrk="1" latinLnBrk="0" hangingPunct="1">
                        <a:defRPr sz="1800" kern="1200">
                          <a:solidFill>
                            <a:schemeClr val="dk1"/>
                          </a:solidFill>
                          <a:latin typeface="等线" panose="020F0502020204030204"/>
                        </a:defRPr>
                      </a:lvl2pPr>
                      <a:lvl3pPr marL="914400" algn="l" defTabSz="914400" rtl="0" eaLnBrk="1" latinLnBrk="0" hangingPunct="1">
                        <a:defRPr sz="1800" kern="1200">
                          <a:solidFill>
                            <a:schemeClr val="dk1"/>
                          </a:solidFill>
                          <a:latin typeface="等线" panose="020F0502020204030204"/>
                        </a:defRPr>
                      </a:lvl3pPr>
                      <a:lvl4pPr marL="1371600" algn="l" defTabSz="914400" rtl="0" eaLnBrk="1" latinLnBrk="0" hangingPunct="1">
                        <a:defRPr sz="1800" kern="1200">
                          <a:solidFill>
                            <a:schemeClr val="dk1"/>
                          </a:solidFill>
                          <a:latin typeface="等线" panose="020F0502020204030204"/>
                        </a:defRPr>
                      </a:lvl4pPr>
                      <a:lvl5pPr marL="1828800" algn="l" defTabSz="914400" rtl="0" eaLnBrk="1" latinLnBrk="0" hangingPunct="1">
                        <a:defRPr sz="1800" kern="1200">
                          <a:solidFill>
                            <a:schemeClr val="dk1"/>
                          </a:solidFill>
                          <a:latin typeface="等线" panose="020F0502020204030204"/>
                        </a:defRPr>
                      </a:lvl5pPr>
                      <a:lvl6pPr marL="2286000" algn="l" defTabSz="914400" rtl="0" eaLnBrk="1" latinLnBrk="0" hangingPunct="1">
                        <a:defRPr sz="1800" kern="1200">
                          <a:solidFill>
                            <a:schemeClr val="dk1"/>
                          </a:solidFill>
                          <a:latin typeface="等线" panose="020F0502020204030204"/>
                        </a:defRPr>
                      </a:lvl6pPr>
                      <a:lvl7pPr marL="2743200" algn="l" defTabSz="914400" rtl="0" eaLnBrk="1" latinLnBrk="0" hangingPunct="1">
                        <a:defRPr sz="1800" kern="1200">
                          <a:solidFill>
                            <a:schemeClr val="dk1"/>
                          </a:solidFill>
                          <a:latin typeface="等线" panose="020F0502020204030204"/>
                        </a:defRPr>
                      </a:lvl7pPr>
                      <a:lvl8pPr marL="3200400" algn="l" defTabSz="914400" rtl="0" eaLnBrk="1" latinLnBrk="0" hangingPunct="1">
                        <a:defRPr sz="1800" kern="1200">
                          <a:solidFill>
                            <a:schemeClr val="dk1"/>
                          </a:solidFill>
                          <a:latin typeface="等线" panose="020F0502020204030204"/>
                        </a:defRPr>
                      </a:lvl8pPr>
                      <a:lvl9pPr marL="3657600" algn="l" defTabSz="914400" rtl="0" eaLnBrk="1" latinLnBrk="0" hangingPunct="1">
                        <a:defRPr sz="1800" kern="1200">
                          <a:solidFill>
                            <a:schemeClr val="dk1"/>
                          </a:solidFill>
                          <a:latin typeface="等线" panose="020F0502020204030204"/>
                        </a:defRPr>
                      </a:lvl9pPr>
                    </a:lstStyle>
                    <a:p>
                      <a:pPr algn="ctr">
                        <a:spcAft>
                          <a:spcPts val="0"/>
                        </a:spcAft>
                      </a:pPr>
                      <a:r>
                        <a:rPr lang="en-US" sz="1800">
                          <a:effectLst/>
                        </a:rPr>
                        <a:t>0.8121</a:t>
                      </a:r>
                      <a:endParaRPr lang="zh-CN" sz="1800">
                        <a:effectLst/>
                        <a:latin typeface="Times New Roman" panose="02020603050405020304" pitchFamily="18" charset="0"/>
                        <a:ea typeface="宋体" panose="02010600030101010101" pitchFamily="2" charset="-122"/>
                      </a:endParaRPr>
                    </a:p>
                  </a:txBody>
                  <a:tcPr marL="68580" marR="68580"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5B9BD5">
                        <a:tint val="20000"/>
                      </a:srgbClr>
                    </a:solidFill>
                  </a:tcPr>
                </a:tc>
                <a:tc>
                  <a:txBody>
                    <a:bodyPr/>
                    <a:lstStyle>
                      <a:lvl1pPr marL="0" algn="l" defTabSz="914400" rtl="0" eaLnBrk="1" latinLnBrk="0" hangingPunct="1">
                        <a:defRPr sz="1800" kern="1200">
                          <a:solidFill>
                            <a:schemeClr val="dk1"/>
                          </a:solidFill>
                          <a:latin typeface="等线" panose="020F0502020204030204"/>
                        </a:defRPr>
                      </a:lvl1pPr>
                      <a:lvl2pPr marL="457200" algn="l" defTabSz="914400" rtl="0" eaLnBrk="1" latinLnBrk="0" hangingPunct="1">
                        <a:defRPr sz="1800" kern="1200">
                          <a:solidFill>
                            <a:schemeClr val="dk1"/>
                          </a:solidFill>
                          <a:latin typeface="等线" panose="020F0502020204030204"/>
                        </a:defRPr>
                      </a:lvl2pPr>
                      <a:lvl3pPr marL="914400" algn="l" defTabSz="914400" rtl="0" eaLnBrk="1" latinLnBrk="0" hangingPunct="1">
                        <a:defRPr sz="1800" kern="1200">
                          <a:solidFill>
                            <a:schemeClr val="dk1"/>
                          </a:solidFill>
                          <a:latin typeface="等线" panose="020F0502020204030204"/>
                        </a:defRPr>
                      </a:lvl3pPr>
                      <a:lvl4pPr marL="1371600" algn="l" defTabSz="914400" rtl="0" eaLnBrk="1" latinLnBrk="0" hangingPunct="1">
                        <a:defRPr sz="1800" kern="1200">
                          <a:solidFill>
                            <a:schemeClr val="dk1"/>
                          </a:solidFill>
                          <a:latin typeface="等线" panose="020F0502020204030204"/>
                        </a:defRPr>
                      </a:lvl4pPr>
                      <a:lvl5pPr marL="1828800" algn="l" defTabSz="914400" rtl="0" eaLnBrk="1" latinLnBrk="0" hangingPunct="1">
                        <a:defRPr sz="1800" kern="1200">
                          <a:solidFill>
                            <a:schemeClr val="dk1"/>
                          </a:solidFill>
                          <a:latin typeface="等线" panose="020F0502020204030204"/>
                        </a:defRPr>
                      </a:lvl5pPr>
                      <a:lvl6pPr marL="2286000" algn="l" defTabSz="914400" rtl="0" eaLnBrk="1" latinLnBrk="0" hangingPunct="1">
                        <a:defRPr sz="1800" kern="1200">
                          <a:solidFill>
                            <a:schemeClr val="dk1"/>
                          </a:solidFill>
                          <a:latin typeface="等线" panose="020F0502020204030204"/>
                        </a:defRPr>
                      </a:lvl6pPr>
                      <a:lvl7pPr marL="2743200" algn="l" defTabSz="914400" rtl="0" eaLnBrk="1" latinLnBrk="0" hangingPunct="1">
                        <a:defRPr sz="1800" kern="1200">
                          <a:solidFill>
                            <a:schemeClr val="dk1"/>
                          </a:solidFill>
                          <a:latin typeface="等线" panose="020F0502020204030204"/>
                        </a:defRPr>
                      </a:lvl7pPr>
                      <a:lvl8pPr marL="3200400" algn="l" defTabSz="914400" rtl="0" eaLnBrk="1" latinLnBrk="0" hangingPunct="1">
                        <a:defRPr sz="1800" kern="1200">
                          <a:solidFill>
                            <a:schemeClr val="dk1"/>
                          </a:solidFill>
                          <a:latin typeface="等线" panose="020F0502020204030204"/>
                        </a:defRPr>
                      </a:lvl8pPr>
                      <a:lvl9pPr marL="3657600" algn="l" defTabSz="914400" rtl="0" eaLnBrk="1" latinLnBrk="0" hangingPunct="1">
                        <a:defRPr sz="1800" kern="1200">
                          <a:solidFill>
                            <a:schemeClr val="dk1"/>
                          </a:solidFill>
                          <a:latin typeface="等线" panose="020F0502020204030204"/>
                        </a:defRPr>
                      </a:lvl9pPr>
                    </a:lstStyle>
                    <a:p>
                      <a:pPr algn="ctr">
                        <a:spcAft>
                          <a:spcPts val="0"/>
                        </a:spcAft>
                      </a:pPr>
                      <a:r>
                        <a:rPr lang="en-US" sz="1800">
                          <a:effectLst/>
                        </a:rPr>
                        <a:t>0.9524</a:t>
                      </a:r>
                      <a:endParaRPr lang="zh-CN" sz="1800">
                        <a:effectLst/>
                        <a:latin typeface="Times New Roman" panose="02020603050405020304" pitchFamily="18" charset="0"/>
                        <a:ea typeface="宋体" panose="02010600030101010101" pitchFamily="2" charset="-122"/>
                      </a:endParaRPr>
                    </a:p>
                  </a:txBody>
                  <a:tcPr marL="68580" marR="68580"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5B9BD5">
                        <a:tint val="20000"/>
                      </a:srgbClr>
                    </a:solidFill>
                  </a:tcPr>
                </a:tc>
                <a:tc>
                  <a:txBody>
                    <a:bodyPr/>
                    <a:lstStyle>
                      <a:lvl1pPr marL="0" algn="l" defTabSz="914400" rtl="0" eaLnBrk="1" latinLnBrk="0" hangingPunct="1">
                        <a:defRPr sz="1800" kern="1200">
                          <a:solidFill>
                            <a:schemeClr val="dk1"/>
                          </a:solidFill>
                          <a:latin typeface="等线" panose="020F0502020204030204"/>
                        </a:defRPr>
                      </a:lvl1pPr>
                      <a:lvl2pPr marL="457200" algn="l" defTabSz="914400" rtl="0" eaLnBrk="1" latinLnBrk="0" hangingPunct="1">
                        <a:defRPr sz="1800" kern="1200">
                          <a:solidFill>
                            <a:schemeClr val="dk1"/>
                          </a:solidFill>
                          <a:latin typeface="等线" panose="020F0502020204030204"/>
                        </a:defRPr>
                      </a:lvl2pPr>
                      <a:lvl3pPr marL="914400" algn="l" defTabSz="914400" rtl="0" eaLnBrk="1" latinLnBrk="0" hangingPunct="1">
                        <a:defRPr sz="1800" kern="1200">
                          <a:solidFill>
                            <a:schemeClr val="dk1"/>
                          </a:solidFill>
                          <a:latin typeface="等线" panose="020F0502020204030204"/>
                        </a:defRPr>
                      </a:lvl3pPr>
                      <a:lvl4pPr marL="1371600" algn="l" defTabSz="914400" rtl="0" eaLnBrk="1" latinLnBrk="0" hangingPunct="1">
                        <a:defRPr sz="1800" kern="1200">
                          <a:solidFill>
                            <a:schemeClr val="dk1"/>
                          </a:solidFill>
                          <a:latin typeface="等线" panose="020F0502020204030204"/>
                        </a:defRPr>
                      </a:lvl4pPr>
                      <a:lvl5pPr marL="1828800" algn="l" defTabSz="914400" rtl="0" eaLnBrk="1" latinLnBrk="0" hangingPunct="1">
                        <a:defRPr sz="1800" kern="1200">
                          <a:solidFill>
                            <a:schemeClr val="dk1"/>
                          </a:solidFill>
                          <a:latin typeface="等线" panose="020F0502020204030204"/>
                        </a:defRPr>
                      </a:lvl5pPr>
                      <a:lvl6pPr marL="2286000" algn="l" defTabSz="914400" rtl="0" eaLnBrk="1" latinLnBrk="0" hangingPunct="1">
                        <a:defRPr sz="1800" kern="1200">
                          <a:solidFill>
                            <a:schemeClr val="dk1"/>
                          </a:solidFill>
                          <a:latin typeface="等线" panose="020F0502020204030204"/>
                        </a:defRPr>
                      </a:lvl6pPr>
                      <a:lvl7pPr marL="2743200" algn="l" defTabSz="914400" rtl="0" eaLnBrk="1" latinLnBrk="0" hangingPunct="1">
                        <a:defRPr sz="1800" kern="1200">
                          <a:solidFill>
                            <a:schemeClr val="dk1"/>
                          </a:solidFill>
                          <a:latin typeface="等线" panose="020F0502020204030204"/>
                        </a:defRPr>
                      </a:lvl7pPr>
                      <a:lvl8pPr marL="3200400" algn="l" defTabSz="914400" rtl="0" eaLnBrk="1" latinLnBrk="0" hangingPunct="1">
                        <a:defRPr sz="1800" kern="1200">
                          <a:solidFill>
                            <a:schemeClr val="dk1"/>
                          </a:solidFill>
                          <a:latin typeface="等线" panose="020F0502020204030204"/>
                        </a:defRPr>
                      </a:lvl8pPr>
                      <a:lvl9pPr marL="3657600" algn="l" defTabSz="914400" rtl="0" eaLnBrk="1" latinLnBrk="0" hangingPunct="1">
                        <a:defRPr sz="1800" kern="1200">
                          <a:solidFill>
                            <a:schemeClr val="dk1"/>
                          </a:solidFill>
                          <a:latin typeface="等线" panose="020F0502020204030204"/>
                        </a:defRPr>
                      </a:lvl9pPr>
                    </a:lstStyle>
                    <a:p>
                      <a:pPr algn="ctr">
                        <a:spcAft>
                          <a:spcPts val="0"/>
                        </a:spcAft>
                      </a:pPr>
                      <a:r>
                        <a:rPr lang="en-US" sz="1800">
                          <a:effectLst/>
                        </a:rPr>
                        <a:t>1.0396</a:t>
                      </a:r>
                      <a:endParaRPr lang="zh-CN" sz="1800">
                        <a:effectLst/>
                        <a:latin typeface="Times New Roman" panose="02020603050405020304" pitchFamily="18" charset="0"/>
                        <a:ea typeface="宋体" panose="02010600030101010101" pitchFamily="2" charset="-122"/>
                      </a:endParaRPr>
                    </a:p>
                  </a:txBody>
                  <a:tcPr marL="68580" marR="68580"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5B9BD5">
                        <a:tint val="20000"/>
                      </a:srgbClr>
                    </a:solidFill>
                  </a:tcPr>
                </a:tc>
                <a:tc>
                  <a:txBody>
                    <a:bodyPr/>
                    <a:lstStyle>
                      <a:lvl1pPr marL="0" algn="l" defTabSz="914400" rtl="0" eaLnBrk="1" latinLnBrk="0" hangingPunct="1">
                        <a:defRPr sz="1800" kern="1200">
                          <a:solidFill>
                            <a:schemeClr val="dk1"/>
                          </a:solidFill>
                          <a:latin typeface="等线" panose="020F0502020204030204"/>
                        </a:defRPr>
                      </a:lvl1pPr>
                      <a:lvl2pPr marL="457200" algn="l" defTabSz="914400" rtl="0" eaLnBrk="1" latinLnBrk="0" hangingPunct="1">
                        <a:defRPr sz="1800" kern="1200">
                          <a:solidFill>
                            <a:schemeClr val="dk1"/>
                          </a:solidFill>
                          <a:latin typeface="等线" panose="020F0502020204030204"/>
                        </a:defRPr>
                      </a:lvl2pPr>
                      <a:lvl3pPr marL="914400" algn="l" defTabSz="914400" rtl="0" eaLnBrk="1" latinLnBrk="0" hangingPunct="1">
                        <a:defRPr sz="1800" kern="1200">
                          <a:solidFill>
                            <a:schemeClr val="dk1"/>
                          </a:solidFill>
                          <a:latin typeface="等线" panose="020F0502020204030204"/>
                        </a:defRPr>
                      </a:lvl3pPr>
                      <a:lvl4pPr marL="1371600" algn="l" defTabSz="914400" rtl="0" eaLnBrk="1" latinLnBrk="0" hangingPunct="1">
                        <a:defRPr sz="1800" kern="1200">
                          <a:solidFill>
                            <a:schemeClr val="dk1"/>
                          </a:solidFill>
                          <a:latin typeface="等线" panose="020F0502020204030204"/>
                        </a:defRPr>
                      </a:lvl4pPr>
                      <a:lvl5pPr marL="1828800" algn="l" defTabSz="914400" rtl="0" eaLnBrk="1" latinLnBrk="0" hangingPunct="1">
                        <a:defRPr sz="1800" kern="1200">
                          <a:solidFill>
                            <a:schemeClr val="dk1"/>
                          </a:solidFill>
                          <a:latin typeface="等线" panose="020F0502020204030204"/>
                        </a:defRPr>
                      </a:lvl5pPr>
                      <a:lvl6pPr marL="2286000" algn="l" defTabSz="914400" rtl="0" eaLnBrk="1" latinLnBrk="0" hangingPunct="1">
                        <a:defRPr sz="1800" kern="1200">
                          <a:solidFill>
                            <a:schemeClr val="dk1"/>
                          </a:solidFill>
                          <a:latin typeface="等线" panose="020F0502020204030204"/>
                        </a:defRPr>
                      </a:lvl6pPr>
                      <a:lvl7pPr marL="2743200" algn="l" defTabSz="914400" rtl="0" eaLnBrk="1" latinLnBrk="0" hangingPunct="1">
                        <a:defRPr sz="1800" kern="1200">
                          <a:solidFill>
                            <a:schemeClr val="dk1"/>
                          </a:solidFill>
                          <a:latin typeface="等线" panose="020F0502020204030204"/>
                        </a:defRPr>
                      </a:lvl7pPr>
                      <a:lvl8pPr marL="3200400" algn="l" defTabSz="914400" rtl="0" eaLnBrk="1" latinLnBrk="0" hangingPunct="1">
                        <a:defRPr sz="1800" kern="1200">
                          <a:solidFill>
                            <a:schemeClr val="dk1"/>
                          </a:solidFill>
                          <a:latin typeface="等线" panose="020F0502020204030204"/>
                        </a:defRPr>
                      </a:lvl8pPr>
                      <a:lvl9pPr marL="3657600" algn="l" defTabSz="914400" rtl="0" eaLnBrk="1" latinLnBrk="0" hangingPunct="1">
                        <a:defRPr sz="1800" kern="1200">
                          <a:solidFill>
                            <a:schemeClr val="dk1"/>
                          </a:solidFill>
                          <a:latin typeface="等线" panose="020F0502020204030204"/>
                        </a:defRPr>
                      </a:lvl9pPr>
                    </a:lstStyle>
                    <a:p>
                      <a:pPr algn="ctr">
                        <a:spcAft>
                          <a:spcPts val="0"/>
                        </a:spcAft>
                      </a:pPr>
                      <a:r>
                        <a:rPr lang="en-US" sz="1800">
                          <a:effectLst/>
                        </a:rPr>
                        <a:t>1.1023</a:t>
                      </a:r>
                      <a:endParaRPr lang="zh-CN" sz="1800">
                        <a:effectLst/>
                        <a:latin typeface="Times New Roman" panose="02020603050405020304" pitchFamily="18" charset="0"/>
                        <a:ea typeface="宋体" panose="02010600030101010101" pitchFamily="2" charset="-122"/>
                      </a:endParaRPr>
                    </a:p>
                  </a:txBody>
                  <a:tcPr marL="68580" marR="68580"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5B9BD5">
                        <a:tint val="20000"/>
                      </a:srgbClr>
                    </a:solidFill>
                  </a:tcPr>
                </a:tc>
                <a:tc>
                  <a:txBody>
                    <a:bodyPr/>
                    <a:lstStyle>
                      <a:lvl1pPr marL="0" algn="l" defTabSz="914400" rtl="0" eaLnBrk="1" latinLnBrk="0" hangingPunct="1">
                        <a:defRPr sz="1800" kern="1200">
                          <a:solidFill>
                            <a:schemeClr val="dk1"/>
                          </a:solidFill>
                          <a:latin typeface="等线" panose="020F0502020204030204"/>
                        </a:defRPr>
                      </a:lvl1pPr>
                      <a:lvl2pPr marL="457200" algn="l" defTabSz="914400" rtl="0" eaLnBrk="1" latinLnBrk="0" hangingPunct="1">
                        <a:defRPr sz="1800" kern="1200">
                          <a:solidFill>
                            <a:schemeClr val="dk1"/>
                          </a:solidFill>
                          <a:latin typeface="等线" panose="020F0502020204030204"/>
                        </a:defRPr>
                      </a:lvl2pPr>
                      <a:lvl3pPr marL="914400" algn="l" defTabSz="914400" rtl="0" eaLnBrk="1" latinLnBrk="0" hangingPunct="1">
                        <a:defRPr sz="1800" kern="1200">
                          <a:solidFill>
                            <a:schemeClr val="dk1"/>
                          </a:solidFill>
                          <a:latin typeface="等线" panose="020F0502020204030204"/>
                        </a:defRPr>
                      </a:lvl3pPr>
                      <a:lvl4pPr marL="1371600" algn="l" defTabSz="914400" rtl="0" eaLnBrk="1" latinLnBrk="0" hangingPunct="1">
                        <a:defRPr sz="1800" kern="1200">
                          <a:solidFill>
                            <a:schemeClr val="dk1"/>
                          </a:solidFill>
                          <a:latin typeface="等线" panose="020F0502020204030204"/>
                        </a:defRPr>
                      </a:lvl4pPr>
                      <a:lvl5pPr marL="1828800" algn="l" defTabSz="914400" rtl="0" eaLnBrk="1" latinLnBrk="0" hangingPunct="1">
                        <a:defRPr sz="1800" kern="1200">
                          <a:solidFill>
                            <a:schemeClr val="dk1"/>
                          </a:solidFill>
                          <a:latin typeface="等线" panose="020F0502020204030204"/>
                        </a:defRPr>
                      </a:lvl5pPr>
                      <a:lvl6pPr marL="2286000" algn="l" defTabSz="914400" rtl="0" eaLnBrk="1" latinLnBrk="0" hangingPunct="1">
                        <a:defRPr sz="1800" kern="1200">
                          <a:solidFill>
                            <a:schemeClr val="dk1"/>
                          </a:solidFill>
                          <a:latin typeface="等线" panose="020F0502020204030204"/>
                        </a:defRPr>
                      </a:lvl6pPr>
                      <a:lvl7pPr marL="2743200" algn="l" defTabSz="914400" rtl="0" eaLnBrk="1" latinLnBrk="0" hangingPunct="1">
                        <a:defRPr sz="1800" kern="1200">
                          <a:solidFill>
                            <a:schemeClr val="dk1"/>
                          </a:solidFill>
                          <a:latin typeface="等线" panose="020F0502020204030204"/>
                        </a:defRPr>
                      </a:lvl7pPr>
                      <a:lvl8pPr marL="3200400" algn="l" defTabSz="914400" rtl="0" eaLnBrk="1" latinLnBrk="0" hangingPunct="1">
                        <a:defRPr sz="1800" kern="1200">
                          <a:solidFill>
                            <a:schemeClr val="dk1"/>
                          </a:solidFill>
                          <a:latin typeface="等线" panose="020F0502020204030204"/>
                        </a:defRPr>
                      </a:lvl8pPr>
                      <a:lvl9pPr marL="3657600" algn="l" defTabSz="914400" rtl="0" eaLnBrk="1" latinLnBrk="0" hangingPunct="1">
                        <a:defRPr sz="1800" kern="1200">
                          <a:solidFill>
                            <a:schemeClr val="dk1"/>
                          </a:solidFill>
                          <a:latin typeface="等线" panose="020F0502020204030204"/>
                        </a:defRPr>
                      </a:lvl9pPr>
                    </a:lstStyle>
                    <a:p>
                      <a:pPr algn="ctr">
                        <a:spcAft>
                          <a:spcPts val="0"/>
                        </a:spcAft>
                      </a:pPr>
                      <a:r>
                        <a:rPr lang="en-US" sz="1800" dirty="0">
                          <a:effectLst/>
                        </a:rPr>
                        <a:t>1.1503</a:t>
                      </a:r>
                      <a:endParaRPr lang="zh-CN" sz="1800" dirty="0">
                        <a:effectLst/>
                        <a:latin typeface="Times New Roman" panose="02020603050405020304" pitchFamily="18" charset="0"/>
                        <a:ea typeface="宋体" panose="02010600030101010101" pitchFamily="2" charset="-122"/>
                      </a:endParaRPr>
                    </a:p>
                  </a:txBody>
                  <a:tcPr marL="68580" marR="68580"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5B9BD5">
                        <a:tint val="20000"/>
                      </a:srgbClr>
                    </a:solidFill>
                  </a:tcPr>
                </a:tc>
                <a:extLst>
                  <a:ext uri="{0D108BD9-81ED-4DB2-BD59-A6C34878D82A}">
                    <a16:rowId xmlns:a16="http://schemas.microsoft.com/office/drawing/2014/main" val="541885109"/>
                  </a:ext>
                </a:extLst>
              </a:tr>
              <a:tr h="528797">
                <a:tc>
                  <a:txBody>
                    <a:bodyPr/>
                    <a:lstStyle>
                      <a:lvl1pPr marL="0" algn="l" defTabSz="914400" rtl="0" eaLnBrk="1" latinLnBrk="0" hangingPunct="1">
                        <a:defRPr sz="1800" kern="1200">
                          <a:solidFill>
                            <a:schemeClr val="dk1"/>
                          </a:solidFill>
                          <a:latin typeface="等线" panose="020F0502020204030204"/>
                        </a:defRPr>
                      </a:lvl1pPr>
                      <a:lvl2pPr marL="457200" algn="l" defTabSz="914400" rtl="0" eaLnBrk="1" latinLnBrk="0" hangingPunct="1">
                        <a:defRPr sz="1800" kern="1200">
                          <a:solidFill>
                            <a:schemeClr val="dk1"/>
                          </a:solidFill>
                          <a:latin typeface="等线" panose="020F0502020204030204"/>
                        </a:defRPr>
                      </a:lvl2pPr>
                      <a:lvl3pPr marL="914400" algn="l" defTabSz="914400" rtl="0" eaLnBrk="1" latinLnBrk="0" hangingPunct="1">
                        <a:defRPr sz="1800" kern="1200">
                          <a:solidFill>
                            <a:schemeClr val="dk1"/>
                          </a:solidFill>
                          <a:latin typeface="等线" panose="020F0502020204030204"/>
                        </a:defRPr>
                      </a:lvl3pPr>
                      <a:lvl4pPr marL="1371600" algn="l" defTabSz="914400" rtl="0" eaLnBrk="1" latinLnBrk="0" hangingPunct="1">
                        <a:defRPr sz="1800" kern="1200">
                          <a:solidFill>
                            <a:schemeClr val="dk1"/>
                          </a:solidFill>
                          <a:latin typeface="等线" panose="020F0502020204030204"/>
                        </a:defRPr>
                      </a:lvl4pPr>
                      <a:lvl5pPr marL="1828800" algn="l" defTabSz="914400" rtl="0" eaLnBrk="1" latinLnBrk="0" hangingPunct="1">
                        <a:defRPr sz="1800" kern="1200">
                          <a:solidFill>
                            <a:schemeClr val="dk1"/>
                          </a:solidFill>
                          <a:latin typeface="等线" panose="020F0502020204030204"/>
                        </a:defRPr>
                      </a:lvl5pPr>
                      <a:lvl6pPr marL="2286000" algn="l" defTabSz="914400" rtl="0" eaLnBrk="1" latinLnBrk="0" hangingPunct="1">
                        <a:defRPr sz="1800" kern="1200">
                          <a:solidFill>
                            <a:schemeClr val="dk1"/>
                          </a:solidFill>
                          <a:latin typeface="等线" panose="020F0502020204030204"/>
                        </a:defRPr>
                      </a:lvl6pPr>
                      <a:lvl7pPr marL="2743200" algn="l" defTabSz="914400" rtl="0" eaLnBrk="1" latinLnBrk="0" hangingPunct="1">
                        <a:defRPr sz="1800" kern="1200">
                          <a:solidFill>
                            <a:schemeClr val="dk1"/>
                          </a:solidFill>
                          <a:latin typeface="等线" panose="020F0502020204030204"/>
                        </a:defRPr>
                      </a:lvl7pPr>
                      <a:lvl8pPr marL="3200400" algn="l" defTabSz="914400" rtl="0" eaLnBrk="1" latinLnBrk="0" hangingPunct="1">
                        <a:defRPr sz="1800" kern="1200">
                          <a:solidFill>
                            <a:schemeClr val="dk1"/>
                          </a:solidFill>
                          <a:latin typeface="等线" panose="020F0502020204030204"/>
                        </a:defRPr>
                      </a:lvl8pPr>
                      <a:lvl9pPr marL="3657600" algn="l" defTabSz="914400" rtl="0" eaLnBrk="1" latinLnBrk="0" hangingPunct="1">
                        <a:defRPr sz="1800" kern="1200">
                          <a:solidFill>
                            <a:schemeClr val="dk1"/>
                          </a:solidFill>
                          <a:latin typeface="等线" panose="020F0502020204030204"/>
                        </a:defRPr>
                      </a:lvl9pPr>
                    </a:lstStyle>
                    <a:p>
                      <a:pPr algn="ctr">
                        <a:spcAft>
                          <a:spcPts val="0"/>
                        </a:spcAft>
                      </a:pPr>
                      <a:r>
                        <a:rPr lang="zh-CN" sz="1800">
                          <a:effectLst/>
                        </a:rPr>
                        <a:t>ω</a:t>
                      </a:r>
                      <a:r>
                        <a:rPr lang="en-US" sz="1800" baseline="-25000">
                          <a:effectLst/>
                        </a:rPr>
                        <a:t>p</a:t>
                      </a:r>
                      <a:r>
                        <a:rPr lang="en-US" sz="1800">
                          <a:effectLst/>
                        </a:rPr>
                        <a:t>/</a:t>
                      </a:r>
                      <a:r>
                        <a:rPr lang="zh-CN" sz="1800">
                          <a:effectLst/>
                        </a:rPr>
                        <a:t>ω</a:t>
                      </a:r>
                      <a:r>
                        <a:rPr lang="en-US" sz="1800" baseline="-25000">
                          <a:effectLst/>
                        </a:rPr>
                        <a:t>c</a:t>
                      </a:r>
                      <a:endParaRPr lang="zh-CN" sz="1800">
                        <a:effectLst/>
                        <a:latin typeface="Times New Roman" panose="02020603050405020304" pitchFamily="18" charset="0"/>
                        <a:ea typeface="宋体" panose="02010600030101010101" pitchFamily="2" charset="-122"/>
                      </a:endParaRPr>
                    </a:p>
                  </a:txBody>
                  <a:tcPr marL="68580" marR="68580"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5B9BD5">
                        <a:tint val="20000"/>
                      </a:srgbClr>
                    </a:solidFill>
                  </a:tcPr>
                </a:tc>
                <a:tc>
                  <a:txBody>
                    <a:bodyPr/>
                    <a:lstStyle>
                      <a:lvl1pPr marL="0" algn="l" defTabSz="914400" rtl="0" eaLnBrk="1" latinLnBrk="0" hangingPunct="1">
                        <a:defRPr sz="1800" kern="1200">
                          <a:solidFill>
                            <a:schemeClr val="dk1"/>
                          </a:solidFill>
                          <a:latin typeface="等线" panose="020F0502020204030204"/>
                        </a:defRPr>
                      </a:lvl1pPr>
                      <a:lvl2pPr marL="457200" algn="l" defTabSz="914400" rtl="0" eaLnBrk="1" latinLnBrk="0" hangingPunct="1">
                        <a:defRPr sz="1800" kern="1200">
                          <a:solidFill>
                            <a:schemeClr val="dk1"/>
                          </a:solidFill>
                          <a:latin typeface="等线" panose="020F0502020204030204"/>
                        </a:defRPr>
                      </a:lvl2pPr>
                      <a:lvl3pPr marL="914400" algn="l" defTabSz="914400" rtl="0" eaLnBrk="1" latinLnBrk="0" hangingPunct="1">
                        <a:defRPr sz="1800" kern="1200">
                          <a:solidFill>
                            <a:schemeClr val="dk1"/>
                          </a:solidFill>
                          <a:latin typeface="等线" panose="020F0502020204030204"/>
                        </a:defRPr>
                      </a:lvl3pPr>
                      <a:lvl4pPr marL="1371600" algn="l" defTabSz="914400" rtl="0" eaLnBrk="1" latinLnBrk="0" hangingPunct="1">
                        <a:defRPr sz="1800" kern="1200">
                          <a:solidFill>
                            <a:schemeClr val="dk1"/>
                          </a:solidFill>
                          <a:latin typeface="等线" panose="020F0502020204030204"/>
                        </a:defRPr>
                      </a:lvl4pPr>
                      <a:lvl5pPr marL="1828800" algn="l" defTabSz="914400" rtl="0" eaLnBrk="1" latinLnBrk="0" hangingPunct="1">
                        <a:defRPr sz="1800" kern="1200">
                          <a:solidFill>
                            <a:schemeClr val="dk1"/>
                          </a:solidFill>
                          <a:latin typeface="等线" panose="020F0502020204030204"/>
                        </a:defRPr>
                      </a:lvl5pPr>
                      <a:lvl6pPr marL="2286000" algn="l" defTabSz="914400" rtl="0" eaLnBrk="1" latinLnBrk="0" hangingPunct="1">
                        <a:defRPr sz="1800" kern="1200">
                          <a:solidFill>
                            <a:schemeClr val="dk1"/>
                          </a:solidFill>
                          <a:latin typeface="等线" panose="020F0502020204030204"/>
                        </a:defRPr>
                      </a:lvl6pPr>
                      <a:lvl7pPr marL="2743200" algn="l" defTabSz="914400" rtl="0" eaLnBrk="1" latinLnBrk="0" hangingPunct="1">
                        <a:defRPr sz="1800" kern="1200">
                          <a:solidFill>
                            <a:schemeClr val="dk1"/>
                          </a:solidFill>
                          <a:latin typeface="等线" panose="020F0502020204030204"/>
                        </a:defRPr>
                      </a:lvl7pPr>
                      <a:lvl8pPr marL="3200400" algn="l" defTabSz="914400" rtl="0" eaLnBrk="1" latinLnBrk="0" hangingPunct="1">
                        <a:defRPr sz="1800" kern="1200">
                          <a:solidFill>
                            <a:schemeClr val="dk1"/>
                          </a:solidFill>
                          <a:latin typeface="等线" panose="020F0502020204030204"/>
                        </a:defRPr>
                      </a:lvl8pPr>
                      <a:lvl9pPr marL="3657600" algn="l" defTabSz="914400" rtl="0" eaLnBrk="1" latinLnBrk="0" hangingPunct="1">
                        <a:defRPr sz="1800" kern="1200">
                          <a:solidFill>
                            <a:schemeClr val="dk1"/>
                          </a:solidFill>
                          <a:latin typeface="等线" panose="020F0502020204030204"/>
                        </a:defRPr>
                      </a:lvl9pPr>
                    </a:lstStyle>
                    <a:p>
                      <a:pPr algn="ctr">
                        <a:spcAft>
                          <a:spcPts val="0"/>
                        </a:spcAft>
                      </a:pPr>
                      <a:r>
                        <a:rPr lang="en-US" sz="1800">
                          <a:effectLst/>
                        </a:rPr>
                        <a:t>0.5146</a:t>
                      </a:r>
                      <a:endParaRPr lang="zh-CN" sz="1800">
                        <a:effectLst/>
                        <a:latin typeface="Times New Roman" panose="02020603050405020304" pitchFamily="18" charset="0"/>
                        <a:ea typeface="宋体" panose="02010600030101010101" pitchFamily="2" charset="-122"/>
                      </a:endParaRPr>
                    </a:p>
                  </a:txBody>
                  <a:tcPr marL="68580" marR="68580"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5B9BD5">
                        <a:tint val="20000"/>
                      </a:srgbClr>
                    </a:solidFill>
                  </a:tcPr>
                </a:tc>
                <a:tc>
                  <a:txBody>
                    <a:bodyPr/>
                    <a:lstStyle>
                      <a:lvl1pPr marL="0" algn="l" defTabSz="914400" rtl="0" eaLnBrk="1" latinLnBrk="0" hangingPunct="1">
                        <a:defRPr sz="1800" kern="1200">
                          <a:solidFill>
                            <a:schemeClr val="dk1"/>
                          </a:solidFill>
                          <a:latin typeface="等线" panose="020F0502020204030204"/>
                        </a:defRPr>
                      </a:lvl1pPr>
                      <a:lvl2pPr marL="457200" algn="l" defTabSz="914400" rtl="0" eaLnBrk="1" latinLnBrk="0" hangingPunct="1">
                        <a:defRPr sz="1800" kern="1200">
                          <a:solidFill>
                            <a:schemeClr val="dk1"/>
                          </a:solidFill>
                          <a:latin typeface="等线" panose="020F0502020204030204"/>
                        </a:defRPr>
                      </a:lvl2pPr>
                      <a:lvl3pPr marL="914400" algn="l" defTabSz="914400" rtl="0" eaLnBrk="1" latinLnBrk="0" hangingPunct="1">
                        <a:defRPr sz="1800" kern="1200">
                          <a:solidFill>
                            <a:schemeClr val="dk1"/>
                          </a:solidFill>
                          <a:latin typeface="等线" panose="020F0502020204030204"/>
                        </a:defRPr>
                      </a:lvl3pPr>
                      <a:lvl4pPr marL="1371600" algn="l" defTabSz="914400" rtl="0" eaLnBrk="1" latinLnBrk="0" hangingPunct="1">
                        <a:defRPr sz="1800" kern="1200">
                          <a:solidFill>
                            <a:schemeClr val="dk1"/>
                          </a:solidFill>
                          <a:latin typeface="等线" panose="020F0502020204030204"/>
                        </a:defRPr>
                      </a:lvl4pPr>
                      <a:lvl5pPr marL="1828800" algn="l" defTabSz="914400" rtl="0" eaLnBrk="1" latinLnBrk="0" hangingPunct="1">
                        <a:defRPr sz="1800" kern="1200">
                          <a:solidFill>
                            <a:schemeClr val="dk1"/>
                          </a:solidFill>
                          <a:latin typeface="等线" panose="020F0502020204030204"/>
                        </a:defRPr>
                      </a:lvl5pPr>
                      <a:lvl6pPr marL="2286000" algn="l" defTabSz="914400" rtl="0" eaLnBrk="1" latinLnBrk="0" hangingPunct="1">
                        <a:defRPr sz="1800" kern="1200">
                          <a:solidFill>
                            <a:schemeClr val="dk1"/>
                          </a:solidFill>
                          <a:latin typeface="等线" panose="020F0502020204030204"/>
                        </a:defRPr>
                      </a:lvl6pPr>
                      <a:lvl7pPr marL="2743200" algn="l" defTabSz="914400" rtl="0" eaLnBrk="1" latinLnBrk="0" hangingPunct="1">
                        <a:defRPr sz="1800" kern="1200">
                          <a:solidFill>
                            <a:schemeClr val="dk1"/>
                          </a:solidFill>
                          <a:latin typeface="等线" panose="020F0502020204030204"/>
                        </a:defRPr>
                      </a:lvl7pPr>
                      <a:lvl8pPr marL="3200400" algn="l" defTabSz="914400" rtl="0" eaLnBrk="1" latinLnBrk="0" hangingPunct="1">
                        <a:defRPr sz="1800" kern="1200">
                          <a:solidFill>
                            <a:schemeClr val="dk1"/>
                          </a:solidFill>
                          <a:latin typeface="等线" panose="020F0502020204030204"/>
                        </a:defRPr>
                      </a:lvl8pPr>
                      <a:lvl9pPr marL="3657600" algn="l" defTabSz="914400" rtl="0" eaLnBrk="1" latinLnBrk="0" hangingPunct="1">
                        <a:defRPr sz="1800" kern="1200">
                          <a:solidFill>
                            <a:schemeClr val="dk1"/>
                          </a:solidFill>
                          <a:latin typeface="等线" panose="020F0502020204030204"/>
                        </a:defRPr>
                      </a:lvl9pPr>
                    </a:lstStyle>
                    <a:p>
                      <a:pPr algn="ctr">
                        <a:spcAft>
                          <a:spcPts val="0"/>
                        </a:spcAft>
                      </a:pPr>
                      <a:r>
                        <a:rPr lang="en-US" sz="1800">
                          <a:effectLst/>
                        </a:rPr>
                        <a:t>0.6257</a:t>
                      </a:r>
                      <a:endParaRPr lang="zh-CN" sz="1800">
                        <a:effectLst/>
                        <a:latin typeface="Times New Roman" panose="02020603050405020304" pitchFamily="18" charset="0"/>
                        <a:ea typeface="宋体" panose="02010600030101010101" pitchFamily="2" charset="-122"/>
                      </a:endParaRPr>
                    </a:p>
                  </a:txBody>
                  <a:tcPr marL="68580" marR="68580"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5B9BD5">
                        <a:tint val="20000"/>
                      </a:srgbClr>
                    </a:solidFill>
                  </a:tcPr>
                </a:tc>
                <a:tc>
                  <a:txBody>
                    <a:bodyPr/>
                    <a:lstStyle>
                      <a:lvl1pPr marL="0" algn="l" defTabSz="914400" rtl="0" eaLnBrk="1" latinLnBrk="0" hangingPunct="1">
                        <a:defRPr sz="1800" kern="1200">
                          <a:solidFill>
                            <a:schemeClr val="dk1"/>
                          </a:solidFill>
                          <a:latin typeface="等线" panose="020F0502020204030204"/>
                        </a:defRPr>
                      </a:lvl1pPr>
                      <a:lvl2pPr marL="457200" algn="l" defTabSz="914400" rtl="0" eaLnBrk="1" latinLnBrk="0" hangingPunct="1">
                        <a:defRPr sz="1800" kern="1200">
                          <a:solidFill>
                            <a:schemeClr val="dk1"/>
                          </a:solidFill>
                          <a:latin typeface="等线" panose="020F0502020204030204"/>
                        </a:defRPr>
                      </a:lvl2pPr>
                      <a:lvl3pPr marL="914400" algn="l" defTabSz="914400" rtl="0" eaLnBrk="1" latinLnBrk="0" hangingPunct="1">
                        <a:defRPr sz="1800" kern="1200">
                          <a:solidFill>
                            <a:schemeClr val="dk1"/>
                          </a:solidFill>
                          <a:latin typeface="等线" panose="020F0502020204030204"/>
                        </a:defRPr>
                      </a:lvl3pPr>
                      <a:lvl4pPr marL="1371600" algn="l" defTabSz="914400" rtl="0" eaLnBrk="1" latinLnBrk="0" hangingPunct="1">
                        <a:defRPr sz="1800" kern="1200">
                          <a:solidFill>
                            <a:schemeClr val="dk1"/>
                          </a:solidFill>
                          <a:latin typeface="等线" panose="020F0502020204030204"/>
                        </a:defRPr>
                      </a:lvl4pPr>
                      <a:lvl5pPr marL="1828800" algn="l" defTabSz="914400" rtl="0" eaLnBrk="1" latinLnBrk="0" hangingPunct="1">
                        <a:defRPr sz="1800" kern="1200">
                          <a:solidFill>
                            <a:schemeClr val="dk1"/>
                          </a:solidFill>
                          <a:latin typeface="等线" panose="020F0502020204030204"/>
                        </a:defRPr>
                      </a:lvl5pPr>
                      <a:lvl6pPr marL="2286000" algn="l" defTabSz="914400" rtl="0" eaLnBrk="1" latinLnBrk="0" hangingPunct="1">
                        <a:defRPr sz="1800" kern="1200">
                          <a:solidFill>
                            <a:schemeClr val="dk1"/>
                          </a:solidFill>
                          <a:latin typeface="等线" panose="020F0502020204030204"/>
                        </a:defRPr>
                      </a:lvl6pPr>
                      <a:lvl7pPr marL="2743200" algn="l" defTabSz="914400" rtl="0" eaLnBrk="1" latinLnBrk="0" hangingPunct="1">
                        <a:defRPr sz="1800" kern="1200">
                          <a:solidFill>
                            <a:schemeClr val="dk1"/>
                          </a:solidFill>
                          <a:latin typeface="等线" panose="020F0502020204030204"/>
                        </a:defRPr>
                      </a:lvl7pPr>
                      <a:lvl8pPr marL="3200400" algn="l" defTabSz="914400" rtl="0" eaLnBrk="1" latinLnBrk="0" hangingPunct="1">
                        <a:defRPr sz="1800" kern="1200">
                          <a:solidFill>
                            <a:schemeClr val="dk1"/>
                          </a:solidFill>
                          <a:latin typeface="等线" panose="020F0502020204030204"/>
                        </a:defRPr>
                      </a:lvl8pPr>
                      <a:lvl9pPr marL="3657600" algn="l" defTabSz="914400" rtl="0" eaLnBrk="1" latinLnBrk="0" hangingPunct="1">
                        <a:defRPr sz="1800" kern="1200">
                          <a:solidFill>
                            <a:schemeClr val="dk1"/>
                          </a:solidFill>
                          <a:latin typeface="等线" panose="020F0502020204030204"/>
                        </a:defRPr>
                      </a:lvl9pPr>
                    </a:lstStyle>
                    <a:p>
                      <a:pPr algn="ctr">
                        <a:spcAft>
                          <a:spcPts val="0"/>
                        </a:spcAft>
                      </a:pPr>
                      <a:r>
                        <a:rPr lang="en-US" sz="1800">
                          <a:effectLst/>
                        </a:rPr>
                        <a:t>0.7196</a:t>
                      </a:r>
                      <a:endParaRPr lang="zh-CN" sz="1800">
                        <a:effectLst/>
                        <a:latin typeface="Times New Roman" panose="02020603050405020304" pitchFamily="18" charset="0"/>
                        <a:ea typeface="宋体" panose="02010600030101010101" pitchFamily="2" charset="-122"/>
                      </a:endParaRPr>
                    </a:p>
                  </a:txBody>
                  <a:tcPr marL="68580" marR="68580"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5B9BD5">
                        <a:tint val="20000"/>
                      </a:srgbClr>
                    </a:solidFill>
                  </a:tcPr>
                </a:tc>
                <a:tc>
                  <a:txBody>
                    <a:bodyPr/>
                    <a:lstStyle>
                      <a:lvl1pPr marL="0" algn="l" defTabSz="914400" rtl="0" eaLnBrk="1" latinLnBrk="0" hangingPunct="1">
                        <a:defRPr sz="1800" kern="1200">
                          <a:solidFill>
                            <a:schemeClr val="dk1"/>
                          </a:solidFill>
                          <a:latin typeface="等线" panose="020F0502020204030204"/>
                        </a:defRPr>
                      </a:lvl1pPr>
                      <a:lvl2pPr marL="457200" algn="l" defTabSz="914400" rtl="0" eaLnBrk="1" latinLnBrk="0" hangingPunct="1">
                        <a:defRPr sz="1800" kern="1200">
                          <a:solidFill>
                            <a:schemeClr val="dk1"/>
                          </a:solidFill>
                          <a:latin typeface="等线" panose="020F0502020204030204"/>
                        </a:defRPr>
                      </a:lvl2pPr>
                      <a:lvl3pPr marL="914400" algn="l" defTabSz="914400" rtl="0" eaLnBrk="1" latinLnBrk="0" hangingPunct="1">
                        <a:defRPr sz="1800" kern="1200">
                          <a:solidFill>
                            <a:schemeClr val="dk1"/>
                          </a:solidFill>
                          <a:latin typeface="等线" panose="020F0502020204030204"/>
                        </a:defRPr>
                      </a:lvl3pPr>
                      <a:lvl4pPr marL="1371600" algn="l" defTabSz="914400" rtl="0" eaLnBrk="1" latinLnBrk="0" hangingPunct="1">
                        <a:defRPr sz="1800" kern="1200">
                          <a:solidFill>
                            <a:schemeClr val="dk1"/>
                          </a:solidFill>
                          <a:latin typeface="等线" panose="020F0502020204030204"/>
                        </a:defRPr>
                      </a:lvl4pPr>
                      <a:lvl5pPr marL="1828800" algn="l" defTabSz="914400" rtl="0" eaLnBrk="1" latinLnBrk="0" hangingPunct="1">
                        <a:defRPr sz="1800" kern="1200">
                          <a:solidFill>
                            <a:schemeClr val="dk1"/>
                          </a:solidFill>
                          <a:latin typeface="等线" panose="020F0502020204030204"/>
                        </a:defRPr>
                      </a:lvl5pPr>
                      <a:lvl6pPr marL="2286000" algn="l" defTabSz="914400" rtl="0" eaLnBrk="1" latinLnBrk="0" hangingPunct="1">
                        <a:defRPr sz="1800" kern="1200">
                          <a:solidFill>
                            <a:schemeClr val="dk1"/>
                          </a:solidFill>
                          <a:latin typeface="等线" panose="020F0502020204030204"/>
                        </a:defRPr>
                      </a:lvl6pPr>
                      <a:lvl7pPr marL="2743200" algn="l" defTabSz="914400" rtl="0" eaLnBrk="1" latinLnBrk="0" hangingPunct="1">
                        <a:defRPr sz="1800" kern="1200">
                          <a:solidFill>
                            <a:schemeClr val="dk1"/>
                          </a:solidFill>
                          <a:latin typeface="等线" panose="020F0502020204030204"/>
                        </a:defRPr>
                      </a:lvl7pPr>
                      <a:lvl8pPr marL="3200400" algn="l" defTabSz="914400" rtl="0" eaLnBrk="1" latinLnBrk="0" hangingPunct="1">
                        <a:defRPr sz="1800" kern="1200">
                          <a:solidFill>
                            <a:schemeClr val="dk1"/>
                          </a:solidFill>
                          <a:latin typeface="等线" panose="020F0502020204030204"/>
                        </a:defRPr>
                      </a:lvl8pPr>
                      <a:lvl9pPr marL="3657600" algn="l" defTabSz="914400" rtl="0" eaLnBrk="1" latinLnBrk="0" hangingPunct="1">
                        <a:defRPr sz="1800" kern="1200">
                          <a:solidFill>
                            <a:schemeClr val="dk1"/>
                          </a:solidFill>
                          <a:latin typeface="等线" panose="020F0502020204030204"/>
                        </a:defRPr>
                      </a:lvl9pPr>
                    </a:lstStyle>
                    <a:p>
                      <a:pPr algn="ctr">
                        <a:spcAft>
                          <a:spcPts val="0"/>
                        </a:spcAft>
                      </a:pPr>
                      <a:r>
                        <a:rPr lang="en-US" sz="1800" dirty="0">
                          <a:effectLst/>
                        </a:rPr>
                        <a:t>0.8213</a:t>
                      </a:r>
                      <a:endParaRPr lang="zh-CN" sz="1800" dirty="0">
                        <a:effectLst/>
                        <a:latin typeface="Times New Roman" panose="02020603050405020304" pitchFamily="18" charset="0"/>
                        <a:ea typeface="宋体" panose="02010600030101010101" pitchFamily="2" charset="-122"/>
                      </a:endParaRPr>
                    </a:p>
                  </a:txBody>
                  <a:tcPr marL="68580" marR="68580"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5B9BD5">
                        <a:tint val="20000"/>
                      </a:srgbClr>
                    </a:solidFill>
                  </a:tcPr>
                </a:tc>
                <a:tc>
                  <a:txBody>
                    <a:bodyPr/>
                    <a:lstStyle>
                      <a:lvl1pPr marL="0" algn="l" defTabSz="914400" rtl="0" eaLnBrk="1" latinLnBrk="0" hangingPunct="1">
                        <a:defRPr sz="1800" kern="1200">
                          <a:solidFill>
                            <a:schemeClr val="dk1"/>
                          </a:solidFill>
                          <a:latin typeface="等线" panose="020F0502020204030204"/>
                        </a:defRPr>
                      </a:lvl1pPr>
                      <a:lvl2pPr marL="457200" algn="l" defTabSz="914400" rtl="0" eaLnBrk="1" latinLnBrk="0" hangingPunct="1">
                        <a:defRPr sz="1800" kern="1200">
                          <a:solidFill>
                            <a:schemeClr val="dk1"/>
                          </a:solidFill>
                          <a:latin typeface="等线" panose="020F0502020204030204"/>
                        </a:defRPr>
                      </a:lvl2pPr>
                      <a:lvl3pPr marL="914400" algn="l" defTabSz="914400" rtl="0" eaLnBrk="1" latinLnBrk="0" hangingPunct="1">
                        <a:defRPr sz="1800" kern="1200">
                          <a:solidFill>
                            <a:schemeClr val="dk1"/>
                          </a:solidFill>
                          <a:latin typeface="等线" panose="020F0502020204030204"/>
                        </a:defRPr>
                      </a:lvl3pPr>
                      <a:lvl4pPr marL="1371600" algn="l" defTabSz="914400" rtl="0" eaLnBrk="1" latinLnBrk="0" hangingPunct="1">
                        <a:defRPr sz="1800" kern="1200">
                          <a:solidFill>
                            <a:schemeClr val="dk1"/>
                          </a:solidFill>
                          <a:latin typeface="等线" panose="020F0502020204030204"/>
                        </a:defRPr>
                      </a:lvl4pPr>
                      <a:lvl5pPr marL="1828800" algn="l" defTabSz="914400" rtl="0" eaLnBrk="1" latinLnBrk="0" hangingPunct="1">
                        <a:defRPr sz="1800" kern="1200">
                          <a:solidFill>
                            <a:schemeClr val="dk1"/>
                          </a:solidFill>
                          <a:latin typeface="等线" panose="020F0502020204030204"/>
                        </a:defRPr>
                      </a:lvl5pPr>
                      <a:lvl6pPr marL="2286000" algn="l" defTabSz="914400" rtl="0" eaLnBrk="1" latinLnBrk="0" hangingPunct="1">
                        <a:defRPr sz="1800" kern="1200">
                          <a:solidFill>
                            <a:schemeClr val="dk1"/>
                          </a:solidFill>
                          <a:latin typeface="等线" panose="020F0502020204030204"/>
                        </a:defRPr>
                      </a:lvl6pPr>
                      <a:lvl7pPr marL="2743200" algn="l" defTabSz="914400" rtl="0" eaLnBrk="1" latinLnBrk="0" hangingPunct="1">
                        <a:defRPr sz="1800" kern="1200">
                          <a:solidFill>
                            <a:schemeClr val="dk1"/>
                          </a:solidFill>
                          <a:latin typeface="等线" panose="020F0502020204030204"/>
                        </a:defRPr>
                      </a:lvl7pPr>
                      <a:lvl8pPr marL="3200400" algn="l" defTabSz="914400" rtl="0" eaLnBrk="1" latinLnBrk="0" hangingPunct="1">
                        <a:defRPr sz="1800" kern="1200">
                          <a:solidFill>
                            <a:schemeClr val="dk1"/>
                          </a:solidFill>
                          <a:latin typeface="等线" panose="020F0502020204030204"/>
                        </a:defRPr>
                      </a:lvl8pPr>
                      <a:lvl9pPr marL="3657600" algn="l" defTabSz="914400" rtl="0" eaLnBrk="1" latinLnBrk="0" hangingPunct="1">
                        <a:defRPr sz="1800" kern="1200">
                          <a:solidFill>
                            <a:schemeClr val="dk1"/>
                          </a:solidFill>
                          <a:latin typeface="等线" panose="020F0502020204030204"/>
                        </a:defRPr>
                      </a:lvl9pPr>
                    </a:lstStyle>
                    <a:p>
                      <a:pPr algn="ctr">
                        <a:spcAft>
                          <a:spcPts val="0"/>
                        </a:spcAft>
                      </a:pPr>
                      <a:r>
                        <a:rPr lang="en-US" sz="1800" dirty="0">
                          <a:effectLst/>
                        </a:rPr>
                        <a:t>0.8844</a:t>
                      </a:r>
                      <a:endParaRPr lang="zh-CN" sz="1800" dirty="0">
                        <a:effectLst/>
                        <a:latin typeface="Times New Roman" panose="02020603050405020304" pitchFamily="18" charset="0"/>
                        <a:ea typeface="宋体" panose="02010600030101010101" pitchFamily="2" charset="-122"/>
                      </a:endParaRPr>
                    </a:p>
                  </a:txBody>
                  <a:tcPr marL="68580" marR="68580"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5B9BD5">
                        <a:tint val="20000"/>
                      </a:srgbClr>
                    </a:solidFill>
                  </a:tcPr>
                </a:tc>
                <a:tc>
                  <a:txBody>
                    <a:bodyPr/>
                    <a:lstStyle>
                      <a:lvl1pPr marL="0" algn="l" defTabSz="914400" rtl="0" eaLnBrk="1" latinLnBrk="0" hangingPunct="1">
                        <a:defRPr sz="1800" kern="1200">
                          <a:solidFill>
                            <a:schemeClr val="dk1"/>
                          </a:solidFill>
                          <a:latin typeface="等线" panose="020F0502020204030204"/>
                        </a:defRPr>
                      </a:lvl1pPr>
                      <a:lvl2pPr marL="457200" algn="l" defTabSz="914400" rtl="0" eaLnBrk="1" latinLnBrk="0" hangingPunct="1">
                        <a:defRPr sz="1800" kern="1200">
                          <a:solidFill>
                            <a:schemeClr val="dk1"/>
                          </a:solidFill>
                          <a:latin typeface="等线" panose="020F0502020204030204"/>
                        </a:defRPr>
                      </a:lvl2pPr>
                      <a:lvl3pPr marL="914400" algn="l" defTabSz="914400" rtl="0" eaLnBrk="1" latinLnBrk="0" hangingPunct="1">
                        <a:defRPr sz="1800" kern="1200">
                          <a:solidFill>
                            <a:schemeClr val="dk1"/>
                          </a:solidFill>
                          <a:latin typeface="等线" panose="020F0502020204030204"/>
                        </a:defRPr>
                      </a:lvl3pPr>
                      <a:lvl4pPr marL="1371600" algn="l" defTabSz="914400" rtl="0" eaLnBrk="1" latinLnBrk="0" hangingPunct="1">
                        <a:defRPr sz="1800" kern="1200">
                          <a:solidFill>
                            <a:schemeClr val="dk1"/>
                          </a:solidFill>
                          <a:latin typeface="等线" panose="020F0502020204030204"/>
                        </a:defRPr>
                      </a:lvl4pPr>
                      <a:lvl5pPr marL="1828800" algn="l" defTabSz="914400" rtl="0" eaLnBrk="1" latinLnBrk="0" hangingPunct="1">
                        <a:defRPr sz="1800" kern="1200">
                          <a:solidFill>
                            <a:schemeClr val="dk1"/>
                          </a:solidFill>
                          <a:latin typeface="等线" panose="020F0502020204030204"/>
                        </a:defRPr>
                      </a:lvl5pPr>
                      <a:lvl6pPr marL="2286000" algn="l" defTabSz="914400" rtl="0" eaLnBrk="1" latinLnBrk="0" hangingPunct="1">
                        <a:defRPr sz="1800" kern="1200">
                          <a:solidFill>
                            <a:schemeClr val="dk1"/>
                          </a:solidFill>
                          <a:latin typeface="等线" panose="020F0502020204030204"/>
                        </a:defRPr>
                      </a:lvl6pPr>
                      <a:lvl7pPr marL="2743200" algn="l" defTabSz="914400" rtl="0" eaLnBrk="1" latinLnBrk="0" hangingPunct="1">
                        <a:defRPr sz="1800" kern="1200">
                          <a:solidFill>
                            <a:schemeClr val="dk1"/>
                          </a:solidFill>
                          <a:latin typeface="等线" panose="020F0502020204030204"/>
                        </a:defRPr>
                      </a:lvl7pPr>
                      <a:lvl8pPr marL="3200400" algn="l" defTabSz="914400" rtl="0" eaLnBrk="1" latinLnBrk="0" hangingPunct="1">
                        <a:defRPr sz="1800" kern="1200">
                          <a:solidFill>
                            <a:schemeClr val="dk1"/>
                          </a:solidFill>
                          <a:latin typeface="等线" panose="020F0502020204030204"/>
                        </a:defRPr>
                      </a:lvl8pPr>
                      <a:lvl9pPr marL="3657600" algn="l" defTabSz="914400" rtl="0" eaLnBrk="1" latinLnBrk="0" hangingPunct="1">
                        <a:defRPr sz="1800" kern="1200">
                          <a:solidFill>
                            <a:schemeClr val="dk1"/>
                          </a:solidFill>
                          <a:latin typeface="等线" panose="020F0502020204030204"/>
                        </a:defRPr>
                      </a:lvl9pPr>
                    </a:lstStyle>
                    <a:p>
                      <a:pPr algn="ctr">
                        <a:spcAft>
                          <a:spcPts val="0"/>
                        </a:spcAft>
                      </a:pPr>
                      <a:r>
                        <a:rPr lang="en-US" sz="1800">
                          <a:effectLst/>
                        </a:rPr>
                        <a:t>0.9310</a:t>
                      </a:r>
                      <a:endParaRPr lang="zh-CN" sz="1800">
                        <a:effectLst/>
                        <a:latin typeface="Times New Roman" panose="02020603050405020304" pitchFamily="18" charset="0"/>
                        <a:ea typeface="宋体" panose="02010600030101010101" pitchFamily="2" charset="-122"/>
                      </a:endParaRPr>
                    </a:p>
                  </a:txBody>
                  <a:tcPr marL="68580" marR="68580"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5B9BD5">
                        <a:tint val="20000"/>
                      </a:srgbClr>
                    </a:solidFill>
                  </a:tcPr>
                </a:tc>
                <a:tc>
                  <a:txBody>
                    <a:bodyPr/>
                    <a:lstStyle>
                      <a:lvl1pPr marL="0" algn="l" defTabSz="914400" rtl="0" eaLnBrk="1" latinLnBrk="0" hangingPunct="1">
                        <a:defRPr sz="1800" kern="1200">
                          <a:solidFill>
                            <a:schemeClr val="dk1"/>
                          </a:solidFill>
                          <a:latin typeface="等线" panose="020F0502020204030204"/>
                        </a:defRPr>
                      </a:lvl1pPr>
                      <a:lvl2pPr marL="457200" algn="l" defTabSz="914400" rtl="0" eaLnBrk="1" latinLnBrk="0" hangingPunct="1">
                        <a:defRPr sz="1800" kern="1200">
                          <a:solidFill>
                            <a:schemeClr val="dk1"/>
                          </a:solidFill>
                          <a:latin typeface="等线" panose="020F0502020204030204"/>
                        </a:defRPr>
                      </a:lvl2pPr>
                      <a:lvl3pPr marL="914400" algn="l" defTabSz="914400" rtl="0" eaLnBrk="1" latinLnBrk="0" hangingPunct="1">
                        <a:defRPr sz="1800" kern="1200">
                          <a:solidFill>
                            <a:schemeClr val="dk1"/>
                          </a:solidFill>
                          <a:latin typeface="等线" panose="020F0502020204030204"/>
                        </a:defRPr>
                      </a:lvl3pPr>
                      <a:lvl4pPr marL="1371600" algn="l" defTabSz="914400" rtl="0" eaLnBrk="1" latinLnBrk="0" hangingPunct="1">
                        <a:defRPr sz="1800" kern="1200">
                          <a:solidFill>
                            <a:schemeClr val="dk1"/>
                          </a:solidFill>
                          <a:latin typeface="等线" panose="020F0502020204030204"/>
                        </a:defRPr>
                      </a:lvl4pPr>
                      <a:lvl5pPr marL="1828800" algn="l" defTabSz="914400" rtl="0" eaLnBrk="1" latinLnBrk="0" hangingPunct="1">
                        <a:defRPr sz="1800" kern="1200">
                          <a:solidFill>
                            <a:schemeClr val="dk1"/>
                          </a:solidFill>
                          <a:latin typeface="等线" panose="020F0502020204030204"/>
                        </a:defRPr>
                      </a:lvl5pPr>
                      <a:lvl6pPr marL="2286000" algn="l" defTabSz="914400" rtl="0" eaLnBrk="1" latinLnBrk="0" hangingPunct="1">
                        <a:defRPr sz="1800" kern="1200">
                          <a:solidFill>
                            <a:schemeClr val="dk1"/>
                          </a:solidFill>
                          <a:latin typeface="等线" panose="020F0502020204030204"/>
                        </a:defRPr>
                      </a:lvl6pPr>
                      <a:lvl7pPr marL="2743200" algn="l" defTabSz="914400" rtl="0" eaLnBrk="1" latinLnBrk="0" hangingPunct="1">
                        <a:defRPr sz="1800" kern="1200">
                          <a:solidFill>
                            <a:schemeClr val="dk1"/>
                          </a:solidFill>
                          <a:latin typeface="等线" panose="020F0502020204030204"/>
                        </a:defRPr>
                      </a:lvl7pPr>
                      <a:lvl8pPr marL="3200400" algn="l" defTabSz="914400" rtl="0" eaLnBrk="1" latinLnBrk="0" hangingPunct="1">
                        <a:defRPr sz="1800" kern="1200">
                          <a:solidFill>
                            <a:schemeClr val="dk1"/>
                          </a:solidFill>
                          <a:latin typeface="等线" panose="020F0502020204030204"/>
                        </a:defRPr>
                      </a:lvl8pPr>
                      <a:lvl9pPr marL="3657600" algn="l" defTabSz="914400" rtl="0" eaLnBrk="1" latinLnBrk="0" hangingPunct="1">
                        <a:defRPr sz="1800" kern="1200">
                          <a:solidFill>
                            <a:schemeClr val="dk1"/>
                          </a:solidFill>
                          <a:latin typeface="等线" panose="020F0502020204030204"/>
                        </a:defRPr>
                      </a:lvl9pPr>
                    </a:lstStyle>
                    <a:p>
                      <a:pPr algn="ctr">
                        <a:spcAft>
                          <a:spcPts val="0"/>
                        </a:spcAft>
                      </a:pPr>
                      <a:r>
                        <a:rPr lang="en-US" sz="1800" dirty="0">
                          <a:effectLst/>
                        </a:rPr>
                        <a:t>0.9682</a:t>
                      </a:r>
                      <a:endParaRPr lang="zh-CN" sz="1800" dirty="0">
                        <a:effectLst/>
                        <a:latin typeface="Times New Roman" panose="02020603050405020304" pitchFamily="18" charset="0"/>
                        <a:ea typeface="宋体" panose="02010600030101010101" pitchFamily="2" charset="-122"/>
                      </a:endParaRPr>
                    </a:p>
                  </a:txBody>
                  <a:tcPr marL="68580" marR="68580"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5B9BD5">
                        <a:tint val="20000"/>
                      </a:srgbClr>
                    </a:solidFill>
                  </a:tcPr>
                </a:tc>
                <a:extLst>
                  <a:ext uri="{0D108BD9-81ED-4DB2-BD59-A6C34878D82A}">
                    <a16:rowId xmlns:a16="http://schemas.microsoft.com/office/drawing/2014/main" val="3567318575"/>
                  </a:ext>
                </a:extLst>
              </a:tr>
            </a:tbl>
          </a:graphicData>
        </a:graphic>
      </p:graphicFrame>
      <p:sp>
        <p:nvSpPr>
          <p:cNvPr id="6" name="矩形 5">
            <a:extLst>
              <a:ext uri="{FF2B5EF4-FFF2-40B4-BE49-F238E27FC236}">
                <a16:creationId xmlns:a16="http://schemas.microsoft.com/office/drawing/2014/main" id="{2829F664-123B-4B3D-8867-F07D9D7E1A35}"/>
              </a:ext>
            </a:extLst>
          </p:cNvPr>
          <p:cNvSpPr/>
          <p:nvPr/>
        </p:nvSpPr>
        <p:spPr>
          <a:xfrm>
            <a:off x="2402114" y="2697959"/>
            <a:ext cx="7387773" cy="369332"/>
          </a:xfrm>
          <a:prstGeom prst="rect">
            <a:avLst/>
          </a:prstGeom>
        </p:spPr>
        <p:txBody>
          <a:bodyPr wrap="square">
            <a:spAutoFit/>
          </a:bodyPr>
          <a:lstStyle/>
          <a:p>
            <a:r>
              <a:rPr lang="zh-CN" altLang="en-US" dirty="0">
                <a:solidFill>
                  <a:prstClr val="black"/>
                </a:solidFill>
                <a:latin typeface="等线" panose="020F0502020204030204"/>
                <a:ea typeface="等线" panose="02010600030101010101" pitchFamily="2" charset="-122"/>
              </a:rPr>
              <a:t>表 </a:t>
            </a:r>
            <a:r>
              <a:rPr lang="en-US" altLang="zh-CN" dirty="0">
                <a:solidFill>
                  <a:prstClr val="black"/>
                </a:solidFill>
                <a:latin typeface="等线" panose="020F0502020204030204"/>
                <a:ea typeface="等线" panose="02010600030101010101" pitchFamily="2" charset="-122"/>
              </a:rPr>
              <a:t>4-2  </a:t>
            </a:r>
            <a:r>
              <a:rPr lang="zh-CN" altLang="en-US" dirty="0">
                <a:solidFill>
                  <a:prstClr val="black"/>
                </a:solidFill>
                <a:latin typeface="等线" panose="020F0502020204030204"/>
                <a:ea typeface="等线" panose="02010600030101010101" pitchFamily="2" charset="-122"/>
              </a:rPr>
              <a:t>二阶切比雪夫滤波器</a:t>
            </a:r>
            <a:r>
              <a:rPr lang="en-US" altLang="zh-CN" dirty="0">
                <a:solidFill>
                  <a:prstClr val="black"/>
                </a:solidFill>
                <a:latin typeface="等线" panose="020F0502020204030204"/>
                <a:ea typeface="等线" panose="02010600030101010101" pitchFamily="2" charset="-122"/>
              </a:rPr>
              <a:t>α</a:t>
            </a:r>
            <a:r>
              <a:rPr lang="zh-CN" altLang="en-US" dirty="0">
                <a:solidFill>
                  <a:prstClr val="black"/>
                </a:solidFill>
                <a:latin typeface="等线" panose="020F0502020204030204"/>
                <a:ea typeface="等线" panose="02010600030101010101" pitchFamily="2" charset="-122"/>
              </a:rPr>
              <a:t>、</a:t>
            </a:r>
            <a:r>
              <a:rPr lang="en-US" altLang="zh-CN" dirty="0" err="1">
                <a:solidFill>
                  <a:prstClr val="black"/>
                </a:solidFill>
                <a:latin typeface="等线" panose="020F0502020204030204"/>
                <a:ea typeface="等线" panose="02010600030101010101" pitchFamily="2" charset="-122"/>
              </a:rPr>
              <a:t>ωp</a:t>
            </a:r>
            <a:r>
              <a:rPr lang="en-US" altLang="zh-CN" dirty="0">
                <a:solidFill>
                  <a:prstClr val="black"/>
                </a:solidFill>
                <a:latin typeface="等线" panose="020F0502020204030204"/>
                <a:ea typeface="等线" panose="02010600030101010101" pitchFamily="2" charset="-122"/>
              </a:rPr>
              <a:t>/ω0</a:t>
            </a:r>
            <a:r>
              <a:rPr lang="zh-CN" altLang="en-US" dirty="0">
                <a:solidFill>
                  <a:prstClr val="black"/>
                </a:solidFill>
                <a:latin typeface="等线" panose="020F0502020204030204"/>
                <a:ea typeface="等线" panose="02010600030101010101" pitchFamily="2" charset="-122"/>
              </a:rPr>
              <a:t>、</a:t>
            </a:r>
            <a:r>
              <a:rPr lang="en-US" altLang="zh-CN" dirty="0" err="1">
                <a:solidFill>
                  <a:prstClr val="black"/>
                </a:solidFill>
                <a:latin typeface="等线" panose="020F0502020204030204"/>
                <a:ea typeface="等线" panose="02010600030101010101" pitchFamily="2" charset="-122"/>
              </a:rPr>
              <a:t>ωp</a:t>
            </a:r>
            <a:r>
              <a:rPr lang="en-US" altLang="zh-CN" dirty="0">
                <a:solidFill>
                  <a:prstClr val="black"/>
                </a:solidFill>
                <a:latin typeface="等线" panose="020F0502020204030204"/>
                <a:ea typeface="等线" panose="02010600030101010101" pitchFamily="2" charset="-122"/>
              </a:rPr>
              <a:t>/</a:t>
            </a:r>
            <a:r>
              <a:rPr lang="en-US" altLang="zh-CN" dirty="0" err="1">
                <a:solidFill>
                  <a:prstClr val="black"/>
                </a:solidFill>
                <a:latin typeface="等线" panose="020F0502020204030204"/>
                <a:ea typeface="等线" panose="02010600030101010101" pitchFamily="2" charset="-122"/>
              </a:rPr>
              <a:t>ωc</a:t>
            </a:r>
            <a:r>
              <a:rPr lang="zh-CN" altLang="en-US" dirty="0">
                <a:solidFill>
                  <a:prstClr val="black"/>
                </a:solidFill>
                <a:latin typeface="等线" panose="020F0502020204030204"/>
                <a:ea typeface="等线" panose="02010600030101010101" pitchFamily="2" charset="-122"/>
              </a:rPr>
              <a:t>与</a:t>
            </a:r>
            <a:r>
              <a:rPr lang="en-US" altLang="zh-CN" dirty="0" err="1">
                <a:solidFill>
                  <a:prstClr val="black"/>
                </a:solidFill>
                <a:latin typeface="等线" panose="020F0502020204030204"/>
                <a:ea typeface="等线" panose="02010600030101010101" pitchFamily="2" charset="-122"/>
              </a:rPr>
              <a:t>ΔKp</a:t>
            </a:r>
            <a:r>
              <a:rPr lang="zh-CN" altLang="en-US" dirty="0">
                <a:solidFill>
                  <a:prstClr val="black"/>
                </a:solidFill>
                <a:latin typeface="等线" panose="020F0502020204030204"/>
                <a:ea typeface="等线" panose="02010600030101010101" pitchFamily="2" charset="-122"/>
              </a:rPr>
              <a:t>的对应关系</a:t>
            </a:r>
          </a:p>
        </p:txBody>
      </p:sp>
      <p:graphicFrame>
        <p:nvGraphicFramePr>
          <p:cNvPr id="8" name="Object 157">
            <a:extLst>
              <a:ext uri="{FF2B5EF4-FFF2-40B4-BE49-F238E27FC236}">
                <a16:creationId xmlns:a16="http://schemas.microsoft.com/office/drawing/2014/main" id="{2872EA25-81BA-49A3-BA4E-5F2ADB4ECAF1}"/>
              </a:ext>
            </a:extLst>
          </p:cNvPr>
          <p:cNvGraphicFramePr>
            <a:graphicFrameLocks noChangeAspect="1"/>
          </p:cNvGraphicFramePr>
          <p:nvPr/>
        </p:nvGraphicFramePr>
        <p:xfrm>
          <a:off x="4541362" y="2046449"/>
          <a:ext cx="3475037" cy="442912"/>
        </p:xfrm>
        <a:graphic>
          <a:graphicData uri="http://schemas.openxmlformats.org/presentationml/2006/ole">
            <mc:AlternateContent xmlns:mc="http://schemas.openxmlformats.org/markup-compatibility/2006">
              <mc:Choice xmlns:v="urn:schemas-microsoft-com:vml" Requires="v">
                <p:oleObj spid="_x0000_s23561" name="Equation" r:id="rId4" imgW="1790640" imgH="228600" progId="Equation.DSMT4">
                  <p:embed/>
                </p:oleObj>
              </mc:Choice>
              <mc:Fallback>
                <p:oleObj name="Equation" r:id="rId4" imgW="1790640" imgH="228600" progId="Equation.DSMT4">
                  <p:embed/>
                  <p:pic>
                    <p:nvPicPr>
                      <p:cNvPr id="8" name="Object 157">
                        <a:extLst>
                          <a:ext uri="{FF2B5EF4-FFF2-40B4-BE49-F238E27FC236}">
                            <a16:creationId xmlns:a16="http://schemas.microsoft.com/office/drawing/2014/main" id="{2872EA25-81BA-49A3-BA4E-5F2ADB4ECAF1}"/>
                          </a:ext>
                        </a:extLst>
                      </p:cNvPr>
                      <p:cNvPicPr>
                        <a:picLocks noChangeAspect="1" noChangeArrowheads="1"/>
                      </p:cNvPicPr>
                      <p:nvPr/>
                    </p:nvPicPr>
                    <p:blipFill>
                      <a:blip r:embed="rId5"/>
                      <a:srcRect/>
                      <a:stretch>
                        <a:fillRect/>
                      </a:stretch>
                    </p:blipFill>
                    <p:spPr bwMode="auto">
                      <a:xfrm>
                        <a:off x="4541362" y="2046449"/>
                        <a:ext cx="3475037" cy="442912"/>
                      </a:xfrm>
                      <a:prstGeom prst="rect">
                        <a:avLst/>
                      </a:prstGeom>
                      <a:solidFill>
                        <a:schemeClr val="accent1"/>
                      </a:solidFill>
                      <a:ln>
                        <a:noFill/>
                      </a:ln>
                      <a:effectLst/>
                    </p:spPr>
                  </p:pic>
                </p:oleObj>
              </mc:Fallback>
            </mc:AlternateContent>
          </a:graphicData>
        </a:graphic>
      </p:graphicFrame>
      <p:sp>
        <p:nvSpPr>
          <p:cNvPr id="3" name="矩形 2">
            <a:extLst>
              <a:ext uri="{FF2B5EF4-FFF2-40B4-BE49-F238E27FC236}">
                <a16:creationId xmlns:a16="http://schemas.microsoft.com/office/drawing/2014/main" id="{5183951F-3F39-469A-B6A7-CE3E70637C96}"/>
              </a:ext>
            </a:extLst>
          </p:cNvPr>
          <p:cNvSpPr/>
          <p:nvPr/>
        </p:nvSpPr>
        <p:spPr>
          <a:xfrm>
            <a:off x="4290285" y="5529481"/>
            <a:ext cx="4108817" cy="369332"/>
          </a:xfrm>
          <a:prstGeom prst="rect">
            <a:avLst/>
          </a:prstGeom>
        </p:spPr>
        <p:txBody>
          <a:bodyPr wrap="none">
            <a:spAutoFit/>
          </a:bodyPr>
          <a:lstStyle/>
          <a:p>
            <a:r>
              <a:rPr lang="zh-CN" altLang="en-US" dirty="0"/>
              <a:t>纹波越大阻尼系数越小，品质因数越大</a:t>
            </a:r>
          </a:p>
        </p:txBody>
      </p:sp>
    </p:spTree>
    <p:extLst>
      <p:ext uri="{BB962C8B-B14F-4D97-AF65-F5344CB8AC3E}">
        <p14:creationId xmlns:p14="http://schemas.microsoft.com/office/powerpoint/2010/main" val="250885869"/>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a:extLst>
              <a:ext uri="{FF2B5EF4-FFF2-40B4-BE49-F238E27FC236}">
                <a16:creationId xmlns:a16="http://schemas.microsoft.com/office/drawing/2014/main" id="{9273D81F-B0BE-4938-B657-9888FFE4814F}"/>
              </a:ext>
            </a:extLst>
          </p:cNvPr>
          <p:cNvSpPr>
            <a:spLocks noGrp="1"/>
          </p:cNvSpPr>
          <p:nvPr>
            <p:ph type="title"/>
          </p:nvPr>
        </p:nvSpPr>
        <p:spPr>
          <a:xfrm>
            <a:off x="838200" y="474784"/>
            <a:ext cx="10515600" cy="590429"/>
          </a:xfrm>
        </p:spPr>
        <p:txBody>
          <a:bodyPr/>
          <a:lstStyle/>
          <a:p>
            <a:r>
              <a:rPr lang="en-US" altLang="zh-CN" dirty="0">
                <a:latin typeface="微软雅黑" panose="020B0503020204020204" pitchFamily="34" charset="-122"/>
                <a:ea typeface="微软雅黑" panose="020B0503020204020204" pitchFamily="34" charset="-122"/>
              </a:rPr>
              <a:t>3</a:t>
            </a:r>
            <a:r>
              <a:rPr lang="zh-CN" altLang="en-US" dirty="0">
                <a:latin typeface="微软雅黑" panose="020B0503020204020204" pitchFamily="34" charset="-122"/>
                <a:ea typeface="微软雅黑" panose="020B0503020204020204" pitchFamily="34" charset="-122"/>
              </a:rPr>
              <a:t>、贝塞尔逼近</a:t>
            </a:r>
          </a:p>
        </p:txBody>
      </p:sp>
      <p:sp>
        <p:nvSpPr>
          <p:cNvPr id="2" name="内容占位符 1">
            <a:extLst>
              <a:ext uri="{FF2B5EF4-FFF2-40B4-BE49-F238E27FC236}">
                <a16:creationId xmlns:a16="http://schemas.microsoft.com/office/drawing/2014/main" id="{F9263F16-4B56-469F-AA5E-BA36CBA30880}"/>
              </a:ext>
            </a:extLst>
          </p:cNvPr>
          <p:cNvSpPr>
            <a:spLocks noGrp="1"/>
          </p:cNvSpPr>
          <p:nvPr>
            <p:ph idx="4294967295"/>
          </p:nvPr>
        </p:nvSpPr>
        <p:spPr>
          <a:xfrm>
            <a:off x="838200" y="1199177"/>
            <a:ext cx="10515600" cy="4977788"/>
          </a:xfrm>
        </p:spPr>
        <p:txBody>
          <a:bodyPr/>
          <a:lstStyle/>
          <a:p>
            <a:r>
              <a:rPr lang="zh-CN" altLang="en-US" dirty="0">
                <a:latin typeface="微软雅黑" panose="020B0503020204020204" pitchFamily="34" charset="-122"/>
                <a:ea typeface="微软雅黑" panose="020B0503020204020204" pitchFamily="34" charset="-122"/>
              </a:rPr>
              <a:t>贝塞尔逼近</a:t>
            </a:r>
          </a:p>
          <a:p>
            <a:pPr lvl="1"/>
            <a:r>
              <a:rPr lang="zh-CN" altLang="en-US" dirty="0">
                <a:latin typeface="微软雅黑" panose="020B0503020204020204" pitchFamily="34" charset="-122"/>
                <a:ea typeface="微软雅黑" panose="020B0503020204020204" pitchFamily="34" charset="-122"/>
              </a:rPr>
              <a:t>主要侧重相频特性，滤波器的相频特性在通带内线性度最高，群时延函数最接近于常量，从而使相频特性引起的相位失真最小。通常用于要求信号失真小、信号频率较高的场合；</a:t>
            </a:r>
          </a:p>
          <a:p>
            <a:endParaRPr lang="zh-CN" altLang="en-US" dirty="0">
              <a:latin typeface="微软雅黑" panose="020B0503020204020204" pitchFamily="34" charset="-122"/>
              <a:ea typeface="微软雅黑" panose="020B0503020204020204" pitchFamily="34" charset="-122"/>
            </a:endParaRPr>
          </a:p>
        </p:txBody>
      </p:sp>
      <p:graphicFrame>
        <p:nvGraphicFramePr>
          <p:cNvPr id="6" name="Object 157">
            <a:extLst>
              <a:ext uri="{FF2B5EF4-FFF2-40B4-BE49-F238E27FC236}">
                <a16:creationId xmlns:a16="http://schemas.microsoft.com/office/drawing/2014/main" id="{4F7E1A85-85AC-4C43-A36B-39C84CB5D6BE}"/>
              </a:ext>
            </a:extLst>
          </p:cNvPr>
          <p:cNvGraphicFramePr>
            <a:graphicFrameLocks noChangeAspect="1"/>
          </p:cNvGraphicFramePr>
          <p:nvPr>
            <p:extLst>
              <p:ext uri="{D42A27DB-BD31-4B8C-83A1-F6EECF244321}">
                <p14:modId xmlns:p14="http://schemas.microsoft.com/office/powerpoint/2010/main" val="364006283"/>
              </p:ext>
            </p:extLst>
          </p:nvPr>
        </p:nvGraphicFramePr>
        <p:xfrm>
          <a:off x="4418537" y="3766718"/>
          <a:ext cx="3055938" cy="444500"/>
        </p:xfrm>
        <a:graphic>
          <a:graphicData uri="http://schemas.openxmlformats.org/presentationml/2006/ole">
            <mc:AlternateContent xmlns:mc="http://schemas.openxmlformats.org/markup-compatibility/2006">
              <mc:Choice xmlns:v="urn:schemas-microsoft-com:vml" Requires="v">
                <p:oleObj spid="_x0000_s22537" name="Equation" r:id="rId3" imgW="1574640" imgH="228600" progId="Equation.DSMT4">
                  <p:embed/>
                </p:oleObj>
              </mc:Choice>
              <mc:Fallback>
                <p:oleObj name="Equation" r:id="rId3" imgW="1574640" imgH="228600" progId="Equation.DSMT4">
                  <p:embed/>
                  <p:pic>
                    <p:nvPicPr>
                      <p:cNvPr id="6" name="Object 157">
                        <a:extLst>
                          <a:ext uri="{FF2B5EF4-FFF2-40B4-BE49-F238E27FC236}">
                            <a16:creationId xmlns:a16="http://schemas.microsoft.com/office/drawing/2014/main" id="{4F7E1A85-85AC-4C43-A36B-39C84CB5D6BE}"/>
                          </a:ext>
                        </a:extLst>
                      </p:cNvPr>
                      <p:cNvPicPr>
                        <a:picLocks noChangeAspect="1" noChangeArrowheads="1"/>
                      </p:cNvPicPr>
                      <p:nvPr/>
                    </p:nvPicPr>
                    <p:blipFill>
                      <a:blip r:embed="rId4"/>
                      <a:srcRect/>
                      <a:stretch>
                        <a:fillRect/>
                      </a:stretch>
                    </p:blipFill>
                    <p:spPr bwMode="auto">
                      <a:xfrm>
                        <a:off x="4418537" y="3766718"/>
                        <a:ext cx="3055938" cy="444500"/>
                      </a:xfrm>
                      <a:prstGeom prst="rect">
                        <a:avLst/>
                      </a:prstGeom>
                      <a:solidFill>
                        <a:schemeClr val="accent1"/>
                      </a:solidFill>
                      <a:ln>
                        <a:noFill/>
                      </a:ln>
                      <a:effectLst/>
                    </p:spPr>
                  </p:pic>
                </p:oleObj>
              </mc:Fallback>
            </mc:AlternateContent>
          </a:graphicData>
        </a:graphic>
      </p:graphicFrame>
    </p:spTree>
    <p:extLst>
      <p:ext uri="{BB962C8B-B14F-4D97-AF65-F5344CB8AC3E}">
        <p14:creationId xmlns:p14="http://schemas.microsoft.com/office/powerpoint/2010/main" val="2284801499"/>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7" name="Line 35">
            <a:extLst>
              <a:ext uri="{FF2B5EF4-FFF2-40B4-BE49-F238E27FC236}">
                <a16:creationId xmlns:a16="http://schemas.microsoft.com/office/drawing/2014/main" id="{463C9F9B-080D-4C6B-B6AC-5B316A1B48DF}"/>
              </a:ext>
            </a:extLst>
          </p:cNvPr>
          <p:cNvSpPr>
            <a:spLocks noChangeShapeType="1"/>
          </p:cNvSpPr>
          <p:nvPr/>
        </p:nvSpPr>
        <p:spPr bwMode="auto">
          <a:xfrm rot="5400000">
            <a:off x="1385094" y="5026819"/>
            <a:ext cx="1655762" cy="0"/>
          </a:xfrm>
          <a:prstGeom prst="line">
            <a:avLst/>
          </a:prstGeom>
          <a:noFill/>
          <a:ln w="9525">
            <a:solidFill>
              <a:srgbClr val="000000"/>
            </a:solidFill>
            <a:round/>
            <a:headEnd type="stealth" w="sm" len="lg"/>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72708" name="Line 36">
            <a:extLst>
              <a:ext uri="{FF2B5EF4-FFF2-40B4-BE49-F238E27FC236}">
                <a16:creationId xmlns:a16="http://schemas.microsoft.com/office/drawing/2014/main" id="{9C2962A9-DAC2-412F-8D33-2E2B2E0FC5B9}"/>
              </a:ext>
            </a:extLst>
          </p:cNvPr>
          <p:cNvSpPr>
            <a:spLocks noChangeShapeType="1"/>
          </p:cNvSpPr>
          <p:nvPr/>
        </p:nvSpPr>
        <p:spPr bwMode="auto">
          <a:xfrm rot="10800000">
            <a:off x="2220914" y="4633913"/>
            <a:ext cx="2662237" cy="0"/>
          </a:xfrm>
          <a:prstGeom prst="line">
            <a:avLst/>
          </a:prstGeom>
          <a:noFill/>
          <a:ln w="9525">
            <a:solidFill>
              <a:srgbClr val="000000"/>
            </a:solidFill>
            <a:round/>
            <a:headEnd type="stealth" w="sm" len="lg"/>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72709" name="Line 37">
            <a:extLst>
              <a:ext uri="{FF2B5EF4-FFF2-40B4-BE49-F238E27FC236}">
                <a16:creationId xmlns:a16="http://schemas.microsoft.com/office/drawing/2014/main" id="{A960B9D5-8CCF-427E-8065-F5DEE6B764B2}"/>
              </a:ext>
            </a:extLst>
          </p:cNvPr>
          <p:cNvSpPr>
            <a:spLocks noChangeShapeType="1"/>
          </p:cNvSpPr>
          <p:nvPr/>
        </p:nvSpPr>
        <p:spPr bwMode="auto">
          <a:xfrm flipV="1">
            <a:off x="2703513" y="4635500"/>
            <a:ext cx="0" cy="1270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72710" name="Line 38">
            <a:extLst>
              <a:ext uri="{FF2B5EF4-FFF2-40B4-BE49-F238E27FC236}">
                <a16:creationId xmlns:a16="http://schemas.microsoft.com/office/drawing/2014/main" id="{DCFD31B2-6E1A-4D4A-B269-0B0AD0DD440C}"/>
              </a:ext>
            </a:extLst>
          </p:cNvPr>
          <p:cNvSpPr>
            <a:spLocks noChangeShapeType="1"/>
          </p:cNvSpPr>
          <p:nvPr/>
        </p:nvSpPr>
        <p:spPr bwMode="auto">
          <a:xfrm flipV="1">
            <a:off x="3179763" y="4633914"/>
            <a:ext cx="0" cy="2222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72711" name="Line 39">
            <a:extLst>
              <a:ext uri="{FF2B5EF4-FFF2-40B4-BE49-F238E27FC236}">
                <a16:creationId xmlns:a16="http://schemas.microsoft.com/office/drawing/2014/main" id="{EE4FAD6A-209B-4570-99A8-91AE3F9A72A5}"/>
              </a:ext>
            </a:extLst>
          </p:cNvPr>
          <p:cNvSpPr>
            <a:spLocks noChangeShapeType="1"/>
          </p:cNvSpPr>
          <p:nvPr/>
        </p:nvSpPr>
        <p:spPr bwMode="auto">
          <a:xfrm flipV="1">
            <a:off x="3660775" y="4633913"/>
            <a:ext cx="0" cy="1270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72712" name="Line 40">
            <a:extLst>
              <a:ext uri="{FF2B5EF4-FFF2-40B4-BE49-F238E27FC236}">
                <a16:creationId xmlns:a16="http://schemas.microsoft.com/office/drawing/2014/main" id="{5CA50E9A-FCFD-4890-8A87-51E31E801001}"/>
              </a:ext>
            </a:extLst>
          </p:cNvPr>
          <p:cNvSpPr>
            <a:spLocks noChangeShapeType="1"/>
          </p:cNvSpPr>
          <p:nvPr/>
        </p:nvSpPr>
        <p:spPr bwMode="auto">
          <a:xfrm flipV="1">
            <a:off x="4140200" y="4633914"/>
            <a:ext cx="0" cy="2222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72713" name="Line 41">
            <a:extLst>
              <a:ext uri="{FF2B5EF4-FFF2-40B4-BE49-F238E27FC236}">
                <a16:creationId xmlns:a16="http://schemas.microsoft.com/office/drawing/2014/main" id="{F822CEFC-E961-4C61-AD94-E7924A89EB30}"/>
              </a:ext>
            </a:extLst>
          </p:cNvPr>
          <p:cNvSpPr>
            <a:spLocks noChangeShapeType="1"/>
          </p:cNvSpPr>
          <p:nvPr/>
        </p:nvSpPr>
        <p:spPr bwMode="auto">
          <a:xfrm flipH="1" flipV="1">
            <a:off x="4621213" y="4633913"/>
            <a:ext cx="0" cy="1270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72714" name="Line 42">
            <a:extLst>
              <a:ext uri="{FF2B5EF4-FFF2-40B4-BE49-F238E27FC236}">
                <a16:creationId xmlns:a16="http://schemas.microsoft.com/office/drawing/2014/main" id="{3D8146D3-CBB5-40FC-80D2-A7233BC92853}"/>
              </a:ext>
            </a:extLst>
          </p:cNvPr>
          <p:cNvSpPr>
            <a:spLocks noChangeShapeType="1"/>
          </p:cNvSpPr>
          <p:nvPr/>
        </p:nvSpPr>
        <p:spPr bwMode="auto">
          <a:xfrm>
            <a:off x="2220914" y="5813425"/>
            <a:ext cx="15875" cy="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72715" name="Line 43">
            <a:extLst>
              <a:ext uri="{FF2B5EF4-FFF2-40B4-BE49-F238E27FC236}">
                <a16:creationId xmlns:a16="http://schemas.microsoft.com/office/drawing/2014/main" id="{586F2427-155A-42C0-B680-85537478259C}"/>
              </a:ext>
            </a:extLst>
          </p:cNvPr>
          <p:cNvSpPr>
            <a:spLocks noChangeShapeType="1"/>
          </p:cNvSpPr>
          <p:nvPr/>
        </p:nvSpPr>
        <p:spPr bwMode="auto">
          <a:xfrm>
            <a:off x="2220913" y="5575300"/>
            <a:ext cx="31750" cy="158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72716" name="Line 44">
            <a:extLst>
              <a:ext uri="{FF2B5EF4-FFF2-40B4-BE49-F238E27FC236}">
                <a16:creationId xmlns:a16="http://schemas.microsoft.com/office/drawing/2014/main" id="{56A10348-E606-4804-AE81-A69606B63570}"/>
              </a:ext>
            </a:extLst>
          </p:cNvPr>
          <p:cNvSpPr>
            <a:spLocks noChangeShapeType="1"/>
          </p:cNvSpPr>
          <p:nvPr/>
        </p:nvSpPr>
        <p:spPr bwMode="auto">
          <a:xfrm>
            <a:off x="2220913" y="5338764"/>
            <a:ext cx="17462" cy="1587"/>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72717" name="Line 45">
            <a:extLst>
              <a:ext uri="{FF2B5EF4-FFF2-40B4-BE49-F238E27FC236}">
                <a16:creationId xmlns:a16="http://schemas.microsoft.com/office/drawing/2014/main" id="{F0CB45AC-6D6A-401C-B534-04AF5251F2BF}"/>
              </a:ext>
            </a:extLst>
          </p:cNvPr>
          <p:cNvSpPr>
            <a:spLocks noChangeShapeType="1"/>
          </p:cNvSpPr>
          <p:nvPr/>
        </p:nvSpPr>
        <p:spPr bwMode="auto">
          <a:xfrm>
            <a:off x="2220913" y="5105400"/>
            <a:ext cx="31750" cy="158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72718" name="Line 46">
            <a:extLst>
              <a:ext uri="{FF2B5EF4-FFF2-40B4-BE49-F238E27FC236}">
                <a16:creationId xmlns:a16="http://schemas.microsoft.com/office/drawing/2014/main" id="{1EA4DB5F-3425-4A3E-B174-5B80130A77BF}"/>
              </a:ext>
            </a:extLst>
          </p:cNvPr>
          <p:cNvSpPr>
            <a:spLocks noChangeShapeType="1"/>
          </p:cNvSpPr>
          <p:nvPr/>
        </p:nvSpPr>
        <p:spPr bwMode="auto">
          <a:xfrm>
            <a:off x="2220913" y="4870450"/>
            <a:ext cx="17462" cy="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72719" name="Line 47">
            <a:extLst>
              <a:ext uri="{FF2B5EF4-FFF2-40B4-BE49-F238E27FC236}">
                <a16:creationId xmlns:a16="http://schemas.microsoft.com/office/drawing/2014/main" id="{2167CA0F-C6CF-4A07-9D7B-F0F5750AD36D}"/>
              </a:ext>
            </a:extLst>
          </p:cNvPr>
          <p:cNvSpPr>
            <a:spLocks noChangeShapeType="1"/>
          </p:cNvSpPr>
          <p:nvPr/>
        </p:nvSpPr>
        <p:spPr bwMode="auto">
          <a:xfrm>
            <a:off x="2220913" y="4633913"/>
            <a:ext cx="31750" cy="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72720" name="Freeform 48">
            <a:extLst>
              <a:ext uri="{FF2B5EF4-FFF2-40B4-BE49-F238E27FC236}">
                <a16:creationId xmlns:a16="http://schemas.microsoft.com/office/drawing/2014/main" id="{0175BA7E-FE3F-4694-8F30-FC81FA207CC6}"/>
              </a:ext>
            </a:extLst>
          </p:cNvPr>
          <p:cNvSpPr>
            <a:spLocks/>
          </p:cNvSpPr>
          <p:nvPr/>
        </p:nvSpPr>
        <p:spPr bwMode="auto">
          <a:xfrm>
            <a:off x="2220913" y="4633914"/>
            <a:ext cx="2398712" cy="1082675"/>
          </a:xfrm>
          <a:custGeom>
            <a:avLst/>
            <a:gdLst>
              <a:gd name="T0" fmla="*/ 2147483646 w 6048"/>
              <a:gd name="T1" fmla="*/ 2147483646 h 2649"/>
              <a:gd name="T2" fmla="*/ 2147483646 w 6048"/>
              <a:gd name="T3" fmla="*/ 2147483646 h 2649"/>
              <a:gd name="T4" fmla="*/ 2147483646 w 6048"/>
              <a:gd name="T5" fmla="*/ 2147483646 h 2649"/>
              <a:gd name="T6" fmla="*/ 2147483646 w 6048"/>
              <a:gd name="T7" fmla="*/ 2147483646 h 2649"/>
              <a:gd name="T8" fmla="*/ 2147483646 w 6048"/>
              <a:gd name="T9" fmla="*/ 2147483646 h 2649"/>
              <a:gd name="T10" fmla="*/ 2147483646 w 6048"/>
              <a:gd name="T11" fmla="*/ 2147483646 h 2649"/>
              <a:gd name="T12" fmla="*/ 2147483646 w 6048"/>
              <a:gd name="T13" fmla="*/ 2147483646 h 2649"/>
              <a:gd name="T14" fmla="*/ 2147483646 w 6048"/>
              <a:gd name="T15" fmla="*/ 2147483646 h 2649"/>
              <a:gd name="T16" fmla="*/ 2147483646 w 6048"/>
              <a:gd name="T17" fmla="*/ 2147483646 h 2649"/>
              <a:gd name="T18" fmla="*/ 2147483646 w 6048"/>
              <a:gd name="T19" fmla="*/ 2147483646 h 2649"/>
              <a:gd name="T20" fmla="*/ 2147483646 w 6048"/>
              <a:gd name="T21" fmla="*/ 2147483646 h 2649"/>
              <a:gd name="T22" fmla="*/ 2147483646 w 6048"/>
              <a:gd name="T23" fmla="*/ 2147483646 h 2649"/>
              <a:gd name="T24" fmla="*/ 2147483646 w 6048"/>
              <a:gd name="T25" fmla="*/ 2147483646 h 2649"/>
              <a:gd name="T26" fmla="*/ 2147483646 w 6048"/>
              <a:gd name="T27" fmla="*/ 2147483646 h 2649"/>
              <a:gd name="T28" fmla="*/ 2147483646 w 6048"/>
              <a:gd name="T29" fmla="*/ 2147483646 h 2649"/>
              <a:gd name="T30" fmla="*/ 2147483646 w 6048"/>
              <a:gd name="T31" fmla="*/ 2147483646 h 2649"/>
              <a:gd name="T32" fmla="*/ 2147483646 w 6048"/>
              <a:gd name="T33" fmla="*/ 2147483646 h 2649"/>
              <a:gd name="T34" fmla="*/ 2147483646 w 6048"/>
              <a:gd name="T35" fmla="*/ 2147483646 h 2649"/>
              <a:gd name="T36" fmla="*/ 2147483646 w 6048"/>
              <a:gd name="T37" fmla="*/ 2147483646 h 2649"/>
              <a:gd name="T38" fmla="*/ 2147483646 w 6048"/>
              <a:gd name="T39" fmla="*/ 2147483646 h 2649"/>
              <a:gd name="T40" fmla="*/ 2147483646 w 6048"/>
              <a:gd name="T41" fmla="*/ 2147483646 h 2649"/>
              <a:gd name="T42" fmla="*/ 2147483646 w 6048"/>
              <a:gd name="T43" fmla="*/ 2147483646 h 2649"/>
              <a:gd name="T44" fmla="*/ 2147483646 w 6048"/>
              <a:gd name="T45" fmla="*/ 2147483646 h 2649"/>
              <a:gd name="T46" fmla="*/ 2147483646 w 6048"/>
              <a:gd name="T47" fmla="*/ 2147483646 h 2649"/>
              <a:gd name="T48" fmla="*/ 2147483646 w 6048"/>
              <a:gd name="T49" fmla="*/ 2147483646 h 2649"/>
              <a:gd name="T50" fmla="*/ 2147483646 w 6048"/>
              <a:gd name="T51" fmla="*/ 2147483646 h 2649"/>
              <a:gd name="T52" fmla="*/ 2147483646 w 6048"/>
              <a:gd name="T53" fmla="*/ 2147483646 h 2649"/>
              <a:gd name="T54" fmla="*/ 2147483646 w 6048"/>
              <a:gd name="T55" fmla="*/ 2147483646 h 2649"/>
              <a:gd name="T56" fmla="*/ 2147483646 w 6048"/>
              <a:gd name="T57" fmla="*/ 2147483646 h 2649"/>
              <a:gd name="T58" fmla="*/ 2147483646 w 6048"/>
              <a:gd name="T59" fmla="*/ 2147483646 h 2649"/>
              <a:gd name="T60" fmla="*/ 2147483646 w 6048"/>
              <a:gd name="T61" fmla="*/ 2147483646 h 2649"/>
              <a:gd name="T62" fmla="*/ 2147483646 w 6048"/>
              <a:gd name="T63" fmla="*/ 2147483646 h 2649"/>
              <a:gd name="T64" fmla="*/ 2147483646 w 6048"/>
              <a:gd name="T65" fmla="*/ 2147483646 h 2649"/>
              <a:gd name="T66" fmla="*/ 2147483646 w 6048"/>
              <a:gd name="T67" fmla="*/ 2147483646 h 2649"/>
              <a:gd name="T68" fmla="*/ 2147483646 w 6048"/>
              <a:gd name="T69" fmla="*/ 2147483646 h 2649"/>
              <a:gd name="T70" fmla="*/ 2147483646 w 6048"/>
              <a:gd name="T71" fmla="*/ 2147483646 h 2649"/>
              <a:gd name="T72" fmla="*/ 2147483646 w 6048"/>
              <a:gd name="T73" fmla="*/ 2147483646 h 2649"/>
              <a:gd name="T74" fmla="*/ 2147483646 w 6048"/>
              <a:gd name="T75" fmla="*/ 2147483646 h 2649"/>
              <a:gd name="T76" fmla="*/ 2147483646 w 6048"/>
              <a:gd name="T77" fmla="*/ 2147483646 h 2649"/>
              <a:gd name="T78" fmla="*/ 2147483646 w 6048"/>
              <a:gd name="T79" fmla="*/ 2147483646 h 2649"/>
              <a:gd name="T80" fmla="*/ 2147483646 w 6048"/>
              <a:gd name="T81" fmla="*/ 2147483646 h 2649"/>
              <a:gd name="T82" fmla="*/ 2147483646 w 6048"/>
              <a:gd name="T83" fmla="*/ 2147483646 h 2649"/>
              <a:gd name="T84" fmla="*/ 2147483646 w 6048"/>
              <a:gd name="T85" fmla="*/ 2147483646 h 2649"/>
              <a:gd name="T86" fmla="*/ 2147483646 w 6048"/>
              <a:gd name="T87" fmla="*/ 2147483646 h 2649"/>
              <a:gd name="T88" fmla="*/ 2147483646 w 6048"/>
              <a:gd name="T89" fmla="*/ 2147483646 h 2649"/>
              <a:gd name="T90" fmla="*/ 2147483646 w 6048"/>
              <a:gd name="T91" fmla="*/ 2147483646 h 2649"/>
              <a:gd name="T92" fmla="*/ 2147483646 w 6048"/>
              <a:gd name="T93" fmla="*/ 2147483646 h 2649"/>
              <a:gd name="T94" fmla="*/ 2147483646 w 6048"/>
              <a:gd name="T95" fmla="*/ 2147483646 h 2649"/>
              <a:gd name="T96" fmla="*/ 2147483646 w 6048"/>
              <a:gd name="T97" fmla="*/ 2147483646 h 2649"/>
              <a:gd name="T98" fmla="*/ 2147483646 w 6048"/>
              <a:gd name="T99" fmla="*/ 2147483646 h 2649"/>
              <a:gd name="T100" fmla="*/ 2147483646 w 6048"/>
              <a:gd name="T101" fmla="*/ 2147483646 h 2649"/>
              <a:gd name="T102" fmla="*/ 2147483646 w 6048"/>
              <a:gd name="T103" fmla="*/ 2147483646 h 2649"/>
              <a:gd name="T104" fmla="*/ 2147483646 w 6048"/>
              <a:gd name="T105" fmla="*/ 2147483646 h 2649"/>
              <a:gd name="T106" fmla="*/ 2147483646 w 6048"/>
              <a:gd name="T107" fmla="*/ 2147483646 h 2649"/>
              <a:gd name="T108" fmla="*/ 2147483646 w 6048"/>
              <a:gd name="T109" fmla="*/ 2147483646 h 2649"/>
              <a:gd name="T110" fmla="*/ 2147483646 w 6048"/>
              <a:gd name="T111" fmla="*/ 2147483646 h 2649"/>
              <a:gd name="T112" fmla="*/ 2147483646 w 6048"/>
              <a:gd name="T113" fmla="*/ 2147483646 h 2649"/>
              <a:gd name="T114" fmla="*/ 2147483646 w 6048"/>
              <a:gd name="T115" fmla="*/ 2147483646 h 2649"/>
              <a:gd name="T116" fmla="*/ 2147483646 w 6048"/>
              <a:gd name="T117" fmla="*/ 2147483646 h 2649"/>
              <a:gd name="T118" fmla="*/ 2147483646 w 6048"/>
              <a:gd name="T119" fmla="*/ 2147483646 h 2649"/>
              <a:gd name="T120" fmla="*/ 2147483646 w 6048"/>
              <a:gd name="T121" fmla="*/ 2147483646 h 2649"/>
              <a:gd name="T122" fmla="*/ 2147483646 w 6048"/>
              <a:gd name="T123" fmla="*/ 2147483646 h 2649"/>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6048"/>
              <a:gd name="T187" fmla="*/ 0 h 2649"/>
              <a:gd name="T188" fmla="*/ 6048 w 6048"/>
              <a:gd name="T189" fmla="*/ 2649 h 2649"/>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6048" h="2649">
                <a:moveTo>
                  <a:pt x="0" y="0"/>
                </a:moveTo>
                <a:lnTo>
                  <a:pt x="22" y="15"/>
                </a:lnTo>
                <a:lnTo>
                  <a:pt x="51" y="29"/>
                </a:lnTo>
                <a:lnTo>
                  <a:pt x="73" y="44"/>
                </a:lnTo>
                <a:lnTo>
                  <a:pt x="95" y="58"/>
                </a:lnTo>
                <a:lnTo>
                  <a:pt x="117" y="73"/>
                </a:lnTo>
                <a:lnTo>
                  <a:pt x="147" y="87"/>
                </a:lnTo>
                <a:lnTo>
                  <a:pt x="169" y="102"/>
                </a:lnTo>
                <a:lnTo>
                  <a:pt x="191" y="116"/>
                </a:lnTo>
                <a:lnTo>
                  <a:pt x="220" y="130"/>
                </a:lnTo>
                <a:lnTo>
                  <a:pt x="242" y="145"/>
                </a:lnTo>
                <a:lnTo>
                  <a:pt x="264" y="159"/>
                </a:lnTo>
                <a:lnTo>
                  <a:pt x="294" y="174"/>
                </a:lnTo>
                <a:lnTo>
                  <a:pt x="316" y="188"/>
                </a:lnTo>
                <a:lnTo>
                  <a:pt x="338" y="203"/>
                </a:lnTo>
                <a:lnTo>
                  <a:pt x="360" y="217"/>
                </a:lnTo>
                <a:lnTo>
                  <a:pt x="389" y="232"/>
                </a:lnTo>
                <a:lnTo>
                  <a:pt x="411" y="246"/>
                </a:lnTo>
                <a:lnTo>
                  <a:pt x="433" y="260"/>
                </a:lnTo>
                <a:lnTo>
                  <a:pt x="463" y="275"/>
                </a:lnTo>
                <a:lnTo>
                  <a:pt x="485" y="289"/>
                </a:lnTo>
                <a:lnTo>
                  <a:pt x="507" y="304"/>
                </a:lnTo>
                <a:lnTo>
                  <a:pt x="529" y="318"/>
                </a:lnTo>
                <a:lnTo>
                  <a:pt x="558" y="333"/>
                </a:lnTo>
                <a:lnTo>
                  <a:pt x="580" y="347"/>
                </a:lnTo>
                <a:lnTo>
                  <a:pt x="602" y="362"/>
                </a:lnTo>
                <a:lnTo>
                  <a:pt x="632" y="376"/>
                </a:lnTo>
                <a:lnTo>
                  <a:pt x="654" y="390"/>
                </a:lnTo>
                <a:lnTo>
                  <a:pt x="676" y="405"/>
                </a:lnTo>
                <a:lnTo>
                  <a:pt x="698" y="419"/>
                </a:lnTo>
                <a:lnTo>
                  <a:pt x="727" y="439"/>
                </a:lnTo>
                <a:lnTo>
                  <a:pt x="749" y="453"/>
                </a:lnTo>
                <a:lnTo>
                  <a:pt x="771" y="467"/>
                </a:lnTo>
                <a:lnTo>
                  <a:pt x="801" y="482"/>
                </a:lnTo>
                <a:lnTo>
                  <a:pt x="823" y="496"/>
                </a:lnTo>
                <a:lnTo>
                  <a:pt x="845" y="511"/>
                </a:lnTo>
                <a:lnTo>
                  <a:pt x="874" y="525"/>
                </a:lnTo>
                <a:lnTo>
                  <a:pt x="896" y="540"/>
                </a:lnTo>
                <a:lnTo>
                  <a:pt x="918" y="554"/>
                </a:lnTo>
                <a:lnTo>
                  <a:pt x="940" y="573"/>
                </a:lnTo>
                <a:lnTo>
                  <a:pt x="970" y="588"/>
                </a:lnTo>
                <a:lnTo>
                  <a:pt x="992" y="602"/>
                </a:lnTo>
                <a:lnTo>
                  <a:pt x="1014" y="617"/>
                </a:lnTo>
                <a:lnTo>
                  <a:pt x="1043" y="631"/>
                </a:lnTo>
                <a:lnTo>
                  <a:pt x="1065" y="650"/>
                </a:lnTo>
                <a:lnTo>
                  <a:pt x="1087" y="665"/>
                </a:lnTo>
                <a:lnTo>
                  <a:pt x="1109" y="679"/>
                </a:lnTo>
                <a:lnTo>
                  <a:pt x="1139" y="699"/>
                </a:lnTo>
                <a:lnTo>
                  <a:pt x="1161" y="713"/>
                </a:lnTo>
                <a:lnTo>
                  <a:pt x="1183" y="727"/>
                </a:lnTo>
                <a:lnTo>
                  <a:pt x="1212" y="747"/>
                </a:lnTo>
                <a:lnTo>
                  <a:pt x="1234" y="761"/>
                </a:lnTo>
                <a:lnTo>
                  <a:pt x="1256" y="780"/>
                </a:lnTo>
                <a:lnTo>
                  <a:pt x="1278" y="795"/>
                </a:lnTo>
                <a:lnTo>
                  <a:pt x="1308" y="809"/>
                </a:lnTo>
                <a:lnTo>
                  <a:pt x="1330" y="829"/>
                </a:lnTo>
                <a:lnTo>
                  <a:pt x="1352" y="843"/>
                </a:lnTo>
                <a:lnTo>
                  <a:pt x="1381" y="862"/>
                </a:lnTo>
                <a:lnTo>
                  <a:pt x="1403" y="877"/>
                </a:lnTo>
                <a:lnTo>
                  <a:pt x="1425" y="896"/>
                </a:lnTo>
                <a:lnTo>
                  <a:pt x="1455" y="915"/>
                </a:lnTo>
                <a:lnTo>
                  <a:pt x="1477" y="930"/>
                </a:lnTo>
                <a:lnTo>
                  <a:pt x="1499" y="949"/>
                </a:lnTo>
                <a:lnTo>
                  <a:pt x="1521" y="963"/>
                </a:lnTo>
                <a:lnTo>
                  <a:pt x="1550" y="983"/>
                </a:lnTo>
                <a:lnTo>
                  <a:pt x="1572" y="1002"/>
                </a:lnTo>
                <a:lnTo>
                  <a:pt x="1594" y="1016"/>
                </a:lnTo>
                <a:lnTo>
                  <a:pt x="1624" y="1036"/>
                </a:lnTo>
                <a:lnTo>
                  <a:pt x="1646" y="1055"/>
                </a:lnTo>
                <a:lnTo>
                  <a:pt x="1668" y="1074"/>
                </a:lnTo>
                <a:lnTo>
                  <a:pt x="1690" y="1089"/>
                </a:lnTo>
                <a:lnTo>
                  <a:pt x="1719" y="1108"/>
                </a:lnTo>
                <a:lnTo>
                  <a:pt x="1741" y="1127"/>
                </a:lnTo>
                <a:lnTo>
                  <a:pt x="1763" y="1146"/>
                </a:lnTo>
                <a:lnTo>
                  <a:pt x="1793" y="1166"/>
                </a:lnTo>
                <a:lnTo>
                  <a:pt x="1815" y="1185"/>
                </a:lnTo>
                <a:lnTo>
                  <a:pt x="1837" y="1204"/>
                </a:lnTo>
                <a:lnTo>
                  <a:pt x="1859" y="1223"/>
                </a:lnTo>
                <a:lnTo>
                  <a:pt x="1888" y="1247"/>
                </a:lnTo>
                <a:lnTo>
                  <a:pt x="1910" y="1267"/>
                </a:lnTo>
                <a:lnTo>
                  <a:pt x="1933" y="1291"/>
                </a:lnTo>
                <a:lnTo>
                  <a:pt x="1962" y="1310"/>
                </a:lnTo>
                <a:lnTo>
                  <a:pt x="1984" y="1334"/>
                </a:lnTo>
                <a:lnTo>
                  <a:pt x="2006" y="1358"/>
                </a:lnTo>
                <a:lnTo>
                  <a:pt x="2035" y="1382"/>
                </a:lnTo>
                <a:lnTo>
                  <a:pt x="2057" y="1411"/>
                </a:lnTo>
                <a:lnTo>
                  <a:pt x="2080" y="1435"/>
                </a:lnTo>
                <a:lnTo>
                  <a:pt x="2102" y="1464"/>
                </a:lnTo>
                <a:lnTo>
                  <a:pt x="2131" y="1493"/>
                </a:lnTo>
                <a:lnTo>
                  <a:pt x="2153" y="1522"/>
                </a:lnTo>
                <a:lnTo>
                  <a:pt x="2175" y="1551"/>
                </a:lnTo>
                <a:lnTo>
                  <a:pt x="2204" y="1585"/>
                </a:lnTo>
                <a:lnTo>
                  <a:pt x="2227" y="1613"/>
                </a:lnTo>
                <a:lnTo>
                  <a:pt x="2249" y="1647"/>
                </a:lnTo>
                <a:lnTo>
                  <a:pt x="2271" y="1681"/>
                </a:lnTo>
                <a:lnTo>
                  <a:pt x="2300" y="1715"/>
                </a:lnTo>
                <a:lnTo>
                  <a:pt x="2322" y="1748"/>
                </a:lnTo>
                <a:lnTo>
                  <a:pt x="2344" y="1782"/>
                </a:lnTo>
                <a:lnTo>
                  <a:pt x="2374" y="1811"/>
                </a:lnTo>
                <a:lnTo>
                  <a:pt x="2396" y="1845"/>
                </a:lnTo>
                <a:lnTo>
                  <a:pt x="2418" y="1873"/>
                </a:lnTo>
                <a:lnTo>
                  <a:pt x="2440" y="1902"/>
                </a:lnTo>
                <a:lnTo>
                  <a:pt x="2469" y="1931"/>
                </a:lnTo>
                <a:lnTo>
                  <a:pt x="2491" y="1955"/>
                </a:lnTo>
                <a:lnTo>
                  <a:pt x="2513" y="1979"/>
                </a:lnTo>
                <a:lnTo>
                  <a:pt x="2543" y="2003"/>
                </a:lnTo>
                <a:lnTo>
                  <a:pt x="2565" y="2028"/>
                </a:lnTo>
                <a:lnTo>
                  <a:pt x="2587" y="2052"/>
                </a:lnTo>
                <a:lnTo>
                  <a:pt x="2616" y="2071"/>
                </a:lnTo>
                <a:lnTo>
                  <a:pt x="2638" y="2090"/>
                </a:lnTo>
                <a:lnTo>
                  <a:pt x="2660" y="2109"/>
                </a:lnTo>
                <a:lnTo>
                  <a:pt x="2682" y="2124"/>
                </a:lnTo>
                <a:lnTo>
                  <a:pt x="2712" y="2138"/>
                </a:lnTo>
                <a:lnTo>
                  <a:pt x="2734" y="2158"/>
                </a:lnTo>
                <a:lnTo>
                  <a:pt x="2756" y="2172"/>
                </a:lnTo>
                <a:lnTo>
                  <a:pt x="2785" y="2186"/>
                </a:lnTo>
                <a:lnTo>
                  <a:pt x="2807" y="2196"/>
                </a:lnTo>
                <a:lnTo>
                  <a:pt x="2829" y="2210"/>
                </a:lnTo>
                <a:lnTo>
                  <a:pt x="2851" y="2220"/>
                </a:lnTo>
                <a:lnTo>
                  <a:pt x="2881" y="2235"/>
                </a:lnTo>
                <a:lnTo>
                  <a:pt x="2903" y="2244"/>
                </a:lnTo>
                <a:lnTo>
                  <a:pt x="2925" y="2254"/>
                </a:lnTo>
                <a:lnTo>
                  <a:pt x="2954" y="2263"/>
                </a:lnTo>
                <a:lnTo>
                  <a:pt x="2976" y="2273"/>
                </a:lnTo>
                <a:lnTo>
                  <a:pt x="2998" y="2283"/>
                </a:lnTo>
                <a:lnTo>
                  <a:pt x="3028" y="2292"/>
                </a:lnTo>
                <a:lnTo>
                  <a:pt x="3050" y="2302"/>
                </a:lnTo>
                <a:lnTo>
                  <a:pt x="3072" y="2312"/>
                </a:lnTo>
                <a:lnTo>
                  <a:pt x="3094" y="2316"/>
                </a:lnTo>
                <a:lnTo>
                  <a:pt x="3123" y="2326"/>
                </a:lnTo>
                <a:lnTo>
                  <a:pt x="3145" y="2331"/>
                </a:lnTo>
                <a:lnTo>
                  <a:pt x="3167" y="2340"/>
                </a:lnTo>
                <a:lnTo>
                  <a:pt x="3197" y="2345"/>
                </a:lnTo>
                <a:lnTo>
                  <a:pt x="3219" y="2355"/>
                </a:lnTo>
                <a:lnTo>
                  <a:pt x="3241" y="2360"/>
                </a:lnTo>
                <a:lnTo>
                  <a:pt x="3263" y="2365"/>
                </a:lnTo>
                <a:lnTo>
                  <a:pt x="3292" y="2374"/>
                </a:lnTo>
                <a:lnTo>
                  <a:pt x="3314" y="2379"/>
                </a:lnTo>
                <a:lnTo>
                  <a:pt x="3336" y="2384"/>
                </a:lnTo>
                <a:lnTo>
                  <a:pt x="3366" y="2389"/>
                </a:lnTo>
                <a:lnTo>
                  <a:pt x="3388" y="2393"/>
                </a:lnTo>
                <a:lnTo>
                  <a:pt x="3410" y="2398"/>
                </a:lnTo>
                <a:lnTo>
                  <a:pt x="3432" y="2403"/>
                </a:lnTo>
                <a:lnTo>
                  <a:pt x="3461" y="2408"/>
                </a:lnTo>
                <a:lnTo>
                  <a:pt x="3483" y="2413"/>
                </a:lnTo>
                <a:lnTo>
                  <a:pt x="3505" y="2418"/>
                </a:lnTo>
                <a:lnTo>
                  <a:pt x="3535" y="2422"/>
                </a:lnTo>
                <a:lnTo>
                  <a:pt x="3557" y="2427"/>
                </a:lnTo>
                <a:lnTo>
                  <a:pt x="3579" y="2432"/>
                </a:lnTo>
                <a:lnTo>
                  <a:pt x="3608" y="2437"/>
                </a:lnTo>
                <a:lnTo>
                  <a:pt x="3630" y="2442"/>
                </a:lnTo>
                <a:lnTo>
                  <a:pt x="3652" y="2446"/>
                </a:lnTo>
                <a:lnTo>
                  <a:pt x="3674" y="2451"/>
                </a:lnTo>
                <a:lnTo>
                  <a:pt x="3704" y="2456"/>
                </a:lnTo>
                <a:lnTo>
                  <a:pt x="3726" y="2456"/>
                </a:lnTo>
                <a:lnTo>
                  <a:pt x="3748" y="2461"/>
                </a:lnTo>
                <a:lnTo>
                  <a:pt x="3777" y="2466"/>
                </a:lnTo>
                <a:lnTo>
                  <a:pt x="3799" y="2470"/>
                </a:lnTo>
                <a:lnTo>
                  <a:pt x="3821" y="2470"/>
                </a:lnTo>
                <a:lnTo>
                  <a:pt x="3844" y="2475"/>
                </a:lnTo>
                <a:lnTo>
                  <a:pt x="3873" y="2480"/>
                </a:lnTo>
                <a:lnTo>
                  <a:pt x="3895" y="2485"/>
                </a:lnTo>
                <a:lnTo>
                  <a:pt x="3917" y="2485"/>
                </a:lnTo>
                <a:lnTo>
                  <a:pt x="3946" y="2490"/>
                </a:lnTo>
                <a:lnTo>
                  <a:pt x="3968" y="2495"/>
                </a:lnTo>
                <a:lnTo>
                  <a:pt x="3990" y="2495"/>
                </a:lnTo>
                <a:lnTo>
                  <a:pt x="4013" y="2499"/>
                </a:lnTo>
                <a:lnTo>
                  <a:pt x="4042" y="2504"/>
                </a:lnTo>
                <a:lnTo>
                  <a:pt x="4064" y="2504"/>
                </a:lnTo>
                <a:lnTo>
                  <a:pt x="4086" y="2509"/>
                </a:lnTo>
                <a:lnTo>
                  <a:pt x="4115" y="2509"/>
                </a:lnTo>
                <a:lnTo>
                  <a:pt x="4137" y="2514"/>
                </a:lnTo>
                <a:lnTo>
                  <a:pt x="4160" y="2519"/>
                </a:lnTo>
                <a:lnTo>
                  <a:pt x="4189" y="2519"/>
                </a:lnTo>
                <a:lnTo>
                  <a:pt x="4211" y="2523"/>
                </a:lnTo>
                <a:lnTo>
                  <a:pt x="4233" y="2523"/>
                </a:lnTo>
                <a:lnTo>
                  <a:pt x="4255" y="2528"/>
                </a:lnTo>
                <a:lnTo>
                  <a:pt x="4284" y="2528"/>
                </a:lnTo>
                <a:lnTo>
                  <a:pt x="4307" y="2533"/>
                </a:lnTo>
                <a:lnTo>
                  <a:pt x="4329" y="2533"/>
                </a:lnTo>
                <a:lnTo>
                  <a:pt x="4358" y="2538"/>
                </a:lnTo>
                <a:lnTo>
                  <a:pt x="4380" y="2538"/>
                </a:lnTo>
                <a:lnTo>
                  <a:pt x="4402" y="2543"/>
                </a:lnTo>
                <a:lnTo>
                  <a:pt x="4424" y="2543"/>
                </a:lnTo>
                <a:lnTo>
                  <a:pt x="4454" y="2548"/>
                </a:lnTo>
                <a:lnTo>
                  <a:pt x="4476" y="2548"/>
                </a:lnTo>
                <a:lnTo>
                  <a:pt x="4498" y="2552"/>
                </a:lnTo>
                <a:lnTo>
                  <a:pt x="4527" y="2552"/>
                </a:lnTo>
                <a:lnTo>
                  <a:pt x="4549" y="2557"/>
                </a:lnTo>
                <a:lnTo>
                  <a:pt x="4571" y="2557"/>
                </a:lnTo>
                <a:lnTo>
                  <a:pt x="4593" y="2557"/>
                </a:lnTo>
                <a:lnTo>
                  <a:pt x="4623" y="2562"/>
                </a:lnTo>
                <a:lnTo>
                  <a:pt x="4645" y="2562"/>
                </a:lnTo>
                <a:lnTo>
                  <a:pt x="4667" y="2567"/>
                </a:lnTo>
                <a:lnTo>
                  <a:pt x="4696" y="2567"/>
                </a:lnTo>
                <a:lnTo>
                  <a:pt x="4718" y="2567"/>
                </a:lnTo>
                <a:lnTo>
                  <a:pt x="4740" y="2572"/>
                </a:lnTo>
                <a:lnTo>
                  <a:pt x="4770" y="2572"/>
                </a:lnTo>
                <a:lnTo>
                  <a:pt x="4792" y="2576"/>
                </a:lnTo>
                <a:lnTo>
                  <a:pt x="4814" y="2576"/>
                </a:lnTo>
                <a:lnTo>
                  <a:pt x="4836" y="2576"/>
                </a:lnTo>
                <a:lnTo>
                  <a:pt x="4865" y="2581"/>
                </a:lnTo>
                <a:lnTo>
                  <a:pt x="4887" y="2581"/>
                </a:lnTo>
                <a:lnTo>
                  <a:pt x="4909" y="2586"/>
                </a:lnTo>
                <a:lnTo>
                  <a:pt x="4939" y="2586"/>
                </a:lnTo>
                <a:lnTo>
                  <a:pt x="4961" y="2586"/>
                </a:lnTo>
                <a:lnTo>
                  <a:pt x="4983" y="2591"/>
                </a:lnTo>
                <a:lnTo>
                  <a:pt x="5005" y="2591"/>
                </a:lnTo>
                <a:lnTo>
                  <a:pt x="5034" y="2591"/>
                </a:lnTo>
                <a:lnTo>
                  <a:pt x="5056" y="2596"/>
                </a:lnTo>
                <a:lnTo>
                  <a:pt x="5078" y="2596"/>
                </a:lnTo>
                <a:lnTo>
                  <a:pt x="5108" y="2596"/>
                </a:lnTo>
                <a:lnTo>
                  <a:pt x="5130" y="2600"/>
                </a:lnTo>
                <a:lnTo>
                  <a:pt x="5152" y="2600"/>
                </a:lnTo>
                <a:lnTo>
                  <a:pt x="5174" y="2600"/>
                </a:lnTo>
                <a:lnTo>
                  <a:pt x="5203" y="2605"/>
                </a:lnTo>
                <a:lnTo>
                  <a:pt x="5225" y="2605"/>
                </a:lnTo>
                <a:lnTo>
                  <a:pt x="5247" y="2605"/>
                </a:lnTo>
                <a:lnTo>
                  <a:pt x="5277" y="2605"/>
                </a:lnTo>
                <a:lnTo>
                  <a:pt x="5299" y="2610"/>
                </a:lnTo>
                <a:lnTo>
                  <a:pt x="5321" y="2610"/>
                </a:lnTo>
                <a:lnTo>
                  <a:pt x="5350" y="2610"/>
                </a:lnTo>
                <a:lnTo>
                  <a:pt x="5372" y="2615"/>
                </a:lnTo>
                <a:lnTo>
                  <a:pt x="5394" y="2615"/>
                </a:lnTo>
                <a:lnTo>
                  <a:pt x="5416" y="2615"/>
                </a:lnTo>
                <a:lnTo>
                  <a:pt x="5446" y="2620"/>
                </a:lnTo>
                <a:lnTo>
                  <a:pt x="5468" y="2620"/>
                </a:lnTo>
                <a:lnTo>
                  <a:pt x="5490" y="2620"/>
                </a:lnTo>
                <a:lnTo>
                  <a:pt x="5519" y="2620"/>
                </a:lnTo>
                <a:lnTo>
                  <a:pt x="5541" y="2625"/>
                </a:lnTo>
                <a:lnTo>
                  <a:pt x="5563" y="2625"/>
                </a:lnTo>
                <a:lnTo>
                  <a:pt x="5585" y="2625"/>
                </a:lnTo>
                <a:lnTo>
                  <a:pt x="5615" y="2625"/>
                </a:lnTo>
                <a:lnTo>
                  <a:pt x="5637" y="2629"/>
                </a:lnTo>
                <a:lnTo>
                  <a:pt x="5659" y="2629"/>
                </a:lnTo>
                <a:lnTo>
                  <a:pt x="5688" y="2629"/>
                </a:lnTo>
                <a:lnTo>
                  <a:pt x="5710" y="2629"/>
                </a:lnTo>
                <a:lnTo>
                  <a:pt x="5732" y="2634"/>
                </a:lnTo>
                <a:lnTo>
                  <a:pt x="5754" y="2634"/>
                </a:lnTo>
                <a:lnTo>
                  <a:pt x="5784" y="2634"/>
                </a:lnTo>
                <a:lnTo>
                  <a:pt x="5806" y="2634"/>
                </a:lnTo>
                <a:lnTo>
                  <a:pt x="5828" y="2639"/>
                </a:lnTo>
                <a:lnTo>
                  <a:pt x="5857" y="2639"/>
                </a:lnTo>
                <a:lnTo>
                  <a:pt x="5879" y="2639"/>
                </a:lnTo>
                <a:lnTo>
                  <a:pt x="5901" y="2639"/>
                </a:lnTo>
                <a:lnTo>
                  <a:pt x="5931" y="2644"/>
                </a:lnTo>
                <a:lnTo>
                  <a:pt x="5953" y="2644"/>
                </a:lnTo>
                <a:lnTo>
                  <a:pt x="5975" y="2644"/>
                </a:lnTo>
                <a:lnTo>
                  <a:pt x="5997" y="2644"/>
                </a:lnTo>
                <a:lnTo>
                  <a:pt x="6026" y="2644"/>
                </a:lnTo>
                <a:lnTo>
                  <a:pt x="6048" y="2649"/>
                </a:lnTo>
              </a:path>
            </a:pathLst>
          </a:custGeom>
          <a:noFill/>
          <a:ln w="19050">
            <a:solidFill>
              <a:srgbClr val="00FF00"/>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72721" name="Freeform 49">
            <a:extLst>
              <a:ext uri="{FF2B5EF4-FFF2-40B4-BE49-F238E27FC236}">
                <a16:creationId xmlns:a16="http://schemas.microsoft.com/office/drawing/2014/main" id="{41940989-274A-4E25-94A1-C8C559EF9E6F}"/>
              </a:ext>
            </a:extLst>
          </p:cNvPr>
          <p:cNvSpPr>
            <a:spLocks/>
          </p:cNvSpPr>
          <p:nvPr/>
        </p:nvSpPr>
        <p:spPr bwMode="auto">
          <a:xfrm>
            <a:off x="2220913" y="4633914"/>
            <a:ext cx="2398712" cy="1133475"/>
          </a:xfrm>
          <a:custGeom>
            <a:avLst/>
            <a:gdLst>
              <a:gd name="T0" fmla="*/ 2147483646 w 6048"/>
              <a:gd name="T1" fmla="*/ 2147483646 h 2774"/>
              <a:gd name="T2" fmla="*/ 2147483646 w 6048"/>
              <a:gd name="T3" fmla="*/ 2147483646 h 2774"/>
              <a:gd name="T4" fmla="*/ 2147483646 w 6048"/>
              <a:gd name="T5" fmla="*/ 2147483646 h 2774"/>
              <a:gd name="T6" fmla="*/ 2147483646 w 6048"/>
              <a:gd name="T7" fmla="*/ 2147483646 h 2774"/>
              <a:gd name="T8" fmla="*/ 2147483646 w 6048"/>
              <a:gd name="T9" fmla="*/ 2147483646 h 2774"/>
              <a:gd name="T10" fmla="*/ 2147483646 w 6048"/>
              <a:gd name="T11" fmla="*/ 2147483646 h 2774"/>
              <a:gd name="T12" fmla="*/ 2147483646 w 6048"/>
              <a:gd name="T13" fmla="*/ 2147483646 h 2774"/>
              <a:gd name="T14" fmla="*/ 2147483646 w 6048"/>
              <a:gd name="T15" fmla="*/ 2147483646 h 2774"/>
              <a:gd name="T16" fmla="*/ 2147483646 w 6048"/>
              <a:gd name="T17" fmla="*/ 2147483646 h 2774"/>
              <a:gd name="T18" fmla="*/ 2147483646 w 6048"/>
              <a:gd name="T19" fmla="*/ 2147483646 h 2774"/>
              <a:gd name="T20" fmla="*/ 2147483646 w 6048"/>
              <a:gd name="T21" fmla="*/ 2147483646 h 2774"/>
              <a:gd name="T22" fmla="*/ 2147483646 w 6048"/>
              <a:gd name="T23" fmla="*/ 2147483646 h 2774"/>
              <a:gd name="T24" fmla="*/ 2147483646 w 6048"/>
              <a:gd name="T25" fmla="*/ 2147483646 h 2774"/>
              <a:gd name="T26" fmla="*/ 2147483646 w 6048"/>
              <a:gd name="T27" fmla="*/ 2147483646 h 2774"/>
              <a:gd name="T28" fmla="*/ 2147483646 w 6048"/>
              <a:gd name="T29" fmla="*/ 2147483646 h 2774"/>
              <a:gd name="T30" fmla="*/ 2147483646 w 6048"/>
              <a:gd name="T31" fmla="*/ 2147483646 h 2774"/>
              <a:gd name="T32" fmla="*/ 2147483646 w 6048"/>
              <a:gd name="T33" fmla="*/ 2147483646 h 2774"/>
              <a:gd name="T34" fmla="*/ 2147483646 w 6048"/>
              <a:gd name="T35" fmla="*/ 2147483646 h 2774"/>
              <a:gd name="T36" fmla="*/ 2147483646 w 6048"/>
              <a:gd name="T37" fmla="*/ 2147483646 h 2774"/>
              <a:gd name="T38" fmla="*/ 2147483646 w 6048"/>
              <a:gd name="T39" fmla="*/ 2147483646 h 2774"/>
              <a:gd name="T40" fmla="*/ 2147483646 w 6048"/>
              <a:gd name="T41" fmla="*/ 2147483646 h 2774"/>
              <a:gd name="T42" fmla="*/ 2147483646 w 6048"/>
              <a:gd name="T43" fmla="*/ 2147483646 h 2774"/>
              <a:gd name="T44" fmla="*/ 2147483646 w 6048"/>
              <a:gd name="T45" fmla="*/ 2147483646 h 2774"/>
              <a:gd name="T46" fmla="*/ 2147483646 w 6048"/>
              <a:gd name="T47" fmla="*/ 2147483646 h 2774"/>
              <a:gd name="T48" fmla="*/ 2147483646 w 6048"/>
              <a:gd name="T49" fmla="*/ 2147483646 h 2774"/>
              <a:gd name="T50" fmla="*/ 2147483646 w 6048"/>
              <a:gd name="T51" fmla="*/ 2147483646 h 2774"/>
              <a:gd name="T52" fmla="*/ 2147483646 w 6048"/>
              <a:gd name="T53" fmla="*/ 2147483646 h 2774"/>
              <a:gd name="T54" fmla="*/ 2147483646 w 6048"/>
              <a:gd name="T55" fmla="*/ 2147483646 h 2774"/>
              <a:gd name="T56" fmla="*/ 2147483646 w 6048"/>
              <a:gd name="T57" fmla="*/ 2147483646 h 2774"/>
              <a:gd name="T58" fmla="*/ 2147483646 w 6048"/>
              <a:gd name="T59" fmla="*/ 2147483646 h 2774"/>
              <a:gd name="T60" fmla="*/ 2147483646 w 6048"/>
              <a:gd name="T61" fmla="*/ 2147483646 h 2774"/>
              <a:gd name="T62" fmla="*/ 2147483646 w 6048"/>
              <a:gd name="T63" fmla="*/ 2147483646 h 2774"/>
              <a:gd name="T64" fmla="*/ 2147483646 w 6048"/>
              <a:gd name="T65" fmla="*/ 2147483646 h 2774"/>
              <a:gd name="T66" fmla="*/ 2147483646 w 6048"/>
              <a:gd name="T67" fmla="*/ 2147483646 h 2774"/>
              <a:gd name="T68" fmla="*/ 2147483646 w 6048"/>
              <a:gd name="T69" fmla="*/ 2147483646 h 2774"/>
              <a:gd name="T70" fmla="*/ 2147483646 w 6048"/>
              <a:gd name="T71" fmla="*/ 2147483646 h 2774"/>
              <a:gd name="T72" fmla="*/ 2147483646 w 6048"/>
              <a:gd name="T73" fmla="*/ 2147483646 h 2774"/>
              <a:gd name="T74" fmla="*/ 2147483646 w 6048"/>
              <a:gd name="T75" fmla="*/ 2147483646 h 2774"/>
              <a:gd name="T76" fmla="*/ 2147483646 w 6048"/>
              <a:gd name="T77" fmla="*/ 2147483646 h 2774"/>
              <a:gd name="T78" fmla="*/ 2147483646 w 6048"/>
              <a:gd name="T79" fmla="*/ 2147483646 h 2774"/>
              <a:gd name="T80" fmla="*/ 2147483646 w 6048"/>
              <a:gd name="T81" fmla="*/ 2147483646 h 2774"/>
              <a:gd name="T82" fmla="*/ 2147483646 w 6048"/>
              <a:gd name="T83" fmla="*/ 2147483646 h 2774"/>
              <a:gd name="T84" fmla="*/ 2147483646 w 6048"/>
              <a:gd name="T85" fmla="*/ 2147483646 h 2774"/>
              <a:gd name="T86" fmla="*/ 2147483646 w 6048"/>
              <a:gd name="T87" fmla="*/ 2147483646 h 2774"/>
              <a:gd name="T88" fmla="*/ 2147483646 w 6048"/>
              <a:gd name="T89" fmla="*/ 2147483646 h 2774"/>
              <a:gd name="T90" fmla="*/ 2147483646 w 6048"/>
              <a:gd name="T91" fmla="*/ 2147483646 h 2774"/>
              <a:gd name="T92" fmla="*/ 2147483646 w 6048"/>
              <a:gd name="T93" fmla="*/ 2147483646 h 2774"/>
              <a:gd name="T94" fmla="*/ 2147483646 w 6048"/>
              <a:gd name="T95" fmla="*/ 2147483646 h 2774"/>
              <a:gd name="T96" fmla="*/ 2147483646 w 6048"/>
              <a:gd name="T97" fmla="*/ 2147483646 h 2774"/>
              <a:gd name="T98" fmla="*/ 2147483646 w 6048"/>
              <a:gd name="T99" fmla="*/ 2147483646 h 2774"/>
              <a:gd name="T100" fmla="*/ 2147483646 w 6048"/>
              <a:gd name="T101" fmla="*/ 2147483646 h 2774"/>
              <a:gd name="T102" fmla="*/ 2147483646 w 6048"/>
              <a:gd name="T103" fmla="*/ 2147483646 h 2774"/>
              <a:gd name="T104" fmla="*/ 2147483646 w 6048"/>
              <a:gd name="T105" fmla="*/ 2147483646 h 2774"/>
              <a:gd name="T106" fmla="*/ 2147483646 w 6048"/>
              <a:gd name="T107" fmla="*/ 2147483646 h 2774"/>
              <a:gd name="T108" fmla="*/ 2147483646 w 6048"/>
              <a:gd name="T109" fmla="*/ 2147483646 h 2774"/>
              <a:gd name="T110" fmla="*/ 2147483646 w 6048"/>
              <a:gd name="T111" fmla="*/ 2147483646 h 2774"/>
              <a:gd name="T112" fmla="*/ 2147483646 w 6048"/>
              <a:gd name="T113" fmla="*/ 2147483646 h 2774"/>
              <a:gd name="T114" fmla="*/ 2147483646 w 6048"/>
              <a:gd name="T115" fmla="*/ 2147483646 h 2774"/>
              <a:gd name="T116" fmla="*/ 2147483646 w 6048"/>
              <a:gd name="T117" fmla="*/ 2147483646 h 2774"/>
              <a:gd name="T118" fmla="*/ 2147483646 w 6048"/>
              <a:gd name="T119" fmla="*/ 2147483646 h 2774"/>
              <a:gd name="T120" fmla="*/ 2147483646 w 6048"/>
              <a:gd name="T121" fmla="*/ 2147483646 h 2774"/>
              <a:gd name="T122" fmla="*/ 2147483646 w 6048"/>
              <a:gd name="T123" fmla="*/ 2147483646 h 277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6048"/>
              <a:gd name="T187" fmla="*/ 0 h 2774"/>
              <a:gd name="T188" fmla="*/ 6048 w 6048"/>
              <a:gd name="T189" fmla="*/ 2774 h 2774"/>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6048" h="2774">
                <a:moveTo>
                  <a:pt x="0" y="0"/>
                </a:moveTo>
                <a:lnTo>
                  <a:pt x="22" y="20"/>
                </a:lnTo>
                <a:lnTo>
                  <a:pt x="51" y="44"/>
                </a:lnTo>
                <a:lnTo>
                  <a:pt x="73" y="63"/>
                </a:lnTo>
                <a:lnTo>
                  <a:pt x="95" y="82"/>
                </a:lnTo>
                <a:lnTo>
                  <a:pt x="117" y="102"/>
                </a:lnTo>
                <a:lnTo>
                  <a:pt x="147" y="126"/>
                </a:lnTo>
                <a:lnTo>
                  <a:pt x="169" y="145"/>
                </a:lnTo>
                <a:lnTo>
                  <a:pt x="191" y="164"/>
                </a:lnTo>
                <a:lnTo>
                  <a:pt x="220" y="179"/>
                </a:lnTo>
                <a:lnTo>
                  <a:pt x="242" y="198"/>
                </a:lnTo>
                <a:lnTo>
                  <a:pt x="264" y="217"/>
                </a:lnTo>
                <a:lnTo>
                  <a:pt x="294" y="236"/>
                </a:lnTo>
                <a:lnTo>
                  <a:pt x="316" y="251"/>
                </a:lnTo>
                <a:lnTo>
                  <a:pt x="338" y="270"/>
                </a:lnTo>
                <a:lnTo>
                  <a:pt x="360" y="284"/>
                </a:lnTo>
                <a:lnTo>
                  <a:pt x="389" y="299"/>
                </a:lnTo>
                <a:lnTo>
                  <a:pt x="411" y="313"/>
                </a:lnTo>
                <a:lnTo>
                  <a:pt x="433" y="333"/>
                </a:lnTo>
                <a:lnTo>
                  <a:pt x="463" y="347"/>
                </a:lnTo>
                <a:lnTo>
                  <a:pt x="485" y="362"/>
                </a:lnTo>
                <a:lnTo>
                  <a:pt x="507" y="371"/>
                </a:lnTo>
                <a:lnTo>
                  <a:pt x="529" y="386"/>
                </a:lnTo>
                <a:lnTo>
                  <a:pt x="558" y="400"/>
                </a:lnTo>
                <a:lnTo>
                  <a:pt x="580" y="414"/>
                </a:lnTo>
                <a:lnTo>
                  <a:pt x="602" y="429"/>
                </a:lnTo>
                <a:lnTo>
                  <a:pt x="632" y="439"/>
                </a:lnTo>
                <a:lnTo>
                  <a:pt x="654" y="453"/>
                </a:lnTo>
                <a:lnTo>
                  <a:pt x="676" y="467"/>
                </a:lnTo>
                <a:lnTo>
                  <a:pt x="698" y="477"/>
                </a:lnTo>
                <a:lnTo>
                  <a:pt x="727" y="492"/>
                </a:lnTo>
                <a:lnTo>
                  <a:pt x="749" y="506"/>
                </a:lnTo>
                <a:lnTo>
                  <a:pt x="771" y="516"/>
                </a:lnTo>
                <a:lnTo>
                  <a:pt x="801" y="530"/>
                </a:lnTo>
                <a:lnTo>
                  <a:pt x="823" y="544"/>
                </a:lnTo>
                <a:lnTo>
                  <a:pt x="845" y="554"/>
                </a:lnTo>
                <a:lnTo>
                  <a:pt x="874" y="569"/>
                </a:lnTo>
                <a:lnTo>
                  <a:pt x="896" y="583"/>
                </a:lnTo>
                <a:lnTo>
                  <a:pt x="918" y="597"/>
                </a:lnTo>
                <a:lnTo>
                  <a:pt x="940" y="612"/>
                </a:lnTo>
                <a:lnTo>
                  <a:pt x="970" y="626"/>
                </a:lnTo>
                <a:lnTo>
                  <a:pt x="992" y="641"/>
                </a:lnTo>
                <a:lnTo>
                  <a:pt x="1014" y="655"/>
                </a:lnTo>
                <a:lnTo>
                  <a:pt x="1043" y="670"/>
                </a:lnTo>
                <a:lnTo>
                  <a:pt x="1065" y="689"/>
                </a:lnTo>
                <a:lnTo>
                  <a:pt x="1087" y="703"/>
                </a:lnTo>
                <a:lnTo>
                  <a:pt x="1109" y="723"/>
                </a:lnTo>
                <a:lnTo>
                  <a:pt x="1139" y="742"/>
                </a:lnTo>
                <a:lnTo>
                  <a:pt x="1161" y="761"/>
                </a:lnTo>
                <a:lnTo>
                  <a:pt x="1183" y="780"/>
                </a:lnTo>
                <a:lnTo>
                  <a:pt x="1212" y="800"/>
                </a:lnTo>
                <a:lnTo>
                  <a:pt x="1234" y="819"/>
                </a:lnTo>
                <a:lnTo>
                  <a:pt x="1256" y="843"/>
                </a:lnTo>
                <a:lnTo>
                  <a:pt x="1278" y="867"/>
                </a:lnTo>
                <a:lnTo>
                  <a:pt x="1308" y="886"/>
                </a:lnTo>
                <a:lnTo>
                  <a:pt x="1330" y="910"/>
                </a:lnTo>
                <a:lnTo>
                  <a:pt x="1352" y="934"/>
                </a:lnTo>
                <a:lnTo>
                  <a:pt x="1381" y="959"/>
                </a:lnTo>
                <a:lnTo>
                  <a:pt x="1403" y="987"/>
                </a:lnTo>
                <a:lnTo>
                  <a:pt x="1425" y="1012"/>
                </a:lnTo>
                <a:lnTo>
                  <a:pt x="1455" y="1036"/>
                </a:lnTo>
                <a:lnTo>
                  <a:pt x="1477" y="1060"/>
                </a:lnTo>
                <a:lnTo>
                  <a:pt x="1499" y="1089"/>
                </a:lnTo>
                <a:lnTo>
                  <a:pt x="1521" y="1113"/>
                </a:lnTo>
                <a:lnTo>
                  <a:pt x="1550" y="1137"/>
                </a:lnTo>
                <a:lnTo>
                  <a:pt x="1572" y="1161"/>
                </a:lnTo>
                <a:lnTo>
                  <a:pt x="1594" y="1185"/>
                </a:lnTo>
                <a:lnTo>
                  <a:pt x="1624" y="1204"/>
                </a:lnTo>
                <a:lnTo>
                  <a:pt x="1646" y="1228"/>
                </a:lnTo>
                <a:lnTo>
                  <a:pt x="1668" y="1252"/>
                </a:lnTo>
                <a:lnTo>
                  <a:pt x="1690" y="1272"/>
                </a:lnTo>
                <a:lnTo>
                  <a:pt x="1719" y="1291"/>
                </a:lnTo>
                <a:lnTo>
                  <a:pt x="1741" y="1310"/>
                </a:lnTo>
                <a:lnTo>
                  <a:pt x="1763" y="1329"/>
                </a:lnTo>
                <a:lnTo>
                  <a:pt x="1793" y="1349"/>
                </a:lnTo>
                <a:lnTo>
                  <a:pt x="1815" y="1368"/>
                </a:lnTo>
                <a:lnTo>
                  <a:pt x="1837" y="1387"/>
                </a:lnTo>
                <a:lnTo>
                  <a:pt x="1859" y="1406"/>
                </a:lnTo>
                <a:lnTo>
                  <a:pt x="1888" y="1421"/>
                </a:lnTo>
                <a:lnTo>
                  <a:pt x="1910" y="1440"/>
                </a:lnTo>
                <a:lnTo>
                  <a:pt x="1933" y="1459"/>
                </a:lnTo>
                <a:lnTo>
                  <a:pt x="1962" y="1479"/>
                </a:lnTo>
                <a:lnTo>
                  <a:pt x="1984" y="1498"/>
                </a:lnTo>
                <a:lnTo>
                  <a:pt x="2006" y="1517"/>
                </a:lnTo>
                <a:lnTo>
                  <a:pt x="2035" y="1536"/>
                </a:lnTo>
                <a:lnTo>
                  <a:pt x="2057" y="1560"/>
                </a:lnTo>
                <a:lnTo>
                  <a:pt x="2080" y="1580"/>
                </a:lnTo>
                <a:lnTo>
                  <a:pt x="2102" y="1609"/>
                </a:lnTo>
                <a:lnTo>
                  <a:pt x="2131" y="1633"/>
                </a:lnTo>
                <a:lnTo>
                  <a:pt x="2153" y="1666"/>
                </a:lnTo>
                <a:lnTo>
                  <a:pt x="2175" y="1700"/>
                </a:lnTo>
                <a:lnTo>
                  <a:pt x="2204" y="1739"/>
                </a:lnTo>
                <a:lnTo>
                  <a:pt x="2227" y="1782"/>
                </a:lnTo>
                <a:lnTo>
                  <a:pt x="2249" y="1830"/>
                </a:lnTo>
                <a:lnTo>
                  <a:pt x="2271" y="1883"/>
                </a:lnTo>
                <a:lnTo>
                  <a:pt x="2300" y="1936"/>
                </a:lnTo>
                <a:lnTo>
                  <a:pt x="2322" y="1999"/>
                </a:lnTo>
                <a:lnTo>
                  <a:pt x="2344" y="2056"/>
                </a:lnTo>
                <a:lnTo>
                  <a:pt x="2374" y="2114"/>
                </a:lnTo>
                <a:lnTo>
                  <a:pt x="2396" y="2167"/>
                </a:lnTo>
                <a:lnTo>
                  <a:pt x="2418" y="2215"/>
                </a:lnTo>
                <a:lnTo>
                  <a:pt x="2440" y="2259"/>
                </a:lnTo>
                <a:lnTo>
                  <a:pt x="2469" y="2297"/>
                </a:lnTo>
                <a:lnTo>
                  <a:pt x="2491" y="2331"/>
                </a:lnTo>
                <a:lnTo>
                  <a:pt x="2513" y="2360"/>
                </a:lnTo>
                <a:lnTo>
                  <a:pt x="2543" y="2389"/>
                </a:lnTo>
                <a:lnTo>
                  <a:pt x="2565" y="2408"/>
                </a:lnTo>
                <a:lnTo>
                  <a:pt x="2587" y="2427"/>
                </a:lnTo>
                <a:lnTo>
                  <a:pt x="2616" y="2446"/>
                </a:lnTo>
                <a:lnTo>
                  <a:pt x="2638" y="2461"/>
                </a:lnTo>
                <a:lnTo>
                  <a:pt x="2660" y="2475"/>
                </a:lnTo>
                <a:lnTo>
                  <a:pt x="2682" y="2490"/>
                </a:lnTo>
                <a:lnTo>
                  <a:pt x="2712" y="2499"/>
                </a:lnTo>
                <a:lnTo>
                  <a:pt x="2734" y="2514"/>
                </a:lnTo>
                <a:lnTo>
                  <a:pt x="2756" y="2523"/>
                </a:lnTo>
                <a:lnTo>
                  <a:pt x="2785" y="2533"/>
                </a:lnTo>
                <a:lnTo>
                  <a:pt x="2807" y="2538"/>
                </a:lnTo>
                <a:lnTo>
                  <a:pt x="2829" y="2548"/>
                </a:lnTo>
                <a:lnTo>
                  <a:pt x="2851" y="2557"/>
                </a:lnTo>
                <a:lnTo>
                  <a:pt x="2881" y="2562"/>
                </a:lnTo>
                <a:lnTo>
                  <a:pt x="2903" y="2567"/>
                </a:lnTo>
                <a:lnTo>
                  <a:pt x="2925" y="2576"/>
                </a:lnTo>
                <a:lnTo>
                  <a:pt x="2954" y="2581"/>
                </a:lnTo>
                <a:lnTo>
                  <a:pt x="2976" y="2586"/>
                </a:lnTo>
                <a:lnTo>
                  <a:pt x="2998" y="2591"/>
                </a:lnTo>
                <a:lnTo>
                  <a:pt x="3028" y="2596"/>
                </a:lnTo>
                <a:lnTo>
                  <a:pt x="3050" y="2600"/>
                </a:lnTo>
                <a:lnTo>
                  <a:pt x="3072" y="2605"/>
                </a:lnTo>
                <a:lnTo>
                  <a:pt x="3094" y="2610"/>
                </a:lnTo>
                <a:lnTo>
                  <a:pt x="3123" y="2615"/>
                </a:lnTo>
                <a:lnTo>
                  <a:pt x="3145" y="2620"/>
                </a:lnTo>
                <a:lnTo>
                  <a:pt x="3167" y="2625"/>
                </a:lnTo>
                <a:lnTo>
                  <a:pt x="3197" y="2625"/>
                </a:lnTo>
                <a:lnTo>
                  <a:pt x="3219" y="2629"/>
                </a:lnTo>
                <a:lnTo>
                  <a:pt x="3241" y="2634"/>
                </a:lnTo>
                <a:lnTo>
                  <a:pt x="3263" y="2639"/>
                </a:lnTo>
                <a:lnTo>
                  <a:pt x="3292" y="2639"/>
                </a:lnTo>
                <a:lnTo>
                  <a:pt x="3314" y="2644"/>
                </a:lnTo>
                <a:lnTo>
                  <a:pt x="3336" y="2649"/>
                </a:lnTo>
                <a:lnTo>
                  <a:pt x="3366" y="2649"/>
                </a:lnTo>
                <a:lnTo>
                  <a:pt x="3388" y="2653"/>
                </a:lnTo>
                <a:lnTo>
                  <a:pt x="3410" y="2653"/>
                </a:lnTo>
                <a:lnTo>
                  <a:pt x="3432" y="2658"/>
                </a:lnTo>
                <a:lnTo>
                  <a:pt x="3461" y="2658"/>
                </a:lnTo>
                <a:lnTo>
                  <a:pt x="3483" y="2663"/>
                </a:lnTo>
                <a:lnTo>
                  <a:pt x="3505" y="2663"/>
                </a:lnTo>
                <a:lnTo>
                  <a:pt x="3535" y="2668"/>
                </a:lnTo>
                <a:lnTo>
                  <a:pt x="3557" y="2668"/>
                </a:lnTo>
                <a:lnTo>
                  <a:pt x="3579" y="2673"/>
                </a:lnTo>
                <a:lnTo>
                  <a:pt x="3608" y="2673"/>
                </a:lnTo>
                <a:lnTo>
                  <a:pt x="3630" y="2678"/>
                </a:lnTo>
                <a:lnTo>
                  <a:pt x="3652" y="2678"/>
                </a:lnTo>
                <a:lnTo>
                  <a:pt x="3674" y="2682"/>
                </a:lnTo>
                <a:lnTo>
                  <a:pt x="3704" y="2682"/>
                </a:lnTo>
                <a:lnTo>
                  <a:pt x="3726" y="2682"/>
                </a:lnTo>
                <a:lnTo>
                  <a:pt x="3748" y="2687"/>
                </a:lnTo>
                <a:lnTo>
                  <a:pt x="3777" y="2687"/>
                </a:lnTo>
                <a:lnTo>
                  <a:pt x="3799" y="2692"/>
                </a:lnTo>
                <a:lnTo>
                  <a:pt x="3821" y="2692"/>
                </a:lnTo>
                <a:lnTo>
                  <a:pt x="3844" y="2692"/>
                </a:lnTo>
                <a:lnTo>
                  <a:pt x="3873" y="2697"/>
                </a:lnTo>
                <a:lnTo>
                  <a:pt x="3895" y="2697"/>
                </a:lnTo>
                <a:lnTo>
                  <a:pt x="3917" y="2697"/>
                </a:lnTo>
                <a:lnTo>
                  <a:pt x="3946" y="2702"/>
                </a:lnTo>
                <a:lnTo>
                  <a:pt x="3968" y="2702"/>
                </a:lnTo>
                <a:lnTo>
                  <a:pt x="3990" y="2702"/>
                </a:lnTo>
                <a:lnTo>
                  <a:pt x="4013" y="2706"/>
                </a:lnTo>
                <a:lnTo>
                  <a:pt x="4042" y="2706"/>
                </a:lnTo>
                <a:lnTo>
                  <a:pt x="4064" y="2706"/>
                </a:lnTo>
                <a:lnTo>
                  <a:pt x="4086" y="2711"/>
                </a:lnTo>
                <a:lnTo>
                  <a:pt x="4115" y="2711"/>
                </a:lnTo>
                <a:lnTo>
                  <a:pt x="4137" y="2711"/>
                </a:lnTo>
                <a:lnTo>
                  <a:pt x="4160" y="2711"/>
                </a:lnTo>
                <a:lnTo>
                  <a:pt x="4189" y="2716"/>
                </a:lnTo>
                <a:lnTo>
                  <a:pt x="4211" y="2716"/>
                </a:lnTo>
                <a:lnTo>
                  <a:pt x="4233" y="2716"/>
                </a:lnTo>
                <a:lnTo>
                  <a:pt x="4255" y="2716"/>
                </a:lnTo>
                <a:lnTo>
                  <a:pt x="4284" y="2721"/>
                </a:lnTo>
                <a:lnTo>
                  <a:pt x="4307" y="2721"/>
                </a:lnTo>
                <a:lnTo>
                  <a:pt x="4329" y="2721"/>
                </a:lnTo>
                <a:lnTo>
                  <a:pt x="4358" y="2721"/>
                </a:lnTo>
                <a:lnTo>
                  <a:pt x="4380" y="2726"/>
                </a:lnTo>
                <a:lnTo>
                  <a:pt x="4402" y="2726"/>
                </a:lnTo>
                <a:lnTo>
                  <a:pt x="4424" y="2726"/>
                </a:lnTo>
                <a:lnTo>
                  <a:pt x="4454" y="2726"/>
                </a:lnTo>
                <a:lnTo>
                  <a:pt x="4476" y="2730"/>
                </a:lnTo>
                <a:lnTo>
                  <a:pt x="4498" y="2730"/>
                </a:lnTo>
                <a:lnTo>
                  <a:pt x="4527" y="2730"/>
                </a:lnTo>
                <a:lnTo>
                  <a:pt x="4549" y="2730"/>
                </a:lnTo>
                <a:lnTo>
                  <a:pt x="4571" y="2735"/>
                </a:lnTo>
                <a:lnTo>
                  <a:pt x="4593" y="2735"/>
                </a:lnTo>
                <a:lnTo>
                  <a:pt x="4623" y="2735"/>
                </a:lnTo>
                <a:lnTo>
                  <a:pt x="4645" y="2735"/>
                </a:lnTo>
                <a:lnTo>
                  <a:pt x="4667" y="2735"/>
                </a:lnTo>
                <a:lnTo>
                  <a:pt x="4696" y="2740"/>
                </a:lnTo>
                <a:lnTo>
                  <a:pt x="4718" y="2740"/>
                </a:lnTo>
                <a:lnTo>
                  <a:pt x="4740" y="2740"/>
                </a:lnTo>
                <a:lnTo>
                  <a:pt x="4770" y="2740"/>
                </a:lnTo>
                <a:lnTo>
                  <a:pt x="4792" y="2740"/>
                </a:lnTo>
                <a:lnTo>
                  <a:pt x="4814" y="2740"/>
                </a:lnTo>
                <a:lnTo>
                  <a:pt x="4836" y="2745"/>
                </a:lnTo>
                <a:lnTo>
                  <a:pt x="4865" y="2745"/>
                </a:lnTo>
                <a:lnTo>
                  <a:pt x="4887" y="2745"/>
                </a:lnTo>
                <a:lnTo>
                  <a:pt x="4909" y="2745"/>
                </a:lnTo>
                <a:lnTo>
                  <a:pt x="4939" y="2745"/>
                </a:lnTo>
                <a:lnTo>
                  <a:pt x="4961" y="2750"/>
                </a:lnTo>
                <a:lnTo>
                  <a:pt x="4983" y="2750"/>
                </a:lnTo>
                <a:lnTo>
                  <a:pt x="5005" y="2750"/>
                </a:lnTo>
                <a:lnTo>
                  <a:pt x="5034" y="2750"/>
                </a:lnTo>
                <a:lnTo>
                  <a:pt x="5056" y="2750"/>
                </a:lnTo>
                <a:lnTo>
                  <a:pt x="5078" y="2750"/>
                </a:lnTo>
                <a:lnTo>
                  <a:pt x="5108" y="2750"/>
                </a:lnTo>
                <a:lnTo>
                  <a:pt x="5130" y="2755"/>
                </a:lnTo>
                <a:lnTo>
                  <a:pt x="5152" y="2755"/>
                </a:lnTo>
                <a:lnTo>
                  <a:pt x="5174" y="2755"/>
                </a:lnTo>
                <a:lnTo>
                  <a:pt x="5203" y="2755"/>
                </a:lnTo>
                <a:lnTo>
                  <a:pt x="5225" y="2755"/>
                </a:lnTo>
                <a:lnTo>
                  <a:pt x="5247" y="2755"/>
                </a:lnTo>
                <a:lnTo>
                  <a:pt x="5277" y="2759"/>
                </a:lnTo>
                <a:lnTo>
                  <a:pt x="5299" y="2759"/>
                </a:lnTo>
                <a:lnTo>
                  <a:pt x="5321" y="2759"/>
                </a:lnTo>
                <a:lnTo>
                  <a:pt x="5350" y="2759"/>
                </a:lnTo>
                <a:lnTo>
                  <a:pt x="5372" y="2759"/>
                </a:lnTo>
                <a:lnTo>
                  <a:pt x="5394" y="2759"/>
                </a:lnTo>
                <a:lnTo>
                  <a:pt x="5416" y="2759"/>
                </a:lnTo>
                <a:lnTo>
                  <a:pt x="5446" y="2759"/>
                </a:lnTo>
                <a:lnTo>
                  <a:pt x="5468" y="2764"/>
                </a:lnTo>
                <a:lnTo>
                  <a:pt x="5490" y="2764"/>
                </a:lnTo>
                <a:lnTo>
                  <a:pt x="5519" y="2764"/>
                </a:lnTo>
                <a:lnTo>
                  <a:pt x="5541" y="2764"/>
                </a:lnTo>
                <a:lnTo>
                  <a:pt x="5563" y="2764"/>
                </a:lnTo>
                <a:lnTo>
                  <a:pt x="5585" y="2764"/>
                </a:lnTo>
                <a:lnTo>
                  <a:pt x="5615" y="2764"/>
                </a:lnTo>
                <a:lnTo>
                  <a:pt x="5637" y="2769"/>
                </a:lnTo>
                <a:lnTo>
                  <a:pt x="5659" y="2769"/>
                </a:lnTo>
                <a:lnTo>
                  <a:pt x="5688" y="2769"/>
                </a:lnTo>
                <a:lnTo>
                  <a:pt x="5710" y="2769"/>
                </a:lnTo>
                <a:lnTo>
                  <a:pt x="5732" y="2769"/>
                </a:lnTo>
                <a:lnTo>
                  <a:pt x="5754" y="2769"/>
                </a:lnTo>
                <a:lnTo>
                  <a:pt x="5784" y="2769"/>
                </a:lnTo>
                <a:lnTo>
                  <a:pt x="5806" y="2769"/>
                </a:lnTo>
                <a:lnTo>
                  <a:pt x="5828" y="2769"/>
                </a:lnTo>
                <a:lnTo>
                  <a:pt x="5857" y="2774"/>
                </a:lnTo>
                <a:lnTo>
                  <a:pt x="5879" y="2774"/>
                </a:lnTo>
                <a:lnTo>
                  <a:pt x="5901" y="2774"/>
                </a:lnTo>
                <a:lnTo>
                  <a:pt x="5931" y="2774"/>
                </a:lnTo>
                <a:lnTo>
                  <a:pt x="5953" y="2774"/>
                </a:lnTo>
                <a:lnTo>
                  <a:pt x="5975" y="2774"/>
                </a:lnTo>
                <a:lnTo>
                  <a:pt x="5997" y="2774"/>
                </a:lnTo>
                <a:lnTo>
                  <a:pt x="6026" y="2774"/>
                </a:lnTo>
                <a:lnTo>
                  <a:pt x="6048" y="2774"/>
                </a:lnTo>
              </a:path>
            </a:pathLst>
          </a:cu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72722" name="Freeform 50">
            <a:extLst>
              <a:ext uri="{FF2B5EF4-FFF2-40B4-BE49-F238E27FC236}">
                <a16:creationId xmlns:a16="http://schemas.microsoft.com/office/drawing/2014/main" id="{5AA39AF3-85ED-4DFE-837F-A8E6A70DC2C0}"/>
              </a:ext>
            </a:extLst>
          </p:cNvPr>
          <p:cNvSpPr>
            <a:spLocks/>
          </p:cNvSpPr>
          <p:nvPr/>
        </p:nvSpPr>
        <p:spPr bwMode="auto">
          <a:xfrm>
            <a:off x="2220913" y="4633914"/>
            <a:ext cx="2398712" cy="979487"/>
          </a:xfrm>
          <a:custGeom>
            <a:avLst/>
            <a:gdLst>
              <a:gd name="T0" fmla="*/ 2147483646 w 6048"/>
              <a:gd name="T1" fmla="*/ 2147483646 h 2398"/>
              <a:gd name="T2" fmla="*/ 2147483646 w 6048"/>
              <a:gd name="T3" fmla="*/ 2147483646 h 2398"/>
              <a:gd name="T4" fmla="*/ 2147483646 w 6048"/>
              <a:gd name="T5" fmla="*/ 2147483646 h 2398"/>
              <a:gd name="T6" fmla="*/ 2147483646 w 6048"/>
              <a:gd name="T7" fmla="*/ 2147483646 h 2398"/>
              <a:gd name="T8" fmla="*/ 2147483646 w 6048"/>
              <a:gd name="T9" fmla="*/ 2147483646 h 2398"/>
              <a:gd name="T10" fmla="*/ 2147483646 w 6048"/>
              <a:gd name="T11" fmla="*/ 2147483646 h 2398"/>
              <a:gd name="T12" fmla="*/ 2147483646 w 6048"/>
              <a:gd name="T13" fmla="*/ 2147483646 h 2398"/>
              <a:gd name="T14" fmla="*/ 2147483646 w 6048"/>
              <a:gd name="T15" fmla="*/ 2147483646 h 2398"/>
              <a:gd name="T16" fmla="*/ 2147483646 w 6048"/>
              <a:gd name="T17" fmla="*/ 2147483646 h 2398"/>
              <a:gd name="T18" fmla="*/ 2147483646 w 6048"/>
              <a:gd name="T19" fmla="*/ 2147483646 h 2398"/>
              <a:gd name="T20" fmla="*/ 2147483646 w 6048"/>
              <a:gd name="T21" fmla="*/ 2147483646 h 2398"/>
              <a:gd name="T22" fmla="*/ 2147483646 w 6048"/>
              <a:gd name="T23" fmla="*/ 2147483646 h 2398"/>
              <a:gd name="T24" fmla="*/ 2147483646 w 6048"/>
              <a:gd name="T25" fmla="*/ 2147483646 h 2398"/>
              <a:gd name="T26" fmla="*/ 2147483646 w 6048"/>
              <a:gd name="T27" fmla="*/ 2147483646 h 2398"/>
              <a:gd name="T28" fmla="*/ 2147483646 w 6048"/>
              <a:gd name="T29" fmla="*/ 2147483646 h 2398"/>
              <a:gd name="T30" fmla="*/ 2147483646 w 6048"/>
              <a:gd name="T31" fmla="*/ 2147483646 h 2398"/>
              <a:gd name="T32" fmla="*/ 2147483646 w 6048"/>
              <a:gd name="T33" fmla="*/ 2147483646 h 2398"/>
              <a:gd name="T34" fmla="*/ 2147483646 w 6048"/>
              <a:gd name="T35" fmla="*/ 2147483646 h 2398"/>
              <a:gd name="T36" fmla="*/ 2147483646 w 6048"/>
              <a:gd name="T37" fmla="*/ 2147483646 h 2398"/>
              <a:gd name="T38" fmla="*/ 2147483646 w 6048"/>
              <a:gd name="T39" fmla="*/ 2147483646 h 2398"/>
              <a:gd name="T40" fmla="*/ 2147483646 w 6048"/>
              <a:gd name="T41" fmla="*/ 2147483646 h 2398"/>
              <a:gd name="T42" fmla="*/ 2147483646 w 6048"/>
              <a:gd name="T43" fmla="*/ 2147483646 h 2398"/>
              <a:gd name="T44" fmla="*/ 2147483646 w 6048"/>
              <a:gd name="T45" fmla="*/ 2147483646 h 2398"/>
              <a:gd name="T46" fmla="*/ 2147483646 w 6048"/>
              <a:gd name="T47" fmla="*/ 2147483646 h 2398"/>
              <a:gd name="T48" fmla="*/ 2147483646 w 6048"/>
              <a:gd name="T49" fmla="*/ 2147483646 h 2398"/>
              <a:gd name="T50" fmla="*/ 2147483646 w 6048"/>
              <a:gd name="T51" fmla="*/ 2147483646 h 2398"/>
              <a:gd name="T52" fmla="*/ 2147483646 w 6048"/>
              <a:gd name="T53" fmla="*/ 2147483646 h 2398"/>
              <a:gd name="T54" fmla="*/ 2147483646 w 6048"/>
              <a:gd name="T55" fmla="*/ 2147483646 h 2398"/>
              <a:gd name="T56" fmla="*/ 2147483646 w 6048"/>
              <a:gd name="T57" fmla="*/ 2147483646 h 2398"/>
              <a:gd name="T58" fmla="*/ 2147483646 w 6048"/>
              <a:gd name="T59" fmla="*/ 2147483646 h 2398"/>
              <a:gd name="T60" fmla="*/ 2147483646 w 6048"/>
              <a:gd name="T61" fmla="*/ 2147483646 h 2398"/>
              <a:gd name="T62" fmla="*/ 2147483646 w 6048"/>
              <a:gd name="T63" fmla="*/ 2147483646 h 2398"/>
              <a:gd name="T64" fmla="*/ 2147483646 w 6048"/>
              <a:gd name="T65" fmla="*/ 2147483646 h 2398"/>
              <a:gd name="T66" fmla="*/ 2147483646 w 6048"/>
              <a:gd name="T67" fmla="*/ 2147483646 h 2398"/>
              <a:gd name="T68" fmla="*/ 2147483646 w 6048"/>
              <a:gd name="T69" fmla="*/ 2147483646 h 2398"/>
              <a:gd name="T70" fmla="*/ 2147483646 w 6048"/>
              <a:gd name="T71" fmla="*/ 2147483646 h 2398"/>
              <a:gd name="T72" fmla="*/ 2147483646 w 6048"/>
              <a:gd name="T73" fmla="*/ 2147483646 h 2398"/>
              <a:gd name="T74" fmla="*/ 2147483646 w 6048"/>
              <a:gd name="T75" fmla="*/ 2147483646 h 2398"/>
              <a:gd name="T76" fmla="*/ 2147483646 w 6048"/>
              <a:gd name="T77" fmla="*/ 2147483646 h 2398"/>
              <a:gd name="T78" fmla="*/ 2147483646 w 6048"/>
              <a:gd name="T79" fmla="*/ 2147483646 h 2398"/>
              <a:gd name="T80" fmla="*/ 2147483646 w 6048"/>
              <a:gd name="T81" fmla="*/ 2147483646 h 2398"/>
              <a:gd name="T82" fmla="*/ 2147483646 w 6048"/>
              <a:gd name="T83" fmla="*/ 2147483646 h 2398"/>
              <a:gd name="T84" fmla="*/ 2147483646 w 6048"/>
              <a:gd name="T85" fmla="*/ 2147483646 h 2398"/>
              <a:gd name="T86" fmla="*/ 2147483646 w 6048"/>
              <a:gd name="T87" fmla="*/ 2147483646 h 2398"/>
              <a:gd name="T88" fmla="*/ 2147483646 w 6048"/>
              <a:gd name="T89" fmla="*/ 2147483646 h 2398"/>
              <a:gd name="T90" fmla="*/ 2147483646 w 6048"/>
              <a:gd name="T91" fmla="*/ 2147483646 h 2398"/>
              <a:gd name="T92" fmla="*/ 2147483646 w 6048"/>
              <a:gd name="T93" fmla="*/ 2147483646 h 2398"/>
              <a:gd name="T94" fmla="*/ 2147483646 w 6048"/>
              <a:gd name="T95" fmla="*/ 2147483646 h 2398"/>
              <a:gd name="T96" fmla="*/ 2147483646 w 6048"/>
              <a:gd name="T97" fmla="*/ 2147483646 h 2398"/>
              <a:gd name="T98" fmla="*/ 2147483646 w 6048"/>
              <a:gd name="T99" fmla="*/ 2147483646 h 2398"/>
              <a:gd name="T100" fmla="*/ 2147483646 w 6048"/>
              <a:gd name="T101" fmla="*/ 2147483646 h 2398"/>
              <a:gd name="T102" fmla="*/ 2147483646 w 6048"/>
              <a:gd name="T103" fmla="*/ 2147483646 h 2398"/>
              <a:gd name="T104" fmla="*/ 2147483646 w 6048"/>
              <a:gd name="T105" fmla="*/ 2147483646 h 2398"/>
              <a:gd name="T106" fmla="*/ 2147483646 w 6048"/>
              <a:gd name="T107" fmla="*/ 2147483646 h 2398"/>
              <a:gd name="T108" fmla="*/ 2147483646 w 6048"/>
              <a:gd name="T109" fmla="*/ 2147483646 h 2398"/>
              <a:gd name="T110" fmla="*/ 2147483646 w 6048"/>
              <a:gd name="T111" fmla="*/ 2147483646 h 2398"/>
              <a:gd name="T112" fmla="*/ 2147483646 w 6048"/>
              <a:gd name="T113" fmla="*/ 2147483646 h 2398"/>
              <a:gd name="T114" fmla="*/ 2147483646 w 6048"/>
              <a:gd name="T115" fmla="*/ 2147483646 h 2398"/>
              <a:gd name="T116" fmla="*/ 2147483646 w 6048"/>
              <a:gd name="T117" fmla="*/ 2147483646 h 2398"/>
              <a:gd name="T118" fmla="*/ 2147483646 w 6048"/>
              <a:gd name="T119" fmla="*/ 2147483646 h 2398"/>
              <a:gd name="T120" fmla="*/ 2147483646 w 6048"/>
              <a:gd name="T121" fmla="*/ 2147483646 h 2398"/>
              <a:gd name="T122" fmla="*/ 2147483646 w 6048"/>
              <a:gd name="T123" fmla="*/ 2147483646 h 239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6048"/>
              <a:gd name="T187" fmla="*/ 0 h 2398"/>
              <a:gd name="T188" fmla="*/ 6048 w 6048"/>
              <a:gd name="T189" fmla="*/ 2398 h 2398"/>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6048" h="2398">
                <a:moveTo>
                  <a:pt x="0" y="0"/>
                </a:moveTo>
                <a:lnTo>
                  <a:pt x="22" y="10"/>
                </a:lnTo>
                <a:lnTo>
                  <a:pt x="51" y="24"/>
                </a:lnTo>
                <a:lnTo>
                  <a:pt x="73" y="34"/>
                </a:lnTo>
                <a:lnTo>
                  <a:pt x="95" y="49"/>
                </a:lnTo>
                <a:lnTo>
                  <a:pt x="117" y="58"/>
                </a:lnTo>
                <a:lnTo>
                  <a:pt x="147" y="73"/>
                </a:lnTo>
                <a:lnTo>
                  <a:pt x="169" y="82"/>
                </a:lnTo>
                <a:lnTo>
                  <a:pt x="191" y="97"/>
                </a:lnTo>
                <a:lnTo>
                  <a:pt x="220" y="106"/>
                </a:lnTo>
                <a:lnTo>
                  <a:pt x="242" y="121"/>
                </a:lnTo>
                <a:lnTo>
                  <a:pt x="264" y="130"/>
                </a:lnTo>
                <a:lnTo>
                  <a:pt x="294" y="145"/>
                </a:lnTo>
                <a:lnTo>
                  <a:pt x="316" y="154"/>
                </a:lnTo>
                <a:lnTo>
                  <a:pt x="338" y="169"/>
                </a:lnTo>
                <a:lnTo>
                  <a:pt x="360" y="179"/>
                </a:lnTo>
                <a:lnTo>
                  <a:pt x="389" y="193"/>
                </a:lnTo>
                <a:lnTo>
                  <a:pt x="411" y="203"/>
                </a:lnTo>
                <a:lnTo>
                  <a:pt x="433" y="217"/>
                </a:lnTo>
                <a:lnTo>
                  <a:pt x="463" y="227"/>
                </a:lnTo>
                <a:lnTo>
                  <a:pt x="485" y="241"/>
                </a:lnTo>
                <a:lnTo>
                  <a:pt x="507" y="251"/>
                </a:lnTo>
                <a:lnTo>
                  <a:pt x="529" y="265"/>
                </a:lnTo>
                <a:lnTo>
                  <a:pt x="558" y="275"/>
                </a:lnTo>
                <a:lnTo>
                  <a:pt x="580" y="289"/>
                </a:lnTo>
                <a:lnTo>
                  <a:pt x="602" y="299"/>
                </a:lnTo>
                <a:lnTo>
                  <a:pt x="632" y="313"/>
                </a:lnTo>
                <a:lnTo>
                  <a:pt x="654" y="323"/>
                </a:lnTo>
                <a:lnTo>
                  <a:pt x="676" y="337"/>
                </a:lnTo>
                <a:lnTo>
                  <a:pt x="698" y="347"/>
                </a:lnTo>
                <a:lnTo>
                  <a:pt x="727" y="362"/>
                </a:lnTo>
                <a:lnTo>
                  <a:pt x="749" y="371"/>
                </a:lnTo>
                <a:lnTo>
                  <a:pt x="771" y="386"/>
                </a:lnTo>
                <a:lnTo>
                  <a:pt x="801" y="400"/>
                </a:lnTo>
                <a:lnTo>
                  <a:pt x="823" y="410"/>
                </a:lnTo>
                <a:lnTo>
                  <a:pt x="845" y="424"/>
                </a:lnTo>
                <a:lnTo>
                  <a:pt x="874" y="434"/>
                </a:lnTo>
                <a:lnTo>
                  <a:pt x="896" y="448"/>
                </a:lnTo>
                <a:lnTo>
                  <a:pt x="918" y="463"/>
                </a:lnTo>
                <a:lnTo>
                  <a:pt x="940" y="472"/>
                </a:lnTo>
                <a:lnTo>
                  <a:pt x="970" y="487"/>
                </a:lnTo>
                <a:lnTo>
                  <a:pt x="992" y="501"/>
                </a:lnTo>
                <a:lnTo>
                  <a:pt x="1014" y="511"/>
                </a:lnTo>
                <a:lnTo>
                  <a:pt x="1043" y="525"/>
                </a:lnTo>
                <a:lnTo>
                  <a:pt x="1065" y="540"/>
                </a:lnTo>
                <a:lnTo>
                  <a:pt x="1087" y="549"/>
                </a:lnTo>
                <a:lnTo>
                  <a:pt x="1109" y="564"/>
                </a:lnTo>
                <a:lnTo>
                  <a:pt x="1139" y="578"/>
                </a:lnTo>
                <a:lnTo>
                  <a:pt x="1161" y="588"/>
                </a:lnTo>
                <a:lnTo>
                  <a:pt x="1183" y="602"/>
                </a:lnTo>
                <a:lnTo>
                  <a:pt x="1212" y="617"/>
                </a:lnTo>
                <a:lnTo>
                  <a:pt x="1234" y="631"/>
                </a:lnTo>
                <a:lnTo>
                  <a:pt x="1256" y="646"/>
                </a:lnTo>
                <a:lnTo>
                  <a:pt x="1278" y="655"/>
                </a:lnTo>
                <a:lnTo>
                  <a:pt x="1308" y="670"/>
                </a:lnTo>
                <a:lnTo>
                  <a:pt x="1330" y="684"/>
                </a:lnTo>
                <a:lnTo>
                  <a:pt x="1352" y="699"/>
                </a:lnTo>
                <a:lnTo>
                  <a:pt x="1381" y="713"/>
                </a:lnTo>
                <a:lnTo>
                  <a:pt x="1403" y="727"/>
                </a:lnTo>
                <a:lnTo>
                  <a:pt x="1425" y="742"/>
                </a:lnTo>
                <a:lnTo>
                  <a:pt x="1455" y="756"/>
                </a:lnTo>
                <a:lnTo>
                  <a:pt x="1477" y="771"/>
                </a:lnTo>
                <a:lnTo>
                  <a:pt x="1499" y="785"/>
                </a:lnTo>
                <a:lnTo>
                  <a:pt x="1521" y="800"/>
                </a:lnTo>
                <a:lnTo>
                  <a:pt x="1550" y="814"/>
                </a:lnTo>
                <a:lnTo>
                  <a:pt x="1572" y="829"/>
                </a:lnTo>
                <a:lnTo>
                  <a:pt x="1594" y="843"/>
                </a:lnTo>
                <a:lnTo>
                  <a:pt x="1624" y="857"/>
                </a:lnTo>
                <a:lnTo>
                  <a:pt x="1646" y="872"/>
                </a:lnTo>
                <a:lnTo>
                  <a:pt x="1668" y="891"/>
                </a:lnTo>
                <a:lnTo>
                  <a:pt x="1690" y="906"/>
                </a:lnTo>
                <a:lnTo>
                  <a:pt x="1719" y="920"/>
                </a:lnTo>
                <a:lnTo>
                  <a:pt x="1741" y="934"/>
                </a:lnTo>
                <a:lnTo>
                  <a:pt x="1763" y="954"/>
                </a:lnTo>
                <a:lnTo>
                  <a:pt x="1793" y="968"/>
                </a:lnTo>
                <a:lnTo>
                  <a:pt x="1815" y="987"/>
                </a:lnTo>
                <a:lnTo>
                  <a:pt x="1837" y="1002"/>
                </a:lnTo>
                <a:lnTo>
                  <a:pt x="1859" y="1021"/>
                </a:lnTo>
                <a:lnTo>
                  <a:pt x="1888" y="1036"/>
                </a:lnTo>
                <a:lnTo>
                  <a:pt x="1910" y="1055"/>
                </a:lnTo>
                <a:lnTo>
                  <a:pt x="1933" y="1069"/>
                </a:lnTo>
                <a:lnTo>
                  <a:pt x="1962" y="1089"/>
                </a:lnTo>
                <a:lnTo>
                  <a:pt x="1984" y="1108"/>
                </a:lnTo>
                <a:lnTo>
                  <a:pt x="2006" y="1122"/>
                </a:lnTo>
                <a:lnTo>
                  <a:pt x="2035" y="1142"/>
                </a:lnTo>
                <a:lnTo>
                  <a:pt x="2057" y="1161"/>
                </a:lnTo>
                <a:lnTo>
                  <a:pt x="2080" y="1180"/>
                </a:lnTo>
                <a:lnTo>
                  <a:pt x="2102" y="1199"/>
                </a:lnTo>
                <a:lnTo>
                  <a:pt x="2131" y="1219"/>
                </a:lnTo>
                <a:lnTo>
                  <a:pt x="2153" y="1238"/>
                </a:lnTo>
                <a:lnTo>
                  <a:pt x="2175" y="1252"/>
                </a:lnTo>
                <a:lnTo>
                  <a:pt x="2204" y="1272"/>
                </a:lnTo>
                <a:lnTo>
                  <a:pt x="2227" y="1291"/>
                </a:lnTo>
                <a:lnTo>
                  <a:pt x="2249" y="1310"/>
                </a:lnTo>
                <a:lnTo>
                  <a:pt x="2271" y="1329"/>
                </a:lnTo>
                <a:lnTo>
                  <a:pt x="2300" y="1349"/>
                </a:lnTo>
                <a:lnTo>
                  <a:pt x="2322" y="1368"/>
                </a:lnTo>
                <a:lnTo>
                  <a:pt x="2344" y="1387"/>
                </a:lnTo>
                <a:lnTo>
                  <a:pt x="2374" y="1406"/>
                </a:lnTo>
                <a:lnTo>
                  <a:pt x="2396" y="1426"/>
                </a:lnTo>
                <a:lnTo>
                  <a:pt x="2418" y="1445"/>
                </a:lnTo>
                <a:lnTo>
                  <a:pt x="2440" y="1459"/>
                </a:lnTo>
                <a:lnTo>
                  <a:pt x="2469" y="1479"/>
                </a:lnTo>
                <a:lnTo>
                  <a:pt x="2491" y="1498"/>
                </a:lnTo>
                <a:lnTo>
                  <a:pt x="2513" y="1512"/>
                </a:lnTo>
                <a:lnTo>
                  <a:pt x="2543" y="1532"/>
                </a:lnTo>
                <a:lnTo>
                  <a:pt x="2565" y="1546"/>
                </a:lnTo>
                <a:lnTo>
                  <a:pt x="2587" y="1565"/>
                </a:lnTo>
                <a:lnTo>
                  <a:pt x="2616" y="1580"/>
                </a:lnTo>
                <a:lnTo>
                  <a:pt x="2638" y="1599"/>
                </a:lnTo>
                <a:lnTo>
                  <a:pt x="2660" y="1613"/>
                </a:lnTo>
                <a:lnTo>
                  <a:pt x="2682" y="1628"/>
                </a:lnTo>
                <a:lnTo>
                  <a:pt x="2712" y="1642"/>
                </a:lnTo>
                <a:lnTo>
                  <a:pt x="2734" y="1657"/>
                </a:lnTo>
                <a:lnTo>
                  <a:pt x="2756" y="1671"/>
                </a:lnTo>
                <a:lnTo>
                  <a:pt x="2785" y="1686"/>
                </a:lnTo>
                <a:lnTo>
                  <a:pt x="2807" y="1700"/>
                </a:lnTo>
                <a:lnTo>
                  <a:pt x="2829" y="1715"/>
                </a:lnTo>
                <a:lnTo>
                  <a:pt x="2851" y="1729"/>
                </a:lnTo>
                <a:lnTo>
                  <a:pt x="2881" y="1743"/>
                </a:lnTo>
                <a:lnTo>
                  <a:pt x="2903" y="1753"/>
                </a:lnTo>
                <a:lnTo>
                  <a:pt x="2925" y="1767"/>
                </a:lnTo>
                <a:lnTo>
                  <a:pt x="2954" y="1777"/>
                </a:lnTo>
                <a:lnTo>
                  <a:pt x="2976" y="1792"/>
                </a:lnTo>
                <a:lnTo>
                  <a:pt x="2998" y="1801"/>
                </a:lnTo>
                <a:lnTo>
                  <a:pt x="3028" y="1816"/>
                </a:lnTo>
                <a:lnTo>
                  <a:pt x="3050" y="1825"/>
                </a:lnTo>
                <a:lnTo>
                  <a:pt x="3072" y="1835"/>
                </a:lnTo>
                <a:lnTo>
                  <a:pt x="3094" y="1845"/>
                </a:lnTo>
                <a:lnTo>
                  <a:pt x="3123" y="1859"/>
                </a:lnTo>
                <a:lnTo>
                  <a:pt x="3145" y="1869"/>
                </a:lnTo>
                <a:lnTo>
                  <a:pt x="3167" y="1878"/>
                </a:lnTo>
                <a:lnTo>
                  <a:pt x="3197" y="1888"/>
                </a:lnTo>
                <a:lnTo>
                  <a:pt x="3219" y="1898"/>
                </a:lnTo>
                <a:lnTo>
                  <a:pt x="3241" y="1907"/>
                </a:lnTo>
                <a:lnTo>
                  <a:pt x="3263" y="1917"/>
                </a:lnTo>
                <a:lnTo>
                  <a:pt x="3292" y="1922"/>
                </a:lnTo>
                <a:lnTo>
                  <a:pt x="3314" y="1931"/>
                </a:lnTo>
                <a:lnTo>
                  <a:pt x="3336" y="1941"/>
                </a:lnTo>
                <a:lnTo>
                  <a:pt x="3366" y="1950"/>
                </a:lnTo>
                <a:lnTo>
                  <a:pt x="3388" y="1960"/>
                </a:lnTo>
                <a:lnTo>
                  <a:pt x="3410" y="1965"/>
                </a:lnTo>
                <a:lnTo>
                  <a:pt x="3432" y="1975"/>
                </a:lnTo>
                <a:lnTo>
                  <a:pt x="3461" y="1979"/>
                </a:lnTo>
                <a:lnTo>
                  <a:pt x="3483" y="1989"/>
                </a:lnTo>
                <a:lnTo>
                  <a:pt x="3505" y="1999"/>
                </a:lnTo>
                <a:lnTo>
                  <a:pt x="3535" y="2003"/>
                </a:lnTo>
                <a:lnTo>
                  <a:pt x="3557" y="2013"/>
                </a:lnTo>
                <a:lnTo>
                  <a:pt x="3579" y="2018"/>
                </a:lnTo>
                <a:lnTo>
                  <a:pt x="3608" y="2028"/>
                </a:lnTo>
                <a:lnTo>
                  <a:pt x="3630" y="2032"/>
                </a:lnTo>
                <a:lnTo>
                  <a:pt x="3652" y="2037"/>
                </a:lnTo>
                <a:lnTo>
                  <a:pt x="3674" y="2047"/>
                </a:lnTo>
                <a:lnTo>
                  <a:pt x="3704" y="2052"/>
                </a:lnTo>
                <a:lnTo>
                  <a:pt x="3726" y="2056"/>
                </a:lnTo>
                <a:lnTo>
                  <a:pt x="3748" y="2066"/>
                </a:lnTo>
                <a:lnTo>
                  <a:pt x="3777" y="2071"/>
                </a:lnTo>
                <a:lnTo>
                  <a:pt x="3799" y="2076"/>
                </a:lnTo>
                <a:lnTo>
                  <a:pt x="3821" y="2080"/>
                </a:lnTo>
                <a:lnTo>
                  <a:pt x="3844" y="2090"/>
                </a:lnTo>
                <a:lnTo>
                  <a:pt x="3873" y="2095"/>
                </a:lnTo>
                <a:lnTo>
                  <a:pt x="3895" y="2100"/>
                </a:lnTo>
                <a:lnTo>
                  <a:pt x="3917" y="2105"/>
                </a:lnTo>
                <a:lnTo>
                  <a:pt x="3946" y="2109"/>
                </a:lnTo>
                <a:lnTo>
                  <a:pt x="3968" y="2114"/>
                </a:lnTo>
                <a:lnTo>
                  <a:pt x="3990" y="2124"/>
                </a:lnTo>
                <a:lnTo>
                  <a:pt x="4013" y="2129"/>
                </a:lnTo>
                <a:lnTo>
                  <a:pt x="4042" y="2133"/>
                </a:lnTo>
                <a:lnTo>
                  <a:pt x="4064" y="2138"/>
                </a:lnTo>
                <a:lnTo>
                  <a:pt x="4086" y="2143"/>
                </a:lnTo>
                <a:lnTo>
                  <a:pt x="4115" y="2148"/>
                </a:lnTo>
                <a:lnTo>
                  <a:pt x="4137" y="2153"/>
                </a:lnTo>
                <a:lnTo>
                  <a:pt x="4160" y="2158"/>
                </a:lnTo>
                <a:lnTo>
                  <a:pt x="4189" y="2162"/>
                </a:lnTo>
                <a:lnTo>
                  <a:pt x="4211" y="2167"/>
                </a:lnTo>
                <a:lnTo>
                  <a:pt x="4233" y="2172"/>
                </a:lnTo>
                <a:lnTo>
                  <a:pt x="4255" y="2177"/>
                </a:lnTo>
                <a:lnTo>
                  <a:pt x="4284" y="2182"/>
                </a:lnTo>
                <a:lnTo>
                  <a:pt x="4307" y="2186"/>
                </a:lnTo>
                <a:lnTo>
                  <a:pt x="4329" y="2186"/>
                </a:lnTo>
                <a:lnTo>
                  <a:pt x="4358" y="2191"/>
                </a:lnTo>
                <a:lnTo>
                  <a:pt x="4380" y="2196"/>
                </a:lnTo>
                <a:lnTo>
                  <a:pt x="4402" y="2201"/>
                </a:lnTo>
                <a:lnTo>
                  <a:pt x="4424" y="2206"/>
                </a:lnTo>
                <a:lnTo>
                  <a:pt x="4454" y="2210"/>
                </a:lnTo>
                <a:lnTo>
                  <a:pt x="4476" y="2215"/>
                </a:lnTo>
                <a:lnTo>
                  <a:pt x="4498" y="2215"/>
                </a:lnTo>
                <a:lnTo>
                  <a:pt x="4527" y="2220"/>
                </a:lnTo>
                <a:lnTo>
                  <a:pt x="4549" y="2225"/>
                </a:lnTo>
                <a:lnTo>
                  <a:pt x="4571" y="2230"/>
                </a:lnTo>
                <a:lnTo>
                  <a:pt x="4593" y="2235"/>
                </a:lnTo>
                <a:lnTo>
                  <a:pt x="4623" y="2235"/>
                </a:lnTo>
                <a:lnTo>
                  <a:pt x="4645" y="2239"/>
                </a:lnTo>
                <a:lnTo>
                  <a:pt x="4667" y="2244"/>
                </a:lnTo>
                <a:lnTo>
                  <a:pt x="4696" y="2249"/>
                </a:lnTo>
                <a:lnTo>
                  <a:pt x="4718" y="2249"/>
                </a:lnTo>
                <a:lnTo>
                  <a:pt x="4740" y="2254"/>
                </a:lnTo>
                <a:lnTo>
                  <a:pt x="4770" y="2259"/>
                </a:lnTo>
                <a:lnTo>
                  <a:pt x="4792" y="2263"/>
                </a:lnTo>
                <a:lnTo>
                  <a:pt x="4814" y="2263"/>
                </a:lnTo>
                <a:lnTo>
                  <a:pt x="4836" y="2268"/>
                </a:lnTo>
                <a:lnTo>
                  <a:pt x="4865" y="2273"/>
                </a:lnTo>
                <a:lnTo>
                  <a:pt x="4887" y="2273"/>
                </a:lnTo>
                <a:lnTo>
                  <a:pt x="4909" y="2278"/>
                </a:lnTo>
                <a:lnTo>
                  <a:pt x="4939" y="2283"/>
                </a:lnTo>
                <a:lnTo>
                  <a:pt x="4961" y="2283"/>
                </a:lnTo>
                <a:lnTo>
                  <a:pt x="4983" y="2288"/>
                </a:lnTo>
                <a:lnTo>
                  <a:pt x="5005" y="2292"/>
                </a:lnTo>
                <a:lnTo>
                  <a:pt x="5034" y="2292"/>
                </a:lnTo>
                <a:lnTo>
                  <a:pt x="5056" y="2297"/>
                </a:lnTo>
                <a:lnTo>
                  <a:pt x="5078" y="2302"/>
                </a:lnTo>
                <a:lnTo>
                  <a:pt x="5108" y="2302"/>
                </a:lnTo>
                <a:lnTo>
                  <a:pt x="5130" y="2307"/>
                </a:lnTo>
                <a:lnTo>
                  <a:pt x="5152" y="2307"/>
                </a:lnTo>
                <a:lnTo>
                  <a:pt x="5174" y="2312"/>
                </a:lnTo>
                <a:lnTo>
                  <a:pt x="5203" y="2316"/>
                </a:lnTo>
                <a:lnTo>
                  <a:pt x="5225" y="2316"/>
                </a:lnTo>
                <a:lnTo>
                  <a:pt x="5247" y="2321"/>
                </a:lnTo>
                <a:lnTo>
                  <a:pt x="5277" y="2321"/>
                </a:lnTo>
                <a:lnTo>
                  <a:pt x="5299" y="2326"/>
                </a:lnTo>
                <a:lnTo>
                  <a:pt x="5321" y="2326"/>
                </a:lnTo>
                <a:lnTo>
                  <a:pt x="5350" y="2331"/>
                </a:lnTo>
                <a:lnTo>
                  <a:pt x="5372" y="2336"/>
                </a:lnTo>
                <a:lnTo>
                  <a:pt x="5394" y="2336"/>
                </a:lnTo>
                <a:lnTo>
                  <a:pt x="5416" y="2340"/>
                </a:lnTo>
                <a:lnTo>
                  <a:pt x="5446" y="2340"/>
                </a:lnTo>
                <a:lnTo>
                  <a:pt x="5468" y="2345"/>
                </a:lnTo>
                <a:lnTo>
                  <a:pt x="5490" y="2345"/>
                </a:lnTo>
                <a:lnTo>
                  <a:pt x="5519" y="2350"/>
                </a:lnTo>
                <a:lnTo>
                  <a:pt x="5541" y="2350"/>
                </a:lnTo>
                <a:lnTo>
                  <a:pt x="5563" y="2355"/>
                </a:lnTo>
                <a:lnTo>
                  <a:pt x="5585" y="2355"/>
                </a:lnTo>
                <a:lnTo>
                  <a:pt x="5615" y="2360"/>
                </a:lnTo>
                <a:lnTo>
                  <a:pt x="5637" y="2360"/>
                </a:lnTo>
                <a:lnTo>
                  <a:pt x="5659" y="2365"/>
                </a:lnTo>
                <a:lnTo>
                  <a:pt x="5688" y="2365"/>
                </a:lnTo>
                <a:lnTo>
                  <a:pt x="5710" y="2369"/>
                </a:lnTo>
                <a:lnTo>
                  <a:pt x="5732" y="2369"/>
                </a:lnTo>
                <a:lnTo>
                  <a:pt x="5754" y="2374"/>
                </a:lnTo>
                <a:lnTo>
                  <a:pt x="5784" y="2374"/>
                </a:lnTo>
                <a:lnTo>
                  <a:pt x="5806" y="2379"/>
                </a:lnTo>
                <a:lnTo>
                  <a:pt x="5828" y="2379"/>
                </a:lnTo>
                <a:lnTo>
                  <a:pt x="5857" y="2384"/>
                </a:lnTo>
                <a:lnTo>
                  <a:pt x="5879" y="2384"/>
                </a:lnTo>
                <a:lnTo>
                  <a:pt x="5901" y="2384"/>
                </a:lnTo>
                <a:lnTo>
                  <a:pt x="5931" y="2389"/>
                </a:lnTo>
                <a:lnTo>
                  <a:pt x="5953" y="2389"/>
                </a:lnTo>
                <a:lnTo>
                  <a:pt x="5975" y="2393"/>
                </a:lnTo>
                <a:lnTo>
                  <a:pt x="5997" y="2393"/>
                </a:lnTo>
                <a:lnTo>
                  <a:pt x="6026" y="2398"/>
                </a:lnTo>
                <a:lnTo>
                  <a:pt x="6048" y="2398"/>
                </a:lnTo>
              </a:path>
            </a:pathLst>
          </a:custGeom>
          <a:noFill/>
          <a:ln w="19050">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72723" name="Freeform 51">
            <a:extLst>
              <a:ext uri="{FF2B5EF4-FFF2-40B4-BE49-F238E27FC236}">
                <a16:creationId xmlns:a16="http://schemas.microsoft.com/office/drawing/2014/main" id="{C713E671-CA7C-4127-8ADB-F9CF5A0C9118}"/>
              </a:ext>
            </a:extLst>
          </p:cNvPr>
          <p:cNvSpPr>
            <a:spLocks/>
          </p:cNvSpPr>
          <p:nvPr/>
        </p:nvSpPr>
        <p:spPr bwMode="auto">
          <a:xfrm>
            <a:off x="2220913" y="4633914"/>
            <a:ext cx="2398712" cy="790575"/>
          </a:xfrm>
          <a:custGeom>
            <a:avLst/>
            <a:gdLst>
              <a:gd name="T0" fmla="*/ 2147483646 w 6048"/>
              <a:gd name="T1" fmla="*/ 1974697092 h 1936"/>
              <a:gd name="T2" fmla="*/ 2147483646 w 6048"/>
              <a:gd name="T3" fmla="*/ 2147483646 h 1936"/>
              <a:gd name="T4" fmla="*/ 2147483646 w 6048"/>
              <a:gd name="T5" fmla="*/ 2147483646 h 1936"/>
              <a:gd name="T6" fmla="*/ 2147483646 w 6048"/>
              <a:gd name="T7" fmla="*/ 2147483646 h 1936"/>
              <a:gd name="T8" fmla="*/ 2147483646 w 6048"/>
              <a:gd name="T9" fmla="*/ 2147483646 h 1936"/>
              <a:gd name="T10" fmla="*/ 2147483646 w 6048"/>
              <a:gd name="T11" fmla="*/ 2147483646 h 1936"/>
              <a:gd name="T12" fmla="*/ 2147483646 w 6048"/>
              <a:gd name="T13" fmla="*/ 2147483646 h 1936"/>
              <a:gd name="T14" fmla="*/ 2147483646 w 6048"/>
              <a:gd name="T15" fmla="*/ 2147483646 h 1936"/>
              <a:gd name="T16" fmla="*/ 2147483646 w 6048"/>
              <a:gd name="T17" fmla="*/ 2147483646 h 1936"/>
              <a:gd name="T18" fmla="*/ 2147483646 w 6048"/>
              <a:gd name="T19" fmla="*/ 2147483646 h 1936"/>
              <a:gd name="T20" fmla="*/ 2147483646 w 6048"/>
              <a:gd name="T21" fmla="*/ 2147483646 h 1936"/>
              <a:gd name="T22" fmla="*/ 2147483646 w 6048"/>
              <a:gd name="T23" fmla="*/ 2147483646 h 1936"/>
              <a:gd name="T24" fmla="*/ 2147483646 w 6048"/>
              <a:gd name="T25" fmla="*/ 2147483646 h 1936"/>
              <a:gd name="T26" fmla="*/ 2147483646 w 6048"/>
              <a:gd name="T27" fmla="*/ 2147483646 h 1936"/>
              <a:gd name="T28" fmla="*/ 2147483646 w 6048"/>
              <a:gd name="T29" fmla="*/ 2147483646 h 1936"/>
              <a:gd name="T30" fmla="*/ 2147483646 w 6048"/>
              <a:gd name="T31" fmla="*/ 2147483646 h 1936"/>
              <a:gd name="T32" fmla="*/ 2147483646 w 6048"/>
              <a:gd name="T33" fmla="*/ 2147483646 h 1936"/>
              <a:gd name="T34" fmla="*/ 2147483646 w 6048"/>
              <a:gd name="T35" fmla="*/ 2147483646 h 1936"/>
              <a:gd name="T36" fmla="*/ 2147483646 w 6048"/>
              <a:gd name="T37" fmla="*/ 2147483646 h 1936"/>
              <a:gd name="T38" fmla="*/ 2147483646 w 6048"/>
              <a:gd name="T39" fmla="*/ 2147483646 h 1936"/>
              <a:gd name="T40" fmla="*/ 2147483646 w 6048"/>
              <a:gd name="T41" fmla="*/ 2147483646 h 1936"/>
              <a:gd name="T42" fmla="*/ 2147483646 w 6048"/>
              <a:gd name="T43" fmla="*/ 2147483646 h 1936"/>
              <a:gd name="T44" fmla="*/ 2147483646 w 6048"/>
              <a:gd name="T45" fmla="*/ 2147483646 h 1936"/>
              <a:gd name="T46" fmla="*/ 2147483646 w 6048"/>
              <a:gd name="T47" fmla="*/ 2147483646 h 1936"/>
              <a:gd name="T48" fmla="*/ 2147483646 w 6048"/>
              <a:gd name="T49" fmla="*/ 2147483646 h 1936"/>
              <a:gd name="T50" fmla="*/ 2147483646 w 6048"/>
              <a:gd name="T51" fmla="*/ 2147483646 h 1936"/>
              <a:gd name="T52" fmla="*/ 2147483646 w 6048"/>
              <a:gd name="T53" fmla="*/ 2147483646 h 1936"/>
              <a:gd name="T54" fmla="*/ 2147483646 w 6048"/>
              <a:gd name="T55" fmla="*/ 2147483646 h 1936"/>
              <a:gd name="T56" fmla="*/ 2147483646 w 6048"/>
              <a:gd name="T57" fmla="*/ 2147483646 h 1936"/>
              <a:gd name="T58" fmla="*/ 2147483646 w 6048"/>
              <a:gd name="T59" fmla="*/ 2147483646 h 1936"/>
              <a:gd name="T60" fmla="*/ 2147483646 w 6048"/>
              <a:gd name="T61" fmla="*/ 2147483646 h 1936"/>
              <a:gd name="T62" fmla="*/ 2147483646 w 6048"/>
              <a:gd name="T63" fmla="*/ 2147483646 h 1936"/>
              <a:gd name="T64" fmla="*/ 2147483646 w 6048"/>
              <a:gd name="T65" fmla="*/ 2147483646 h 1936"/>
              <a:gd name="T66" fmla="*/ 2147483646 w 6048"/>
              <a:gd name="T67" fmla="*/ 2147483646 h 1936"/>
              <a:gd name="T68" fmla="*/ 2147483646 w 6048"/>
              <a:gd name="T69" fmla="*/ 2147483646 h 1936"/>
              <a:gd name="T70" fmla="*/ 2147483646 w 6048"/>
              <a:gd name="T71" fmla="*/ 2147483646 h 1936"/>
              <a:gd name="T72" fmla="*/ 2147483646 w 6048"/>
              <a:gd name="T73" fmla="*/ 2147483646 h 1936"/>
              <a:gd name="T74" fmla="*/ 2147483646 w 6048"/>
              <a:gd name="T75" fmla="*/ 2147483646 h 1936"/>
              <a:gd name="T76" fmla="*/ 2147483646 w 6048"/>
              <a:gd name="T77" fmla="*/ 2147483646 h 1936"/>
              <a:gd name="T78" fmla="*/ 2147483646 w 6048"/>
              <a:gd name="T79" fmla="*/ 2147483646 h 1936"/>
              <a:gd name="T80" fmla="*/ 2147483646 w 6048"/>
              <a:gd name="T81" fmla="*/ 2147483646 h 1936"/>
              <a:gd name="T82" fmla="*/ 2147483646 w 6048"/>
              <a:gd name="T83" fmla="*/ 2147483646 h 1936"/>
              <a:gd name="T84" fmla="*/ 2147483646 w 6048"/>
              <a:gd name="T85" fmla="*/ 2147483646 h 1936"/>
              <a:gd name="T86" fmla="*/ 2147483646 w 6048"/>
              <a:gd name="T87" fmla="*/ 2147483646 h 1936"/>
              <a:gd name="T88" fmla="*/ 2147483646 w 6048"/>
              <a:gd name="T89" fmla="*/ 2147483646 h 1936"/>
              <a:gd name="T90" fmla="*/ 2147483646 w 6048"/>
              <a:gd name="T91" fmla="*/ 2147483646 h 1936"/>
              <a:gd name="T92" fmla="*/ 2147483646 w 6048"/>
              <a:gd name="T93" fmla="*/ 2147483646 h 1936"/>
              <a:gd name="T94" fmla="*/ 2147483646 w 6048"/>
              <a:gd name="T95" fmla="*/ 2147483646 h 1936"/>
              <a:gd name="T96" fmla="*/ 2147483646 w 6048"/>
              <a:gd name="T97" fmla="*/ 2147483646 h 1936"/>
              <a:gd name="T98" fmla="*/ 2147483646 w 6048"/>
              <a:gd name="T99" fmla="*/ 2147483646 h 1936"/>
              <a:gd name="T100" fmla="*/ 2147483646 w 6048"/>
              <a:gd name="T101" fmla="*/ 2147483646 h 1936"/>
              <a:gd name="T102" fmla="*/ 2147483646 w 6048"/>
              <a:gd name="T103" fmla="*/ 2147483646 h 1936"/>
              <a:gd name="T104" fmla="*/ 2147483646 w 6048"/>
              <a:gd name="T105" fmla="*/ 2147483646 h 1936"/>
              <a:gd name="T106" fmla="*/ 2147483646 w 6048"/>
              <a:gd name="T107" fmla="*/ 2147483646 h 1936"/>
              <a:gd name="T108" fmla="*/ 2147483646 w 6048"/>
              <a:gd name="T109" fmla="*/ 2147483646 h 1936"/>
              <a:gd name="T110" fmla="*/ 2147483646 w 6048"/>
              <a:gd name="T111" fmla="*/ 2147483646 h 1936"/>
              <a:gd name="T112" fmla="*/ 2147483646 w 6048"/>
              <a:gd name="T113" fmla="*/ 2147483646 h 1936"/>
              <a:gd name="T114" fmla="*/ 2147483646 w 6048"/>
              <a:gd name="T115" fmla="*/ 2147483646 h 1936"/>
              <a:gd name="T116" fmla="*/ 2147483646 w 6048"/>
              <a:gd name="T117" fmla="*/ 2147483646 h 1936"/>
              <a:gd name="T118" fmla="*/ 2147483646 w 6048"/>
              <a:gd name="T119" fmla="*/ 2147483646 h 1936"/>
              <a:gd name="T120" fmla="*/ 2147483646 w 6048"/>
              <a:gd name="T121" fmla="*/ 2147483646 h 1936"/>
              <a:gd name="T122" fmla="*/ 2147483646 w 6048"/>
              <a:gd name="T123" fmla="*/ 2147483646 h 19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6048"/>
              <a:gd name="T187" fmla="*/ 0 h 1936"/>
              <a:gd name="T188" fmla="*/ 6048 w 6048"/>
              <a:gd name="T189" fmla="*/ 1936 h 19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6048" h="1936">
                <a:moveTo>
                  <a:pt x="0" y="0"/>
                </a:moveTo>
                <a:lnTo>
                  <a:pt x="22" y="10"/>
                </a:lnTo>
                <a:lnTo>
                  <a:pt x="51" y="20"/>
                </a:lnTo>
                <a:lnTo>
                  <a:pt x="73" y="29"/>
                </a:lnTo>
                <a:lnTo>
                  <a:pt x="95" y="34"/>
                </a:lnTo>
                <a:lnTo>
                  <a:pt x="117" y="44"/>
                </a:lnTo>
                <a:lnTo>
                  <a:pt x="147" y="53"/>
                </a:lnTo>
                <a:lnTo>
                  <a:pt x="169" y="63"/>
                </a:lnTo>
                <a:lnTo>
                  <a:pt x="191" y="73"/>
                </a:lnTo>
                <a:lnTo>
                  <a:pt x="220" y="82"/>
                </a:lnTo>
                <a:lnTo>
                  <a:pt x="242" y="92"/>
                </a:lnTo>
                <a:lnTo>
                  <a:pt x="264" y="97"/>
                </a:lnTo>
                <a:lnTo>
                  <a:pt x="294" y="106"/>
                </a:lnTo>
                <a:lnTo>
                  <a:pt x="316" y="116"/>
                </a:lnTo>
                <a:lnTo>
                  <a:pt x="338" y="126"/>
                </a:lnTo>
                <a:lnTo>
                  <a:pt x="360" y="135"/>
                </a:lnTo>
                <a:lnTo>
                  <a:pt x="389" y="145"/>
                </a:lnTo>
                <a:lnTo>
                  <a:pt x="411" y="154"/>
                </a:lnTo>
                <a:lnTo>
                  <a:pt x="433" y="159"/>
                </a:lnTo>
                <a:lnTo>
                  <a:pt x="463" y="169"/>
                </a:lnTo>
                <a:lnTo>
                  <a:pt x="485" y="179"/>
                </a:lnTo>
                <a:lnTo>
                  <a:pt x="507" y="188"/>
                </a:lnTo>
                <a:lnTo>
                  <a:pt x="529" y="198"/>
                </a:lnTo>
                <a:lnTo>
                  <a:pt x="558" y="207"/>
                </a:lnTo>
                <a:lnTo>
                  <a:pt x="580" y="217"/>
                </a:lnTo>
                <a:lnTo>
                  <a:pt x="602" y="222"/>
                </a:lnTo>
                <a:lnTo>
                  <a:pt x="632" y="232"/>
                </a:lnTo>
                <a:lnTo>
                  <a:pt x="654" y="241"/>
                </a:lnTo>
                <a:lnTo>
                  <a:pt x="676" y="251"/>
                </a:lnTo>
                <a:lnTo>
                  <a:pt x="698" y="260"/>
                </a:lnTo>
                <a:lnTo>
                  <a:pt x="727" y="270"/>
                </a:lnTo>
                <a:lnTo>
                  <a:pt x="749" y="280"/>
                </a:lnTo>
                <a:lnTo>
                  <a:pt x="771" y="284"/>
                </a:lnTo>
                <a:lnTo>
                  <a:pt x="801" y="294"/>
                </a:lnTo>
                <a:lnTo>
                  <a:pt x="823" y="304"/>
                </a:lnTo>
                <a:lnTo>
                  <a:pt x="845" y="313"/>
                </a:lnTo>
                <a:lnTo>
                  <a:pt x="874" y="323"/>
                </a:lnTo>
                <a:lnTo>
                  <a:pt x="896" y="333"/>
                </a:lnTo>
                <a:lnTo>
                  <a:pt x="918" y="342"/>
                </a:lnTo>
                <a:lnTo>
                  <a:pt x="940" y="347"/>
                </a:lnTo>
                <a:lnTo>
                  <a:pt x="970" y="357"/>
                </a:lnTo>
                <a:lnTo>
                  <a:pt x="992" y="366"/>
                </a:lnTo>
                <a:lnTo>
                  <a:pt x="1014" y="376"/>
                </a:lnTo>
                <a:lnTo>
                  <a:pt x="1043" y="386"/>
                </a:lnTo>
                <a:lnTo>
                  <a:pt x="1065" y="395"/>
                </a:lnTo>
                <a:lnTo>
                  <a:pt x="1087" y="400"/>
                </a:lnTo>
                <a:lnTo>
                  <a:pt x="1109" y="410"/>
                </a:lnTo>
                <a:lnTo>
                  <a:pt x="1139" y="419"/>
                </a:lnTo>
                <a:lnTo>
                  <a:pt x="1161" y="429"/>
                </a:lnTo>
                <a:lnTo>
                  <a:pt x="1183" y="439"/>
                </a:lnTo>
                <a:lnTo>
                  <a:pt x="1212" y="448"/>
                </a:lnTo>
                <a:lnTo>
                  <a:pt x="1234" y="458"/>
                </a:lnTo>
                <a:lnTo>
                  <a:pt x="1256" y="463"/>
                </a:lnTo>
                <a:lnTo>
                  <a:pt x="1278" y="472"/>
                </a:lnTo>
                <a:lnTo>
                  <a:pt x="1308" y="482"/>
                </a:lnTo>
                <a:lnTo>
                  <a:pt x="1330" y="492"/>
                </a:lnTo>
                <a:lnTo>
                  <a:pt x="1352" y="501"/>
                </a:lnTo>
                <a:lnTo>
                  <a:pt x="1381" y="511"/>
                </a:lnTo>
                <a:lnTo>
                  <a:pt x="1403" y="520"/>
                </a:lnTo>
                <a:lnTo>
                  <a:pt x="1425" y="525"/>
                </a:lnTo>
                <a:lnTo>
                  <a:pt x="1455" y="535"/>
                </a:lnTo>
                <a:lnTo>
                  <a:pt x="1477" y="544"/>
                </a:lnTo>
                <a:lnTo>
                  <a:pt x="1499" y="554"/>
                </a:lnTo>
                <a:lnTo>
                  <a:pt x="1521" y="564"/>
                </a:lnTo>
                <a:lnTo>
                  <a:pt x="1550" y="573"/>
                </a:lnTo>
                <a:lnTo>
                  <a:pt x="1572" y="583"/>
                </a:lnTo>
                <a:lnTo>
                  <a:pt x="1594" y="588"/>
                </a:lnTo>
                <a:lnTo>
                  <a:pt x="1624" y="597"/>
                </a:lnTo>
                <a:lnTo>
                  <a:pt x="1646" y="607"/>
                </a:lnTo>
                <a:lnTo>
                  <a:pt x="1668" y="617"/>
                </a:lnTo>
                <a:lnTo>
                  <a:pt x="1690" y="626"/>
                </a:lnTo>
                <a:lnTo>
                  <a:pt x="1719" y="636"/>
                </a:lnTo>
                <a:lnTo>
                  <a:pt x="1741" y="646"/>
                </a:lnTo>
                <a:lnTo>
                  <a:pt x="1763" y="650"/>
                </a:lnTo>
                <a:lnTo>
                  <a:pt x="1793" y="660"/>
                </a:lnTo>
                <a:lnTo>
                  <a:pt x="1815" y="670"/>
                </a:lnTo>
                <a:lnTo>
                  <a:pt x="1837" y="679"/>
                </a:lnTo>
                <a:lnTo>
                  <a:pt x="1859" y="689"/>
                </a:lnTo>
                <a:lnTo>
                  <a:pt x="1888" y="699"/>
                </a:lnTo>
                <a:lnTo>
                  <a:pt x="1910" y="708"/>
                </a:lnTo>
                <a:lnTo>
                  <a:pt x="1933" y="713"/>
                </a:lnTo>
                <a:lnTo>
                  <a:pt x="1962" y="723"/>
                </a:lnTo>
                <a:lnTo>
                  <a:pt x="1984" y="732"/>
                </a:lnTo>
                <a:lnTo>
                  <a:pt x="2006" y="742"/>
                </a:lnTo>
                <a:lnTo>
                  <a:pt x="2035" y="752"/>
                </a:lnTo>
                <a:lnTo>
                  <a:pt x="2057" y="761"/>
                </a:lnTo>
                <a:lnTo>
                  <a:pt x="2080" y="771"/>
                </a:lnTo>
                <a:lnTo>
                  <a:pt x="2102" y="776"/>
                </a:lnTo>
                <a:lnTo>
                  <a:pt x="2131" y="785"/>
                </a:lnTo>
                <a:lnTo>
                  <a:pt x="2153" y="795"/>
                </a:lnTo>
                <a:lnTo>
                  <a:pt x="2175" y="804"/>
                </a:lnTo>
                <a:lnTo>
                  <a:pt x="2204" y="814"/>
                </a:lnTo>
                <a:lnTo>
                  <a:pt x="2227" y="824"/>
                </a:lnTo>
                <a:lnTo>
                  <a:pt x="2249" y="833"/>
                </a:lnTo>
                <a:lnTo>
                  <a:pt x="2271" y="838"/>
                </a:lnTo>
                <a:lnTo>
                  <a:pt x="2300" y="848"/>
                </a:lnTo>
                <a:lnTo>
                  <a:pt x="2322" y="857"/>
                </a:lnTo>
                <a:lnTo>
                  <a:pt x="2344" y="867"/>
                </a:lnTo>
                <a:lnTo>
                  <a:pt x="2374" y="877"/>
                </a:lnTo>
                <a:lnTo>
                  <a:pt x="2396" y="886"/>
                </a:lnTo>
                <a:lnTo>
                  <a:pt x="2418" y="891"/>
                </a:lnTo>
                <a:lnTo>
                  <a:pt x="2440" y="901"/>
                </a:lnTo>
                <a:lnTo>
                  <a:pt x="2469" y="910"/>
                </a:lnTo>
                <a:lnTo>
                  <a:pt x="2491" y="920"/>
                </a:lnTo>
                <a:lnTo>
                  <a:pt x="2513" y="930"/>
                </a:lnTo>
                <a:lnTo>
                  <a:pt x="2543" y="939"/>
                </a:lnTo>
                <a:lnTo>
                  <a:pt x="2565" y="949"/>
                </a:lnTo>
                <a:lnTo>
                  <a:pt x="2587" y="954"/>
                </a:lnTo>
                <a:lnTo>
                  <a:pt x="2616" y="963"/>
                </a:lnTo>
                <a:lnTo>
                  <a:pt x="2638" y="973"/>
                </a:lnTo>
                <a:lnTo>
                  <a:pt x="2660" y="983"/>
                </a:lnTo>
                <a:lnTo>
                  <a:pt x="2682" y="992"/>
                </a:lnTo>
                <a:lnTo>
                  <a:pt x="2712" y="1002"/>
                </a:lnTo>
                <a:lnTo>
                  <a:pt x="2734" y="1007"/>
                </a:lnTo>
                <a:lnTo>
                  <a:pt x="2756" y="1016"/>
                </a:lnTo>
                <a:lnTo>
                  <a:pt x="2785" y="1026"/>
                </a:lnTo>
                <a:lnTo>
                  <a:pt x="2807" y="1036"/>
                </a:lnTo>
                <a:lnTo>
                  <a:pt x="2829" y="1045"/>
                </a:lnTo>
                <a:lnTo>
                  <a:pt x="2851" y="1055"/>
                </a:lnTo>
                <a:lnTo>
                  <a:pt x="2881" y="1060"/>
                </a:lnTo>
                <a:lnTo>
                  <a:pt x="2903" y="1069"/>
                </a:lnTo>
                <a:lnTo>
                  <a:pt x="2925" y="1079"/>
                </a:lnTo>
                <a:lnTo>
                  <a:pt x="2954" y="1089"/>
                </a:lnTo>
                <a:lnTo>
                  <a:pt x="2976" y="1098"/>
                </a:lnTo>
                <a:lnTo>
                  <a:pt x="2998" y="1103"/>
                </a:lnTo>
                <a:lnTo>
                  <a:pt x="3028" y="1113"/>
                </a:lnTo>
                <a:lnTo>
                  <a:pt x="3050" y="1122"/>
                </a:lnTo>
                <a:lnTo>
                  <a:pt x="3072" y="1132"/>
                </a:lnTo>
                <a:lnTo>
                  <a:pt x="3094" y="1142"/>
                </a:lnTo>
                <a:lnTo>
                  <a:pt x="3123" y="1151"/>
                </a:lnTo>
                <a:lnTo>
                  <a:pt x="3145" y="1156"/>
                </a:lnTo>
                <a:lnTo>
                  <a:pt x="3167" y="1166"/>
                </a:lnTo>
                <a:lnTo>
                  <a:pt x="3197" y="1175"/>
                </a:lnTo>
                <a:lnTo>
                  <a:pt x="3219" y="1185"/>
                </a:lnTo>
                <a:lnTo>
                  <a:pt x="3241" y="1190"/>
                </a:lnTo>
                <a:lnTo>
                  <a:pt x="3263" y="1199"/>
                </a:lnTo>
                <a:lnTo>
                  <a:pt x="3292" y="1209"/>
                </a:lnTo>
                <a:lnTo>
                  <a:pt x="3314" y="1219"/>
                </a:lnTo>
                <a:lnTo>
                  <a:pt x="3336" y="1228"/>
                </a:lnTo>
                <a:lnTo>
                  <a:pt x="3366" y="1233"/>
                </a:lnTo>
                <a:lnTo>
                  <a:pt x="3388" y="1243"/>
                </a:lnTo>
                <a:lnTo>
                  <a:pt x="3410" y="1252"/>
                </a:lnTo>
                <a:lnTo>
                  <a:pt x="3432" y="1262"/>
                </a:lnTo>
                <a:lnTo>
                  <a:pt x="3461" y="1267"/>
                </a:lnTo>
                <a:lnTo>
                  <a:pt x="3483" y="1276"/>
                </a:lnTo>
                <a:lnTo>
                  <a:pt x="3505" y="1286"/>
                </a:lnTo>
                <a:lnTo>
                  <a:pt x="3535" y="1296"/>
                </a:lnTo>
                <a:lnTo>
                  <a:pt x="3557" y="1300"/>
                </a:lnTo>
                <a:lnTo>
                  <a:pt x="3579" y="1310"/>
                </a:lnTo>
                <a:lnTo>
                  <a:pt x="3608" y="1320"/>
                </a:lnTo>
                <a:lnTo>
                  <a:pt x="3630" y="1325"/>
                </a:lnTo>
                <a:lnTo>
                  <a:pt x="3652" y="1334"/>
                </a:lnTo>
                <a:lnTo>
                  <a:pt x="3674" y="1344"/>
                </a:lnTo>
                <a:lnTo>
                  <a:pt x="3704" y="1349"/>
                </a:lnTo>
                <a:lnTo>
                  <a:pt x="3726" y="1358"/>
                </a:lnTo>
                <a:lnTo>
                  <a:pt x="3748" y="1368"/>
                </a:lnTo>
                <a:lnTo>
                  <a:pt x="3777" y="1373"/>
                </a:lnTo>
                <a:lnTo>
                  <a:pt x="3799" y="1382"/>
                </a:lnTo>
                <a:lnTo>
                  <a:pt x="3821" y="1392"/>
                </a:lnTo>
                <a:lnTo>
                  <a:pt x="3844" y="1397"/>
                </a:lnTo>
                <a:lnTo>
                  <a:pt x="3873" y="1406"/>
                </a:lnTo>
                <a:lnTo>
                  <a:pt x="3895" y="1416"/>
                </a:lnTo>
                <a:lnTo>
                  <a:pt x="3917" y="1421"/>
                </a:lnTo>
                <a:lnTo>
                  <a:pt x="3946" y="1430"/>
                </a:lnTo>
                <a:lnTo>
                  <a:pt x="3968" y="1435"/>
                </a:lnTo>
                <a:lnTo>
                  <a:pt x="3990" y="1445"/>
                </a:lnTo>
                <a:lnTo>
                  <a:pt x="4013" y="1455"/>
                </a:lnTo>
                <a:lnTo>
                  <a:pt x="4042" y="1459"/>
                </a:lnTo>
                <a:lnTo>
                  <a:pt x="4064" y="1469"/>
                </a:lnTo>
                <a:lnTo>
                  <a:pt x="4086" y="1474"/>
                </a:lnTo>
                <a:lnTo>
                  <a:pt x="4115" y="1483"/>
                </a:lnTo>
                <a:lnTo>
                  <a:pt x="4137" y="1488"/>
                </a:lnTo>
                <a:lnTo>
                  <a:pt x="4160" y="1498"/>
                </a:lnTo>
                <a:lnTo>
                  <a:pt x="4189" y="1503"/>
                </a:lnTo>
                <a:lnTo>
                  <a:pt x="4211" y="1512"/>
                </a:lnTo>
                <a:lnTo>
                  <a:pt x="4233" y="1517"/>
                </a:lnTo>
                <a:lnTo>
                  <a:pt x="4255" y="1527"/>
                </a:lnTo>
                <a:lnTo>
                  <a:pt x="4284" y="1532"/>
                </a:lnTo>
                <a:lnTo>
                  <a:pt x="4307" y="1541"/>
                </a:lnTo>
                <a:lnTo>
                  <a:pt x="4329" y="1546"/>
                </a:lnTo>
                <a:lnTo>
                  <a:pt x="4358" y="1556"/>
                </a:lnTo>
                <a:lnTo>
                  <a:pt x="4380" y="1560"/>
                </a:lnTo>
                <a:lnTo>
                  <a:pt x="4402" y="1570"/>
                </a:lnTo>
                <a:lnTo>
                  <a:pt x="4424" y="1575"/>
                </a:lnTo>
                <a:lnTo>
                  <a:pt x="4454" y="1585"/>
                </a:lnTo>
                <a:lnTo>
                  <a:pt x="4476" y="1589"/>
                </a:lnTo>
                <a:lnTo>
                  <a:pt x="4498" y="1594"/>
                </a:lnTo>
                <a:lnTo>
                  <a:pt x="4527" y="1604"/>
                </a:lnTo>
                <a:lnTo>
                  <a:pt x="4549" y="1609"/>
                </a:lnTo>
                <a:lnTo>
                  <a:pt x="4571" y="1618"/>
                </a:lnTo>
                <a:lnTo>
                  <a:pt x="4593" y="1623"/>
                </a:lnTo>
                <a:lnTo>
                  <a:pt x="4623" y="1628"/>
                </a:lnTo>
                <a:lnTo>
                  <a:pt x="4645" y="1637"/>
                </a:lnTo>
                <a:lnTo>
                  <a:pt x="4667" y="1642"/>
                </a:lnTo>
                <a:lnTo>
                  <a:pt x="4696" y="1647"/>
                </a:lnTo>
                <a:lnTo>
                  <a:pt x="4718" y="1657"/>
                </a:lnTo>
                <a:lnTo>
                  <a:pt x="4740" y="1662"/>
                </a:lnTo>
                <a:lnTo>
                  <a:pt x="4770" y="1666"/>
                </a:lnTo>
                <a:lnTo>
                  <a:pt x="4792" y="1671"/>
                </a:lnTo>
                <a:lnTo>
                  <a:pt x="4814" y="1681"/>
                </a:lnTo>
                <a:lnTo>
                  <a:pt x="4836" y="1686"/>
                </a:lnTo>
                <a:lnTo>
                  <a:pt x="4865" y="1690"/>
                </a:lnTo>
                <a:lnTo>
                  <a:pt x="4887" y="1695"/>
                </a:lnTo>
                <a:lnTo>
                  <a:pt x="4909" y="1705"/>
                </a:lnTo>
                <a:lnTo>
                  <a:pt x="4939" y="1710"/>
                </a:lnTo>
                <a:lnTo>
                  <a:pt x="4961" y="1715"/>
                </a:lnTo>
                <a:lnTo>
                  <a:pt x="4983" y="1719"/>
                </a:lnTo>
                <a:lnTo>
                  <a:pt x="5005" y="1729"/>
                </a:lnTo>
                <a:lnTo>
                  <a:pt x="5034" y="1734"/>
                </a:lnTo>
                <a:lnTo>
                  <a:pt x="5056" y="1739"/>
                </a:lnTo>
                <a:lnTo>
                  <a:pt x="5078" y="1743"/>
                </a:lnTo>
                <a:lnTo>
                  <a:pt x="5108" y="1748"/>
                </a:lnTo>
                <a:lnTo>
                  <a:pt x="5130" y="1753"/>
                </a:lnTo>
                <a:lnTo>
                  <a:pt x="5152" y="1763"/>
                </a:lnTo>
                <a:lnTo>
                  <a:pt x="5174" y="1767"/>
                </a:lnTo>
                <a:lnTo>
                  <a:pt x="5203" y="1772"/>
                </a:lnTo>
                <a:lnTo>
                  <a:pt x="5225" y="1777"/>
                </a:lnTo>
                <a:lnTo>
                  <a:pt x="5247" y="1782"/>
                </a:lnTo>
                <a:lnTo>
                  <a:pt x="5277" y="1787"/>
                </a:lnTo>
                <a:lnTo>
                  <a:pt x="5299" y="1792"/>
                </a:lnTo>
                <a:lnTo>
                  <a:pt x="5321" y="1796"/>
                </a:lnTo>
                <a:lnTo>
                  <a:pt x="5350" y="1801"/>
                </a:lnTo>
                <a:lnTo>
                  <a:pt x="5372" y="1806"/>
                </a:lnTo>
                <a:lnTo>
                  <a:pt x="5394" y="1811"/>
                </a:lnTo>
                <a:lnTo>
                  <a:pt x="5416" y="1816"/>
                </a:lnTo>
                <a:lnTo>
                  <a:pt x="5446" y="1825"/>
                </a:lnTo>
                <a:lnTo>
                  <a:pt x="5468" y="1830"/>
                </a:lnTo>
                <a:lnTo>
                  <a:pt x="5490" y="1835"/>
                </a:lnTo>
                <a:lnTo>
                  <a:pt x="5519" y="1840"/>
                </a:lnTo>
                <a:lnTo>
                  <a:pt x="5541" y="1845"/>
                </a:lnTo>
                <a:lnTo>
                  <a:pt x="5563" y="1849"/>
                </a:lnTo>
                <a:lnTo>
                  <a:pt x="5585" y="1854"/>
                </a:lnTo>
                <a:lnTo>
                  <a:pt x="5615" y="1859"/>
                </a:lnTo>
                <a:lnTo>
                  <a:pt x="5637" y="1859"/>
                </a:lnTo>
                <a:lnTo>
                  <a:pt x="5659" y="1864"/>
                </a:lnTo>
                <a:lnTo>
                  <a:pt x="5688" y="1869"/>
                </a:lnTo>
                <a:lnTo>
                  <a:pt x="5710" y="1873"/>
                </a:lnTo>
                <a:lnTo>
                  <a:pt x="5732" y="1878"/>
                </a:lnTo>
                <a:lnTo>
                  <a:pt x="5754" y="1883"/>
                </a:lnTo>
                <a:lnTo>
                  <a:pt x="5784" y="1888"/>
                </a:lnTo>
                <a:lnTo>
                  <a:pt x="5806" y="1893"/>
                </a:lnTo>
                <a:lnTo>
                  <a:pt x="5828" y="1898"/>
                </a:lnTo>
                <a:lnTo>
                  <a:pt x="5857" y="1902"/>
                </a:lnTo>
                <a:lnTo>
                  <a:pt x="5879" y="1907"/>
                </a:lnTo>
                <a:lnTo>
                  <a:pt x="5901" y="1912"/>
                </a:lnTo>
                <a:lnTo>
                  <a:pt x="5931" y="1917"/>
                </a:lnTo>
                <a:lnTo>
                  <a:pt x="5953" y="1917"/>
                </a:lnTo>
                <a:lnTo>
                  <a:pt x="5975" y="1922"/>
                </a:lnTo>
                <a:lnTo>
                  <a:pt x="5997" y="1926"/>
                </a:lnTo>
                <a:lnTo>
                  <a:pt x="6026" y="1931"/>
                </a:lnTo>
                <a:lnTo>
                  <a:pt x="6048" y="1936"/>
                </a:lnTo>
              </a:path>
            </a:pathLst>
          </a:custGeom>
          <a:noFill/>
          <a:ln w="19050">
            <a:solidFill>
              <a:schemeClr val="accent1"/>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72724" name="Line 52">
            <a:extLst>
              <a:ext uri="{FF2B5EF4-FFF2-40B4-BE49-F238E27FC236}">
                <a16:creationId xmlns:a16="http://schemas.microsoft.com/office/drawing/2014/main" id="{34EBFA3B-5CA9-4008-95D7-7F0C5D8BCDBE}"/>
              </a:ext>
            </a:extLst>
          </p:cNvPr>
          <p:cNvSpPr>
            <a:spLocks noChangeShapeType="1"/>
          </p:cNvSpPr>
          <p:nvPr/>
        </p:nvSpPr>
        <p:spPr bwMode="auto">
          <a:xfrm flipH="1">
            <a:off x="2552700" y="5118101"/>
            <a:ext cx="300038" cy="511175"/>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72725" name="Line 53">
            <a:extLst>
              <a:ext uri="{FF2B5EF4-FFF2-40B4-BE49-F238E27FC236}">
                <a16:creationId xmlns:a16="http://schemas.microsoft.com/office/drawing/2014/main" id="{D1434B02-DA51-44D4-9B42-5CE3F8359F92}"/>
              </a:ext>
            </a:extLst>
          </p:cNvPr>
          <p:cNvSpPr>
            <a:spLocks noChangeShapeType="1"/>
          </p:cNvSpPr>
          <p:nvPr/>
        </p:nvSpPr>
        <p:spPr bwMode="auto">
          <a:xfrm>
            <a:off x="2963863" y="5140326"/>
            <a:ext cx="88900" cy="449263"/>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72726" name="Line 54">
            <a:extLst>
              <a:ext uri="{FF2B5EF4-FFF2-40B4-BE49-F238E27FC236}">
                <a16:creationId xmlns:a16="http://schemas.microsoft.com/office/drawing/2014/main" id="{4C446B84-89B5-4ACB-89FB-8D1EB6BCD732}"/>
              </a:ext>
            </a:extLst>
          </p:cNvPr>
          <p:cNvSpPr>
            <a:spLocks noChangeShapeType="1"/>
          </p:cNvSpPr>
          <p:nvPr/>
        </p:nvSpPr>
        <p:spPr bwMode="auto">
          <a:xfrm flipV="1">
            <a:off x="3333750" y="5238750"/>
            <a:ext cx="1104900" cy="8890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72727" name="Line 55">
            <a:extLst>
              <a:ext uri="{FF2B5EF4-FFF2-40B4-BE49-F238E27FC236}">
                <a16:creationId xmlns:a16="http://schemas.microsoft.com/office/drawing/2014/main" id="{6776364D-07FA-4D2F-8B7D-8BBE330B32DF}"/>
              </a:ext>
            </a:extLst>
          </p:cNvPr>
          <p:cNvSpPr>
            <a:spLocks noChangeShapeType="1"/>
          </p:cNvSpPr>
          <p:nvPr/>
        </p:nvSpPr>
        <p:spPr bwMode="auto">
          <a:xfrm flipV="1">
            <a:off x="3489326" y="4868863"/>
            <a:ext cx="931863" cy="246062"/>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72728" name="Rectangle 56">
            <a:extLst>
              <a:ext uri="{FF2B5EF4-FFF2-40B4-BE49-F238E27FC236}">
                <a16:creationId xmlns:a16="http://schemas.microsoft.com/office/drawing/2014/main" id="{6B351676-77DE-4FC8-A6EF-F5363C1E4836}"/>
              </a:ext>
            </a:extLst>
          </p:cNvPr>
          <p:cNvSpPr>
            <a:spLocks noChangeArrowheads="1"/>
          </p:cNvSpPr>
          <p:nvPr/>
        </p:nvSpPr>
        <p:spPr bwMode="auto">
          <a:xfrm>
            <a:off x="1784350" y="5037138"/>
            <a:ext cx="468077"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wrap="none" lIns="0" tIns="0" rIns="0" bIns="0">
            <a:spAutoFit/>
          </a:bodyPr>
          <a:lstStyle>
            <a:lvl1pPr>
              <a:lnSpc>
                <a:spcPct val="120000"/>
              </a:lnSpc>
              <a:spcBef>
                <a:spcPct val="30000"/>
              </a:spcBef>
              <a:buFont typeface="Wingdings" panose="05000000000000000000" pitchFamily="2" charset="2"/>
              <a:buChar char=""/>
              <a:defRPr sz="2400" b="1">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nSpc>
                <a:spcPct val="100000"/>
              </a:lnSpc>
              <a:spcBef>
                <a:spcPct val="0"/>
              </a:spcBef>
              <a:buFontTx/>
              <a:buNone/>
            </a:pPr>
            <a:r>
              <a:rPr lang="en-US" altLang="zh-CN" sz="1400" b="0">
                <a:latin typeface="微软雅黑" panose="020B0503020204020204" pitchFamily="34" charset="-122"/>
                <a:ea typeface="微软雅黑" panose="020B0503020204020204" pitchFamily="34" charset="-122"/>
              </a:rPr>
              <a:t>-180°</a:t>
            </a:r>
          </a:p>
        </p:txBody>
      </p:sp>
      <p:sp>
        <p:nvSpPr>
          <p:cNvPr id="72729" name="Rectangle 57">
            <a:extLst>
              <a:ext uri="{FF2B5EF4-FFF2-40B4-BE49-F238E27FC236}">
                <a16:creationId xmlns:a16="http://schemas.microsoft.com/office/drawing/2014/main" id="{8987F74E-08A9-4D41-97BB-3578CBE4153A}"/>
              </a:ext>
            </a:extLst>
          </p:cNvPr>
          <p:cNvSpPr>
            <a:spLocks noChangeArrowheads="1"/>
          </p:cNvSpPr>
          <p:nvPr/>
        </p:nvSpPr>
        <p:spPr bwMode="auto">
          <a:xfrm>
            <a:off x="1784350" y="5494338"/>
            <a:ext cx="468077"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wrap="none" lIns="0" tIns="0" rIns="0" bIns="0">
            <a:spAutoFit/>
          </a:bodyPr>
          <a:lstStyle>
            <a:lvl1pPr>
              <a:lnSpc>
                <a:spcPct val="120000"/>
              </a:lnSpc>
              <a:spcBef>
                <a:spcPct val="30000"/>
              </a:spcBef>
              <a:buFont typeface="Wingdings" panose="05000000000000000000" pitchFamily="2" charset="2"/>
              <a:buChar char=""/>
              <a:defRPr sz="2400" b="1">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nSpc>
                <a:spcPct val="100000"/>
              </a:lnSpc>
              <a:spcBef>
                <a:spcPct val="0"/>
              </a:spcBef>
              <a:buFontTx/>
              <a:buNone/>
            </a:pPr>
            <a:r>
              <a:rPr lang="en-US" altLang="zh-CN" sz="1400" b="0">
                <a:latin typeface="微软雅黑" panose="020B0503020204020204" pitchFamily="34" charset="-122"/>
                <a:ea typeface="微软雅黑" panose="020B0503020204020204" pitchFamily="34" charset="-122"/>
              </a:rPr>
              <a:t>-360°</a:t>
            </a:r>
          </a:p>
        </p:txBody>
      </p:sp>
      <p:sp>
        <p:nvSpPr>
          <p:cNvPr id="72730" name="Rectangle 58">
            <a:extLst>
              <a:ext uri="{FF2B5EF4-FFF2-40B4-BE49-F238E27FC236}">
                <a16:creationId xmlns:a16="http://schemas.microsoft.com/office/drawing/2014/main" id="{BD1148E2-398E-4C80-870C-851FFED94CAA}"/>
              </a:ext>
            </a:extLst>
          </p:cNvPr>
          <p:cNvSpPr>
            <a:spLocks noChangeArrowheads="1"/>
          </p:cNvSpPr>
          <p:nvPr/>
        </p:nvSpPr>
        <p:spPr bwMode="auto">
          <a:xfrm>
            <a:off x="2071176" y="4494213"/>
            <a:ext cx="105798"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wrap="none" lIns="0" tIns="0" rIns="0" bIns="0">
            <a:spAutoFit/>
          </a:bodyPr>
          <a:lstStyle>
            <a:lvl1pPr>
              <a:lnSpc>
                <a:spcPct val="120000"/>
              </a:lnSpc>
              <a:spcBef>
                <a:spcPct val="30000"/>
              </a:spcBef>
              <a:buFont typeface="Wingdings" panose="05000000000000000000" pitchFamily="2" charset="2"/>
              <a:buChar char=""/>
              <a:defRPr sz="2400" b="1">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a:lnSpc>
                <a:spcPct val="100000"/>
              </a:lnSpc>
              <a:spcBef>
                <a:spcPct val="0"/>
              </a:spcBef>
              <a:buFontTx/>
              <a:buNone/>
            </a:pPr>
            <a:r>
              <a:rPr lang="en-US" altLang="zh-CN" sz="1400" b="0">
                <a:solidFill>
                  <a:srgbClr val="000000"/>
                </a:solidFill>
                <a:latin typeface="微软雅黑" panose="020B0503020204020204" pitchFamily="34" charset="-122"/>
                <a:ea typeface="微软雅黑" panose="020B0503020204020204" pitchFamily="34" charset="-122"/>
              </a:rPr>
              <a:t>0</a:t>
            </a:r>
            <a:endParaRPr lang="en-US" altLang="zh-CN" sz="1400" b="0">
              <a:latin typeface="微软雅黑" panose="020B0503020204020204" pitchFamily="34" charset="-122"/>
              <a:ea typeface="微软雅黑" panose="020B0503020204020204" pitchFamily="34" charset="-122"/>
            </a:endParaRPr>
          </a:p>
        </p:txBody>
      </p:sp>
      <p:sp>
        <p:nvSpPr>
          <p:cNvPr id="72731" name="Rectangle 59">
            <a:extLst>
              <a:ext uri="{FF2B5EF4-FFF2-40B4-BE49-F238E27FC236}">
                <a16:creationId xmlns:a16="http://schemas.microsoft.com/office/drawing/2014/main" id="{94DCB627-07D5-4ADE-B200-BE82AA6EE58F}"/>
              </a:ext>
            </a:extLst>
          </p:cNvPr>
          <p:cNvSpPr>
            <a:spLocks noChangeArrowheads="1"/>
          </p:cNvSpPr>
          <p:nvPr/>
        </p:nvSpPr>
        <p:spPr bwMode="auto">
          <a:xfrm>
            <a:off x="3133214" y="4406900"/>
            <a:ext cx="105798"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wrap="none" lIns="0" tIns="0" rIns="0" bIns="0">
            <a:spAutoFit/>
          </a:bodyPr>
          <a:lstStyle>
            <a:lvl1pPr>
              <a:lnSpc>
                <a:spcPct val="120000"/>
              </a:lnSpc>
              <a:spcBef>
                <a:spcPct val="30000"/>
              </a:spcBef>
              <a:buFont typeface="Wingdings" panose="05000000000000000000" pitchFamily="2" charset="2"/>
              <a:buChar char=""/>
              <a:defRPr sz="2400" b="1">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a:lnSpc>
                <a:spcPct val="100000"/>
              </a:lnSpc>
              <a:spcBef>
                <a:spcPct val="0"/>
              </a:spcBef>
              <a:buFontTx/>
              <a:buNone/>
            </a:pPr>
            <a:r>
              <a:rPr lang="en-US" altLang="zh-CN" sz="1400" b="0">
                <a:solidFill>
                  <a:srgbClr val="000000"/>
                </a:solidFill>
                <a:latin typeface="微软雅黑" panose="020B0503020204020204" pitchFamily="34" charset="-122"/>
                <a:ea typeface="微软雅黑" panose="020B0503020204020204" pitchFamily="34" charset="-122"/>
              </a:rPr>
              <a:t>1</a:t>
            </a:r>
            <a:endParaRPr lang="en-US" altLang="zh-CN" sz="1400" b="0">
              <a:latin typeface="微软雅黑" panose="020B0503020204020204" pitchFamily="34" charset="-122"/>
              <a:ea typeface="微软雅黑" panose="020B0503020204020204" pitchFamily="34" charset="-122"/>
            </a:endParaRPr>
          </a:p>
        </p:txBody>
      </p:sp>
      <p:sp>
        <p:nvSpPr>
          <p:cNvPr id="72732" name="Rectangle 60">
            <a:extLst>
              <a:ext uri="{FF2B5EF4-FFF2-40B4-BE49-F238E27FC236}">
                <a16:creationId xmlns:a16="http://schemas.microsoft.com/office/drawing/2014/main" id="{DF84D6DB-B4DA-41EB-9C68-D7DF2E55708B}"/>
              </a:ext>
            </a:extLst>
          </p:cNvPr>
          <p:cNvSpPr>
            <a:spLocks noChangeArrowheads="1"/>
          </p:cNvSpPr>
          <p:nvPr/>
        </p:nvSpPr>
        <p:spPr bwMode="auto">
          <a:xfrm>
            <a:off x="4085714" y="4406900"/>
            <a:ext cx="105798"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wrap="none" lIns="0" tIns="0" rIns="0" bIns="0">
            <a:spAutoFit/>
          </a:bodyPr>
          <a:lstStyle>
            <a:lvl1pPr>
              <a:lnSpc>
                <a:spcPct val="120000"/>
              </a:lnSpc>
              <a:spcBef>
                <a:spcPct val="30000"/>
              </a:spcBef>
              <a:buFont typeface="Wingdings" panose="05000000000000000000" pitchFamily="2" charset="2"/>
              <a:buChar char=""/>
              <a:defRPr sz="2400" b="1">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a:lnSpc>
                <a:spcPct val="100000"/>
              </a:lnSpc>
              <a:spcBef>
                <a:spcPct val="0"/>
              </a:spcBef>
              <a:buFontTx/>
              <a:buNone/>
            </a:pPr>
            <a:r>
              <a:rPr lang="en-US" altLang="zh-CN" sz="1400" b="0">
                <a:solidFill>
                  <a:srgbClr val="000000"/>
                </a:solidFill>
                <a:latin typeface="微软雅黑" panose="020B0503020204020204" pitchFamily="34" charset="-122"/>
                <a:ea typeface="微软雅黑" panose="020B0503020204020204" pitchFamily="34" charset="-122"/>
              </a:rPr>
              <a:t>2</a:t>
            </a:r>
            <a:endParaRPr lang="en-US" altLang="zh-CN" sz="1400" b="0">
              <a:latin typeface="微软雅黑" panose="020B0503020204020204" pitchFamily="34" charset="-122"/>
              <a:ea typeface="微软雅黑" panose="020B0503020204020204" pitchFamily="34" charset="-122"/>
            </a:endParaRPr>
          </a:p>
        </p:txBody>
      </p:sp>
      <p:sp>
        <p:nvSpPr>
          <p:cNvPr id="72733" name="Rectangle 61">
            <a:extLst>
              <a:ext uri="{FF2B5EF4-FFF2-40B4-BE49-F238E27FC236}">
                <a16:creationId xmlns:a16="http://schemas.microsoft.com/office/drawing/2014/main" id="{D6BC4CCB-1190-4C9B-85F1-7995A3D23301}"/>
              </a:ext>
            </a:extLst>
          </p:cNvPr>
          <p:cNvSpPr>
            <a:spLocks noChangeArrowheads="1"/>
          </p:cNvSpPr>
          <p:nvPr/>
        </p:nvSpPr>
        <p:spPr bwMode="auto">
          <a:xfrm>
            <a:off x="4458776" y="4794250"/>
            <a:ext cx="105798"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wrap="none" lIns="0" tIns="0" rIns="0" bIns="0">
            <a:spAutoFit/>
          </a:bodyPr>
          <a:lstStyle>
            <a:lvl1pPr>
              <a:lnSpc>
                <a:spcPct val="120000"/>
              </a:lnSpc>
              <a:spcBef>
                <a:spcPct val="30000"/>
              </a:spcBef>
              <a:buFont typeface="Wingdings" panose="05000000000000000000" pitchFamily="2" charset="2"/>
              <a:buChar char=""/>
              <a:defRPr sz="2400" b="1">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a:lnSpc>
                <a:spcPct val="100000"/>
              </a:lnSpc>
              <a:spcBef>
                <a:spcPct val="0"/>
              </a:spcBef>
              <a:buFontTx/>
              <a:buNone/>
            </a:pPr>
            <a:r>
              <a:rPr lang="en-US" altLang="zh-CN" sz="1400" b="0">
                <a:solidFill>
                  <a:srgbClr val="000000"/>
                </a:solidFill>
                <a:latin typeface="微软雅黑" panose="020B0503020204020204" pitchFamily="34" charset="-122"/>
                <a:ea typeface="微软雅黑" panose="020B0503020204020204" pitchFamily="34" charset="-122"/>
              </a:rPr>
              <a:t>1</a:t>
            </a:r>
            <a:endParaRPr lang="en-US" altLang="zh-CN" sz="1400" b="0">
              <a:latin typeface="微软雅黑" panose="020B0503020204020204" pitchFamily="34" charset="-122"/>
              <a:ea typeface="微软雅黑" panose="020B0503020204020204" pitchFamily="34" charset="-122"/>
            </a:endParaRPr>
          </a:p>
        </p:txBody>
      </p:sp>
      <p:sp>
        <p:nvSpPr>
          <p:cNvPr id="72734" name="Rectangle 62">
            <a:extLst>
              <a:ext uri="{FF2B5EF4-FFF2-40B4-BE49-F238E27FC236}">
                <a16:creationId xmlns:a16="http://schemas.microsoft.com/office/drawing/2014/main" id="{95855A9E-1592-47B1-B642-3BFBE22B89C1}"/>
              </a:ext>
            </a:extLst>
          </p:cNvPr>
          <p:cNvSpPr>
            <a:spLocks noChangeArrowheads="1"/>
          </p:cNvSpPr>
          <p:nvPr/>
        </p:nvSpPr>
        <p:spPr bwMode="auto">
          <a:xfrm>
            <a:off x="4450839" y="5121275"/>
            <a:ext cx="105798"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wrap="none" lIns="0" tIns="0" rIns="0" bIns="0">
            <a:spAutoFit/>
          </a:bodyPr>
          <a:lstStyle>
            <a:lvl1pPr>
              <a:lnSpc>
                <a:spcPct val="120000"/>
              </a:lnSpc>
              <a:spcBef>
                <a:spcPct val="30000"/>
              </a:spcBef>
              <a:buFont typeface="Wingdings" panose="05000000000000000000" pitchFamily="2" charset="2"/>
              <a:buChar char=""/>
              <a:defRPr sz="2400" b="1">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a:lnSpc>
                <a:spcPct val="100000"/>
              </a:lnSpc>
              <a:spcBef>
                <a:spcPct val="0"/>
              </a:spcBef>
              <a:buFontTx/>
              <a:buNone/>
            </a:pPr>
            <a:r>
              <a:rPr lang="en-US" altLang="zh-CN" sz="1400" b="0">
                <a:solidFill>
                  <a:srgbClr val="000000"/>
                </a:solidFill>
                <a:latin typeface="微软雅黑" panose="020B0503020204020204" pitchFamily="34" charset="-122"/>
                <a:ea typeface="微软雅黑" panose="020B0503020204020204" pitchFamily="34" charset="-122"/>
              </a:rPr>
              <a:t>2</a:t>
            </a:r>
            <a:endParaRPr lang="en-US" altLang="zh-CN" sz="1400" b="0">
              <a:latin typeface="微软雅黑" panose="020B0503020204020204" pitchFamily="34" charset="-122"/>
              <a:ea typeface="微软雅黑" panose="020B0503020204020204" pitchFamily="34" charset="-122"/>
            </a:endParaRPr>
          </a:p>
        </p:txBody>
      </p:sp>
      <p:sp>
        <p:nvSpPr>
          <p:cNvPr id="72735" name="Rectangle 63">
            <a:extLst>
              <a:ext uri="{FF2B5EF4-FFF2-40B4-BE49-F238E27FC236}">
                <a16:creationId xmlns:a16="http://schemas.microsoft.com/office/drawing/2014/main" id="{286970A5-378B-4E52-871A-CA0A5B7BAD40}"/>
              </a:ext>
            </a:extLst>
          </p:cNvPr>
          <p:cNvSpPr>
            <a:spLocks noChangeArrowheads="1"/>
          </p:cNvSpPr>
          <p:nvPr/>
        </p:nvSpPr>
        <p:spPr bwMode="auto">
          <a:xfrm>
            <a:off x="2987164" y="5624513"/>
            <a:ext cx="105798"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wrap="none" lIns="0" tIns="0" rIns="0" bIns="0">
            <a:spAutoFit/>
          </a:bodyPr>
          <a:lstStyle>
            <a:lvl1pPr>
              <a:lnSpc>
                <a:spcPct val="120000"/>
              </a:lnSpc>
              <a:spcBef>
                <a:spcPct val="30000"/>
              </a:spcBef>
              <a:buFont typeface="Wingdings" panose="05000000000000000000" pitchFamily="2" charset="2"/>
              <a:buChar char=""/>
              <a:defRPr sz="2400" b="1">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a:lnSpc>
                <a:spcPct val="100000"/>
              </a:lnSpc>
              <a:spcBef>
                <a:spcPct val="0"/>
              </a:spcBef>
              <a:buFontTx/>
              <a:buNone/>
            </a:pPr>
            <a:r>
              <a:rPr lang="en-US" altLang="zh-CN" sz="1400" b="0">
                <a:solidFill>
                  <a:srgbClr val="000000"/>
                </a:solidFill>
                <a:latin typeface="微软雅黑" panose="020B0503020204020204" pitchFamily="34" charset="-122"/>
                <a:ea typeface="微软雅黑" panose="020B0503020204020204" pitchFamily="34" charset="-122"/>
              </a:rPr>
              <a:t>3</a:t>
            </a:r>
            <a:endParaRPr lang="en-US" altLang="zh-CN" sz="1400" b="0">
              <a:latin typeface="微软雅黑" panose="020B0503020204020204" pitchFamily="34" charset="-122"/>
              <a:ea typeface="微软雅黑" panose="020B0503020204020204" pitchFamily="34" charset="-122"/>
            </a:endParaRPr>
          </a:p>
        </p:txBody>
      </p:sp>
      <p:sp>
        <p:nvSpPr>
          <p:cNvPr id="72736" name="Rectangle 64">
            <a:extLst>
              <a:ext uri="{FF2B5EF4-FFF2-40B4-BE49-F238E27FC236}">
                <a16:creationId xmlns:a16="http://schemas.microsoft.com/office/drawing/2014/main" id="{63C2FBE6-8771-4269-AE54-165B2D19D548}"/>
              </a:ext>
            </a:extLst>
          </p:cNvPr>
          <p:cNvSpPr>
            <a:spLocks noChangeArrowheads="1"/>
          </p:cNvSpPr>
          <p:nvPr/>
        </p:nvSpPr>
        <p:spPr bwMode="auto">
          <a:xfrm>
            <a:off x="2507739" y="5640388"/>
            <a:ext cx="105798"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wrap="none" lIns="0" tIns="0" rIns="0" bIns="0">
            <a:spAutoFit/>
          </a:bodyPr>
          <a:lstStyle>
            <a:lvl1pPr>
              <a:lnSpc>
                <a:spcPct val="120000"/>
              </a:lnSpc>
              <a:spcBef>
                <a:spcPct val="30000"/>
              </a:spcBef>
              <a:buFont typeface="Wingdings" panose="05000000000000000000" pitchFamily="2" charset="2"/>
              <a:buChar char=""/>
              <a:defRPr sz="2400" b="1">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a:lnSpc>
                <a:spcPct val="100000"/>
              </a:lnSpc>
              <a:spcBef>
                <a:spcPct val="0"/>
              </a:spcBef>
              <a:buFontTx/>
              <a:buNone/>
            </a:pPr>
            <a:r>
              <a:rPr lang="en-US" altLang="zh-CN" sz="1400" b="0">
                <a:solidFill>
                  <a:srgbClr val="000000"/>
                </a:solidFill>
                <a:latin typeface="微软雅黑" panose="020B0503020204020204" pitchFamily="34" charset="-122"/>
                <a:ea typeface="微软雅黑" panose="020B0503020204020204" pitchFamily="34" charset="-122"/>
              </a:rPr>
              <a:t>4</a:t>
            </a:r>
            <a:endParaRPr lang="en-US" altLang="zh-CN" sz="1400" b="0">
              <a:latin typeface="微软雅黑" panose="020B0503020204020204" pitchFamily="34" charset="-122"/>
              <a:ea typeface="微软雅黑" panose="020B0503020204020204" pitchFamily="34" charset="-122"/>
            </a:endParaRPr>
          </a:p>
        </p:txBody>
      </p:sp>
      <p:sp>
        <p:nvSpPr>
          <p:cNvPr id="72737" name="Text Box 65">
            <a:extLst>
              <a:ext uri="{FF2B5EF4-FFF2-40B4-BE49-F238E27FC236}">
                <a16:creationId xmlns:a16="http://schemas.microsoft.com/office/drawing/2014/main" id="{080A635A-EB0C-4752-8E8B-4365518C131E}"/>
              </a:ext>
            </a:extLst>
          </p:cNvPr>
          <p:cNvSpPr txBox="1">
            <a:spLocks noChangeArrowheads="1"/>
          </p:cNvSpPr>
          <p:nvPr/>
        </p:nvSpPr>
        <p:spPr bwMode="auto">
          <a:xfrm>
            <a:off x="4310064" y="4330700"/>
            <a:ext cx="827087" cy="312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lstStyle>
            <a:lvl1pPr>
              <a:lnSpc>
                <a:spcPct val="120000"/>
              </a:lnSpc>
              <a:spcBef>
                <a:spcPct val="30000"/>
              </a:spcBef>
              <a:buFont typeface="Wingdings" panose="05000000000000000000" pitchFamily="2" charset="2"/>
              <a:buChar char=""/>
              <a:defRPr sz="2400" b="1">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a:lnSpc>
                <a:spcPct val="100000"/>
              </a:lnSpc>
              <a:spcBef>
                <a:spcPct val="0"/>
              </a:spcBef>
              <a:buFontTx/>
              <a:buNone/>
            </a:pPr>
            <a:r>
              <a:rPr lang="en-US" altLang="zh-CN" sz="1400" b="0" i="1">
                <a:latin typeface="微软雅黑" panose="020B0503020204020204" pitchFamily="34" charset="-122"/>
                <a:ea typeface="微软雅黑" panose="020B0503020204020204" pitchFamily="34" charset="-122"/>
              </a:rPr>
              <a:t>ω/ω</a:t>
            </a:r>
            <a:r>
              <a:rPr lang="en-US" altLang="zh-CN" sz="1400" b="0" baseline="-25000">
                <a:latin typeface="微软雅黑" panose="020B0503020204020204" pitchFamily="34" charset="-122"/>
                <a:ea typeface="微软雅黑" panose="020B0503020204020204" pitchFamily="34" charset="-122"/>
              </a:rPr>
              <a:t>0</a:t>
            </a:r>
          </a:p>
        </p:txBody>
      </p:sp>
      <p:sp>
        <p:nvSpPr>
          <p:cNvPr id="72738" name="Text Box 66">
            <a:extLst>
              <a:ext uri="{FF2B5EF4-FFF2-40B4-BE49-F238E27FC236}">
                <a16:creationId xmlns:a16="http://schemas.microsoft.com/office/drawing/2014/main" id="{056DCCD7-17B3-4D71-8C6E-A748C5117DBE}"/>
              </a:ext>
            </a:extLst>
          </p:cNvPr>
          <p:cNvSpPr txBox="1">
            <a:spLocks noChangeArrowheads="1"/>
          </p:cNvSpPr>
          <p:nvPr/>
        </p:nvSpPr>
        <p:spPr bwMode="auto">
          <a:xfrm>
            <a:off x="1860551" y="4230688"/>
            <a:ext cx="422275" cy="252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lstStyle>
            <a:lvl1pPr>
              <a:lnSpc>
                <a:spcPct val="120000"/>
              </a:lnSpc>
              <a:spcBef>
                <a:spcPct val="30000"/>
              </a:spcBef>
              <a:buFont typeface="Wingdings" panose="05000000000000000000" pitchFamily="2" charset="2"/>
              <a:buChar char=""/>
              <a:defRPr sz="2400" b="1">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a:lnSpc>
                <a:spcPct val="100000"/>
              </a:lnSpc>
              <a:spcBef>
                <a:spcPct val="0"/>
              </a:spcBef>
              <a:buFontTx/>
              <a:buNone/>
            </a:pPr>
            <a:r>
              <a:rPr lang="zh-CN" altLang="en-US" sz="1400" b="0" i="1">
                <a:latin typeface="微软雅黑" panose="020B0503020204020204" pitchFamily="34" charset="-122"/>
                <a:ea typeface="微软雅黑" panose="020B0503020204020204" pitchFamily="34" charset="-122"/>
                <a:sym typeface="Symbol" panose="05050102010706020507" pitchFamily="18" charset="2"/>
              </a:rPr>
              <a:t></a:t>
            </a:r>
            <a:endParaRPr lang="zh-CN" altLang="en-US" sz="1400" b="0">
              <a:latin typeface="微软雅黑" panose="020B0503020204020204" pitchFamily="34" charset="-122"/>
              <a:ea typeface="微软雅黑" panose="020B0503020204020204" pitchFamily="34" charset="-122"/>
            </a:endParaRPr>
          </a:p>
        </p:txBody>
      </p:sp>
      <p:sp>
        <p:nvSpPr>
          <p:cNvPr id="72739" name="Rectangle 115">
            <a:extLst>
              <a:ext uri="{FF2B5EF4-FFF2-40B4-BE49-F238E27FC236}">
                <a16:creationId xmlns:a16="http://schemas.microsoft.com/office/drawing/2014/main" id="{6424FACA-8F11-409E-9926-3AD66FE5CD78}"/>
              </a:ext>
            </a:extLst>
          </p:cNvPr>
          <p:cNvSpPr>
            <a:spLocks noChangeArrowheads="1"/>
          </p:cNvSpPr>
          <p:nvPr/>
        </p:nvSpPr>
        <p:spPr bwMode="auto">
          <a:xfrm>
            <a:off x="2630488" y="3919538"/>
            <a:ext cx="1879600"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lgn="ctr">
                <a:solidFill>
                  <a:srgbClr val="000000"/>
                </a:solidFill>
                <a:miter lim="800000"/>
                <a:headEnd/>
                <a:tailEnd/>
              </a14:hiddenLine>
            </a:ext>
          </a:extLst>
        </p:spPr>
        <p:txBody>
          <a:bodyPr>
            <a:spAutoFit/>
          </a:bodyPr>
          <a:lstStyle>
            <a:lvl1pPr>
              <a:lnSpc>
                <a:spcPct val="120000"/>
              </a:lnSpc>
              <a:spcBef>
                <a:spcPct val="30000"/>
              </a:spcBef>
              <a:buFont typeface="Wingdings" panose="05000000000000000000" pitchFamily="2" charset="2"/>
              <a:buChar char=""/>
              <a:defRPr sz="2400" b="1">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lnSpc>
                <a:spcPct val="100000"/>
              </a:lnSpc>
              <a:spcBef>
                <a:spcPct val="0"/>
              </a:spcBef>
              <a:buFontTx/>
              <a:buNone/>
            </a:pPr>
            <a:r>
              <a:rPr kumimoji="1" lang="zh-CN" altLang="en-US" sz="2800" b="0">
                <a:latin typeface="微软雅黑" panose="020B0503020204020204" pitchFamily="34" charset="-122"/>
                <a:ea typeface="微软雅黑" panose="020B0503020204020204" pitchFamily="34" charset="-122"/>
              </a:rPr>
              <a:t>相频特性</a:t>
            </a:r>
          </a:p>
        </p:txBody>
      </p:sp>
      <p:sp>
        <p:nvSpPr>
          <p:cNvPr id="72740" name="Line 5">
            <a:extLst>
              <a:ext uri="{FF2B5EF4-FFF2-40B4-BE49-F238E27FC236}">
                <a16:creationId xmlns:a16="http://schemas.microsoft.com/office/drawing/2014/main" id="{B703E675-0DF0-4C29-AEDA-6B8941202E07}"/>
              </a:ext>
            </a:extLst>
          </p:cNvPr>
          <p:cNvSpPr>
            <a:spLocks noChangeShapeType="1"/>
          </p:cNvSpPr>
          <p:nvPr/>
        </p:nvSpPr>
        <p:spPr bwMode="auto">
          <a:xfrm rot="10800000">
            <a:off x="2211389" y="3516314"/>
            <a:ext cx="2549525" cy="1587"/>
          </a:xfrm>
          <a:prstGeom prst="line">
            <a:avLst/>
          </a:prstGeom>
          <a:noFill/>
          <a:ln w="9525">
            <a:solidFill>
              <a:srgbClr val="000000"/>
            </a:solidFill>
            <a:round/>
            <a:headEnd type="stealth" w="sm" len="lg"/>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72741" name="Line 6">
            <a:extLst>
              <a:ext uri="{FF2B5EF4-FFF2-40B4-BE49-F238E27FC236}">
                <a16:creationId xmlns:a16="http://schemas.microsoft.com/office/drawing/2014/main" id="{1BA9AD55-6F11-4905-9280-EF6199C143FD}"/>
              </a:ext>
            </a:extLst>
          </p:cNvPr>
          <p:cNvSpPr>
            <a:spLocks noChangeShapeType="1"/>
          </p:cNvSpPr>
          <p:nvPr/>
        </p:nvSpPr>
        <p:spPr bwMode="auto">
          <a:xfrm rot="5400000">
            <a:off x="1273969" y="2590007"/>
            <a:ext cx="1871663" cy="0"/>
          </a:xfrm>
          <a:prstGeom prst="line">
            <a:avLst/>
          </a:prstGeom>
          <a:noFill/>
          <a:ln w="9525">
            <a:solidFill>
              <a:srgbClr val="000000"/>
            </a:solidFill>
            <a:round/>
            <a:headEnd type="stealth" w="sm" len="lg"/>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72742" name="Line 7">
            <a:extLst>
              <a:ext uri="{FF2B5EF4-FFF2-40B4-BE49-F238E27FC236}">
                <a16:creationId xmlns:a16="http://schemas.microsoft.com/office/drawing/2014/main" id="{A99DB8A8-4F17-4DEE-BF8A-F83553025C2E}"/>
              </a:ext>
            </a:extLst>
          </p:cNvPr>
          <p:cNvSpPr>
            <a:spLocks noChangeShapeType="1"/>
          </p:cNvSpPr>
          <p:nvPr/>
        </p:nvSpPr>
        <p:spPr bwMode="auto">
          <a:xfrm flipV="1">
            <a:off x="2698750" y="3492500"/>
            <a:ext cx="1588" cy="1428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72743" name="Line 8">
            <a:extLst>
              <a:ext uri="{FF2B5EF4-FFF2-40B4-BE49-F238E27FC236}">
                <a16:creationId xmlns:a16="http://schemas.microsoft.com/office/drawing/2014/main" id="{78B7C439-25B6-42E2-83D0-F482EDF9FF89}"/>
              </a:ext>
            </a:extLst>
          </p:cNvPr>
          <p:cNvSpPr>
            <a:spLocks noChangeShapeType="1"/>
          </p:cNvSpPr>
          <p:nvPr/>
        </p:nvSpPr>
        <p:spPr bwMode="auto">
          <a:xfrm flipV="1">
            <a:off x="3170239" y="3489325"/>
            <a:ext cx="1587" cy="2698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72744" name="Line 9">
            <a:extLst>
              <a:ext uri="{FF2B5EF4-FFF2-40B4-BE49-F238E27FC236}">
                <a16:creationId xmlns:a16="http://schemas.microsoft.com/office/drawing/2014/main" id="{5429EB59-FA33-4D72-BEB2-25C73DACE71A}"/>
              </a:ext>
            </a:extLst>
          </p:cNvPr>
          <p:cNvSpPr>
            <a:spLocks noChangeShapeType="1"/>
          </p:cNvSpPr>
          <p:nvPr/>
        </p:nvSpPr>
        <p:spPr bwMode="auto">
          <a:xfrm flipV="1">
            <a:off x="3652838" y="3502025"/>
            <a:ext cx="0" cy="1428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72745" name="Line 10">
            <a:extLst>
              <a:ext uri="{FF2B5EF4-FFF2-40B4-BE49-F238E27FC236}">
                <a16:creationId xmlns:a16="http://schemas.microsoft.com/office/drawing/2014/main" id="{DD7315E9-9C0E-43BB-8727-D248793DE387}"/>
              </a:ext>
            </a:extLst>
          </p:cNvPr>
          <p:cNvSpPr>
            <a:spLocks noChangeShapeType="1"/>
          </p:cNvSpPr>
          <p:nvPr/>
        </p:nvSpPr>
        <p:spPr bwMode="auto">
          <a:xfrm flipV="1">
            <a:off x="4130675" y="3489325"/>
            <a:ext cx="0" cy="2698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72746" name="Line 11">
            <a:extLst>
              <a:ext uri="{FF2B5EF4-FFF2-40B4-BE49-F238E27FC236}">
                <a16:creationId xmlns:a16="http://schemas.microsoft.com/office/drawing/2014/main" id="{94EDD7BC-542C-4180-B204-6BDBAD81B4AC}"/>
              </a:ext>
            </a:extLst>
          </p:cNvPr>
          <p:cNvSpPr>
            <a:spLocks noChangeShapeType="1"/>
          </p:cNvSpPr>
          <p:nvPr/>
        </p:nvSpPr>
        <p:spPr bwMode="auto">
          <a:xfrm flipV="1">
            <a:off x="4611688" y="3502025"/>
            <a:ext cx="0" cy="1428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72747" name="Line 12">
            <a:extLst>
              <a:ext uri="{FF2B5EF4-FFF2-40B4-BE49-F238E27FC236}">
                <a16:creationId xmlns:a16="http://schemas.microsoft.com/office/drawing/2014/main" id="{23BED808-4532-4940-A9EE-8F622BAC323F}"/>
              </a:ext>
            </a:extLst>
          </p:cNvPr>
          <p:cNvSpPr>
            <a:spLocks noChangeShapeType="1"/>
          </p:cNvSpPr>
          <p:nvPr/>
        </p:nvSpPr>
        <p:spPr bwMode="auto">
          <a:xfrm>
            <a:off x="2211388" y="3136900"/>
            <a:ext cx="17462" cy="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72748" name="Line 13">
            <a:extLst>
              <a:ext uri="{FF2B5EF4-FFF2-40B4-BE49-F238E27FC236}">
                <a16:creationId xmlns:a16="http://schemas.microsoft.com/office/drawing/2014/main" id="{45EE4B99-A0BD-4BF8-B97A-5D4E0155455F}"/>
              </a:ext>
            </a:extLst>
          </p:cNvPr>
          <p:cNvSpPr>
            <a:spLocks noChangeShapeType="1"/>
          </p:cNvSpPr>
          <p:nvPr/>
        </p:nvSpPr>
        <p:spPr bwMode="auto">
          <a:xfrm>
            <a:off x="2211388" y="2754313"/>
            <a:ext cx="31750" cy="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72749" name="Line 14">
            <a:extLst>
              <a:ext uri="{FF2B5EF4-FFF2-40B4-BE49-F238E27FC236}">
                <a16:creationId xmlns:a16="http://schemas.microsoft.com/office/drawing/2014/main" id="{00A06334-B1E0-4BAE-BB2B-525381440351}"/>
              </a:ext>
            </a:extLst>
          </p:cNvPr>
          <p:cNvSpPr>
            <a:spLocks noChangeShapeType="1"/>
          </p:cNvSpPr>
          <p:nvPr/>
        </p:nvSpPr>
        <p:spPr bwMode="auto">
          <a:xfrm>
            <a:off x="2211388" y="2374900"/>
            <a:ext cx="17462" cy="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72750" name="Line 15">
            <a:extLst>
              <a:ext uri="{FF2B5EF4-FFF2-40B4-BE49-F238E27FC236}">
                <a16:creationId xmlns:a16="http://schemas.microsoft.com/office/drawing/2014/main" id="{3584AB3E-325B-48C4-8E61-B0B88C75547A}"/>
              </a:ext>
            </a:extLst>
          </p:cNvPr>
          <p:cNvSpPr>
            <a:spLocks noChangeShapeType="1"/>
          </p:cNvSpPr>
          <p:nvPr/>
        </p:nvSpPr>
        <p:spPr bwMode="auto">
          <a:xfrm>
            <a:off x="2211388" y="1993900"/>
            <a:ext cx="31750" cy="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72751" name="Freeform 16">
            <a:extLst>
              <a:ext uri="{FF2B5EF4-FFF2-40B4-BE49-F238E27FC236}">
                <a16:creationId xmlns:a16="http://schemas.microsoft.com/office/drawing/2014/main" id="{BDD51DEA-36F5-424E-8CBD-70869FEAC3E7}"/>
              </a:ext>
            </a:extLst>
          </p:cNvPr>
          <p:cNvSpPr>
            <a:spLocks/>
          </p:cNvSpPr>
          <p:nvPr/>
        </p:nvSpPr>
        <p:spPr bwMode="auto">
          <a:xfrm>
            <a:off x="2211388" y="1978026"/>
            <a:ext cx="2400300" cy="1533525"/>
          </a:xfrm>
          <a:custGeom>
            <a:avLst/>
            <a:gdLst>
              <a:gd name="T0" fmla="*/ 2147483646 w 6047"/>
              <a:gd name="T1" fmla="*/ 1862907005 h 4433"/>
              <a:gd name="T2" fmla="*/ 2147483646 w 6047"/>
              <a:gd name="T3" fmla="*/ 2147483646 h 4433"/>
              <a:gd name="T4" fmla="*/ 2147483646 w 6047"/>
              <a:gd name="T5" fmla="*/ 2147483646 h 4433"/>
              <a:gd name="T6" fmla="*/ 2147483646 w 6047"/>
              <a:gd name="T7" fmla="*/ 2147483646 h 4433"/>
              <a:gd name="T8" fmla="*/ 2147483646 w 6047"/>
              <a:gd name="T9" fmla="*/ 2147483646 h 4433"/>
              <a:gd name="T10" fmla="*/ 2147483646 w 6047"/>
              <a:gd name="T11" fmla="*/ 2147483646 h 4433"/>
              <a:gd name="T12" fmla="*/ 2147483646 w 6047"/>
              <a:gd name="T13" fmla="*/ 2147483646 h 4433"/>
              <a:gd name="T14" fmla="*/ 2147483646 w 6047"/>
              <a:gd name="T15" fmla="*/ 2147483646 h 4433"/>
              <a:gd name="T16" fmla="*/ 2147483646 w 6047"/>
              <a:gd name="T17" fmla="*/ 2147483646 h 4433"/>
              <a:gd name="T18" fmla="*/ 2147483646 w 6047"/>
              <a:gd name="T19" fmla="*/ 2147483646 h 4433"/>
              <a:gd name="T20" fmla="*/ 2147483646 w 6047"/>
              <a:gd name="T21" fmla="*/ 2147483646 h 4433"/>
              <a:gd name="T22" fmla="*/ 2147483646 w 6047"/>
              <a:gd name="T23" fmla="*/ 2147483646 h 4433"/>
              <a:gd name="T24" fmla="*/ 2147483646 w 6047"/>
              <a:gd name="T25" fmla="*/ 2147483646 h 4433"/>
              <a:gd name="T26" fmla="*/ 2147483646 w 6047"/>
              <a:gd name="T27" fmla="*/ 2147483646 h 4433"/>
              <a:gd name="T28" fmla="*/ 2147483646 w 6047"/>
              <a:gd name="T29" fmla="*/ 2147483646 h 4433"/>
              <a:gd name="T30" fmla="*/ 2147483646 w 6047"/>
              <a:gd name="T31" fmla="*/ 2147483646 h 4433"/>
              <a:gd name="T32" fmla="*/ 2147483646 w 6047"/>
              <a:gd name="T33" fmla="*/ 2147483646 h 4433"/>
              <a:gd name="T34" fmla="*/ 2147483646 w 6047"/>
              <a:gd name="T35" fmla="*/ 2147483646 h 4433"/>
              <a:gd name="T36" fmla="*/ 2147483646 w 6047"/>
              <a:gd name="T37" fmla="*/ 2147483646 h 4433"/>
              <a:gd name="T38" fmla="*/ 2147483646 w 6047"/>
              <a:gd name="T39" fmla="*/ 2147483646 h 4433"/>
              <a:gd name="T40" fmla="*/ 2147483646 w 6047"/>
              <a:gd name="T41" fmla="*/ 331127588 h 4433"/>
              <a:gd name="T42" fmla="*/ 2147483646 w 6047"/>
              <a:gd name="T43" fmla="*/ 331127588 h 4433"/>
              <a:gd name="T44" fmla="*/ 2147483646 w 6047"/>
              <a:gd name="T45" fmla="*/ 2147483646 h 4433"/>
              <a:gd name="T46" fmla="*/ 2147483646 w 6047"/>
              <a:gd name="T47" fmla="*/ 2147483646 h 4433"/>
              <a:gd name="T48" fmla="*/ 2147483646 w 6047"/>
              <a:gd name="T49" fmla="*/ 2147483646 h 4433"/>
              <a:gd name="T50" fmla="*/ 2147483646 w 6047"/>
              <a:gd name="T51" fmla="*/ 2147483646 h 4433"/>
              <a:gd name="T52" fmla="*/ 2147483646 w 6047"/>
              <a:gd name="T53" fmla="*/ 2147483646 h 4433"/>
              <a:gd name="T54" fmla="*/ 2147483646 w 6047"/>
              <a:gd name="T55" fmla="*/ 2147483646 h 4433"/>
              <a:gd name="T56" fmla="*/ 2147483646 w 6047"/>
              <a:gd name="T57" fmla="*/ 2147483646 h 4433"/>
              <a:gd name="T58" fmla="*/ 2147483646 w 6047"/>
              <a:gd name="T59" fmla="*/ 2147483646 h 4433"/>
              <a:gd name="T60" fmla="*/ 2147483646 w 6047"/>
              <a:gd name="T61" fmla="*/ 2147483646 h 4433"/>
              <a:gd name="T62" fmla="*/ 2147483646 w 6047"/>
              <a:gd name="T63" fmla="*/ 2147483646 h 4433"/>
              <a:gd name="T64" fmla="*/ 2147483646 w 6047"/>
              <a:gd name="T65" fmla="*/ 2147483646 h 4433"/>
              <a:gd name="T66" fmla="*/ 2147483646 w 6047"/>
              <a:gd name="T67" fmla="*/ 2147483646 h 4433"/>
              <a:gd name="T68" fmla="*/ 2147483646 w 6047"/>
              <a:gd name="T69" fmla="*/ 2147483646 h 4433"/>
              <a:gd name="T70" fmla="*/ 2147483646 w 6047"/>
              <a:gd name="T71" fmla="*/ 2147483646 h 4433"/>
              <a:gd name="T72" fmla="*/ 2147483646 w 6047"/>
              <a:gd name="T73" fmla="*/ 2147483646 h 4433"/>
              <a:gd name="T74" fmla="*/ 2147483646 w 6047"/>
              <a:gd name="T75" fmla="*/ 2147483646 h 4433"/>
              <a:gd name="T76" fmla="*/ 2147483646 w 6047"/>
              <a:gd name="T77" fmla="*/ 2147483646 h 4433"/>
              <a:gd name="T78" fmla="*/ 2147483646 w 6047"/>
              <a:gd name="T79" fmla="*/ 2147483646 h 4433"/>
              <a:gd name="T80" fmla="*/ 2147483646 w 6047"/>
              <a:gd name="T81" fmla="*/ 2147483646 h 4433"/>
              <a:gd name="T82" fmla="*/ 2147483646 w 6047"/>
              <a:gd name="T83" fmla="*/ 2147483646 h 4433"/>
              <a:gd name="T84" fmla="*/ 2147483646 w 6047"/>
              <a:gd name="T85" fmla="*/ 2147483646 h 4433"/>
              <a:gd name="T86" fmla="*/ 2147483646 w 6047"/>
              <a:gd name="T87" fmla="*/ 2147483646 h 4433"/>
              <a:gd name="T88" fmla="*/ 2147483646 w 6047"/>
              <a:gd name="T89" fmla="*/ 2147483646 h 4433"/>
              <a:gd name="T90" fmla="*/ 2147483646 w 6047"/>
              <a:gd name="T91" fmla="*/ 2147483646 h 4433"/>
              <a:gd name="T92" fmla="*/ 2147483646 w 6047"/>
              <a:gd name="T93" fmla="*/ 2147483646 h 4433"/>
              <a:gd name="T94" fmla="*/ 2147483646 w 6047"/>
              <a:gd name="T95" fmla="*/ 2147483646 h 4433"/>
              <a:gd name="T96" fmla="*/ 2147483646 w 6047"/>
              <a:gd name="T97" fmla="*/ 2147483646 h 4433"/>
              <a:gd name="T98" fmla="*/ 2147483646 w 6047"/>
              <a:gd name="T99" fmla="*/ 2147483646 h 4433"/>
              <a:gd name="T100" fmla="*/ 2147483646 w 6047"/>
              <a:gd name="T101" fmla="*/ 2147483646 h 4433"/>
              <a:gd name="T102" fmla="*/ 2147483646 w 6047"/>
              <a:gd name="T103" fmla="*/ 2147483646 h 4433"/>
              <a:gd name="T104" fmla="*/ 2147483646 w 6047"/>
              <a:gd name="T105" fmla="*/ 2147483646 h 4433"/>
              <a:gd name="T106" fmla="*/ 2147483646 w 6047"/>
              <a:gd name="T107" fmla="*/ 2147483646 h 4433"/>
              <a:gd name="T108" fmla="*/ 2147483646 w 6047"/>
              <a:gd name="T109" fmla="*/ 2147483646 h 4433"/>
              <a:gd name="T110" fmla="*/ 2147483646 w 6047"/>
              <a:gd name="T111" fmla="*/ 2147483646 h 4433"/>
              <a:gd name="T112" fmla="*/ 2147483646 w 6047"/>
              <a:gd name="T113" fmla="*/ 2147483646 h 4433"/>
              <a:gd name="T114" fmla="*/ 2147483646 w 6047"/>
              <a:gd name="T115" fmla="*/ 2147483646 h 4433"/>
              <a:gd name="T116" fmla="*/ 2147483646 w 6047"/>
              <a:gd name="T117" fmla="*/ 2147483646 h 4433"/>
              <a:gd name="T118" fmla="*/ 2147483646 w 6047"/>
              <a:gd name="T119" fmla="*/ 2147483646 h 4433"/>
              <a:gd name="T120" fmla="*/ 2147483646 w 6047"/>
              <a:gd name="T121" fmla="*/ 2147483646 h 4433"/>
              <a:gd name="T122" fmla="*/ 2147483646 w 6047"/>
              <a:gd name="T123" fmla="*/ 2147483646 h 443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6047"/>
              <a:gd name="T187" fmla="*/ 0 h 4433"/>
              <a:gd name="T188" fmla="*/ 6047 w 6047"/>
              <a:gd name="T189" fmla="*/ 4433 h 4433"/>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6047" h="4433">
                <a:moveTo>
                  <a:pt x="0" y="45"/>
                </a:moveTo>
                <a:lnTo>
                  <a:pt x="23" y="45"/>
                </a:lnTo>
                <a:lnTo>
                  <a:pt x="52" y="45"/>
                </a:lnTo>
                <a:lnTo>
                  <a:pt x="74" y="45"/>
                </a:lnTo>
                <a:lnTo>
                  <a:pt x="96" y="52"/>
                </a:lnTo>
                <a:lnTo>
                  <a:pt x="118" y="52"/>
                </a:lnTo>
                <a:lnTo>
                  <a:pt x="147" y="52"/>
                </a:lnTo>
                <a:lnTo>
                  <a:pt x="169" y="52"/>
                </a:lnTo>
                <a:lnTo>
                  <a:pt x="191" y="52"/>
                </a:lnTo>
                <a:lnTo>
                  <a:pt x="221" y="60"/>
                </a:lnTo>
                <a:lnTo>
                  <a:pt x="243" y="60"/>
                </a:lnTo>
                <a:lnTo>
                  <a:pt x="265" y="60"/>
                </a:lnTo>
                <a:lnTo>
                  <a:pt x="294" y="67"/>
                </a:lnTo>
                <a:lnTo>
                  <a:pt x="316" y="67"/>
                </a:lnTo>
                <a:lnTo>
                  <a:pt x="338" y="67"/>
                </a:lnTo>
                <a:lnTo>
                  <a:pt x="360" y="75"/>
                </a:lnTo>
                <a:lnTo>
                  <a:pt x="390" y="75"/>
                </a:lnTo>
                <a:lnTo>
                  <a:pt x="412" y="82"/>
                </a:lnTo>
                <a:lnTo>
                  <a:pt x="434" y="82"/>
                </a:lnTo>
                <a:lnTo>
                  <a:pt x="463" y="82"/>
                </a:lnTo>
                <a:lnTo>
                  <a:pt x="485" y="89"/>
                </a:lnTo>
                <a:lnTo>
                  <a:pt x="507" y="89"/>
                </a:lnTo>
                <a:lnTo>
                  <a:pt x="529" y="89"/>
                </a:lnTo>
                <a:lnTo>
                  <a:pt x="559" y="89"/>
                </a:lnTo>
                <a:lnTo>
                  <a:pt x="581" y="89"/>
                </a:lnTo>
                <a:lnTo>
                  <a:pt x="603" y="97"/>
                </a:lnTo>
                <a:lnTo>
                  <a:pt x="632" y="97"/>
                </a:lnTo>
                <a:lnTo>
                  <a:pt x="654" y="97"/>
                </a:lnTo>
                <a:lnTo>
                  <a:pt x="676" y="97"/>
                </a:lnTo>
                <a:lnTo>
                  <a:pt x="698" y="97"/>
                </a:lnTo>
                <a:lnTo>
                  <a:pt x="728" y="97"/>
                </a:lnTo>
                <a:lnTo>
                  <a:pt x="750" y="97"/>
                </a:lnTo>
                <a:lnTo>
                  <a:pt x="772" y="89"/>
                </a:lnTo>
                <a:lnTo>
                  <a:pt x="801" y="89"/>
                </a:lnTo>
                <a:lnTo>
                  <a:pt x="823" y="89"/>
                </a:lnTo>
                <a:lnTo>
                  <a:pt x="845" y="89"/>
                </a:lnTo>
                <a:lnTo>
                  <a:pt x="875" y="89"/>
                </a:lnTo>
                <a:lnTo>
                  <a:pt x="897" y="82"/>
                </a:lnTo>
                <a:lnTo>
                  <a:pt x="919" y="82"/>
                </a:lnTo>
                <a:lnTo>
                  <a:pt x="941" y="82"/>
                </a:lnTo>
                <a:lnTo>
                  <a:pt x="970" y="75"/>
                </a:lnTo>
                <a:lnTo>
                  <a:pt x="992" y="75"/>
                </a:lnTo>
                <a:lnTo>
                  <a:pt x="1014" y="67"/>
                </a:lnTo>
                <a:lnTo>
                  <a:pt x="1044" y="67"/>
                </a:lnTo>
                <a:lnTo>
                  <a:pt x="1066" y="67"/>
                </a:lnTo>
                <a:lnTo>
                  <a:pt x="1088" y="67"/>
                </a:lnTo>
                <a:lnTo>
                  <a:pt x="1110" y="60"/>
                </a:lnTo>
                <a:lnTo>
                  <a:pt x="1139" y="60"/>
                </a:lnTo>
                <a:lnTo>
                  <a:pt x="1161" y="60"/>
                </a:lnTo>
                <a:lnTo>
                  <a:pt x="1183" y="60"/>
                </a:lnTo>
                <a:lnTo>
                  <a:pt x="1213" y="60"/>
                </a:lnTo>
                <a:lnTo>
                  <a:pt x="1235" y="60"/>
                </a:lnTo>
                <a:lnTo>
                  <a:pt x="1257" y="60"/>
                </a:lnTo>
                <a:lnTo>
                  <a:pt x="1279" y="60"/>
                </a:lnTo>
                <a:lnTo>
                  <a:pt x="1308" y="60"/>
                </a:lnTo>
                <a:lnTo>
                  <a:pt x="1330" y="60"/>
                </a:lnTo>
                <a:lnTo>
                  <a:pt x="1352" y="60"/>
                </a:lnTo>
                <a:lnTo>
                  <a:pt x="1382" y="67"/>
                </a:lnTo>
                <a:lnTo>
                  <a:pt x="1404" y="67"/>
                </a:lnTo>
                <a:lnTo>
                  <a:pt x="1426" y="67"/>
                </a:lnTo>
                <a:lnTo>
                  <a:pt x="1455" y="75"/>
                </a:lnTo>
                <a:lnTo>
                  <a:pt x="1477" y="82"/>
                </a:lnTo>
                <a:lnTo>
                  <a:pt x="1499" y="82"/>
                </a:lnTo>
                <a:lnTo>
                  <a:pt x="1521" y="89"/>
                </a:lnTo>
                <a:lnTo>
                  <a:pt x="1551" y="89"/>
                </a:lnTo>
                <a:lnTo>
                  <a:pt x="1573" y="89"/>
                </a:lnTo>
                <a:lnTo>
                  <a:pt x="1595" y="97"/>
                </a:lnTo>
                <a:lnTo>
                  <a:pt x="1624" y="97"/>
                </a:lnTo>
                <a:lnTo>
                  <a:pt x="1646" y="104"/>
                </a:lnTo>
                <a:lnTo>
                  <a:pt x="1668" y="104"/>
                </a:lnTo>
                <a:lnTo>
                  <a:pt x="1690" y="104"/>
                </a:lnTo>
                <a:lnTo>
                  <a:pt x="1720" y="104"/>
                </a:lnTo>
                <a:lnTo>
                  <a:pt x="1742" y="97"/>
                </a:lnTo>
                <a:lnTo>
                  <a:pt x="1764" y="89"/>
                </a:lnTo>
                <a:lnTo>
                  <a:pt x="1793" y="89"/>
                </a:lnTo>
                <a:lnTo>
                  <a:pt x="1815" y="82"/>
                </a:lnTo>
                <a:lnTo>
                  <a:pt x="1837" y="75"/>
                </a:lnTo>
                <a:lnTo>
                  <a:pt x="1859" y="67"/>
                </a:lnTo>
                <a:lnTo>
                  <a:pt x="1889" y="60"/>
                </a:lnTo>
                <a:lnTo>
                  <a:pt x="1911" y="52"/>
                </a:lnTo>
                <a:lnTo>
                  <a:pt x="1933" y="37"/>
                </a:lnTo>
                <a:lnTo>
                  <a:pt x="1962" y="30"/>
                </a:lnTo>
                <a:lnTo>
                  <a:pt x="1984" y="15"/>
                </a:lnTo>
                <a:lnTo>
                  <a:pt x="2006" y="8"/>
                </a:lnTo>
                <a:lnTo>
                  <a:pt x="2035" y="8"/>
                </a:lnTo>
                <a:lnTo>
                  <a:pt x="2057" y="0"/>
                </a:lnTo>
                <a:lnTo>
                  <a:pt x="2080" y="8"/>
                </a:lnTo>
                <a:lnTo>
                  <a:pt x="2102" y="8"/>
                </a:lnTo>
                <a:lnTo>
                  <a:pt x="2131" y="30"/>
                </a:lnTo>
                <a:lnTo>
                  <a:pt x="2153" y="52"/>
                </a:lnTo>
                <a:lnTo>
                  <a:pt x="2175" y="89"/>
                </a:lnTo>
                <a:lnTo>
                  <a:pt x="2204" y="149"/>
                </a:lnTo>
                <a:lnTo>
                  <a:pt x="2226" y="216"/>
                </a:lnTo>
                <a:lnTo>
                  <a:pt x="2248" y="297"/>
                </a:lnTo>
                <a:lnTo>
                  <a:pt x="2271" y="401"/>
                </a:lnTo>
                <a:lnTo>
                  <a:pt x="2300" y="513"/>
                </a:lnTo>
                <a:lnTo>
                  <a:pt x="2322" y="646"/>
                </a:lnTo>
                <a:lnTo>
                  <a:pt x="2344" y="795"/>
                </a:lnTo>
                <a:lnTo>
                  <a:pt x="2373" y="951"/>
                </a:lnTo>
                <a:lnTo>
                  <a:pt x="2395" y="1107"/>
                </a:lnTo>
                <a:lnTo>
                  <a:pt x="2417" y="1277"/>
                </a:lnTo>
                <a:lnTo>
                  <a:pt x="2440" y="1448"/>
                </a:lnTo>
                <a:lnTo>
                  <a:pt x="2469" y="1619"/>
                </a:lnTo>
                <a:lnTo>
                  <a:pt x="2491" y="1782"/>
                </a:lnTo>
                <a:lnTo>
                  <a:pt x="2513" y="1946"/>
                </a:lnTo>
                <a:lnTo>
                  <a:pt x="2542" y="2094"/>
                </a:lnTo>
                <a:lnTo>
                  <a:pt x="2564" y="2243"/>
                </a:lnTo>
                <a:lnTo>
                  <a:pt x="2586" y="2384"/>
                </a:lnTo>
                <a:lnTo>
                  <a:pt x="2616" y="2517"/>
                </a:lnTo>
                <a:lnTo>
                  <a:pt x="2638" y="2636"/>
                </a:lnTo>
                <a:lnTo>
                  <a:pt x="2660" y="2755"/>
                </a:lnTo>
                <a:lnTo>
                  <a:pt x="2682" y="2859"/>
                </a:lnTo>
                <a:lnTo>
                  <a:pt x="2711" y="2963"/>
                </a:lnTo>
                <a:lnTo>
                  <a:pt x="2733" y="3052"/>
                </a:lnTo>
                <a:lnTo>
                  <a:pt x="2755" y="3141"/>
                </a:lnTo>
                <a:lnTo>
                  <a:pt x="2785" y="3223"/>
                </a:lnTo>
                <a:lnTo>
                  <a:pt x="2807" y="3297"/>
                </a:lnTo>
                <a:lnTo>
                  <a:pt x="2829" y="3364"/>
                </a:lnTo>
                <a:lnTo>
                  <a:pt x="2851" y="3423"/>
                </a:lnTo>
                <a:lnTo>
                  <a:pt x="2880" y="3490"/>
                </a:lnTo>
                <a:lnTo>
                  <a:pt x="2902" y="3542"/>
                </a:lnTo>
                <a:lnTo>
                  <a:pt x="2924" y="3594"/>
                </a:lnTo>
                <a:lnTo>
                  <a:pt x="2954" y="3639"/>
                </a:lnTo>
                <a:lnTo>
                  <a:pt x="2976" y="3683"/>
                </a:lnTo>
                <a:lnTo>
                  <a:pt x="2998" y="3728"/>
                </a:lnTo>
                <a:lnTo>
                  <a:pt x="3027" y="3765"/>
                </a:lnTo>
                <a:lnTo>
                  <a:pt x="3049" y="3802"/>
                </a:lnTo>
                <a:lnTo>
                  <a:pt x="3071" y="3839"/>
                </a:lnTo>
                <a:lnTo>
                  <a:pt x="3093" y="3869"/>
                </a:lnTo>
                <a:lnTo>
                  <a:pt x="3123" y="3899"/>
                </a:lnTo>
                <a:lnTo>
                  <a:pt x="3145" y="3928"/>
                </a:lnTo>
                <a:lnTo>
                  <a:pt x="3167" y="3958"/>
                </a:lnTo>
                <a:lnTo>
                  <a:pt x="3196" y="3980"/>
                </a:lnTo>
                <a:lnTo>
                  <a:pt x="3218" y="4003"/>
                </a:lnTo>
                <a:lnTo>
                  <a:pt x="3240" y="4017"/>
                </a:lnTo>
                <a:lnTo>
                  <a:pt x="3262" y="4040"/>
                </a:lnTo>
                <a:lnTo>
                  <a:pt x="3292" y="4062"/>
                </a:lnTo>
                <a:lnTo>
                  <a:pt x="3314" y="4077"/>
                </a:lnTo>
                <a:lnTo>
                  <a:pt x="3336" y="4099"/>
                </a:lnTo>
                <a:lnTo>
                  <a:pt x="3365" y="4114"/>
                </a:lnTo>
                <a:lnTo>
                  <a:pt x="3387" y="4129"/>
                </a:lnTo>
                <a:lnTo>
                  <a:pt x="3409" y="4136"/>
                </a:lnTo>
                <a:lnTo>
                  <a:pt x="3431" y="4151"/>
                </a:lnTo>
                <a:lnTo>
                  <a:pt x="3461" y="4166"/>
                </a:lnTo>
                <a:lnTo>
                  <a:pt x="3483" y="4181"/>
                </a:lnTo>
                <a:lnTo>
                  <a:pt x="3505" y="4196"/>
                </a:lnTo>
                <a:lnTo>
                  <a:pt x="3534" y="4203"/>
                </a:lnTo>
                <a:lnTo>
                  <a:pt x="3556" y="4218"/>
                </a:lnTo>
                <a:lnTo>
                  <a:pt x="3578" y="4225"/>
                </a:lnTo>
                <a:lnTo>
                  <a:pt x="3608" y="4233"/>
                </a:lnTo>
                <a:lnTo>
                  <a:pt x="3630" y="4240"/>
                </a:lnTo>
                <a:lnTo>
                  <a:pt x="3652" y="4248"/>
                </a:lnTo>
                <a:lnTo>
                  <a:pt x="3674" y="4255"/>
                </a:lnTo>
                <a:lnTo>
                  <a:pt x="3703" y="4262"/>
                </a:lnTo>
                <a:lnTo>
                  <a:pt x="3725" y="4270"/>
                </a:lnTo>
                <a:lnTo>
                  <a:pt x="3747" y="4277"/>
                </a:lnTo>
                <a:lnTo>
                  <a:pt x="3777" y="4285"/>
                </a:lnTo>
                <a:lnTo>
                  <a:pt x="3799" y="4292"/>
                </a:lnTo>
                <a:lnTo>
                  <a:pt x="3821" y="4300"/>
                </a:lnTo>
                <a:lnTo>
                  <a:pt x="3843" y="4300"/>
                </a:lnTo>
                <a:lnTo>
                  <a:pt x="3872" y="4307"/>
                </a:lnTo>
                <a:lnTo>
                  <a:pt x="3894" y="4314"/>
                </a:lnTo>
                <a:lnTo>
                  <a:pt x="3916" y="4314"/>
                </a:lnTo>
                <a:lnTo>
                  <a:pt x="3946" y="4322"/>
                </a:lnTo>
                <a:lnTo>
                  <a:pt x="3968" y="4322"/>
                </a:lnTo>
                <a:lnTo>
                  <a:pt x="3990" y="4329"/>
                </a:lnTo>
                <a:lnTo>
                  <a:pt x="4012" y="4337"/>
                </a:lnTo>
                <a:lnTo>
                  <a:pt x="4041" y="4337"/>
                </a:lnTo>
                <a:lnTo>
                  <a:pt x="4063" y="4344"/>
                </a:lnTo>
                <a:lnTo>
                  <a:pt x="4085" y="4344"/>
                </a:lnTo>
                <a:lnTo>
                  <a:pt x="4115" y="4351"/>
                </a:lnTo>
                <a:lnTo>
                  <a:pt x="4137" y="4351"/>
                </a:lnTo>
                <a:lnTo>
                  <a:pt x="4159" y="4359"/>
                </a:lnTo>
                <a:lnTo>
                  <a:pt x="4188" y="4359"/>
                </a:lnTo>
                <a:lnTo>
                  <a:pt x="4210" y="4366"/>
                </a:lnTo>
                <a:lnTo>
                  <a:pt x="4232" y="4366"/>
                </a:lnTo>
                <a:lnTo>
                  <a:pt x="4254" y="4366"/>
                </a:lnTo>
                <a:lnTo>
                  <a:pt x="4283" y="4366"/>
                </a:lnTo>
                <a:lnTo>
                  <a:pt x="4306" y="4374"/>
                </a:lnTo>
                <a:lnTo>
                  <a:pt x="4328" y="4374"/>
                </a:lnTo>
                <a:lnTo>
                  <a:pt x="4357" y="4381"/>
                </a:lnTo>
                <a:lnTo>
                  <a:pt x="4379" y="4381"/>
                </a:lnTo>
                <a:lnTo>
                  <a:pt x="4401" y="4381"/>
                </a:lnTo>
                <a:lnTo>
                  <a:pt x="4423" y="4381"/>
                </a:lnTo>
                <a:lnTo>
                  <a:pt x="4452" y="4389"/>
                </a:lnTo>
                <a:lnTo>
                  <a:pt x="4474" y="4389"/>
                </a:lnTo>
                <a:lnTo>
                  <a:pt x="4497" y="4389"/>
                </a:lnTo>
                <a:lnTo>
                  <a:pt x="4526" y="4389"/>
                </a:lnTo>
                <a:lnTo>
                  <a:pt x="4548" y="4389"/>
                </a:lnTo>
                <a:lnTo>
                  <a:pt x="4570" y="4396"/>
                </a:lnTo>
                <a:lnTo>
                  <a:pt x="4592" y="4396"/>
                </a:lnTo>
                <a:lnTo>
                  <a:pt x="4621" y="4396"/>
                </a:lnTo>
                <a:lnTo>
                  <a:pt x="4643" y="4396"/>
                </a:lnTo>
                <a:lnTo>
                  <a:pt x="4665" y="4396"/>
                </a:lnTo>
                <a:lnTo>
                  <a:pt x="4695" y="4403"/>
                </a:lnTo>
                <a:lnTo>
                  <a:pt x="4717" y="4403"/>
                </a:lnTo>
                <a:lnTo>
                  <a:pt x="4739" y="4403"/>
                </a:lnTo>
                <a:lnTo>
                  <a:pt x="4768" y="4403"/>
                </a:lnTo>
                <a:lnTo>
                  <a:pt x="4790" y="4411"/>
                </a:lnTo>
                <a:lnTo>
                  <a:pt x="4812" y="4411"/>
                </a:lnTo>
                <a:lnTo>
                  <a:pt x="4834" y="4411"/>
                </a:lnTo>
                <a:lnTo>
                  <a:pt x="4864" y="4411"/>
                </a:lnTo>
                <a:lnTo>
                  <a:pt x="4886" y="4411"/>
                </a:lnTo>
                <a:lnTo>
                  <a:pt x="4908" y="4411"/>
                </a:lnTo>
                <a:lnTo>
                  <a:pt x="4937" y="4411"/>
                </a:lnTo>
                <a:lnTo>
                  <a:pt x="4959" y="4411"/>
                </a:lnTo>
                <a:lnTo>
                  <a:pt x="4981" y="4418"/>
                </a:lnTo>
                <a:lnTo>
                  <a:pt x="5003" y="4418"/>
                </a:lnTo>
                <a:lnTo>
                  <a:pt x="5033" y="4418"/>
                </a:lnTo>
                <a:lnTo>
                  <a:pt x="5055" y="4418"/>
                </a:lnTo>
                <a:lnTo>
                  <a:pt x="5077" y="4418"/>
                </a:lnTo>
                <a:lnTo>
                  <a:pt x="5106" y="4418"/>
                </a:lnTo>
                <a:lnTo>
                  <a:pt x="5128" y="4418"/>
                </a:lnTo>
                <a:lnTo>
                  <a:pt x="5150" y="4418"/>
                </a:lnTo>
                <a:lnTo>
                  <a:pt x="5172" y="4418"/>
                </a:lnTo>
                <a:lnTo>
                  <a:pt x="5202" y="4418"/>
                </a:lnTo>
                <a:lnTo>
                  <a:pt x="5224" y="4418"/>
                </a:lnTo>
                <a:lnTo>
                  <a:pt x="5246" y="4418"/>
                </a:lnTo>
                <a:lnTo>
                  <a:pt x="5275" y="4426"/>
                </a:lnTo>
                <a:lnTo>
                  <a:pt x="5297" y="4426"/>
                </a:lnTo>
                <a:lnTo>
                  <a:pt x="5319" y="4426"/>
                </a:lnTo>
                <a:lnTo>
                  <a:pt x="5349" y="4426"/>
                </a:lnTo>
                <a:lnTo>
                  <a:pt x="5371" y="4426"/>
                </a:lnTo>
                <a:lnTo>
                  <a:pt x="5393" y="4426"/>
                </a:lnTo>
                <a:lnTo>
                  <a:pt x="5415" y="4426"/>
                </a:lnTo>
                <a:lnTo>
                  <a:pt x="5444" y="4426"/>
                </a:lnTo>
                <a:lnTo>
                  <a:pt x="5466" y="4426"/>
                </a:lnTo>
                <a:lnTo>
                  <a:pt x="5488" y="4433"/>
                </a:lnTo>
                <a:lnTo>
                  <a:pt x="5518" y="4433"/>
                </a:lnTo>
                <a:lnTo>
                  <a:pt x="5540" y="4433"/>
                </a:lnTo>
                <a:lnTo>
                  <a:pt x="5562" y="4433"/>
                </a:lnTo>
                <a:lnTo>
                  <a:pt x="5584" y="4433"/>
                </a:lnTo>
                <a:lnTo>
                  <a:pt x="5613" y="4433"/>
                </a:lnTo>
                <a:lnTo>
                  <a:pt x="5635" y="4433"/>
                </a:lnTo>
                <a:lnTo>
                  <a:pt x="5657" y="4433"/>
                </a:lnTo>
                <a:lnTo>
                  <a:pt x="5687" y="4433"/>
                </a:lnTo>
                <a:lnTo>
                  <a:pt x="5709" y="4433"/>
                </a:lnTo>
                <a:lnTo>
                  <a:pt x="5731" y="4433"/>
                </a:lnTo>
                <a:lnTo>
                  <a:pt x="5753" y="4433"/>
                </a:lnTo>
                <a:lnTo>
                  <a:pt x="5782" y="4433"/>
                </a:lnTo>
                <a:lnTo>
                  <a:pt x="5804" y="4433"/>
                </a:lnTo>
                <a:lnTo>
                  <a:pt x="5826" y="4433"/>
                </a:lnTo>
                <a:lnTo>
                  <a:pt x="5856" y="4433"/>
                </a:lnTo>
                <a:lnTo>
                  <a:pt x="5878" y="4433"/>
                </a:lnTo>
                <a:lnTo>
                  <a:pt x="5900" y="4433"/>
                </a:lnTo>
                <a:lnTo>
                  <a:pt x="5929" y="4433"/>
                </a:lnTo>
                <a:lnTo>
                  <a:pt x="5951" y="4433"/>
                </a:lnTo>
                <a:lnTo>
                  <a:pt x="5973" y="4433"/>
                </a:lnTo>
                <a:lnTo>
                  <a:pt x="5995" y="4433"/>
                </a:lnTo>
                <a:lnTo>
                  <a:pt x="6025" y="4433"/>
                </a:lnTo>
                <a:lnTo>
                  <a:pt x="6047" y="4433"/>
                </a:lnTo>
              </a:path>
            </a:pathLst>
          </a:custGeom>
          <a:noFill/>
          <a:ln w="19050">
            <a:solidFill>
              <a:srgbClr val="00FF00"/>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72752" name="Freeform 17">
            <a:extLst>
              <a:ext uri="{FF2B5EF4-FFF2-40B4-BE49-F238E27FC236}">
                <a16:creationId xmlns:a16="http://schemas.microsoft.com/office/drawing/2014/main" id="{4FCD9A8B-A12D-40B4-9BAB-EF17B2A2DAF9}"/>
              </a:ext>
            </a:extLst>
          </p:cNvPr>
          <p:cNvSpPr>
            <a:spLocks/>
          </p:cNvSpPr>
          <p:nvPr/>
        </p:nvSpPr>
        <p:spPr bwMode="auto">
          <a:xfrm>
            <a:off x="2211388" y="1993901"/>
            <a:ext cx="2400300" cy="1520825"/>
          </a:xfrm>
          <a:custGeom>
            <a:avLst/>
            <a:gdLst>
              <a:gd name="T0" fmla="*/ 2147483646 w 6047"/>
              <a:gd name="T1" fmla="*/ 1242220308 h 4396"/>
              <a:gd name="T2" fmla="*/ 2147483646 w 6047"/>
              <a:gd name="T3" fmla="*/ 2147483646 h 4396"/>
              <a:gd name="T4" fmla="*/ 2147483646 w 6047"/>
              <a:gd name="T5" fmla="*/ 2147483646 h 4396"/>
              <a:gd name="T6" fmla="*/ 2147483646 w 6047"/>
              <a:gd name="T7" fmla="*/ 2147483646 h 4396"/>
              <a:gd name="T8" fmla="*/ 2147483646 w 6047"/>
              <a:gd name="T9" fmla="*/ 2147483646 h 4396"/>
              <a:gd name="T10" fmla="*/ 2147483646 w 6047"/>
              <a:gd name="T11" fmla="*/ 2147483646 h 4396"/>
              <a:gd name="T12" fmla="*/ 2147483646 w 6047"/>
              <a:gd name="T13" fmla="*/ 2147483646 h 4396"/>
              <a:gd name="T14" fmla="*/ 2147483646 w 6047"/>
              <a:gd name="T15" fmla="*/ 2147483646 h 4396"/>
              <a:gd name="T16" fmla="*/ 2147483646 w 6047"/>
              <a:gd name="T17" fmla="*/ 2147483646 h 4396"/>
              <a:gd name="T18" fmla="*/ 2147483646 w 6047"/>
              <a:gd name="T19" fmla="*/ 2147483646 h 4396"/>
              <a:gd name="T20" fmla="*/ 2147483646 w 6047"/>
              <a:gd name="T21" fmla="*/ 2147483646 h 4396"/>
              <a:gd name="T22" fmla="*/ 2147483646 w 6047"/>
              <a:gd name="T23" fmla="*/ 2147483646 h 4396"/>
              <a:gd name="T24" fmla="*/ 2147483646 w 6047"/>
              <a:gd name="T25" fmla="*/ 2147483646 h 4396"/>
              <a:gd name="T26" fmla="*/ 2147483646 w 6047"/>
              <a:gd name="T27" fmla="*/ 1821859439 h 4396"/>
              <a:gd name="T28" fmla="*/ 2147483646 w 6047"/>
              <a:gd name="T29" fmla="*/ 289879416 h 4396"/>
              <a:gd name="T30" fmla="*/ 2147483646 w 6047"/>
              <a:gd name="T31" fmla="*/ 2147483646 h 4396"/>
              <a:gd name="T32" fmla="*/ 2147483646 w 6047"/>
              <a:gd name="T33" fmla="*/ 2147483646 h 4396"/>
              <a:gd name="T34" fmla="*/ 2147483646 w 6047"/>
              <a:gd name="T35" fmla="*/ 2147483646 h 4396"/>
              <a:gd name="T36" fmla="*/ 2147483646 w 6047"/>
              <a:gd name="T37" fmla="*/ 2147483646 h 4396"/>
              <a:gd name="T38" fmla="*/ 2147483646 w 6047"/>
              <a:gd name="T39" fmla="*/ 2147483646 h 4396"/>
              <a:gd name="T40" fmla="*/ 2147483646 w 6047"/>
              <a:gd name="T41" fmla="*/ 2147483646 h 4396"/>
              <a:gd name="T42" fmla="*/ 2147483646 w 6047"/>
              <a:gd name="T43" fmla="*/ 2147483646 h 4396"/>
              <a:gd name="T44" fmla="*/ 2147483646 w 6047"/>
              <a:gd name="T45" fmla="*/ 2147483646 h 4396"/>
              <a:gd name="T46" fmla="*/ 2147483646 w 6047"/>
              <a:gd name="T47" fmla="*/ 1531980023 h 4396"/>
              <a:gd name="T48" fmla="*/ 2147483646 w 6047"/>
              <a:gd name="T49" fmla="*/ 2147483646 h 4396"/>
              <a:gd name="T50" fmla="*/ 2147483646 w 6047"/>
              <a:gd name="T51" fmla="*/ 2147483646 h 4396"/>
              <a:gd name="T52" fmla="*/ 2147483646 w 6047"/>
              <a:gd name="T53" fmla="*/ 2147483646 h 4396"/>
              <a:gd name="T54" fmla="*/ 2147483646 w 6047"/>
              <a:gd name="T55" fmla="*/ 2147483646 h 4396"/>
              <a:gd name="T56" fmla="*/ 2147483646 w 6047"/>
              <a:gd name="T57" fmla="*/ 2147483646 h 4396"/>
              <a:gd name="T58" fmla="*/ 2147483646 w 6047"/>
              <a:gd name="T59" fmla="*/ 2147483646 h 4396"/>
              <a:gd name="T60" fmla="*/ 2147483646 w 6047"/>
              <a:gd name="T61" fmla="*/ 2147483646 h 4396"/>
              <a:gd name="T62" fmla="*/ 2147483646 w 6047"/>
              <a:gd name="T63" fmla="*/ 2147483646 h 4396"/>
              <a:gd name="T64" fmla="*/ 2147483646 w 6047"/>
              <a:gd name="T65" fmla="*/ 2147483646 h 4396"/>
              <a:gd name="T66" fmla="*/ 2147483646 w 6047"/>
              <a:gd name="T67" fmla="*/ 2147483646 h 4396"/>
              <a:gd name="T68" fmla="*/ 2147483646 w 6047"/>
              <a:gd name="T69" fmla="*/ 2147483646 h 4396"/>
              <a:gd name="T70" fmla="*/ 2147483646 w 6047"/>
              <a:gd name="T71" fmla="*/ 2147483646 h 4396"/>
              <a:gd name="T72" fmla="*/ 2147483646 w 6047"/>
              <a:gd name="T73" fmla="*/ 2147483646 h 4396"/>
              <a:gd name="T74" fmla="*/ 2147483646 w 6047"/>
              <a:gd name="T75" fmla="*/ 2147483646 h 4396"/>
              <a:gd name="T76" fmla="*/ 2147483646 w 6047"/>
              <a:gd name="T77" fmla="*/ 2147483646 h 4396"/>
              <a:gd name="T78" fmla="*/ 2147483646 w 6047"/>
              <a:gd name="T79" fmla="*/ 2147483646 h 4396"/>
              <a:gd name="T80" fmla="*/ 2147483646 w 6047"/>
              <a:gd name="T81" fmla="*/ 2147483646 h 4396"/>
              <a:gd name="T82" fmla="*/ 2147483646 w 6047"/>
              <a:gd name="T83" fmla="*/ 2147483646 h 4396"/>
              <a:gd name="T84" fmla="*/ 2147483646 w 6047"/>
              <a:gd name="T85" fmla="*/ 2147483646 h 4396"/>
              <a:gd name="T86" fmla="*/ 2147483646 w 6047"/>
              <a:gd name="T87" fmla="*/ 2147483646 h 4396"/>
              <a:gd name="T88" fmla="*/ 2147483646 w 6047"/>
              <a:gd name="T89" fmla="*/ 2147483646 h 4396"/>
              <a:gd name="T90" fmla="*/ 2147483646 w 6047"/>
              <a:gd name="T91" fmla="*/ 2147483646 h 4396"/>
              <a:gd name="T92" fmla="*/ 2147483646 w 6047"/>
              <a:gd name="T93" fmla="*/ 2147483646 h 4396"/>
              <a:gd name="T94" fmla="*/ 2147483646 w 6047"/>
              <a:gd name="T95" fmla="*/ 2147483646 h 4396"/>
              <a:gd name="T96" fmla="*/ 2147483646 w 6047"/>
              <a:gd name="T97" fmla="*/ 2147483646 h 4396"/>
              <a:gd name="T98" fmla="*/ 2147483646 w 6047"/>
              <a:gd name="T99" fmla="*/ 2147483646 h 4396"/>
              <a:gd name="T100" fmla="*/ 2147483646 w 6047"/>
              <a:gd name="T101" fmla="*/ 2147483646 h 4396"/>
              <a:gd name="T102" fmla="*/ 2147483646 w 6047"/>
              <a:gd name="T103" fmla="*/ 2147483646 h 4396"/>
              <a:gd name="T104" fmla="*/ 2147483646 w 6047"/>
              <a:gd name="T105" fmla="*/ 2147483646 h 4396"/>
              <a:gd name="T106" fmla="*/ 2147483646 w 6047"/>
              <a:gd name="T107" fmla="*/ 2147483646 h 4396"/>
              <a:gd name="T108" fmla="*/ 2147483646 w 6047"/>
              <a:gd name="T109" fmla="*/ 2147483646 h 4396"/>
              <a:gd name="T110" fmla="*/ 2147483646 w 6047"/>
              <a:gd name="T111" fmla="*/ 2147483646 h 4396"/>
              <a:gd name="T112" fmla="*/ 2147483646 w 6047"/>
              <a:gd name="T113" fmla="*/ 2147483646 h 4396"/>
              <a:gd name="T114" fmla="*/ 2147483646 w 6047"/>
              <a:gd name="T115" fmla="*/ 2147483646 h 4396"/>
              <a:gd name="T116" fmla="*/ 2147483646 w 6047"/>
              <a:gd name="T117" fmla="*/ 2147483646 h 4396"/>
              <a:gd name="T118" fmla="*/ 2147483646 w 6047"/>
              <a:gd name="T119" fmla="*/ 2147483646 h 4396"/>
              <a:gd name="T120" fmla="*/ 2147483646 w 6047"/>
              <a:gd name="T121" fmla="*/ 2147483646 h 4396"/>
              <a:gd name="T122" fmla="*/ 2147483646 w 6047"/>
              <a:gd name="T123" fmla="*/ 2147483646 h 439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6047"/>
              <a:gd name="T187" fmla="*/ 0 h 4396"/>
              <a:gd name="T188" fmla="*/ 6047 w 6047"/>
              <a:gd name="T189" fmla="*/ 4396 h 439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6047" h="4396">
                <a:moveTo>
                  <a:pt x="0" y="0"/>
                </a:moveTo>
                <a:lnTo>
                  <a:pt x="23" y="7"/>
                </a:lnTo>
                <a:lnTo>
                  <a:pt x="52" y="15"/>
                </a:lnTo>
                <a:lnTo>
                  <a:pt x="74" y="30"/>
                </a:lnTo>
                <a:lnTo>
                  <a:pt x="96" y="52"/>
                </a:lnTo>
                <a:lnTo>
                  <a:pt x="118" y="82"/>
                </a:lnTo>
                <a:lnTo>
                  <a:pt x="147" y="111"/>
                </a:lnTo>
                <a:lnTo>
                  <a:pt x="169" y="148"/>
                </a:lnTo>
                <a:lnTo>
                  <a:pt x="191" y="186"/>
                </a:lnTo>
                <a:lnTo>
                  <a:pt x="221" y="230"/>
                </a:lnTo>
                <a:lnTo>
                  <a:pt x="243" y="275"/>
                </a:lnTo>
                <a:lnTo>
                  <a:pt x="265" y="319"/>
                </a:lnTo>
                <a:lnTo>
                  <a:pt x="294" y="371"/>
                </a:lnTo>
                <a:lnTo>
                  <a:pt x="316" y="416"/>
                </a:lnTo>
                <a:lnTo>
                  <a:pt x="338" y="460"/>
                </a:lnTo>
                <a:lnTo>
                  <a:pt x="360" y="512"/>
                </a:lnTo>
                <a:lnTo>
                  <a:pt x="390" y="557"/>
                </a:lnTo>
                <a:lnTo>
                  <a:pt x="412" y="601"/>
                </a:lnTo>
                <a:lnTo>
                  <a:pt x="434" y="638"/>
                </a:lnTo>
                <a:lnTo>
                  <a:pt x="463" y="676"/>
                </a:lnTo>
                <a:lnTo>
                  <a:pt x="485" y="713"/>
                </a:lnTo>
                <a:lnTo>
                  <a:pt x="507" y="750"/>
                </a:lnTo>
                <a:lnTo>
                  <a:pt x="529" y="780"/>
                </a:lnTo>
                <a:lnTo>
                  <a:pt x="559" y="802"/>
                </a:lnTo>
                <a:lnTo>
                  <a:pt x="581" y="824"/>
                </a:lnTo>
                <a:lnTo>
                  <a:pt x="603" y="846"/>
                </a:lnTo>
                <a:lnTo>
                  <a:pt x="632" y="869"/>
                </a:lnTo>
                <a:lnTo>
                  <a:pt x="654" y="884"/>
                </a:lnTo>
                <a:lnTo>
                  <a:pt x="676" y="891"/>
                </a:lnTo>
                <a:lnTo>
                  <a:pt x="698" y="906"/>
                </a:lnTo>
                <a:lnTo>
                  <a:pt x="728" y="906"/>
                </a:lnTo>
                <a:lnTo>
                  <a:pt x="750" y="906"/>
                </a:lnTo>
                <a:lnTo>
                  <a:pt x="772" y="906"/>
                </a:lnTo>
                <a:lnTo>
                  <a:pt x="801" y="891"/>
                </a:lnTo>
                <a:lnTo>
                  <a:pt x="823" y="884"/>
                </a:lnTo>
                <a:lnTo>
                  <a:pt x="845" y="869"/>
                </a:lnTo>
                <a:lnTo>
                  <a:pt x="875" y="846"/>
                </a:lnTo>
                <a:lnTo>
                  <a:pt x="897" y="824"/>
                </a:lnTo>
                <a:lnTo>
                  <a:pt x="919" y="802"/>
                </a:lnTo>
                <a:lnTo>
                  <a:pt x="941" y="772"/>
                </a:lnTo>
                <a:lnTo>
                  <a:pt x="970" y="742"/>
                </a:lnTo>
                <a:lnTo>
                  <a:pt x="992" y="705"/>
                </a:lnTo>
                <a:lnTo>
                  <a:pt x="1014" y="661"/>
                </a:lnTo>
                <a:lnTo>
                  <a:pt x="1044" y="624"/>
                </a:lnTo>
                <a:lnTo>
                  <a:pt x="1066" y="572"/>
                </a:lnTo>
                <a:lnTo>
                  <a:pt x="1088" y="527"/>
                </a:lnTo>
                <a:lnTo>
                  <a:pt x="1110" y="468"/>
                </a:lnTo>
                <a:lnTo>
                  <a:pt x="1139" y="416"/>
                </a:lnTo>
                <a:lnTo>
                  <a:pt x="1161" y="364"/>
                </a:lnTo>
                <a:lnTo>
                  <a:pt x="1183" y="312"/>
                </a:lnTo>
                <a:lnTo>
                  <a:pt x="1213" y="260"/>
                </a:lnTo>
                <a:lnTo>
                  <a:pt x="1235" y="208"/>
                </a:lnTo>
                <a:lnTo>
                  <a:pt x="1257" y="156"/>
                </a:lnTo>
                <a:lnTo>
                  <a:pt x="1279" y="111"/>
                </a:lnTo>
                <a:lnTo>
                  <a:pt x="1308" y="82"/>
                </a:lnTo>
                <a:lnTo>
                  <a:pt x="1330" y="44"/>
                </a:lnTo>
                <a:lnTo>
                  <a:pt x="1352" y="22"/>
                </a:lnTo>
                <a:lnTo>
                  <a:pt x="1382" y="7"/>
                </a:lnTo>
                <a:lnTo>
                  <a:pt x="1404" y="0"/>
                </a:lnTo>
                <a:lnTo>
                  <a:pt x="1426" y="7"/>
                </a:lnTo>
                <a:lnTo>
                  <a:pt x="1455" y="15"/>
                </a:lnTo>
                <a:lnTo>
                  <a:pt x="1477" y="44"/>
                </a:lnTo>
                <a:lnTo>
                  <a:pt x="1499" y="74"/>
                </a:lnTo>
                <a:lnTo>
                  <a:pt x="1521" y="119"/>
                </a:lnTo>
                <a:lnTo>
                  <a:pt x="1551" y="163"/>
                </a:lnTo>
                <a:lnTo>
                  <a:pt x="1573" y="223"/>
                </a:lnTo>
                <a:lnTo>
                  <a:pt x="1595" y="282"/>
                </a:lnTo>
                <a:lnTo>
                  <a:pt x="1624" y="341"/>
                </a:lnTo>
                <a:lnTo>
                  <a:pt x="1646" y="408"/>
                </a:lnTo>
                <a:lnTo>
                  <a:pt x="1668" y="475"/>
                </a:lnTo>
                <a:lnTo>
                  <a:pt x="1690" y="535"/>
                </a:lnTo>
                <a:lnTo>
                  <a:pt x="1720" y="601"/>
                </a:lnTo>
                <a:lnTo>
                  <a:pt x="1742" y="653"/>
                </a:lnTo>
                <a:lnTo>
                  <a:pt x="1764" y="705"/>
                </a:lnTo>
                <a:lnTo>
                  <a:pt x="1793" y="757"/>
                </a:lnTo>
                <a:lnTo>
                  <a:pt x="1815" y="802"/>
                </a:lnTo>
                <a:lnTo>
                  <a:pt x="1837" y="839"/>
                </a:lnTo>
                <a:lnTo>
                  <a:pt x="1859" y="869"/>
                </a:lnTo>
                <a:lnTo>
                  <a:pt x="1889" y="891"/>
                </a:lnTo>
                <a:lnTo>
                  <a:pt x="1911" y="906"/>
                </a:lnTo>
                <a:lnTo>
                  <a:pt x="1933" y="906"/>
                </a:lnTo>
                <a:lnTo>
                  <a:pt x="1962" y="898"/>
                </a:lnTo>
                <a:lnTo>
                  <a:pt x="1984" y="884"/>
                </a:lnTo>
                <a:lnTo>
                  <a:pt x="2006" y="861"/>
                </a:lnTo>
                <a:lnTo>
                  <a:pt x="2035" y="817"/>
                </a:lnTo>
                <a:lnTo>
                  <a:pt x="2057" y="772"/>
                </a:lnTo>
                <a:lnTo>
                  <a:pt x="2080" y="705"/>
                </a:lnTo>
                <a:lnTo>
                  <a:pt x="2102" y="624"/>
                </a:lnTo>
                <a:lnTo>
                  <a:pt x="2131" y="535"/>
                </a:lnTo>
                <a:lnTo>
                  <a:pt x="2153" y="438"/>
                </a:lnTo>
                <a:lnTo>
                  <a:pt x="2175" y="327"/>
                </a:lnTo>
                <a:lnTo>
                  <a:pt x="2204" y="208"/>
                </a:lnTo>
                <a:lnTo>
                  <a:pt x="2226" y="111"/>
                </a:lnTo>
                <a:lnTo>
                  <a:pt x="2248" y="30"/>
                </a:lnTo>
                <a:lnTo>
                  <a:pt x="2271" y="0"/>
                </a:lnTo>
                <a:lnTo>
                  <a:pt x="2300" y="37"/>
                </a:lnTo>
                <a:lnTo>
                  <a:pt x="2322" y="156"/>
                </a:lnTo>
                <a:lnTo>
                  <a:pt x="2344" y="364"/>
                </a:lnTo>
                <a:lnTo>
                  <a:pt x="2373" y="638"/>
                </a:lnTo>
                <a:lnTo>
                  <a:pt x="2395" y="958"/>
                </a:lnTo>
                <a:lnTo>
                  <a:pt x="2417" y="1292"/>
                </a:lnTo>
                <a:lnTo>
                  <a:pt x="2440" y="1611"/>
                </a:lnTo>
                <a:lnTo>
                  <a:pt x="2469" y="1908"/>
                </a:lnTo>
                <a:lnTo>
                  <a:pt x="2491" y="2183"/>
                </a:lnTo>
                <a:lnTo>
                  <a:pt x="2513" y="2421"/>
                </a:lnTo>
                <a:lnTo>
                  <a:pt x="2542" y="2636"/>
                </a:lnTo>
                <a:lnTo>
                  <a:pt x="2564" y="2814"/>
                </a:lnTo>
                <a:lnTo>
                  <a:pt x="2586" y="2977"/>
                </a:lnTo>
                <a:lnTo>
                  <a:pt x="2616" y="3118"/>
                </a:lnTo>
                <a:lnTo>
                  <a:pt x="2638" y="3245"/>
                </a:lnTo>
                <a:lnTo>
                  <a:pt x="2660" y="3349"/>
                </a:lnTo>
                <a:lnTo>
                  <a:pt x="2682" y="3445"/>
                </a:lnTo>
                <a:lnTo>
                  <a:pt x="2711" y="3534"/>
                </a:lnTo>
                <a:lnTo>
                  <a:pt x="2733" y="3601"/>
                </a:lnTo>
                <a:lnTo>
                  <a:pt x="2755" y="3668"/>
                </a:lnTo>
                <a:lnTo>
                  <a:pt x="2785" y="3727"/>
                </a:lnTo>
                <a:lnTo>
                  <a:pt x="2807" y="3779"/>
                </a:lnTo>
                <a:lnTo>
                  <a:pt x="2829" y="3824"/>
                </a:lnTo>
                <a:lnTo>
                  <a:pt x="2851" y="3868"/>
                </a:lnTo>
                <a:lnTo>
                  <a:pt x="2880" y="3913"/>
                </a:lnTo>
                <a:lnTo>
                  <a:pt x="2902" y="3943"/>
                </a:lnTo>
                <a:lnTo>
                  <a:pt x="2924" y="3972"/>
                </a:lnTo>
                <a:lnTo>
                  <a:pt x="2954" y="4009"/>
                </a:lnTo>
                <a:lnTo>
                  <a:pt x="2976" y="4032"/>
                </a:lnTo>
                <a:lnTo>
                  <a:pt x="2998" y="4054"/>
                </a:lnTo>
                <a:lnTo>
                  <a:pt x="3027" y="4076"/>
                </a:lnTo>
                <a:lnTo>
                  <a:pt x="3049" y="4099"/>
                </a:lnTo>
                <a:lnTo>
                  <a:pt x="3071" y="4113"/>
                </a:lnTo>
                <a:lnTo>
                  <a:pt x="3093" y="4136"/>
                </a:lnTo>
                <a:lnTo>
                  <a:pt x="3123" y="4151"/>
                </a:lnTo>
                <a:lnTo>
                  <a:pt x="3145" y="4165"/>
                </a:lnTo>
                <a:lnTo>
                  <a:pt x="3167" y="4180"/>
                </a:lnTo>
                <a:lnTo>
                  <a:pt x="3196" y="4195"/>
                </a:lnTo>
                <a:lnTo>
                  <a:pt x="3218" y="4203"/>
                </a:lnTo>
                <a:lnTo>
                  <a:pt x="3240" y="4210"/>
                </a:lnTo>
                <a:lnTo>
                  <a:pt x="3262" y="4225"/>
                </a:lnTo>
                <a:lnTo>
                  <a:pt x="3292" y="4232"/>
                </a:lnTo>
                <a:lnTo>
                  <a:pt x="3314" y="4240"/>
                </a:lnTo>
                <a:lnTo>
                  <a:pt x="3336" y="4247"/>
                </a:lnTo>
                <a:lnTo>
                  <a:pt x="3365" y="4255"/>
                </a:lnTo>
                <a:lnTo>
                  <a:pt x="3387" y="4262"/>
                </a:lnTo>
                <a:lnTo>
                  <a:pt x="3409" y="4269"/>
                </a:lnTo>
                <a:lnTo>
                  <a:pt x="3431" y="4277"/>
                </a:lnTo>
                <a:lnTo>
                  <a:pt x="3461" y="4284"/>
                </a:lnTo>
                <a:lnTo>
                  <a:pt x="3483" y="4292"/>
                </a:lnTo>
                <a:lnTo>
                  <a:pt x="3505" y="4292"/>
                </a:lnTo>
                <a:lnTo>
                  <a:pt x="3534" y="4299"/>
                </a:lnTo>
                <a:lnTo>
                  <a:pt x="3556" y="4299"/>
                </a:lnTo>
                <a:lnTo>
                  <a:pt x="3578" y="4306"/>
                </a:lnTo>
                <a:lnTo>
                  <a:pt x="3608" y="4314"/>
                </a:lnTo>
                <a:lnTo>
                  <a:pt x="3630" y="4314"/>
                </a:lnTo>
                <a:lnTo>
                  <a:pt x="3652" y="4321"/>
                </a:lnTo>
                <a:lnTo>
                  <a:pt x="3674" y="4321"/>
                </a:lnTo>
                <a:lnTo>
                  <a:pt x="3703" y="4329"/>
                </a:lnTo>
                <a:lnTo>
                  <a:pt x="3725" y="4329"/>
                </a:lnTo>
                <a:lnTo>
                  <a:pt x="3747" y="4336"/>
                </a:lnTo>
                <a:lnTo>
                  <a:pt x="3777" y="4336"/>
                </a:lnTo>
                <a:lnTo>
                  <a:pt x="3799" y="4336"/>
                </a:lnTo>
                <a:lnTo>
                  <a:pt x="3821" y="4344"/>
                </a:lnTo>
                <a:lnTo>
                  <a:pt x="3843" y="4344"/>
                </a:lnTo>
                <a:lnTo>
                  <a:pt x="3872" y="4344"/>
                </a:lnTo>
                <a:lnTo>
                  <a:pt x="3894" y="4351"/>
                </a:lnTo>
                <a:lnTo>
                  <a:pt x="3916" y="4351"/>
                </a:lnTo>
                <a:lnTo>
                  <a:pt x="3946" y="4351"/>
                </a:lnTo>
                <a:lnTo>
                  <a:pt x="3968" y="4351"/>
                </a:lnTo>
                <a:lnTo>
                  <a:pt x="3990" y="4351"/>
                </a:lnTo>
                <a:lnTo>
                  <a:pt x="4012" y="4358"/>
                </a:lnTo>
                <a:lnTo>
                  <a:pt x="4041" y="4358"/>
                </a:lnTo>
                <a:lnTo>
                  <a:pt x="4063" y="4358"/>
                </a:lnTo>
                <a:lnTo>
                  <a:pt x="4085" y="4366"/>
                </a:lnTo>
                <a:lnTo>
                  <a:pt x="4115" y="4366"/>
                </a:lnTo>
                <a:lnTo>
                  <a:pt x="4137" y="4366"/>
                </a:lnTo>
                <a:lnTo>
                  <a:pt x="4159" y="4366"/>
                </a:lnTo>
                <a:lnTo>
                  <a:pt x="4188" y="4366"/>
                </a:lnTo>
                <a:lnTo>
                  <a:pt x="4210" y="4366"/>
                </a:lnTo>
                <a:lnTo>
                  <a:pt x="4232" y="4373"/>
                </a:lnTo>
                <a:lnTo>
                  <a:pt x="4254" y="4373"/>
                </a:lnTo>
                <a:lnTo>
                  <a:pt x="4283" y="4373"/>
                </a:lnTo>
                <a:lnTo>
                  <a:pt x="4306" y="4373"/>
                </a:lnTo>
                <a:lnTo>
                  <a:pt x="4328" y="4373"/>
                </a:lnTo>
                <a:lnTo>
                  <a:pt x="4357" y="4373"/>
                </a:lnTo>
                <a:lnTo>
                  <a:pt x="4379" y="4373"/>
                </a:lnTo>
                <a:lnTo>
                  <a:pt x="4401" y="4373"/>
                </a:lnTo>
                <a:lnTo>
                  <a:pt x="4423" y="4373"/>
                </a:lnTo>
                <a:lnTo>
                  <a:pt x="4452" y="4381"/>
                </a:lnTo>
                <a:lnTo>
                  <a:pt x="4474" y="4381"/>
                </a:lnTo>
                <a:lnTo>
                  <a:pt x="4497" y="4381"/>
                </a:lnTo>
                <a:lnTo>
                  <a:pt x="4526" y="4381"/>
                </a:lnTo>
                <a:lnTo>
                  <a:pt x="4548" y="4381"/>
                </a:lnTo>
                <a:lnTo>
                  <a:pt x="4570" y="4381"/>
                </a:lnTo>
                <a:lnTo>
                  <a:pt x="4592" y="4381"/>
                </a:lnTo>
                <a:lnTo>
                  <a:pt x="4621" y="4388"/>
                </a:lnTo>
                <a:lnTo>
                  <a:pt x="4643" y="4388"/>
                </a:lnTo>
                <a:lnTo>
                  <a:pt x="4665" y="4388"/>
                </a:lnTo>
                <a:lnTo>
                  <a:pt x="4695" y="4388"/>
                </a:lnTo>
                <a:lnTo>
                  <a:pt x="4717" y="4388"/>
                </a:lnTo>
                <a:lnTo>
                  <a:pt x="4739" y="4388"/>
                </a:lnTo>
                <a:lnTo>
                  <a:pt x="4768" y="4388"/>
                </a:lnTo>
                <a:lnTo>
                  <a:pt x="4790" y="4388"/>
                </a:lnTo>
                <a:lnTo>
                  <a:pt x="4812" y="4388"/>
                </a:lnTo>
                <a:lnTo>
                  <a:pt x="4834" y="4388"/>
                </a:lnTo>
                <a:lnTo>
                  <a:pt x="4864" y="4388"/>
                </a:lnTo>
                <a:lnTo>
                  <a:pt x="4886" y="4388"/>
                </a:lnTo>
                <a:lnTo>
                  <a:pt x="4908" y="4388"/>
                </a:lnTo>
                <a:lnTo>
                  <a:pt x="4937" y="4388"/>
                </a:lnTo>
                <a:lnTo>
                  <a:pt x="4959" y="4388"/>
                </a:lnTo>
                <a:lnTo>
                  <a:pt x="4981" y="4388"/>
                </a:lnTo>
                <a:lnTo>
                  <a:pt x="5003" y="4388"/>
                </a:lnTo>
                <a:lnTo>
                  <a:pt x="5033" y="4388"/>
                </a:lnTo>
                <a:lnTo>
                  <a:pt x="5055" y="4388"/>
                </a:lnTo>
                <a:lnTo>
                  <a:pt x="5077" y="4388"/>
                </a:lnTo>
                <a:lnTo>
                  <a:pt x="5106" y="4396"/>
                </a:lnTo>
                <a:lnTo>
                  <a:pt x="5128" y="4396"/>
                </a:lnTo>
                <a:lnTo>
                  <a:pt x="5150" y="4396"/>
                </a:lnTo>
                <a:lnTo>
                  <a:pt x="5172" y="4396"/>
                </a:lnTo>
                <a:lnTo>
                  <a:pt x="5202" y="4396"/>
                </a:lnTo>
                <a:lnTo>
                  <a:pt x="5224" y="4396"/>
                </a:lnTo>
                <a:lnTo>
                  <a:pt x="5246" y="4396"/>
                </a:lnTo>
                <a:lnTo>
                  <a:pt x="5275" y="4396"/>
                </a:lnTo>
                <a:lnTo>
                  <a:pt x="5297" y="4396"/>
                </a:lnTo>
                <a:lnTo>
                  <a:pt x="5319" y="4396"/>
                </a:lnTo>
                <a:lnTo>
                  <a:pt x="5349" y="4396"/>
                </a:lnTo>
                <a:lnTo>
                  <a:pt x="5371" y="4396"/>
                </a:lnTo>
                <a:lnTo>
                  <a:pt x="5393" y="4396"/>
                </a:lnTo>
                <a:lnTo>
                  <a:pt x="5415" y="4396"/>
                </a:lnTo>
                <a:lnTo>
                  <a:pt x="5444" y="4396"/>
                </a:lnTo>
                <a:lnTo>
                  <a:pt x="5466" y="4396"/>
                </a:lnTo>
                <a:lnTo>
                  <a:pt x="5488" y="4396"/>
                </a:lnTo>
                <a:lnTo>
                  <a:pt x="5518" y="4396"/>
                </a:lnTo>
                <a:lnTo>
                  <a:pt x="5540" y="4396"/>
                </a:lnTo>
                <a:lnTo>
                  <a:pt x="5562" y="4396"/>
                </a:lnTo>
                <a:lnTo>
                  <a:pt x="5584" y="4396"/>
                </a:lnTo>
                <a:lnTo>
                  <a:pt x="5613" y="4396"/>
                </a:lnTo>
                <a:lnTo>
                  <a:pt x="5635" y="4396"/>
                </a:lnTo>
                <a:lnTo>
                  <a:pt x="5657" y="4396"/>
                </a:lnTo>
                <a:lnTo>
                  <a:pt x="5687" y="4396"/>
                </a:lnTo>
                <a:lnTo>
                  <a:pt x="5709" y="4396"/>
                </a:lnTo>
                <a:lnTo>
                  <a:pt x="5731" y="4396"/>
                </a:lnTo>
                <a:lnTo>
                  <a:pt x="5753" y="4396"/>
                </a:lnTo>
                <a:lnTo>
                  <a:pt x="5782" y="4396"/>
                </a:lnTo>
                <a:lnTo>
                  <a:pt x="5804" y="4396"/>
                </a:lnTo>
                <a:lnTo>
                  <a:pt x="5826" y="4396"/>
                </a:lnTo>
                <a:lnTo>
                  <a:pt x="5856" y="4396"/>
                </a:lnTo>
                <a:lnTo>
                  <a:pt x="5878" y="4396"/>
                </a:lnTo>
                <a:lnTo>
                  <a:pt x="5900" y="4396"/>
                </a:lnTo>
                <a:lnTo>
                  <a:pt x="5929" y="4396"/>
                </a:lnTo>
                <a:lnTo>
                  <a:pt x="5951" y="4396"/>
                </a:lnTo>
                <a:lnTo>
                  <a:pt x="5973" y="4396"/>
                </a:lnTo>
                <a:lnTo>
                  <a:pt x="5995" y="4396"/>
                </a:lnTo>
                <a:lnTo>
                  <a:pt x="6025" y="4396"/>
                </a:lnTo>
                <a:lnTo>
                  <a:pt x="6047" y="4396"/>
                </a:lnTo>
              </a:path>
            </a:pathLst>
          </a:cu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72753" name="Freeform 18">
            <a:extLst>
              <a:ext uri="{FF2B5EF4-FFF2-40B4-BE49-F238E27FC236}">
                <a16:creationId xmlns:a16="http://schemas.microsoft.com/office/drawing/2014/main" id="{83E5DD9C-2A76-499F-A33B-F63A0D6D27F6}"/>
              </a:ext>
            </a:extLst>
          </p:cNvPr>
          <p:cNvSpPr>
            <a:spLocks/>
          </p:cNvSpPr>
          <p:nvPr/>
        </p:nvSpPr>
        <p:spPr bwMode="auto">
          <a:xfrm>
            <a:off x="2208214" y="1989139"/>
            <a:ext cx="2401887" cy="1506537"/>
          </a:xfrm>
          <a:custGeom>
            <a:avLst/>
            <a:gdLst>
              <a:gd name="T0" fmla="*/ 2147483646 w 6047"/>
              <a:gd name="T1" fmla="*/ 0 h 4358"/>
              <a:gd name="T2" fmla="*/ 2147483646 w 6047"/>
              <a:gd name="T3" fmla="*/ 0 h 4358"/>
              <a:gd name="T4" fmla="*/ 2147483646 w 6047"/>
              <a:gd name="T5" fmla="*/ 0 h 4358"/>
              <a:gd name="T6" fmla="*/ 2147483646 w 6047"/>
              <a:gd name="T7" fmla="*/ 0 h 4358"/>
              <a:gd name="T8" fmla="*/ 2147483646 w 6047"/>
              <a:gd name="T9" fmla="*/ 0 h 4358"/>
              <a:gd name="T10" fmla="*/ 2147483646 w 6047"/>
              <a:gd name="T11" fmla="*/ 0 h 4358"/>
              <a:gd name="T12" fmla="*/ 2147483646 w 6047"/>
              <a:gd name="T13" fmla="*/ 0 h 4358"/>
              <a:gd name="T14" fmla="*/ 2147483646 w 6047"/>
              <a:gd name="T15" fmla="*/ 0 h 4358"/>
              <a:gd name="T16" fmla="*/ 2147483646 w 6047"/>
              <a:gd name="T17" fmla="*/ 0 h 4358"/>
              <a:gd name="T18" fmla="*/ 2147483646 w 6047"/>
              <a:gd name="T19" fmla="*/ 0 h 4358"/>
              <a:gd name="T20" fmla="*/ 2147483646 w 6047"/>
              <a:gd name="T21" fmla="*/ 0 h 4358"/>
              <a:gd name="T22" fmla="*/ 2147483646 w 6047"/>
              <a:gd name="T23" fmla="*/ 0 h 4358"/>
              <a:gd name="T24" fmla="*/ 2147483646 w 6047"/>
              <a:gd name="T25" fmla="*/ 289201521 h 4358"/>
              <a:gd name="T26" fmla="*/ 2147483646 w 6047"/>
              <a:gd name="T27" fmla="*/ 289201521 h 4358"/>
              <a:gd name="T28" fmla="*/ 2147483646 w 6047"/>
              <a:gd name="T29" fmla="*/ 619631962 h 4358"/>
              <a:gd name="T30" fmla="*/ 2147483646 w 6047"/>
              <a:gd name="T31" fmla="*/ 908833483 h 4358"/>
              <a:gd name="T32" fmla="*/ 2147483646 w 6047"/>
              <a:gd name="T33" fmla="*/ 1528585055 h 4358"/>
              <a:gd name="T34" fmla="*/ 2147483646 w 6047"/>
              <a:gd name="T35" fmla="*/ 2147483646 h 4358"/>
              <a:gd name="T36" fmla="*/ 2147483646 w 6047"/>
              <a:gd name="T37" fmla="*/ 2147483646 h 4358"/>
              <a:gd name="T38" fmla="*/ 2147483646 w 6047"/>
              <a:gd name="T39" fmla="*/ 2147483646 h 4358"/>
              <a:gd name="T40" fmla="*/ 2147483646 w 6047"/>
              <a:gd name="T41" fmla="*/ 2147483646 h 4358"/>
              <a:gd name="T42" fmla="*/ 2147483646 w 6047"/>
              <a:gd name="T43" fmla="*/ 2147483646 h 4358"/>
              <a:gd name="T44" fmla="*/ 2147483646 w 6047"/>
              <a:gd name="T45" fmla="*/ 2147483646 h 4358"/>
              <a:gd name="T46" fmla="*/ 2147483646 w 6047"/>
              <a:gd name="T47" fmla="*/ 2147483646 h 4358"/>
              <a:gd name="T48" fmla="*/ 2147483646 w 6047"/>
              <a:gd name="T49" fmla="*/ 2147483646 h 4358"/>
              <a:gd name="T50" fmla="*/ 2147483646 w 6047"/>
              <a:gd name="T51" fmla="*/ 2147483646 h 4358"/>
              <a:gd name="T52" fmla="*/ 2147483646 w 6047"/>
              <a:gd name="T53" fmla="*/ 2147483646 h 4358"/>
              <a:gd name="T54" fmla="*/ 2147483646 w 6047"/>
              <a:gd name="T55" fmla="*/ 2147483646 h 4358"/>
              <a:gd name="T56" fmla="*/ 2147483646 w 6047"/>
              <a:gd name="T57" fmla="*/ 2147483646 h 4358"/>
              <a:gd name="T58" fmla="*/ 2147483646 w 6047"/>
              <a:gd name="T59" fmla="*/ 2147483646 h 4358"/>
              <a:gd name="T60" fmla="*/ 2147483646 w 6047"/>
              <a:gd name="T61" fmla="*/ 2147483646 h 4358"/>
              <a:gd name="T62" fmla="*/ 2147483646 w 6047"/>
              <a:gd name="T63" fmla="*/ 2147483646 h 4358"/>
              <a:gd name="T64" fmla="*/ 2147483646 w 6047"/>
              <a:gd name="T65" fmla="*/ 2147483646 h 4358"/>
              <a:gd name="T66" fmla="*/ 2147483646 w 6047"/>
              <a:gd name="T67" fmla="*/ 2147483646 h 4358"/>
              <a:gd name="T68" fmla="*/ 2147483646 w 6047"/>
              <a:gd name="T69" fmla="*/ 2147483646 h 4358"/>
              <a:gd name="T70" fmla="*/ 2147483646 w 6047"/>
              <a:gd name="T71" fmla="*/ 2147483646 h 4358"/>
              <a:gd name="T72" fmla="*/ 2147483646 w 6047"/>
              <a:gd name="T73" fmla="*/ 2147483646 h 4358"/>
              <a:gd name="T74" fmla="*/ 2147483646 w 6047"/>
              <a:gd name="T75" fmla="*/ 2147483646 h 4358"/>
              <a:gd name="T76" fmla="*/ 2147483646 w 6047"/>
              <a:gd name="T77" fmla="*/ 2147483646 h 4358"/>
              <a:gd name="T78" fmla="*/ 2147483646 w 6047"/>
              <a:gd name="T79" fmla="*/ 2147483646 h 4358"/>
              <a:gd name="T80" fmla="*/ 2147483646 w 6047"/>
              <a:gd name="T81" fmla="*/ 2147483646 h 4358"/>
              <a:gd name="T82" fmla="*/ 2147483646 w 6047"/>
              <a:gd name="T83" fmla="*/ 2147483646 h 4358"/>
              <a:gd name="T84" fmla="*/ 2147483646 w 6047"/>
              <a:gd name="T85" fmla="*/ 2147483646 h 4358"/>
              <a:gd name="T86" fmla="*/ 2147483646 w 6047"/>
              <a:gd name="T87" fmla="*/ 2147483646 h 4358"/>
              <a:gd name="T88" fmla="*/ 2147483646 w 6047"/>
              <a:gd name="T89" fmla="*/ 2147483646 h 4358"/>
              <a:gd name="T90" fmla="*/ 2147483646 w 6047"/>
              <a:gd name="T91" fmla="*/ 2147483646 h 4358"/>
              <a:gd name="T92" fmla="*/ 2147483646 w 6047"/>
              <a:gd name="T93" fmla="*/ 2147483646 h 4358"/>
              <a:gd name="T94" fmla="*/ 2147483646 w 6047"/>
              <a:gd name="T95" fmla="*/ 2147483646 h 4358"/>
              <a:gd name="T96" fmla="*/ 2147483646 w 6047"/>
              <a:gd name="T97" fmla="*/ 2147483646 h 4358"/>
              <a:gd name="T98" fmla="*/ 2147483646 w 6047"/>
              <a:gd name="T99" fmla="*/ 2147483646 h 4358"/>
              <a:gd name="T100" fmla="*/ 2147483646 w 6047"/>
              <a:gd name="T101" fmla="*/ 2147483646 h 4358"/>
              <a:gd name="T102" fmla="*/ 2147483646 w 6047"/>
              <a:gd name="T103" fmla="*/ 2147483646 h 4358"/>
              <a:gd name="T104" fmla="*/ 2147483646 w 6047"/>
              <a:gd name="T105" fmla="*/ 2147483646 h 4358"/>
              <a:gd name="T106" fmla="*/ 2147483646 w 6047"/>
              <a:gd name="T107" fmla="*/ 2147483646 h 4358"/>
              <a:gd name="T108" fmla="*/ 2147483646 w 6047"/>
              <a:gd name="T109" fmla="*/ 2147483646 h 4358"/>
              <a:gd name="T110" fmla="*/ 2147483646 w 6047"/>
              <a:gd name="T111" fmla="*/ 2147483646 h 4358"/>
              <a:gd name="T112" fmla="*/ 2147483646 w 6047"/>
              <a:gd name="T113" fmla="*/ 2147483646 h 4358"/>
              <a:gd name="T114" fmla="*/ 2147483646 w 6047"/>
              <a:gd name="T115" fmla="*/ 2147483646 h 4358"/>
              <a:gd name="T116" fmla="*/ 2147483646 w 6047"/>
              <a:gd name="T117" fmla="*/ 2147483646 h 4358"/>
              <a:gd name="T118" fmla="*/ 2147483646 w 6047"/>
              <a:gd name="T119" fmla="*/ 2147483646 h 4358"/>
              <a:gd name="T120" fmla="*/ 2147483646 w 6047"/>
              <a:gd name="T121" fmla="*/ 2147483646 h 4358"/>
              <a:gd name="T122" fmla="*/ 2147483646 w 6047"/>
              <a:gd name="T123" fmla="*/ 2147483646 h 435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6047"/>
              <a:gd name="T187" fmla="*/ 0 h 4358"/>
              <a:gd name="T188" fmla="*/ 6047 w 6047"/>
              <a:gd name="T189" fmla="*/ 4358 h 4358"/>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6047" h="4358">
                <a:moveTo>
                  <a:pt x="0" y="0"/>
                </a:moveTo>
                <a:lnTo>
                  <a:pt x="23" y="0"/>
                </a:lnTo>
                <a:lnTo>
                  <a:pt x="52" y="0"/>
                </a:lnTo>
                <a:lnTo>
                  <a:pt x="74" y="0"/>
                </a:lnTo>
                <a:lnTo>
                  <a:pt x="96" y="0"/>
                </a:lnTo>
                <a:lnTo>
                  <a:pt x="118" y="0"/>
                </a:lnTo>
                <a:lnTo>
                  <a:pt x="147" y="0"/>
                </a:lnTo>
                <a:lnTo>
                  <a:pt x="169" y="0"/>
                </a:lnTo>
                <a:lnTo>
                  <a:pt x="191" y="0"/>
                </a:lnTo>
                <a:lnTo>
                  <a:pt x="221" y="0"/>
                </a:lnTo>
                <a:lnTo>
                  <a:pt x="243" y="0"/>
                </a:lnTo>
                <a:lnTo>
                  <a:pt x="265" y="0"/>
                </a:lnTo>
                <a:lnTo>
                  <a:pt x="294" y="0"/>
                </a:lnTo>
                <a:lnTo>
                  <a:pt x="316" y="0"/>
                </a:lnTo>
                <a:lnTo>
                  <a:pt x="338" y="0"/>
                </a:lnTo>
                <a:lnTo>
                  <a:pt x="360" y="0"/>
                </a:lnTo>
                <a:lnTo>
                  <a:pt x="390" y="0"/>
                </a:lnTo>
                <a:lnTo>
                  <a:pt x="412" y="0"/>
                </a:lnTo>
                <a:lnTo>
                  <a:pt x="434" y="0"/>
                </a:lnTo>
                <a:lnTo>
                  <a:pt x="463" y="0"/>
                </a:lnTo>
                <a:lnTo>
                  <a:pt x="485" y="0"/>
                </a:lnTo>
                <a:lnTo>
                  <a:pt x="507" y="0"/>
                </a:lnTo>
                <a:lnTo>
                  <a:pt x="529" y="0"/>
                </a:lnTo>
                <a:lnTo>
                  <a:pt x="559" y="0"/>
                </a:lnTo>
                <a:lnTo>
                  <a:pt x="581" y="0"/>
                </a:lnTo>
                <a:lnTo>
                  <a:pt x="603" y="0"/>
                </a:lnTo>
                <a:lnTo>
                  <a:pt x="632" y="0"/>
                </a:lnTo>
                <a:lnTo>
                  <a:pt x="654" y="0"/>
                </a:lnTo>
                <a:lnTo>
                  <a:pt x="676" y="0"/>
                </a:lnTo>
                <a:lnTo>
                  <a:pt x="698" y="0"/>
                </a:lnTo>
                <a:lnTo>
                  <a:pt x="728" y="0"/>
                </a:lnTo>
                <a:lnTo>
                  <a:pt x="750" y="0"/>
                </a:lnTo>
                <a:lnTo>
                  <a:pt x="772" y="0"/>
                </a:lnTo>
                <a:lnTo>
                  <a:pt x="801" y="0"/>
                </a:lnTo>
                <a:lnTo>
                  <a:pt x="823" y="0"/>
                </a:lnTo>
                <a:lnTo>
                  <a:pt x="845" y="0"/>
                </a:lnTo>
                <a:lnTo>
                  <a:pt x="875" y="0"/>
                </a:lnTo>
                <a:lnTo>
                  <a:pt x="897" y="0"/>
                </a:lnTo>
                <a:lnTo>
                  <a:pt x="919" y="0"/>
                </a:lnTo>
                <a:lnTo>
                  <a:pt x="941" y="0"/>
                </a:lnTo>
                <a:lnTo>
                  <a:pt x="970" y="0"/>
                </a:lnTo>
                <a:lnTo>
                  <a:pt x="992" y="0"/>
                </a:lnTo>
                <a:lnTo>
                  <a:pt x="1014" y="0"/>
                </a:lnTo>
                <a:lnTo>
                  <a:pt x="1044" y="0"/>
                </a:lnTo>
                <a:lnTo>
                  <a:pt x="1066" y="0"/>
                </a:lnTo>
                <a:lnTo>
                  <a:pt x="1088" y="0"/>
                </a:lnTo>
                <a:lnTo>
                  <a:pt x="1110" y="0"/>
                </a:lnTo>
                <a:lnTo>
                  <a:pt x="1139" y="0"/>
                </a:lnTo>
                <a:lnTo>
                  <a:pt x="1161" y="0"/>
                </a:lnTo>
                <a:lnTo>
                  <a:pt x="1183" y="0"/>
                </a:lnTo>
                <a:lnTo>
                  <a:pt x="1213" y="0"/>
                </a:lnTo>
                <a:lnTo>
                  <a:pt x="1235" y="7"/>
                </a:lnTo>
                <a:lnTo>
                  <a:pt x="1257" y="7"/>
                </a:lnTo>
                <a:lnTo>
                  <a:pt x="1279" y="7"/>
                </a:lnTo>
                <a:lnTo>
                  <a:pt x="1308" y="7"/>
                </a:lnTo>
                <a:lnTo>
                  <a:pt x="1330" y="7"/>
                </a:lnTo>
                <a:lnTo>
                  <a:pt x="1352" y="7"/>
                </a:lnTo>
                <a:lnTo>
                  <a:pt x="1382" y="7"/>
                </a:lnTo>
                <a:lnTo>
                  <a:pt x="1404" y="7"/>
                </a:lnTo>
                <a:lnTo>
                  <a:pt x="1426" y="15"/>
                </a:lnTo>
                <a:lnTo>
                  <a:pt x="1455" y="15"/>
                </a:lnTo>
                <a:lnTo>
                  <a:pt x="1477" y="15"/>
                </a:lnTo>
                <a:lnTo>
                  <a:pt x="1499" y="15"/>
                </a:lnTo>
                <a:lnTo>
                  <a:pt x="1521" y="22"/>
                </a:lnTo>
                <a:lnTo>
                  <a:pt x="1551" y="22"/>
                </a:lnTo>
                <a:lnTo>
                  <a:pt x="1573" y="30"/>
                </a:lnTo>
                <a:lnTo>
                  <a:pt x="1595" y="37"/>
                </a:lnTo>
                <a:lnTo>
                  <a:pt x="1624" y="37"/>
                </a:lnTo>
                <a:lnTo>
                  <a:pt x="1646" y="44"/>
                </a:lnTo>
                <a:lnTo>
                  <a:pt x="1668" y="52"/>
                </a:lnTo>
                <a:lnTo>
                  <a:pt x="1690" y="59"/>
                </a:lnTo>
                <a:lnTo>
                  <a:pt x="1720" y="67"/>
                </a:lnTo>
                <a:lnTo>
                  <a:pt x="1742" y="82"/>
                </a:lnTo>
                <a:lnTo>
                  <a:pt x="1764" y="89"/>
                </a:lnTo>
                <a:lnTo>
                  <a:pt x="1793" y="104"/>
                </a:lnTo>
                <a:lnTo>
                  <a:pt x="1815" y="119"/>
                </a:lnTo>
                <a:lnTo>
                  <a:pt x="1837" y="134"/>
                </a:lnTo>
                <a:lnTo>
                  <a:pt x="1859" y="156"/>
                </a:lnTo>
                <a:lnTo>
                  <a:pt x="1889" y="171"/>
                </a:lnTo>
                <a:lnTo>
                  <a:pt x="1911" y="193"/>
                </a:lnTo>
                <a:lnTo>
                  <a:pt x="1933" y="223"/>
                </a:lnTo>
                <a:lnTo>
                  <a:pt x="1962" y="245"/>
                </a:lnTo>
                <a:lnTo>
                  <a:pt x="1984" y="275"/>
                </a:lnTo>
                <a:lnTo>
                  <a:pt x="2006" y="304"/>
                </a:lnTo>
                <a:lnTo>
                  <a:pt x="2035" y="341"/>
                </a:lnTo>
                <a:lnTo>
                  <a:pt x="2057" y="379"/>
                </a:lnTo>
                <a:lnTo>
                  <a:pt x="2080" y="416"/>
                </a:lnTo>
                <a:lnTo>
                  <a:pt x="2102" y="460"/>
                </a:lnTo>
                <a:lnTo>
                  <a:pt x="2131" y="512"/>
                </a:lnTo>
                <a:lnTo>
                  <a:pt x="2153" y="557"/>
                </a:lnTo>
                <a:lnTo>
                  <a:pt x="2175" y="609"/>
                </a:lnTo>
                <a:lnTo>
                  <a:pt x="2204" y="668"/>
                </a:lnTo>
                <a:lnTo>
                  <a:pt x="2226" y="728"/>
                </a:lnTo>
                <a:lnTo>
                  <a:pt x="2248" y="787"/>
                </a:lnTo>
                <a:lnTo>
                  <a:pt x="2271" y="854"/>
                </a:lnTo>
                <a:lnTo>
                  <a:pt x="2300" y="921"/>
                </a:lnTo>
                <a:lnTo>
                  <a:pt x="2322" y="987"/>
                </a:lnTo>
                <a:lnTo>
                  <a:pt x="2344" y="1062"/>
                </a:lnTo>
                <a:lnTo>
                  <a:pt x="2373" y="1136"/>
                </a:lnTo>
                <a:lnTo>
                  <a:pt x="2395" y="1210"/>
                </a:lnTo>
                <a:lnTo>
                  <a:pt x="2417" y="1292"/>
                </a:lnTo>
                <a:lnTo>
                  <a:pt x="2440" y="1366"/>
                </a:lnTo>
                <a:lnTo>
                  <a:pt x="2469" y="1448"/>
                </a:lnTo>
                <a:lnTo>
                  <a:pt x="2491" y="1529"/>
                </a:lnTo>
                <a:lnTo>
                  <a:pt x="2513" y="1604"/>
                </a:lnTo>
                <a:lnTo>
                  <a:pt x="2542" y="1685"/>
                </a:lnTo>
                <a:lnTo>
                  <a:pt x="2564" y="1767"/>
                </a:lnTo>
                <a:lnTo>
                  <a:pt x="2586" y="1841"/>
                </a:lnTo>
                <a:lnTo>
                  <a:pt x="2616" y="1923"/>
                </a:lnTo>
                <a:lnTo>
                  <a:pt x="2638" y="2005"/>
                </a:lnTo>
                <a:lnTo>
                  <a:pt x="2660" y="2079"/>
                </a:lnTo>
                <a:lnTo>
                  <a:pt x="2682" y="2161"/>
                </a:lnTo>
                <a:lnTo>
                  <a:pt x="2711" y="2227"/>
                </a:lnTo>
                <a:lnTo>
                  <a:pt x="2733" y="2302"/>
                </a:lnTo>
                <a:lnTo>
                  <a:pt x="2755" y="2376"/>
                </a:lnTo>
                <a:lnTo>
                  <a:pt x="2785" y="2443"/>
                </a:lnTo>
                <a:lnTo>
                  <a:pt x="2807" y="2510"/>
                </a:lnTo>
                <a:lnTo>
                  <a:pt x="2829" y="2576"/>
                </a:lnTo>
                <a:lnTo>
                  <a:pt x="2851" y="2636"/>
                </a:lnTo>
                <a:lnTo>
                  <a:pt x="2880" y="2703"/>
                </a:lnTo>
                <a:lnTo>
                  <a:pt x="2902" y="2762"/>
                </a:lnTo>
                <a:lnTo>
                  <a:pt x="2924" y="2814"/>
                </a:lnTo>
                <a:lnTo>
                  <a:pt x="2954" y="2873"/>
                </a:lnTo>
                <a:lnTo>
                  <a:pt x="2976" y="2925"/>
                </a:lnTo>
                <a:lnTo>
                  <a:pt x="2998" y="2977"/>
                </a:lnTo>
                <a:lnTo>
                  <a:pt x="3027" y="3037"/>
                </a:lnTo>
                <a:lnTo>
                  <a:pt x="3049" y="3081"/>
                </a:lnTo>
                <a:lnTo>
                  <a:pt x="3071" y="3126"/>
                </a:lnTo>
                <a:lnTo>
                  <a:pt x="3093" y="3178"/>
                </a:lnTo>
                <a:lnTo>
                  <a:pt x="3123" y="3215"/>
                </a:lnTo>
                <a:lnTo>
                  <a:pt x="3145" y="3260"/>
                </a:lnTo>
                <a:lnTo>
                  <a:pt x="3167" y="3297"/>
                </a:lnTo>
                <a:lnTo>
                  <a:pt x="3196" y="3334"/>
                </a:lnTo>
                <a:lnTo>
                  <a:pt x="3218" y="3371"/>
                </a:lnTo>
                <a:lnTo>
                  <a:pt x="3240" y="3415"/>
                </a:lnTo>
                <a:lnTo>
                  <a:pt x="3262" y="3445"/>
                </a:lnTo>
                <a:lnTo>
                  <a:pt x="3292" y="3475"/>
                </a:lnTo>
                <a:lnTo>
                  <a:pt x="3314" y="3512"/>
                </a:lnTo>
                <a:lnTo>
                  <a:pt x="3336" y="3542"/>
                </a:lnTo>
                <a:lnTo>
                  <a:pt x="3365" y="3571"/>
                </a:lnTo>
                <a:lnTo>
                  <a:pt x="3387" y="3594"/>
                </a:lnTo>
                <a:lnTo>
                  <a:pt x="3409" y="3623"/>
                </a:lnTo>
                <a:lnTo>
                  <a:pt x="3431" y="3653"/>
                </a:lnTo>
                <a:lnTo>
                  <a:pt x="3461" y="3675"/>
                </a:lnTo>
                <a:lnTo>
                  <a:pt x="3483" y="3705"/>
                </a:lnTo>
                <a:lnTo>
                  <a:pt x="3505" y="3727"/>
                </a:lnTo>
                <a:lnTo>
                  <a:pt x="3534" y="3750"/>
                </a:lnTo>
                <a:lnTo>
                  <a:pt x="3556" y="3772"/>
                </a:lnTo>
                <a:lnTo>
                  <a:pt x="3578" y="3794"/>
                </a:lnTo>
                <a:lnTo>
                  <a:pt x="3608" y="3809"/>
                </a:lnTo>
                <a:lnTo>
                  <a:pt x="3630" y="3824"/>
                </a:lnTo>
                <a:lnTo>
                  <a:pt x="3652" y="3846"/>
                </a:lnTo>
                <a:lnTo>
                  <a:pt x="3674" y="3868"/>
                </a:lnTo>
                <a:lnTo>
                  <a:pt x="3703" y="3883"/>
                </a:lnTo>
                <a:lnTo>
                  <a:pt x="3725" y="3898"/>
                </a:lnTo>
                <a:lnTo>
                  <a:pt x="3747" y="3913"/>
                </a:lnTo>
                <a:lnTo>
                  <a:pt x="3777" y="3928"/>
                </a:lnTo>
                <a:lnTo>
                  <a:pt x="3799" y="3943"/>
                </a:lnTo>
                <a:lnTo>
                  <a:pt x="3821" y="3958"/>
                </a:lnTo>
                <a:lnTo>
                  <a:pt x="3843" y="3972"/>
                </a:lnTo>
                <a:lnTo>
                  <a:pt x="3872" y="3987"/>
                </a:lnTo>
                <a:lnTo>
                  <a:pt x="3894" y="3995"/>
                </a:lnTo>
                <a:lnTo>
                  <a:pt x="3916" y="4009"/>
                </a:lnTo>
                <a:lnTo>
                  <a:pt x="3946" y="4017"/>
                </a:lnTo>
                <a:lnTo>
                  <a:pt x="3968" y="4032"/>
                </a:lnTo>
                <a:lnTo>
                  <a:pt x="3990" y="4047"/>
                </a:lnTo>
                <a:lnTo>
                  <a:pt x="4012" y="4054"/>
                </a:lnTo>
                <a:lnTo>
                  <a:pt x="4041" y="4061"/>
                </a:lnTo>
                <a:lnTo>
                  <a:pt x="4063" y="4076"/>
                </a:lnTo>
                <a:lnTo>
                  <a:pt x="4085" y="4084"/>
                </a:lnTo>
                <a:lnTo>
                  <a:pt x="4115" y="4091"/>
                </a:lnTo>
                <a:lnTo>
                  <a:pt x="4137" y="4106"/>
                </a:lnTo>
                <a:lnTo>
                  <a:pt x="4159" y="4113"/>
                </a:lnTo>
                <a:lnTo>
                  <a:pt x="4188" y="4121"/>
                </a:lnTo>
                <a:lnTo>
                  <a:pt x="4210" y="4128"/>
                </a:lnTo>
                <a:lnTo>
                  <a:pt x="4232" y="4136"/>
                </a:lnTo>
                <a:lnTo>
                  <a:pt x="4254" y="4143"/>
                </a:lnTo>
                <a:lnTo>
                  <a:pt x="4283" y="4151"/>
                </a:lnTo>
                <a:lnTo>
                  <a:pt x="4306" y="4158"/>
                </a:lnTo>
                <a:lnTo>
                  <a:pt x="4328" y="4165"/>
                </a:lnTo>
                <a:lnTo>
                  <a:pt x="4357" y="4173"/>
                </a:lnTo>
                <a:lnTo>
                  <a:pt x="4379" y="4180"/>
                </a:lnTo>
                <a:lnTo>
                  <a:pt x="4401" y="4180"/>
                </a:lnTo>
                <a:lnTo>
                  <a:pt x="4423" y="4188"/>
                </a:lnTo>
                <a:lnTo>
                  <a:pt x="4452" y="4195"/>
                </a:lnTo>
                <a:lnTo>
                  <a:pt x="4474" y="4203"/>
                </a:lnTo>
                <a:lnTo>
                  <a:pt x="4497" y="4203"/>
                </a:lnTo>
                <a:lnTo>
                  <a:pt x="4526" y="4210"/>
                </a:lnTo>
                <a:lnTo>
                  <a:pt x="4548" y="4210"/>
                </a:lnTo>
                <a:lnTo>
                  <a:pt x="4570" y="4225"/>
                </a:lnTo>
                <a:lnTo>
                  <a:pt x="4592" y="4225"/>
                </a:lnTo>
                <a:lnTo>
                  <a:pt x="4621" y="4232"/>
                </a:lnTo>
                <a:lnTo>
                  <a:pt x="4643" y="4232"/>
                </a:lnTo>
                <a:lnTo>
                  <a:pt x="4665" y="4240"/>
                </a:lnTo>
                <a:lnTo>
                  <a:pt x="4695" y="4247"/>
                </a:lnTo>
                <a:lnTo>
                  <a:pt x="4717" y="4247"/>
                </a:lnTo>
                <a:lnTo>
                  <a:pt x="4739" y="4247"/>
                </a:lnTo>
                <a:lnTo>
                  <a:pt x="4768" y="4255"/>
                </a:lnTo>
                <a:lnTo>
                  <a:pt x="4790" y="4255"/>
                </a:lnTo>
                <a:lnTo>
                  <a:pt x="4812" y="4262"/>
                </a:lnTo>
                <a:lnTo>
                  <a:pt x="4834" y="4269"/>
                </a:lnTo>
                <a:lnTo>
                  <a:pt x="4864" y="4269"/>
                </a:lnTo>
                <a:lnTo>
                  <a:pt x="4886" y="4269"/>
                </a:lnTo>
                <a:lnTo>
                  <a:pt x="4908" y="4277"/>
                </a:lnTo>
                <a:lnTo>
                  <a:pt x="4937" y="4277"/>
                </a:lnTo>
                <a:lnTo>
                  <a:pt x="4959" y="4277"/>
                </a:lnTo>
                <a:lnTo>
                  <a:pt x="4981" y="4284"/>
                </a:lnTo>
                <a:lnTo>
                  <a:pt x="5003" y="4292"/>
                </a:lnTo>
                <a:lnTo>
                  <a:pt x="5033" y="4292"/>
                </a:lnTo>
                <a:lnTo>
                  <a:pt x="5055" y="4292"/>
                </a:lnTo>
                <a:lnTo>
                  <a:pt x="5077" y="4299"/>
                </a:lnTo>
                <a:lnTo>
                  <a:pt x="5106" y="4299"/>
                </a:lnTo>
                <a:lnTo>
                  <a:pt x="5128" y="4299"/>
                </a:lnTo>
                <a:lnTo>
                  <a:pt x="5150" y="4299"/>
                </a:lnTo>
                <a:lnTo>
                  <a:pt x="5172" y="4306"/>
                </a:lnTo>
                <a:lnTo>
                  <a:pt x="5202" y="4306"/>
                </a:lnTo>
                <a:lnTo>
                  <a:pt x="5224" y="4314"/>
                </a:lnTo>
                <a:lnTo>
                  <a:pt x="5246" y="4314"/>
                </a:lnTo>
                <a:lnTo>
                  <a:pt x="5275" y="4314"/>
                </a:lnTo>
                <a:lnTo>
                  <a:pt x="5297" y="4314"/>
                </a:lnTo>
                <a:lnTo>
                  <a:pt x="5319" y="4321"/>
                </a:lnTo>
                <a:lnTo>
                  <a:pt x="5349" y="4321"/>
                </a:lnTo>
                <a:lnTo>
                  <a:pt x="5371" y="4321"/>
                </a:lnTo>
                <a:lnTo>
                  <a:pt x="5393" y="4321"/>
                </a:lnTo>
                <a:lnTo>
                  <a:pt x="5415" y="4321"/>
                </a:lnTo>
                <a:lnTo>
                  <a:pt x="5444" y="4329"/>
                </a:lnTo>
                <a:lnTo>
                  <a:pt x="5466" y="4329"/>
                </a:lnTo>
                <a:lnTo>
                  <a:pt x="5488" y="4329"/>
                </a:lnTo>
                <a:lnTo>
                  <a:pt x="5518" y="4336"/>
                </a:lnTo>
                <a:lnTo>
                  <a:pt x="5540" y="4336"/>
                </a:lnTo>
                <a:lnTo>
                  <a:pt x="5562" y="4336"/>
                </a:lnTo>
                <a:lnTo>
                  <a:pt x="5584" y="4336"/>
                </a:lnTo>
                <a:lnTo>
                  <a:pt x="5613" y="4336"/>
                </a:lnTo>
                <a:lnTo>
                  <a:pt x="5635" y="4336"/>
                </a:lnTo>
                <a:lnTo>
                  <a:pt x="5657" y="4344"/>
                </a:lnTo>
                <a:lnTo>
                  <a:pt x="5687" y="4344"/>
                </a:lnTo>
                <a:lnTo>
                  <a:pt x="5709" y="4344"/>
                </a:lnTo>
                <a:lnTo>
                  <a:pt x="5731" y="4344"/>
                </a:lnTo>
                <a:lnTo>
                  <a:pt x="5753" y="4344"/>
                </a:lnTo>
                <a:lnTo>
                  <a:pt x="5782" y="4344"/>
                </a:lnTo>
                <a:lnTo>
                  <a:pt x="5804" y="4344"/>
                </a:lnTo>
                <a:lnTo>
                  <a:pt x="5826" y="4351"/>
                </a:lnTo>
                <a:lnTo>
                  <a:pt x="5856" y="4351"/>
                </a:lnTo>
                <a:lnTo>
                  <a:pt x="5878" y="4351"/>
                </a:lnTo>
                <a:lnTo>
                  <a:pt x="5900" y="4351"/>
                </a:lnTo>
                <a:lnTo>
                  <a:pt x="5929" y="4351"/>
                </a:lnTo>
                <a:lnTo>
                  <a:pt x="5951" y="4351"/>
                </a:lnTo>
                <a:lnTo>
                  <a:pt x="5973" y="4351"/>
                </a:lnTo>
                <a:lnTo>
                  <a:pt x="5995" y="4351"/>
                </a:lnTo>
                <a:lnTo>
                  <a:pt x="6025" y="4358"/>
                </a:lnTo>
                <a:lnTo>
                  <a:pt x="6047" y="4358"/>
                </a:lnTo>
              </a:path>
            </a:pathLst>
          </a:custGeom>
          <a:noFill/>
          <a:ln w="19050">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72754" name="Freeform 19">
            <a:extLst>
              <a:ext uri="{FF2B5EF4-FFF2-40B4-BE49-F238E27FC236}">
                <a16:creationId xmlns:a16="http://schemas.microsoft.com/office/drawing/2014/main" id="{A70D9740-E9CF-4855-B738-C6C33FCEE120}"/>
              </a:ext>
            </a:extLst>
          </p:cNvPr>
          <p:cNvSpPr>
            <a:spLocks/>
          </p:cNvSpPr>
          <p:nvPr/>
        </p:nvSpPr>
        <p:spPr bwMode="auto">
          <a:xfrm>
            <a:off x="2211388" y="1993901"/>
            <a:ext cx="2400300" cy="1395413"/>
          </a:xfrm>
          <a:custGeom>
            <a:avLst/>
            <a:gdLst>
              <a:gd name="T0" fmla="*/ 2147483646 w 6047"/>
              <a:gd name="T1" fmla="*/ 0 h 4032"/>
              <a:gd name="T2" fmla="*/ 2147483646 w 6047"/>
              <a:gd name="T3" fmla="*/ 290213718 h 4032"/>
              <a:gd name="T4" fmla="*/ 2147483646 w 6047"/>
              <a:gd name="T5" fmla="*/ 621749588 h 4032"/>
              <a:gd name="T6" fmla="*/ 2147483646 w 6047"/>
              <a:gd name="T7" fmla="*/ 1243618922 h 4032"/>
              <a:gd name="T8" fmla="*/ 2147483646 w 6047"/>
              <a:gd name="T9" fmla="*/ 2147483646 h 4032"/>
              <a:gd name="T10" fmla="*/ 2147483646 w 6047"/>
              <a:gd name="T11" fmla="*/ 2147483646 h 4032"/>
              <a:gd name="T12" fmla="*/ 2147483646 w 6047"/>
              <a:gd name="T13" fmla="*/ 2147483646 h 4032"/>
              <a:gd name="T14" fmla="*/ 2147483646 w 6047"/>
              <a:gd name="T15" fmla="*/ 2147483646 h 4032"/>
              <a:gd name="T16" fmla="*/ 2147483646 w 6047"/>
              <a:gd name="T17" fmla="*/ 2147483646 h 4032"/>
              <a:gd name="T18" fmla="*/ 2147483646 w 6047"/>
              <a:gd name="T19" fmla="*/ 2147483646 h 4032"/>
              <a:gd name="T20" fmla="*/ 2147483646 w 6047"/>
              <a:gd name="T21" fmla="*/ 2147483646 h 4032"/>
              <a:gd name="T22" fmla="*/ 2147483646 w 6047"/>
              <a:gd name="T23" fmla="*/ 2147483646 h 4032"/>
              <a:gd name="T24" fmla="*/ 2147483646 w 6047"/>
              <a:gd name="T25" fmla="*/ 2147483646 h 4032"/>
              <a:gd name="T26" fmla="*/ 2147483646 w 6047"/>
              <a:gd name="T27" fmla="*/ 2147483646 h 4032"/>
              <a:gd name="T28" fmla="*/ 2147483646 w 6047"/>
              <a:gd name="T29" fmla="*/ 2147483646 h 4032"/>
              <a:gd name="T30" fmla="*/ 2147483646 w 6047"/>
              <a:gd name="T31" fmla="*/ 2147483646 h 4032"/>
              <a:gd name="T32" fmla="*/ 2147483646 w 6047"/>
              <a:gd name="T33" fmla="*/ 2147483646 h 4032"/>
              <a:gd name="T34" fmla="*/ 2147483646 w 6047"/>
              <a:gd name="T35" fmla="*/ 2147483646 h 4032"/>
              <a:gd name="T36" fmla="*/ 2147483646 w 6047"/>
              <a:gd name="T37" fmla="*/ 2147483646 h 4032"/>
              <a:gd name="T38" fmla="*/ 2147483646 w 6047"/>
              <a:gd name="T39" fmla="*/ 2147483646 h 4032"/>
              <a:gd name="T40" fmla="*/ 2147483646 w 6047"/>
              <a:gd name="T41" fmla="*/ 2147483646 h 4032"/>
              <a:gd name="T42" fmla="*/ 2147483646 w 6047"/>
              <a:gd name="T43" fmla="*/ 2147483646 h 4032"/>
              <a:gd name="T44" fmla="*/ 2147483646 w 6047"/>
              <a:gd name="T45" fmla="*/ 2147483646 h 4032"/>
              <a:gd name="T46" fmla="*/ 2147483646 w 6047"/>
              <a:gd name="T47" fmla="*/ 2147483646 h 4032"/>
              <a:gd name="T48" fmla="*/ 2147483646 w 6047"/>
              <a:gd name="T49" fmla="*/ 2147483646 h 4032"/>
              <a:gd name="T50" fmla="*/ 2147483646 w 6047"/>
              <a:gd name="T51" fmla="*/ 2147483646 h 4032"/>
              <a:gd name="T52" fmla="*/ 2147483646 w 6047"/>
              <a:gd name="T53" fmla="*/ 2147483646 h 4032"/>
              <a:gd name="T54" fmla="*/ 2147483646 w 6047"/>
              <a:gd name="T55" fmla="*/ 2147483646 h 4032"/>
              <a:gd name="T56" fmla="*/ 2147483646 w 6047"/>
              <a:gd name="T57" fmla="*/ 2147483646 h 4032"/>
              <a:gd name="T58" fmla="*/ 2147483646 w 6047"/>
              <a:gd name="T59" fmla="*/ 2147483646 h 4032"/>
              <a:gd name="T60" fmla="*/ 2147483646 w 6047"/>
              <a:gd name="T61" fmla="*/ 2147483646 h 4032"/>
              <a:gd name="T62" fmla="*/ 2147483646 w 6047"/>
              <a:gd name="T63" fmla="*/ 2147483646 h 4032"/>
              <a:gd name="T64" fmla="*/ 2147483646 w 6047"/>
              <a:gd name="T65" fmla="*/ 2147483646 h 4032"/>
              <a:gd name="T66" fmla="*/ 2147483646 w 6047"/>
              <a:gd name="T67" fmla="*/ 2147483646 h 4032"/>
              <a:gd name="T68" fmla="*/ 2147483646 w 6047"/>
              <a:gd name="T69" fmla="*/ 2147483646 h 4032"/>
              <a:gd name="T70" fmla="*/ 2147483646 w 6047"/>
              <a:gd name="T71" fmla="*/ 2147483646 h 4032"/>
              <a:gd name="T72" fmla="*/ 2147483646 w 6047"/>
              <a:gd name="T73" fmla="*/ 2147483646 h 4032"/>
              <a:gd name="T74" fmla="*/ 2147483646 w 6047"/>
              <a:gd name="T75" fmla="*/ 2147483646 h 4032"/>
              <a:gd name="T76" fmla="*/ 2147483646 w 6047"/>
              <a:gd name="T77" fmla="*/ 2147483646 h 4032"/>
              <a:gd name="T78" fmla="*/ 2147483646 w 6047"/>
              <a:gd name="T79" fmla="*/ 2147483646 h 4032"/>
              <a:gd name="T80" fmla="*/ 2147483646 w 6047"/>
              <a:gd name="T81" fmla="*/ 2147483646 h 4032"/>
              <a:gd name="T82" fmla="*/ 2147483646 w 6047"/>
              <a:gd name="T83" fmla="*/ 2147483646 h 4032"/>
              <a:gd name="T84" fmla="*/ 2147483646 w 6047"/>
              <a:gd name="T85" fmla="*/ 2147483646 h 4032"/>
              <a:gd name="T86" fmla="*/ 2147483646 w 6047"/>
              <a:gd name="T87" fmla="*/ 2147483646 h 4032"/>
              <a:gd name="T88" fmla="*/ 2147483646 w 6047"/>
              <a:gd name="T89" fmla="*/ 2147483646 h 4032"/>
              <a:gd name="T90" fmla="*/ 2147483646 w 6047"/>
              <a:gd name="T91" fmla="*/ 2147483646 h 4032"/>
              <a:gd name="T92" fmla="*/ 2147483646 w 6047"/>
              <a:gd name="T93" fmla="*/ 2147483646 h 4032"/>
              <a:gd name="T94" fmla="*/ 2147483646 w 6047"/>
              <a:gd name="T95" fmla="*/ 2147483646 h 4032"/>
              <a:gd name="T96" fmla="*/ 2147483646 w 6047"/>
              <a:gd name="T97" fmla="*/ 2147483646 h 4032"/>
              <a:gd name="T98" fmla="*/ 2147483646 w 6047"/>
              <a:gd name="T99" fmla="*/ 2147483646 h 4032"/>
              <a:gd name="T100" fmla="*/ 2147483646 w 6047"/>
              <a:gd name="T101" fmla="*/ 2147483646 h 4032"/>
              <a:gd name="T102" fmla="*/ 2147483646 w 6047"/>
              <a:gd name="T103" fmla="*/ 2147483646 h 4032"/>
              <a:gd name="T104" fmla="*/ 2147483646 w 6047"/>
              <a:gd name="T105" fmla="*/ 2147483646 h 4032"/>
              <a:gd name="T106" fmla="*/ 2147483646 w 6047"/>
              <a:gd name="T107" fmla="*/ 2147483646 h 4032"/>
              <a:gd name="T108" fmla="*/ 2147483646 w 6047"/>
              <a:gd name="T109" fmla="*/ 2147483646 h 4032"/>
              <a:gd name="T110" fmla="*/ 2147483646 w 6047"/>
              <a:gd name="T111" fmla="*/ 2147483646 h 4032"/>
              <a:gd name="T112" fmla="*/ 2147483646 w 6047"/>
              <a:gd name="T113" fmla="*/ 2147483646 h 4032"/>
              <a:gd name="T114" fmla="*/ 2147483646 w 6047"/>
              <a:gd name="T115" fmla="*/ 2147483646 h 4032"/>
              <a:gd name="T116" fmla="*/ 2147483646 w 6047"/>
              <a:gd name="T117" fmla="*/ 2147483646 h 4032"/>
              <a:gd name="T118" fmla="*/ 2147483646 w 6047"/>
              <a:gd name="T119" fmla="*/ 2147483646 h 4032"/>
              <a:gd name="T120" fmla="*/ 2147483646 w 6047"/>
              <a:gd name="T121" fmla="*/ 2147483646 h 4032"/>
              <a:gd name="T122" fmla="*/ 2147483646 w 6047"/>
              <a:gd name="T123" fmla="*/ 2147483646 h 4032"/>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6047"/>
              <a:gd name="T187" fmla="*/ 0 h 4032"/>
              <a:gd name="T188" fmla="*/ 6047 w 6047"/>
              <a:gd name="T189" fmla="*/ 4032 h 4032"/>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6047" h="4032">
                <a:moveTo>
                  <a:pt x="0" y="0"/>
                </a:moveTo>
                <a:lnTo>
                  <a:pt x="23" y="0"/>
                </a:lnTo>
                <a:lnTo>
                  <a:pt x="52" y="0"/>
                </a:lnTo>
                <a:lnTo>
                  <a:pt x="74" y="0"/>
                </a:lnTo>
                <a:lnTo>
                  <a:pt x="96" y="7"/>
                </a:lnTo>
                <a:lnTo>
                  <a:pt x="118" y="7"/>
                </a:lnTo>
                <a:lnTo>
                  <a:pt x="147" y="7"/>
                </a:lnTo>
                <a:lnTo>
                  <a:pt x="169" y="7"/>
                </a:lnTo>
                <a:lnTo>
                  <a:pt x="191" y="7"/>
                </a:lnTo>
                <a:lnTo>
                  <a:pt x="221" y="15"/>
                </a:lnTo>
                <a:lnTo>
                  <a:pt x="243" y="15"/>
                </a:lnTo>
                <a:lnTo>
                  <a:pt x="265" y="15"/>
                </a:lnTo>
                <a:lnTo>
                  <a:pt x="294" y="22"/>
                </a:lnTo>
                <a:lnTo>
                  <a:pt x="316" y="22"/>
                </a:lnTo>
                <a:lnTo>
                  <a:pt x="338" y="22"/>
                </a:lnTo>
                <a:lnTo>
                  <a:pt x="360" y="30"/>
                </a:lnTo>
                <a:lnTo>
                  <a:pt x="390" y="37"/>
                </a:lnTo>
                <a:lnTo>
                  <a:pt x="412" y="37"/>
                </a:lnTo>
                <a:lnTo>
                  <a:pt x="434" y="44"/>
                </a:lnTo>
                <a:lnTo>
                  <a:pt x="463" y="52"/>
                </a:lnTo>
                <a:lnTo>
                  <a:pt x="485" y="59"/>
                </a:lnTo>
                <a:lnTo>
                  <a:pt x="507" y="59"/>
                </a:lnTo>
                <a:lnTo>
                  <a:pt x="529" y="67"/>
                </a:lnTo>
                <a:lnTo>
                  <a:pt x="559" y="74"/>
                </a:lnTo>
                <a:lnTo>
                  <a:pt x="581" y="82"/>
                </a:lnTo>
                <a:lnTo>
                  <a:pt x="603" y="89"/>
                </a:lnTo>
                <a:lnTo>
                  <a:pt x="632" y="96"/>
                </a:lnTo>
                <a:lnTo>
                  <a:pt x="654" y="104"/>
                </a:lnTo>
                <a:lnTo>
                  <a:pt x="676" y="111"/>
                </a:lnTo>
                <a:lnTo>
                  <a:pt x="698" y="119"/>
                </a:lnTo>
                <a:lnTo>
                  <a:pt x="728" y="126"/>
                </a:lnTo>
                <a:lnTo>
                  <a:pt x="750" y="134"/>
                </a:lnTo>
                <a:lnTo>
                  <a:pt x="772" y="148"/>
                </a:lnTo>
                <a:lnTo>
                  <a:pt x="801" y="156"/>
                </a:lnTo>
                <a:lnTo>
                  <a:pt x="823" y="163"/>
                </a:lnTo>
                <a:lnTo>
                  <a:pt x="845" y="178"/>
                </a:lnTo>
                <a:lnTo>
                  <a:pt x="875" y="186"/>
                </a:lnTo>
                <a:lnTo>
                  <a:pt x="897" y="193"/>
                </a:lnTo>
                <a:lnTo>
                  <a:pt x="919" y="208"/>
                </a:lnTo>
                <a:lnTo>
                  <a:pt x="941" y="215"/>
                </a:lnTo>
                <a:lnTo>
                  <a:pt x="970" y="230"/>
                </a:lnTo>
                <a:lnTo>
                  <a:pt x="992" y="238"/>
                </a:lnTo>
                <a:lnTo>
                  <a:pt x="1014" y="252"/>
                </a:lnTo>
                <a:lnTo>
                  <a:pt x="1044" y="260"/>
                </a:lnTo>
                <a:lnTo>
                  <a:pt x="1066" y="275"/>
                </a:lnTo>
                <a:lnTo>
                  <a:pt x="1088" y="282"/>
                </a:lnTo>
                <a:lnTo>
                  <a:pt x="1110" y="297"/>
                </a:lnTo>
                <a:lnTo>
                  <a:pt x="1139" y="312"/>
                </a:lnTo>
                <a:lnTo>
                  <a:pt x="1161" y="327"/>
                </a:lnTo>
                <a:lnTo>
                  <a:pt x="1183" y="341"/>
                </a:lnTo>
                <a:lnTo>
                  <a:pt x="1213" y="349"/>
                </a:lnTo>
                <a:lnTo>
                  <a:pt x="1235" y="364"/>
                </a:lnTo>
                <a:lnTo>
                  <a:pt x="1257" y="379"/>
                </a:lnTo>
                <a:lnTo>
                  <a:pt x="1279" y="393"/>
                </a:lnTo>
                <a:lnTo>
                  <a:pt x="1308" y="408"/>
                </a:lnTo>
                <a:lnTo>
                  <a:pt x="1330" y="423"/>
                </a:lnTo>
                <a:lnTo>
                  <a:pt x="1352" y="438"/>
                </a:lnTo>
                <a:lnTo>
                  <a:pt x="1382" y="453"/>
                </a:lnTo>
                <a:lnTo>
                  <a:pt x="1404" y="468"/>
                </a:lnTo>
                <a:lnTo>
                  <a:pt x="1426" y="483"/>
                </a:lnTo>
                <a:lnTo>
                  <a:pt x="1455" y="505"/>
                </a:lnTo>
                <a:lnTo>
                  <a:pt x="1477" y="512"/>
                </a:lnTo>
                <a:lnTo>
                  <a:pt x="1499" y="535"/>
                </a:lnTo>
                <a:lnTo>
                  <a:pt x="1521" y="549"/>
                </a:lnTo>
                <a:lnTo>
                  <a:pt x="1551" y="564"/>
                </a:lnTo>
                <a:lnTo>
                  <a:pt x="1573" y="579"/>
                </a:lnTo>
                <a:lnTo>
                  <a:pt x="1595" y="601"/>
                </a:lnTo>
                <a:lnTo>
                  <a:pt x="1624" y="616"/>
                </a:lnTo>
                <a:lnTo>
                  <a:pt x="1646" y="631"/>
                </a:lnTo>
                <a:lnTo>
                  <a:pt x="1668" y="653"/>
                </a:lnTo>
                <a:lnTo>
                  <a:pt x="1690" y="668"/>
                </a:lnTo>
                <a:lnTo>
                  <a:pt x="1720" y="683"/>
                </a:lnTo>
                <a:lnTo>
                  <a:pt x="1742" y="705"/>
                </a:lnTo>
                <a:lnTo>
                  <a:pt x="1764" y="728"/>
                </a:lnTo>
                <a:lnTo>
                  <a:pt x="1793" y="742"/>
                </a:lnTo>
                <a:lnTo>
                  <a:pt x="1815" y="765"/>
                </a:lnTo>
                <a:lnTo>
                  <a:pt x="1837" y="780"/>
                </a:lnTo>
                <a:lnTo>
                  <a:pt x="1859" y="802"/>
                </a:lnTo>
                <a:lnTo>
                  <a:pt x="1889" y="824"/>
                </a:lnTo>
                <a:lnTo>
                  <a:pt x="1911" y="839"/>
                </a:lnTo>
                <a:lnTo>
                  <a:pt x="1933" y="861"/>
                </a:lnTo>
                <a:lnTo>
                  <a:pt x="1962" y="884"/>
                </a:lnTo>
                <a:lnTo>
                  <a:pt x="1984" y="906"/>
                </a:lnTo>
                <a:lnTo>
                  <a:pt x="2006" y="921"/>
                </a:lnTo>
                <a:lnTo>
                  <a:pt x="2035" y="943"/>
                </a:lnTo>
                <a:lnTo>
                  <a:pt x="2057" y="965"/>
                </a:lnTo>
                <a:lnTo>
                  <a:pt x="2080" y="987"/>
                </a:lnTo>
                <a:lnTo>
                  <a:pt x="2102" y="1002"/>
                </a:lnTo>
                <a:lnTo>
                  <a:pt x="2131" y="1025"/>
                </a:lnTo>
                <a:lnTo>
                  <a:pt x="2153" y="1047"/>
                </a:lnTo>
                <a:lnTo>
                  <a:pt x="2175" y="1069"/>
                </a:lnTo>
                <a:lnTo>
                  <a:pt x="2204" y="1091"/>
                </a:lnTo>
                <a:lnTo>
                  <a:pt x="2226" y="1114"/>
                </a:lnTo>
                <a:lnTo>
                  <a:pt x="2248" y="1136"/>
                </a:lnTo>
                <a:lnTo>
                  <a:pt x="2271" y="1158"/>
                </a:lnTo>
                <a:lnTo>
                  <a:pt x="2300" y="1181"/>
                </a:lnTo>
                <a:lnTo>
                  <a:pt x="2322" y="1203"/>
                </a:lnTo>
                <a:lnTo>
                  <a:pt x="2344" y="1225"/>
                </a:lnTo>
                <a:lnTo>
                  <a:pt x="2373" y="1247"/>
                </a:lnTo>
                <a:lnTo>
                  <a:pt x="2395" y="1270"/>
                </a:lnTo>
                <a:lnTo>
                  <a:pt x="2417" y="1292"/>
                </a:lnTo>
                <a:lnTo>
                  <a:pt x="2440" y="1314"/>
                </a:lnTo>
                <a:lnTo>
                  <a:pt x="2469" y="1344"/>
                </a:lnTo>
                <a:lnTo>
                  <a:pt x="2491" y="1366"/>
                </a:lnTo>
                <a:lnTo>
                  <a:pt x="2513" y="1388"/>
                </a:lnTo>
                <a:lnTo>
                  <a:pt x="2542" y="1411"/>
                </a:lnTo>
                <a:lnTo>
                  <a:pt x="2564" y="1433"/>
                </a:lnTo>
                <a:lnTo>
                  <a:pt x="2586" y="1463"/>
                </a:lnTo>
                <a:lnTo>
                  <a:pt x="2616" y="1485"/>
                </a:lnTo>
                <a:lnTo>
                  <a:pt x="2638" y="1507"/>
                </a:lnTo>
                <a:lnTo>
                  <a:pt x="2660" y="1529"/>
                </a:lnTo>
                <a:lnTo>
                  <a:pt x="2682" y="1559"/>
                </a:lnTo>
                <a:lnTo>
                  <a:pt x="2711" y="1581"/>
                </a:lnTo>
                <a:lnTo>
                  <a:pt x="2733" y="1604"/>
                </a:lnTo>
                <a:lnTo>
                  <a:pt x="2755" y="1626"/>
                </a:lnTo>
                <a:lnTo>
                  <a:pt x="2785" y="1656"/>
                </a:lnTo>
                <a:lnTo>
                  <a:pt x="2807" y="1678"/>
                </a:lnTo>
                <a:lnTo>
                  <a:pt x="2829" y="1700"/>
                </a:lnTo>
                <a:lnTo>
                  <a:pt x="2851" y="1730"/>
                </a:lnTo>
                <a:lnTo>
                  <a:pt x="2880" y="1752"/>
                </a:lnTo>
                <a:lnTo>
                  <a:pt x="2902" y="1782"/>
                </a:lnTo>
                <a:lnTo>
                  <a:pt x="2924" y="1804"/>
                </a:lnTo>
                <a:lnTo>
                  <a:pt x="2954" y="1834"/>
                </a:lnTo>
                <a:lnTo>
                  <a:pt x="2976" y="1856"/>
                </a:lnTo>
                <a:lnTo>
                  <a:pt x="2998" y="1878"/>
                </a:lnTo>
                <a:lnTo>
                  <a:pt x="3027" y="1908"/>
                </a:lnTo>
                <a:lnTo>
                  <a:pt x="3049" y="1930"/>
                </a:lnTo>
                <a:lnTo>
                  <a:pt x="3071" y="1953"/>
                </a:lnTo>
                <a:lnTo>
                  <a:pt x="3093" y="1982"/>
                </a:lnTo>
                <a:lnTo>
                  <a:pt x="3123" y="2005"/>
                </a:lnTo>
                <a:lnTo>
                  <a:pt x="3145" y="2034"/>
                </a:lnTo>
                <a:lnTo>
                  <a:pt x="3167" y="2057"/>
                </a:lnTo>
                <a:lnTo>
                  <a:pt x="3196" y="2079"/>
                </a:lnTo>
                <a:lnTo>
                  <a:pt x="3218" y="2109"/>
                </a:lnTo>
                <a:lnTo>
                  <a:pt x="3240" y="2138"/>
                </a:lnTo>
                <a:lnTo>
                  <a:pt x="3262" y="2161"/>
                </a:lnTo>
                <a:lnTo>
                  <a:pt x="3292" y="2183"/>
                </a:lnTo>
                <a:lnTo>
                  <a:pt x="3314" y="2213"/>
                </a:lnTo>
                <a:lnTo>
                  <a:pt x="3336" y="2235"/>
                </a:lnTo>
                <a:lnTo>
                  <a:pt x="3365" y="2265"/>
                </a:lnTo>
                <a:lnTo>
                  <a:pt x="3387" y="2287"/>
                </a:lnTo>
                <a:lnTo>
                  <a:pt x="3409" y="2309"/>
                </a:lnTo>
                <a:lnTo>
                  <a:pt x="3431" y="2339"/>
                </a:lnTo>
                <a:lnTo>
                  <a:pt x="3461" y="2361"/>
                </a:lnTo>
                <a:lnTo>
                  <a:pt x="3483" y="2383"/>
                </a:lnTo>
                <a:lnTo>
                  <a:pt x="3505" y="2413"/>
                </a:lnTo>
                <a:lnTo>
                  <a:pt x="3534" y="2435"/>
                </a:lnTo>
                <a:lnTo>
                  <a:pt x="3556" y="2458"/>
                </a:lnTo>
                <a:lnTo>
                  <a:pt x="3578" y="2487"/>
                </a:lnTo>
                <a:lnTo>
                  <a:pt x="3608" y="2510"/>
                </a:lnTo>
                <a:lnTo>
                  <a:pt x="3630" y="2539"/>
                </a:lnTo>
                <a:lnTo>
                  <a:pt x="3652" y="2562"/>
                </a:lnTo>
                <a:lnTo>
                  <a:pt x="3674" y="2584"/>
                </a:lnTo>
                <a:lnTo>
                  <a:pt x="3703" y="2606"/>
                </a:lnTo>
                <a:lnTo>
                  <a:pt x="3725" y="2636"/>
                </a:lnTo>
                <a:lnTo>
                  <a:pt x="3747" y="2658"/>
                </a:lnTo>
                <a:lnTo>
                  <a:pt x="3777" y="2680"/>
                </a:lnTo>
                <a:lnTo>
                  <a:pt x="3799" y="2703"/>
                </a:lnTo>
                <a:lnTo>
                  <a:pt x="3821" y="2732"/>
                </a:lnTo>
                <a:lnTo>
                  <a:pt x="3843" y="2755"/>
                </a:lnTo>
                <a:lnTo>
                  <a:pt x="3872" y="2777"/>
                </a:lnTo>
                <a:lnTo>
                  <a:pt x="3894" y="2799"/>
                </a:lnTo>
                <a:lnTo>
                  <a:pt x="3916" y="2821"/>
                </a:lnTo>
                <a:lnTo>
                  <a:pt x="3946" y="2844"/>
                </a:lnTo>
                <a:lnTo>
                  <a:pt x="3968" y="2866"/>
                </a:lnTo>
                <a:lnTo>
                  <a:pt x="3990" y="2888"/>
                </a:lnTo>
                <a:lnTo>
                  <a:pt x="4012" y="2911"/>
                </a:lnTo>
                <a:lnTo>
                  <a:pt x="4041" y="2933"/>
                </a:lnTo>
                <a:lnTo>
                  <a:pt x="4063" y="2955"/>
                </a:lnTo>
                <a:lnTo>
                  <a:pt x="4085" y="2977"/>
                </a:lnTo>
                <a:lnTo>
                  <a:pt x="4115" y="3000"/>
                </a:lnTo>
                <a:lnTo>
                  <a:pt x="4137" y="3015"/>
                </a:lnTo>
                <a:lnTo>
                  <a:pt x="4159" y="3037"/>
                </a:lnTo>
                <a:lnTo>
                  <a:pt x="4188" y="3059"/>
                </a:lnTo>
                <a:lnTo>
                  <a:pt x="4210" y="3081"/>
                </a:lnTo>
                <a:lnTo>
                  <a:pt x="4232" y="3096"/>
                </a:lnTo>
                <a:lnTo>
                  <a:pt x="4254" y="3118"/>
                </a:lnTo>
                <a:lnTo>
                  <a:pt x="4283" y="3141"/>
                </a:lnTo>
                <a:lnTo>
                  <a:pt x="4306" y="3163"/>
                </a:lnTo>
                <a:lnTo>
                  <a:pt x="4328" y="3178"/>
                </a:lnTo>
                <a:lnTo>
                  <a:pt x="4357" y="3200"/>
                </a:lnTo>
                <a:lnTo>
                  <a:pt x="4379" y="3215"/>
                </a:lnTo>
                <a:lnTo>
                  <a:pt x="4401" y="3237"/>
                </a:lnTo>
                <a:lnTo>
                  <a:pt x="4423" y="3260"/>
                </a:lnTo>
                <a:lnTo>
                  <a:pt x="4452" y="3274"/>
                </a:lnTo>
                <a:lnTo>
                  <a:pt x="4474" y="3297"/>
                </a:lnTo>
                <a:lnTo>
                  <a:pt x="4497" y="3312"/>
                </a:lnTo>
                <a:lnTo>
                  <a:pt x="4526" y="3326"/>
                </a:lnTo>
                <a:lnTo>
                  <a:pt x="4548" y="3349"/>
                </a:lnTo>
                <a:lnTo>
                  <a:pt x="4570" y="3363"/>
                </a:lnTo>
                <a:lnTo>
                  <a:pt x="4592" y="3378"/>
                </a:lnTo>
                <a:lnTo>
                  <a:pt x="4621" y="3393"/>
                </a:lnTo>
                <a:lnTo>
                  <a:pt x="4643" y="3415"/>
                </a:lnTo>
                <a:lnTo>
                  <a:pt x="4665" y="3430"/>
                </a:lnTo>
                <a:lnTo>
                  <a:pt x="4695" y="3445"/>
                </a:lnTo>
                <a:lnTo>
                  <a:pt x="4717" y="3460"/>
                </a:lnTo>
                <a:lnTo>
                  <a:pt x="4739" y="3475"/>
                </a:lnTo>
                <a:lnTo>
                  <a:pt x="4768" y="3490"/>
                </a:lnTo>
                <a:lnTo>
                  <a:pt x="4790" y="3512"/>
                </a:lnTo>
                <a:lnTo>
                  <a:pt x="4812" y="3519"/>
                </a:lnTo>
                <a:lnTo>
                  <a:pt x="4834" y="3534"/>
                </a:lnTo>
                <a:lnTo>
                  <a:pt x="4864" y="3557"/>
                </a:lnTo>
                <a:lnTo>
                  <a:pt x="4886" y="3564"/>
                </a:lnTo>
                <a:lnTo>
                  <a:pt x="4908" y="3579"/>
                </a:lnTo>
                <a:lnTo>
                  <a:pt x="4937" y="3594"/>
                </a:lnTo>
                <a:lnTo>
                  <a:pt x="4959" y="3609"/>
                </a:lnTo>
                <a:lnTo>
                  <a:pt x="4981" y="3616"/>
                </a:lnTo>
                <a:lnTo>
                  <a:pt x="5003" y="3631"/>
                </a:lnTo>
                <a:lnTo>
                  <a:pt x="5033" y="3646"/>
                </a:lnTo>
                <a:lnTo>
                  <a:pt x="5055" y="3661"/>
                </a:lnTo>
                <a:lnTo>
                  <a:pt x="5077" y="3675"/>
                </a:lnTo>
                <a:lnTo>
                  <a:pt x="5106" y="3683"/>
                </a:lnTo>
                <a:lnTo>
                  <a:pt x="5128" y="3698"/>
                </a:lnTo>
                <a:lnTo>
                  <a:pt x="5150" y="3705"/>
                </a:lnTo>
                <a:lnTo>
                  <a:pt x="5172" y="3720"/>
                </a:lnTo>
                <a:lnTo>
                  <a:pt x="5202" y="3735"/>
                </a:lnTo>
                <a:lnTo>
                  <a:pt x="5224" y="3742"/>
                </a:lnTo>
                <a:lnTo>
                  <a:pt x="5246" y="3757"/>
                </a:lnTo>
                <a:lnTo>
                  <a:pt x="5275" y="3764"/>
                </a:lnTo>
                <a:lnTo>
                  <a:pt x="5297" y="3779"/>
                </a:lnTo>
                <a:lnTo>
                  <a:pt x="5319" y="3787"/>
                </a:lnTo>
                <a:lnTo>
                  <a:pt x="5349" y="3802"/>
                </a:lnTo>
                <a:lnTo>
                  <a:pt x="5371" y="3809"/>
                </a:lnTo>
                <a:lnTo>
                  <a:pt x="5393" y="3816"/>
                </a:lnTo>
                <a:lnTo>
                  <a:pt x="5415" y="3824"/>
                </a:lnTo>
                <a:lnTo>
                  <a:pt x="5444" y="3839"/>
                </a:lnTo>
                <a:lnTo>
                  <a:pt x="5466" y="3846"/>
                </a:lnTo>
                <a:lnTo>
                  <a:pt x="5488" y="3854"/>
                </a:lnTo>
                <a:lnTo>
                  <a:pt x="5518" y="3868"/>
                </a:lnTo>
                <a:lnTo>
                  <a:pt x="5540" y="3876"/>
                </a:lnTo>
                <a:lnTo>
                  <a:pt x="5562" y="3883"/>
                </a:lnTo>
                <a:lnTo>
                  <a:pt x="5584" y="3891"/>
                </a:lnTo>
                <a:lnTo>
                  <a:pt x="5613" y="3898"/>
                </a:lnTo>
                <a:lnTo>
                  <a:pt x="5635" y="3913"/>
                </a:lnTo>
                <a:lnTo>
                  <a:pt x="5657" y="3920"/>
                </a:lnTo>
                <a:lnTo>
                  <a:pt x="5687" y="3928"/>
                </a:lnTo>
                <a:lnTo>
                  <a:pt x="5709" y="3935"/>
                </a:lnTo>
                <a:lnTo>
                  <a:pt x="5731" y="3943"/>
                </a:lnTo>
                <a:lnTo>
                  <a:pt x="5753" y="3950"/>
                </a:lnTo>
                <a:lnTo>
                  <a:pt x="5782" y="3958"/>
                </a:lnTo>
                <a:lnTo>
                  <a:pt x="5804" y="3965"/>
                </a:lnTo>
                <a:lnTo>
                  <a:pt x="5826" y="3972"/>
                </a:lnTo>
                <a:lnTo>
                  <a:pt x="5856" y="3980"/>
                </a:lnTo>
                <a:lnTo>
                  <a:pt x="5878" y="3987"/>
                </a:lnTo>
                <a:lnTo>
                  <a:pt x="5900" y="3995"/>
                </a:lnTo>
                <a:lnTo>
                  <a:pt x="5929" y="4002"/>
                </a:lnTo>
                <a:lnTo>
                  <a:pt x="5951" y="4009"/>
                </a:lnTo>
                <a:lnTo>
                  <a:pt x="5973" y="4017"/>
                </a:lnTo>
                <a:lnTo>
                  <a:pt x="5995" y="4017"/>
                </a:lnTo>
                <a:lnTo>
                  <a:pt x="6025" y="4032"/>
                </a:lnTo>
                <a:lnTo>
                  <a:pt x="6047" y="4032"/>
                </a:lnTo>
              </a:path>
            </a:pathLst>
          </a:custGeom>
          <a:noFill/>
          <a:ln w="19050">
            <a:solidFill>
              <a:schemeClr val="accent1"/>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72755" name="Text Box 20">
            <a:extLst>
              <a:ext uri="{FF2B5EF4-FFF2-40B4-BE49-F238E27FC236}">
                <a16:creationId xmlns:a16="http://schemas.microsoft.com/office/drawing/2014/main" id="{1BE43493-3428-4DD4-B06F-084626E6760B}"/>
              </a:ext>
            </a:extLst>
          </p:cNvPr>
          <p:cNvSpPr txBox="1">
            <a:spLocks noChangeArrowheads="1"/>
          </p:cNvSpPr>
          <p:nvPr/>
        </p:nvSpPr>
        <p:spPr bwMode="auto">
          <a:xfrm>
            <a:off x="4359275" y="3511551"/>
            <a:ext cx="655638" cy="257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lstStyle>
            <a:lvl1pPr>
              <a:lnSpc>
                <a:spcPct val="120000"/>
              </a:lnSpc>
              <a:spcBef>
                <a:spcPct val="30000"/>
              </a:spcBef>
              <a:buFont typeface="Wingdings" panose="05000000000000000000" pitchFamily="2" charset="2"/>
              <a:buChar char=""/>
              <a:defRPr sz="2400" b="1">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a:lnSpc>
                <a:spcPct val="100000"/>
              </a:lnSpc>
              <a:spcBef>
                <a:spcPct val="0"/>
              </a:spcBef>
              <a:buFontTx/>
              <a:buNone/>
            </a:pPr>
            <a:r>
              <a:rPr lang="en-US" altLang="zh-CN" sz="1400" b="0" i="1">
                <a:latin typeface="微软雅黑" panose="020B0503020204020204" pitchFamily="34" charset="-122"/>
                <a:ea typeface="微软雅黑" panose="020B0503020204020204" pitchFamily="34" charset="-122"/>
              </a:rPr>
              <a:t>ω/ω</a:t>
            </a:r>
            <a:r>
              <a:rPr lang="en-US" altLang="zh-CN" sz="1400" b="0" baseline="-25000">
                <a:latin typeface="微软雅黑" panose="020B0503020204020204" pitchFamily="34" charset="-122"/>
                <a:ea typeface="微软雅黑" panose="020B0503020204020204" pitchFamily="34" charset="-122"/>
              </a:rPr>
              <a:t>0</a:t>
            </a:r>
          </a:p>
        </p:txBody>
      </p:sp>
      <p:sp>
        <p:nvSpPr>
          <p:cNvPr id="72756" name="Line 21">
            <a:extLst>
              <a:ext uri="{FF2B5EF4-FFF2-40B4-BE49-F238E27FC236}">
                <a16:creationId xmlns:a16="http://schemas.microsoft.com/office/drawing/2014/main" id="{099A4A2A-00DE-4808-B5A9-72517B78E55B}"/>
              </a:ext>
            </a:extLst>
          </p:cNvPr>
          <p:cNvSpPr>
            <a:spLocks noChangeShapeType="1"/>
          </p:cNvSpPr>
          <p:nvPr/>
        </p:nvSpPr>
        <p:spPr bwMode="auto">
          <a:xfrm flipV="1">
            <a:off x="3267075" y="2443164"/>
            <a:ext cx="236538" cy="731837"/>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72757" name="Line 22">
            <a:extLst>
              <a:ext uri="{FF2B5EF4-FFF2-40B4-BE49-F238E27FC236}">
                <a16:creationId xmlns:a16="http://schemas.microsoft.com/office/drawing/2014/main" id="{6A0DBABF-98AC-4F2A-A322-9904BF88625B}"/>
              </a:ext>
            </a:extLst>
          </p:cNvPr>
          <p:cNvSpPr>
            <a:spLocks noChangeShapeType="1"/>
          </p:cNvSpPr>
          <p:nvPr/>
        </p:nvSpPr>
        <p:spPr bwMode="auto">
          <a:xfrm flipV="1">
            <a:off x="3403600" y="2447925"/>
            <a:ext cx="515938" cy="820738"/>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72758" name="Line 23">
            <a:extLst>
              <a:ext uri="{FF2B5EF4-FFF2-40B4-BE49-F238E27FC236}">
                <a16:creationId xmlns:a16="http://schemas.microsoft.com/office/drawing/2014/main" id="{4028BA26-DECC-4A51-890B-2947F83FE6F2}"/>
              </a:ext>
            </a:extLst>
          </p:cNvPr>
          <p:cNvSpPr>
            <a:spLocks noChangeShapeType="1"/>
          </p:cNvSpPr>
          <p:nvPr/>
        </p:nvSpPr>
        <p:spPr bwMode="auto">
          <a:xfrm flipV="1">
            <a:off x="3703638" y="2481263"/>
            <a:ext cx="628650" cy="862012"/>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72759" name="Line 24">
            <a:extLst>
              <a:ext uri="{FF2B5EF4-FFF2-40B4-BE49-F238E27FC236}">
                <a16:creationId xmlns:a16="http://schemas.microsoft.com/office/drawing/2014/main" id="{0754F42D-37E8-417B-91BE-F7D8711E758A}"/>
              </a:ext>
            </a:extLst>
          </p:cNvPr>
          <p:cNvSpPr>
            <a:spLocks noChangeShapeType="1"/>
          </p:cNvSpPr>
          <p:nvPr/>
        </p:nvSpPr>
        <p:spPr bwMode="auto">
          <a:xfrm flipV="1">
            <a:off x="4106864" y="2459039"/>
            <a:ext cx="581025" cy="738187"/>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72760" name="Rectangle 25">
            <a:extLst>
              <a:ext uri="{FF2B5EF4-FFF2-40B4-BE49-F238E27FC236}">
                <a16:creationId xmlns:a16="http://schemas.microsoft.com/office/drawing/2014/main" id="{B7917FB8-A03E-4D08-ACC4-FED70C744990}"/>
              </a:ext>
            </a:extLst>
          </p:cNvPr>
          <p:cNvSpPr>
            <a:spLocks noChangeArrowheads="1"/>
          </p:cNvSpPr>
          <p:nvPr/>
        </p:nvSpPr>
        <p:spPr bwMode="auto">
          <a:xfrm>
            <a:off x="2088639" y="3525838"/>
            <a:ext cx="105798"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wrap="none" lIns="0" tIns="0" rIns="0" bIns="0">
            <a:spAutoFit/>
          </a:bodyPr>
          <a:lstStyle>
            <a:lvl1pPr>
              <a:lnSpc>
                <a:spcPct val="120000"/>
              </a:lnSpc>
              <a:spcBef>
                <a:spcPct val="30000"/>
              </a:spcBef>
              <a:buFont typeface="Wingdings" panose="05000000000000000000" pitchFamily="2" charset="2"/>
              <a:buChar char=""/>
              <a:defRPr sz="2400" b="1">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a:lnSpc>
                <a:spcPct val="100000"/>
              </a:lnSpc>
              <a:spcBef>
                <a:spcPct val="0"/>
              </a:spcBef>
              <a:buFontTx/>
              <a:buNone/>
            </a:pPr>
            <a:r>
              <a:rPr lang="en-US" altLang="zh-CN" sz="1400" b="0">
                <a:solidFill>
                  <a:srgbClr val="000000"/>
                </a:solidFill>
                <a:latin typeface="微软雅黑" panose="020B0503020204020204" pitchFamily="34" charset="-122"/>
                <a:ea typeface="微软雅黑" panose="020B0503020204020204" pitchFamily="34" charset="-122"/>
              </a:rPr>
              <a:t>0</a:t>
            </a:r>
            <a:endParaRPr lang="en-US" altLang="zh-CN" sz="1400" b="0">
              <a:latin typeface="微软雅黑" panose="020B0503020204020204" pitchFamily="34" charset="-122"/>
              <a:ea typeface="微软雅黑" panose="020B0503020204020204" pitchFamily="34" charset="-122"/>
            </a:endParaRPr>
          </a:p>
        </p:txBody>
      </p:sp>
      <p:sp>
        <p:nvSpPr>
          <p:cNvPr id="72761" name="Rectangle 26">
            <a:extLst>
              <a:ext uri="{FF2B5EF4-FFF2-40B4-BE49-F238E27FC236}">
                <a16:creationId xmlns:a16="http://schemas.microsoft.com/office/drawing/2014/main" id="{0B5EF1B9-A883-45F7-BF02-868EAB86A0FE}"/>
              </a:ext>
            </a:extLst>
          </p:cNvPr>
          <p:cNvSpPr>
            <a:spLocks noChangeArrowheads="1"/>
          </p:cNvSpPr>
          <p:nvPr/>
        </p:nvSpPr>
        <p:spPr bwMode="auto">
          <a:xfrm>
            <a:off x="1920436" y="2692400"/>
            <a:ext cx="254878"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wrap="none" lIns="0" tIns="0" rIns="0" bIns="0">
            <a:spAutoFit/>
          </a:bodyPr>
          <a:lstStyle>
            <a:lvl1pPr>
              <a:lnSpc>
                <a:spcPct val="120000"/>
              </a:lnSpc>
              <a:spcBef>
                <a:spcPct val="30000"/>
              </a:spcBef>
              <a:buFont typeface="Wingdings" panose="05000000000000000000" pitchFamily="2" charset="2"/>
              <a:buChar char=""/>
              <a:defRPr sz="2400" b="1">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a:lnSpc>
                <a:spcPct val="100000"/>
              </a:lnSpc>
              <a:spcBef>
                <a:spcPct val="0"/>
              </a:spcBef>
              <a:buFontTx/>
              <a:buNone/>
            </a:pPr>
            <a:r>
              <a:rPr lang="en-US" altLang="zh-CN" sz="1400" b="0">
                <a:solidFill>
                  <a:srgbClr val="000000"/>
                </a:solidFill>
                <a:latin typeface="微软雅黑" panose="020B0503020204020204" pitchFamily="34" charset="-122"/>
                <a:ea typeface="微软雅黑" panose="020B0503020204020204" pitchFamily="34" charset="-122"/>
              </a:rPr>
              <a:t>0.5</a:t>
            </a:r>
            <a:endParaRPr lang="en-US" altLang="zh-CN" sz="1400" b="0">
              <a:latin typeface="微软雅黑" panose="020B0503020204020204" pitchFamily="34" charset="-122"/>
              <a:ea typeface="微软雅黑" panose="020B0503020204020204" pitchFamily="34" charset="-122"/>
            </a:endParaRPr>
          </a:p>
        </p:txBody>
      </p:sp>
      <p:sp>
        <p:nvSpPr>
          <p:cNvPr id="72762" name="Rectangle 27">
            <a:extLst>
              <a:ext uri="{FF2B5EF4-FFF2-40B4-BE49-F238E27FC236}">
                <a16:creationId xmlns:a16="http://schemas.microsoft.com/office/drawing/2014/main" id="{4B7BBCD7-C099-44B9-B8B1-EC1A10EA9980}"/>
              </a:ext>
            </a:extLst>
          </p:cNvPr>
          <p:cNvSpPr>
            <a:spLocks noChangeArrowheads="1"/>
          </p:cNvSpPr>
          <p:nvPr/>
        </p:nvSpPr>
        <p:spPr bwMode="auto">
          <a:xfrm>
            <a:off x="3131626" y="3536950"/>
            <a:ext cx="105798"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wrap="none" lIns="0" tIns="0" rIns="0" bIns="0">
            <a:spAutoFit/>
          </a:bodyPr>
          <a:lstStyle>
            <a:lvl1pPr>
              <a:lnSpc>
                <a:spcPct val="120000"/>
              </a:lnSpc>
              <a:spcBef>
                <a:spcPct val="30000"/>
              </a:spcBef>
              <a:buFont typeface="Wingdings" panose="05000000000000000000" pitchFamily="2" charset="2"/>
              <a:buChar char=""/>
              <a:defRPr sz="2400" b="1">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a:lnSpc>
                <a:spcPct val="100000"/>
              </a:lnSpc>
              <a:spcBef>
                <a:spcPct val="0"/>
              </a:spcBef>
              <a:buFontTx/>
              <a:buNone/>
            </a:pPr>
            <a:r>
              <a:rPr lang="en-US" altLang="zh-CN" sz="1400" b="0">
                <a:solidFill>
                  <a:srgbClr val="000000"/>
                </a:solidFill>
                <a:latin typeface="微软雅黑" panose="020B0503020204020204" pitchFamily="34" charset="-122"/>
                <a:ea typeface="微软雅黑" panose="020B0503020204020204" pitchFamily="34" charset="-122"/>
              </a:rPr>
              <a:t>1</a:t>
            </a:r>
            <a:endParaRPr lang="en-US" altLang="zh-CN" sz="1400" b="0">
              <a:latin typeface="微软雅黑" panose="020B0503020204020204" pitchFamily="34" charset="-122"/>
              <a:ea typeface="微软雅黑" panose="020B0503020204020204" pitchFamily="34" charset="-122"/>
            </a:endParaRPr>
          </a:p>
        </p:txBody>
      </p:sp>
      <p:sp>
        <p:nvSpPr>
          <p:cNvPr id="72763" name="Rectangle 28">
            <a:extLst>
              <a:ext uri="{FF2B5EF4-FFF2-40B4-BE49-F238E27FC236}">
                <a16:creationId xmlns:a16="http://schemas.microsoft.com/office/drawing/2014/main" id="{5E485A2E-F621-4862-A70C-040C0095B04C}"/>
              </a:ext>
            </a:extLst>
          </p:cNvPr>
          <p:cNvSpPr>
            <a:spLocks noChangeArrowheads="1"/>
          </p:cNvSpPr>
          <p:nvPr/>
        </p:nvSpPr>
        <p:spPr bwMode="auto">
          <a:xfrm>
            <a:off x="4074601" y="3527425"/>
            <a:ext cx="105798"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wrap="none" lIns="0" tIns="0" rIns="0" bIns="0">
            <a:spAutoFit/>
          </a:bodyPr>
          <a:lstStyle>
            <a:lvl1pPr>
              <a:lnSpc>
                <a:spcPct val="120000"/>
              </a:lnSpc>
              <a:spcBef>
                <a:spcPct val="30000"/>
              </a:spcBef>
              <a:buFont typeface="Wingdings" panose="05000000000000000000" pitchFamily="2" charset="2"/>
              <a:buChar char=""/>
              <a:defRPr sz="2400" b="1">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a:lnSpc>
                <a:spcPct val="100000"/>
              </a:lnSpc>
              <a:spcBef>
                <a:spcPct val="0"/>
              </a:spcBef>
              <a:buFontTx/>
              <a:buNone/>
            </a:pPr>
            <a:r>
              <a:rPr lang="en-US" altLang="zh-CN" sz="1400" b="0">
                <a:solidFill>
                  <a:srgbClr val="000000"/>
                </a:solidFill>
                <a:latin typeface="微软雅黑" panose="020B0503020204020204" pitchFamily="34" charset="-122"/>
                <a:ea typeface="微软雅黑" panose="020B0503020204020204" pitchFamily="34" charset="-122"/>
              </a:rPr>
              <a:t>2</a:t>
            </a:r>
            <a:endParaRPr lang="en-US" altLang="zh-CN" sz="1400" b="0">
              <a:latin typeface="微软雅黑" panose="020B0503020204020204" pitchFamily="34" charset="-122"/>
              <a:ea typeface="微软雅黑" panose="020B0503020204020204" pitchFamily="34" charset="-122"/>
            </a:endParaRPr>
          </a:p>
        </p:txBody>
      </p:sp>
      <p:sp>
        <p:nvSpPr>
          <p:cNvPr id="72764" name="Rectangle 29">
            <a:extLst>
              <a:ext uri="{FF2B5EF4-FFF2-40B4-BE49-F238E27FC236}">
                <a16:creationId xmlns:a16="http://schemas.microsoft.com/office/drawing/2014/main" id="{20C24CE2-B806-4BF3-8EA0-7FDA370B0C6E}"/>
              </a:ext>
            </a:extLst>
          </p:cNvPr>
          <p:cNvSpPr>
            <a:spLocks noChangeArrowheads="1"/>
          </p:cNvSpPr>
          <p:nvPr/>
        </p:nvSpPr>
        <p:spPr bwMode="auto">
          <a:xfrm>
            <a:off x="4287326" y="2246313"/>
            <a:ext cx="105798"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wrap="none" lIns="0" tIns="0" rIns="0" bIns="0">
            <a:spAutoFit/>
          </a:bodyPr>
          <a:lstStyle>
            <a:lvl1pPr>
              <a:lnSpc>
                <a:spcPct val="120000"/>
              </a:lnSpc>
              <a:spcBef>
                <a:spcPct val="30000"/>
              </a:spcBef>
              <a:buFont typeface="Wingdings" panose="05000000000000000000" pitchFamily="2" charset="2"/>
              <a:buChar char=""/>
              <a:defRPr sz="2400" b="1">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a:lnSpc>
                <a:spcPct val="100000"/>
              </a:lnSpc>
              <a:spcBef>
                <a:spcPct val="0"/>
              </a:spcBef>
              <a:buFontTx/>
              <a:buNone/>
            </a:pPr>
            <a:r>
              <a:rPr lang="en-US" altLang="zh-CN" sz="1400" b="0">
                <a:solidFill>
                  <a:srgbClr val="000000"/>
                </a:solidFill>
                <a:latin typeface="微软雅黑" panose="020B0503020204020204" pitchFamily="34" charset="-122"/>
                <a:ea typeface="微软雅黑" panose="020B0503020204020204" pitchFamily="34" charset="-122"/>
              </a:rPr>
              <a:t>2</a:t>
            </a:r>
            <a:endParaRPr lang="en-US" altLang="zh-CN" sz="1400" b="0">
              <a:latin typeface="微软雅黑" panose="020B0503020204020204" pitchFamily="34" charset="-122"/>
              <a:ea typeface="微软雅黑" panose="020B0503020204020204" pitchFamily="34" charset="-122"/>
            </a:endParaRPr>
          </a:p>
        </p:txBody>
      </p:sp>
      <p:sp>
        <p:nvSpPr>
          <p:cNvPr id="72765" name="Rectangle 30">
            <a:extLst>
              <a:ext uri="{FF2B5EF4-FFF2-40B4-BE49-F238E27FC236}">
                <a16:creationId xmlns:a16="http://schemas.microsoft.com/office/drawing/2014/main" id="{AE817B21-83EE-4F8B-B769-3D2AC8DB9670}"/>
              </a:ext>
            </a:extLst>
          </p:cNvPr>
          <p:cNvSpPr>
            <a:spLocks noChangeArrowheads="1"/>
          </p:cNvSpPr>
          <p:nvPr/>
        </p:nvSpPr>
        <p:spPr bwMode="auto">
          <a:xfrm>
            <a:off x="4673089" y="2244725"/>
            <a:ext cx="105798"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wrap="none" lIns="0" tIns="0" rIns="0" bIns="0">
            <a:spAutoFit/>
          </a:bodyPr>
          <a:lstStyle>
            <a:lvl1pPr>
              <a:lnSpc>
                <a:spcPct val="120000"/>
              </a:lnSpc>
              <a:spcBef>
                <a:spcPct val="30000"/>
              </a:spcBef>
              <a:buFont typeface="Wingdings" panose="05000000000000000000" pitchFamily="2" charset="2"/>
              <a:buChar char=""/>
              <a:defRPr sz="2400" b="1">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a:lnSpc>
                <a:spcPct val="100000"/>
              </a:lnSpc>
              <a:spcBef>
                <a:spcPct val="0"/>
              </a:spcBef>
              <a:buFontTx/>
              <a:buNone/>
            </a:pPr>
            <a:r>
              <a:rPr lang="en-US" altLang="zh-CN" sz="1400" b="0">
                <a:solidFill>
                  <a:srgbClr val="000000"/>
                </a:solidFill>
                <a:latin typeface="微软雅黑" panose="020B0503020204020204" pitchFamily="34" charset="-122"/>
                <a:ea typeface="微软雅黑" panose="020B0503020204020204" pitchFamily="34" charset="-122"/>
              </a:rPr>
              <a:t>1</a:t>
            </a:r>
            <a:endParaRPr lang="en-US" altLang="zh-CN" sz="1400" b="0">
              <a:latin typeface="微软雅黑" panose="020B0503020204020204" pitchFamily="34" charset="-122"/>
              <a:ea typeface="微软雅黑" panose="020B0503020204020204" pitchFamily="34" charset="-122"/>
            </a:endParaRPr>
          </a:p>
        </p:txBody>
      </p:sp>
      <p:sp>
        <p:nvSpPr>
          <p:cNvPr id="72766" name="Rectangle 31">
            <a:extLst>
              <a:ext uri="{FF2B5EF4-FFF2-40B4-BE49-F238E27FC236}">
                <a16:creationId xmlns:a16="http://schemas.microsoft.com/office/drawing/2014/main" id="{ED325F99-D96E-40FD-8E47-40469F7505D8}"/>
              </a:ext>
            </a:extLst>
          </p:cNvPr>
          <p:cNvSpPr>
            <a:spLocks noChangeArrowheads="1"/>
          </p:cNvSpPr>
          <p:nvPr/>
        </p:nvSpPr>
        <p:spPr bwMode="auto">
          <a:xfrm>
            <a:off x="3846001" y="2241550"/>
            <a:ext cx="105798"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wrap="none" lIns="0" tIns="0" rIns="0" bIns="0">
            <a:spAutoFit/>
          </a:bodyPr>
          <a:lstStyle>
            <a:lvl1pPr>
              <a:lnSpc>
                <a:spcPct val="120000"/>
              </a:lnSpc>
              <a:spcBef>
                <a:spcPct val="30000"/>
              </a:spcBef>
              <a:buFont typeface="Wingdings" panose="05000000000000000000" pitchFamily="2" charset="2"/>
              <a:buChar char=""/>
              <a:defRPr sz="2400" b="1">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a:lnSpc>
                <a:spcPct val="100000"/>
              </a:lnSpc>
              <a:spcBef>
                <a:spcPct val="0"/>
              </a:spcBef>
              <a:buFontTx/>
              <a:buNone/>
            </a:pPr>
            <a:r>
              <a:rPr lang="en-US" altLang="zh-CN" sz="1400" b="0">
                <a:solidFill>
                  <a:srgbClr val="000000"/>
                </a:solidFill>
                <a:latin typeface="微软雅黑" panose="020B0503020204020204" pitchFamily="34" charset="-122"/>
                <a:ea typeface="微软雅黑" panose="020B0503020204020204" pitchFamily="34" charset="-122"/>
              </a:rPr>
              <a:t>3</a:t>
            </a:r>
            <a:endParaRPr lang="en-US" altLang="zh-CN" sz="1400" b="0">
              <a:latin typeface="微软雅黑" panose="020B0503020204020204" pitchFamily="34" charset="-122"/>
              <a:ea typeface="微软雅黑" panose="020B0503020204020204" pitchFamily="34" charset="-122"/>
            </a:endParaRPr>
          </a:p>
        </p:txBody>
      </p:sp>
      <p:sp>
        <p:nvSpPr>
          <p:cNvPr id="72767" name="Rectangle 32">
            <a:extLst>
              <a:ext uri="{FF2B5EF4-FFF2-40B4-BE49-F238E27FC236}">
                <a16:creationId xmlns:a16="http://schemas.microsoft.com/office/drawing/2014/main" id="{308EE7A7-A1A0-4C2D-9EB0-B5FDB2D4BE10}"/>
              </a:ext>
            </a:extLst>
          </p:cNvPr>
          <p:cNvSpPr>
            <a:spLocks noChangeArrowheads="1"/>
          </p:cNvSpPr>
          <p:nvPr/>
        </p:nvSpPr>
        <p:spPr bwMode="auto">
          <a:xfrm>
            <a:off x="3441189" y="2232025"/>
            <a:ext cx="105798"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wrap="none" lIns="0" tIns="0" rIns="0" bIns="0">
            <a:spAutoFit/>
          </a:bodyPr>
          <a:lstStyle>
            <a:lvl1pPr>
              <a:lnSpc>
                <a:spcPct val="120000"/>
              </a:lnSpc>
              <a:spcBef>
                <a:spcPct val="30000"/>
              </a:spcBef>
              <a:buFont typeface="Wingdings" panose="05000000000000000000" pitchFamily="2" charset="2"/>
              <a:buChar char=""/>
              <a:defRPr sz="2400" b="1">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a:lnSpc>
                <a:spcPct val="100000"/>
              </a:lnSpc>
              <a:spcBef>
                <a:spcPct val="0"/>
              </a:spcBef>
              <a:buFontTx/>
              <a:buNone/>
            </a:pPr>
            <a:r>
              <a:rPr lang="en-US" altLang="zh-CN" sz="1400" b="0">
                <a:solidFill>
                  <a:srgbClr val="000000"/>
                </a:solidFill>
                <a:latin typeface="微软雅黑" panose="020B0503020204020204" pitchFamily="34" charset="-122"/>
                <a:ea typeface="微软雅黑" panose="020B0503020204020204" pitchFamily="34" charset="-122"/>
              </a:rPr>
              <a:t>4</a:t>
            </a:r>
            <a:endParaRPr lang="en-US" altLang="zh-CN" sz="1400" b="0">
              <a:latin typeface="微软雅黑" panose="020B0503020204020204" pitchFamily="34" charset="-122"/>
              <a:ea typeface="微软雅黑" panose="020B0503020204020204" pitchFamily="34" charset="-122"/>
            </a:endParaRPr>
          </a:p>
        </p:txBody>
      </p:sp>
      <p:sp>
        <p:nvSpPr>
          <p:cNvPr id="72768" name="Rectangle 33">
            <a:extLst>
              <a:ext uri="{FF2B5EF4-FFF2-40B4-BE49-F238E27FC236}">
                <a16:creationId xmlns:a16="http://schemas.microsoft.com/office/drawing/2014/main" id="{6FC8C5C6-3744-4CD4-8D11-47EA44089292}"/>
              </a:ext>
            </a:extLst>
          </p:cNvPr>
          <p:cNvSpPr>
            <a:spLocks noChangeArrowheads="1"/>
          </p:cNvSpPr>
          <p:nvPr/>
        </p:nvSpPr>
        <p:spPr bwMode="auto">
          <a:xfrm>
            <a:off x="1920436" y="1943100"/>
            <a:ext cx="254878"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wrap="none" lIns="0" tIns="0" rIns="0" bIns="0">
            <a:spAutoFit/>
          </a:bodyPr>
          <a:lstStyle>
            <a:lvl1pPr>
              <a:lnSpc>
                <a:spcPct val="120000"/>
              </a:lnSpc>
              <a:spcBef>
                <a:spcPct val="30000"/>
              </a:spcBef>
              <a:buFont typeface="Wingdings" panose="05000000000000000000" pitchFamily="2" charset="2"/>
              <a:buChar char=""/>
              <a:defRPr sz="2400" b="1">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a:lnSpc>
                <a:spcPct val="100000"/>
              </a:lnSpc>
              <a:spcBef>
                <a:spcPct val="0"/>
              </a:spcBef>
              <a:buFontTx/>
              <a:buNone/>
            </a:pPr>
            <a:r>
              <a:rPr lang="en-US" altLang="zh-CN" sz="1400" b="0">
                <a:solidFill>
                  <a:srgbClr val="000000"/>
                </a:solidFill>
                <a:latin typeface="微软雅黑" panose="020B0503020204020204" pitchFamily="34" charset="-122"/>
                <a:ea typeface="微软雅黑" panose="020B0503020204020204" pitchFamily="34" charset="-122"/>
              </a:rPr>
              <a:t>1.0</a:t>
            </a:r>
            <a:endParaRPr lang="en-US" altLang="zh-CN" sz="1400" b="0">
              <a:latin typeface="微软雅黑" panose="020B0503020204020204" pitchFamily="34" charset="-122"/>
              <a:ea typeface="微软雅黑" panose="020B0503020204020204" pitchFamily="34" charset="-122"/>
            </a:endParaRPr>
          </a:p>
        </p:txBody>
      </p:sp>
      <p:sp>
        <p:nvSpPr>
          <p:cNvPr id="72769" name="Text Box 34">
            <a:extLst>
              <a:ext uri="{FF2B5EF4-FFF2-40B4-BE49-F238E27FC236}">
                <a16:creationId xmlns:a16="http://schemas.microsoft.com/office/drawing/2014/main" id="{3D81A00B-650F-424A-B72D-AEA45973F244}"/>
              </a:ext>
            </a:extLst>
          </p:cNvPr>
          <p:cNvSpPr txBox="1">
            <a:spLocks noChangeArrowheads="1"/>
          </p:cNvSpPr>
          <p:nvPr/>
        </p:nvSpPr>
        <p:spPr bwMode="auto">
          <a:xfrm>
            <a:off x="1860551" y="1690688"/>
            <a:ext cx="403225"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lstStyle>
            <a:lvl1pPr>
              <a:lnSpc>
                <a:spcPct val="120000"/>
              </a:lnSpc>
              <a:spcBef>
                <a:spcPct val="30000"/>
              </a:spcBef>
              <a:buFont typeface="Wingdings" panose="05000000000000000000" pitchFamily="2" charset="2"/>
              <a:buChar char=""/>
              <a:defRPr sz="2400" b="1">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a:lnSpc>
                <a:spcPct val="100000"/>
              </a:lnSpc>
              <a:spcBef>
                <a:spcPct val="0"/>
              </a:spcBef>
              <a:buFontTx/>
              <a:buNone/>
            </a:pPr>
            <a:r>
              <a:rPr lang="en-US" altLang="zh-CN" sz="1400" b="0" i="1">
                <a:latin typeface="微软雅黑" panose="020B0503020204020204" pitchFamily="34" charset="-122"/>
                <a:ea typeface="微软雅黑" panose="020B0503020204020204" pitchFamily="34" charset="-122"/>
              </a:rPr>
              <a:t>A</a:t>
            </a:r>
            <a:endParaRPr lang="en-US" altLang="zh-CN" sz="1400" b="0">
              <a:latin typeface="微软雅黑" panose="020B0503020204020204" pitchFamily="34" charset="-122"/>
              <a:ea typeface="微软雅黑" panose="020B0503020204020204" pitchFamily="34" charset="-122"/>
            </a:endParaRPr>
          </a:p>
        </p:txBody>
      </p:sp>
      <p:sp>
        <p:nvSpPr>
          <p:cNvPr id="72770" name="Rectangle 116">
            <a:extLst>
              <a:ext uri="{FF2B5EF4-FFF2-40B4-BE49-F238E27FC236}">
                <a16:creationId xmlns:a16="http://schemas.microsoft.com/office/drawing/2014/main" id="{A029DEF4-6310-4C1E-824F-2FC7E1A0254D}"/>
              </a:ext>
            </a:extLst>
          </p:cNvPr>
          <p:cNvSpPr>
            <a:spLocks noChangeArrowheads="1"/>
          </p:cNvSpPr>
          <p:nvPr/>
        </p:nvSpPr>
        <p:spPr bwMode="auto">
          <a:xfrm>
            <a:off x="3278188" y="1544638"/>
            <a:ext cx="1879600"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lgn="ctr">
                <a:solidFill>
                  <a:srgbClr val="000000"/>
                </a:solidFill>
                <a:miter lim="800000"/>
                <a:headEnd/>
                <a:tailEnd/>
              </a14:hiddenLine>
            </a:ext>
          </a:extLst>
        </p:spPr>
        <p:txBody>
          <a:bodyPr>
            <a:spAutoFit/>
          </a:bodyPr>
          <a:lstStyle>
            <a:lvl1pPr>
              <a:lnSpc>
                <a:spcPct val="120000"/>
              </a:lnSpc>
              <a:spcBef>
                <a:spcPct val="30000"/>
              </a:spcBef>
              <a:buFont typeface="Wingdings" panose="05000000000000000000" pitchFamily="2" charset="2"/>
              <a:buChar char=""/>
              <a:defRPr sz="2400" b="1">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lnSpc>
                <a:spcPct val="100000"/>
              </a:lnSpc>
              <a:spcBef>
                <a:spcPct val="0"/>
              </a:spcBef>
              <a:buFontTx/>
              <a:buNone/>
            </a:pPr>
            <a:r>
              <a:rPr kumimoji="1" lang="zh-CN" altLang="en-US" sz="2800" b="0">
                <a:latin typeface="微软雅黑" panose="020B0503020204020204" pitchFamily="34" charset="-122"/>
                <a:ea typeface="微软雅黑" panose="020B0503020204020204" pitchFamily="34" charset="-122"/>
              </a:rPr>
              <a:t>幅频特性</a:t>
            </a:r>
          </a:p>
        </p:txBody>
      </p:sp>
      <p:sp>
        <p:nvSpPr>
          <p:cNvPr id="72771" name="Rectangle 117">
            <a:extLst>
              <a:ext uri="{FF2B5EF4-FFF2-40B4-BE49-F238E27FC236}">
                <a16:creationId xmlns:a16="http://schemas.microsoft.com/office/drawing/2014/main" id="{2C8D4ECD-484A-40EC-8D8A-88F3ED8B99E8}"/>
              </a:ext>
            </a:extLst>
          </p:cNvPr>
          <p:cNvSpPr>
            <a:spLocks noChangeArrowheads="1"/>
          </p:cNvSpPr>
          <p:nvPr/>
        </p:nvSpPr>
        <p:spPr bwMode="auto">
          <a:xfrm>
            <a:off x="374470" y="233477"/>
            <a:ext cx="10380613" cy="1164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lgn="ctr">
                <a:solidFill>
                  <a:srgbClr val="000000"/>
                </a:solidFill>
                <a:miter lim="800000"/>
                <a:headEnd/>
                <a:tailEnd/>
              </a14:hiddenLine>
            </a:ext>
          </a:extLst>
        </p:spPr>
        <p:txBody>
          <a:bodyPr wrap="square" anchor="ctr">
            <a:spAutoFit/>
          </a:bodyPr>
          <a:lstStyle>
            <a:lvl1pPr>
              <a:lnSpc>
                <a:spcPct val="120000"/>
              </a:lnSpc>
              <a:spcBef>
                <a:spcPct val="30000"/>
              </a:spcBef>
              <a:buFont typeface="Wingdings" panose="05000000000000000000" pitchFamily="2" charset="2"/>
              <a:buChar char=""/>
              <a:defRPr sz="2400" b="1">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None/>
            </a:pPr>
            <a:r>
              <a:rPr lang="en-US" altLang="zh-CN" sz="2000" dirty="0">
                <a:latin typeface="微软雅黑" panose="020B0503020204020204" pitchFamily="34" charset="-122"/>
                <a:ea typeface="微软雅黑" panose="020B0503020204020204" pitchFamily="34" charset="-122"/>
                <a:cs typeface="Times New Roman" panose="02020603050405020304" pitchFamily="18" charset="0"/>
              </a:rPr>
              <a:t>4</a:t>
            </a:r>
            <a:r>
              <a:rPr lang="zh-CN" altLang="en-US" sz="2000" dirty="0">
                <a:latin typeface="微软雅黑" panose="020B0503020204020204" pitchFamily="34" charset="-122"/>
                <a:ea typeface="微软雅黑" panose="020B0503020204020204" pitchFamily="34" charset="-122"/>
                <a:cs typeface="Times New Roman" panose="02020603050405020304" pitchFamily="18" charset="0"/>
              </a:rPr>
              <a:t>种具有相同</a:t>
            </a:r>
            <a:r>
              <a:rPr lang="en-US" altLang="zh-CN" sz="2000" dirty="0">
                <a:latin typeface="微软雅黑" panose="020B0503020204020204" pitchFamily="34" charset="-122"/>
                <a:ea typeface="微软雅黑" panose="020B0503020204020204" pitchFamily="34" charset="-122"/>
                <a:cs typeface="Times New Roman" panose="02020603050405020304" pitchFamily="18" charset="0"/>
              </a:rPr>
              <a:t>3dB</a:t>
            </a:r>
            <a:r>
              <a:rPr lang="zh-CN" altLang="en-US" sz="2000" dirty="0">
                <a:latin typeface="微软雅黑" panose="020B0503020204020204" pitchFamily="34" charset="-122"/>
                <a:ea typeface="微软雅黑" panose="020B0503020204020204" pitchFamily="34" charset="-122"/>
                <a:cs typeface="Times New Roman" panose="02020603050405020304" pitchFamily="18" charset="0"/>
              </a:rPr>
              <a:t>转折频率</a:t>
            </a:r>
            <a:r>
              <a:rPr lang="en-US" altLang="zh-CN" sz="2000" dirty="0" err="1">
                <a:latin typeface="微软雅黑" panose="020B0503020204020204" pitchFamily="34" charset="-122"/>
                <a:ea typeface="微软雅黑" panose="020B0503020204020204" pitchFamily="34" charset="-122"/>
                <a:cs typeface="Times New Roman" panose="02020603050405020304" pitchFamily="18" charset="0"/>
              </a:rPr>
              <a:t>ωc</a:t>
            </a:r>
            <a:r>
              <a:rPr lang="zh-CN" altLang="en-US" sz="2000" dirty="0">
                <a:latin typeface="微软雅黑" panose="020B0503020204020204" pitchFamily="34" charset="-122"/>
                <a:ea typeface="微软雅黑" panose="020B0503020204020204" pitchFamily="34" charset="-122"/>
                <a:cs typeface="Times New Roman" panose="02020603050405020304" pitchFamily="18" charset="0"/>
              </a:rPr>
              <a:t>的</a:t>
            </a:r>
            <a:r>
              <a:rPr lang="en-US" altLang="zh-CN" sz="2000" dirty="0">
                <a:latin typeface="微软雅黑" panose="020B0503020204020204" pitchFamily="34" charset="-122"/>
                <a:ea typeface="微软雅黑" panose="020B0503020204020204" pitchFamily="34" charset="-122"/>
                <a:cs typeface="Times New Roman" panose="02020603050405020304" pitchFamily="18" charset="0"/>
              </a:rPr>
              <a:t>5</a:t>
            </a:r>
            <a:r>
              <a:rPr lang="zh-CN" altLang="en-US" sz="2000" dirty="0">
                <a:latin typeface="微软雅黑" panose="020B0503020204020204" pitchFamily="34" charset="-122"/>
                <a:ea typeface="微软雅黑" panose="020B0503020204020204" pitchFamily="34" charset="-122"/>
                <a:cs typeface="Times New Roman" panose="02020603050405020304" pitchFamily="18" charset="0"/>
              </a:rPr>
              <a:t>阶单位增益低通滤波器的频率特性曲线</a:t>
            </a:r>
          </a:p>
          <a:p>
            <a:pPr eaLnBrk="1" hangingPunct="1">
              <a:spcBef>
                <a:spcPct val="0"/>
              </a:spcBef>
              <a:buFontTx/>
              <a:buNone/>
            </a:pPr>
            <a:r>
              <a:rPr lang="en-US" altLang="zh-CN" sz="2000" dirty="0">
                <a:latin typeface="微软雅黑" panose="020B0503020204020204" pitchFamily="34" charset="-122"/>
                <a:ea typeface="微软雅黑" panose="020B0503020204020204" pitchFamily="34" charset="-122"/>
                <a:cs typeface="Times New Roman" panose="02020603050405020304" pitchFamily="18" charset="0"/>
              </a:rPr>
              <a:t>1-</a:t>
            </a:r>
            <a:r>
              <a:rPr lang="zh-CN" altLang="en-US" sz="2000" dirty="0">
                <a:latin typeface="微软雅黑" panose="020B0503020204020204" pitchFamily="34" charset="-122"/>
                <a:ea typeface="微软雅黑" panose="020B0503020204020204" pitchFamily="34" charset="-122"/>
                <a:cs typeface="Times New Roman" panose="02020603050405020304" pitchFamily="18" charset="0"/>
              </a:rPr>
              <a:t>五阶贝赛尔滤波器； </a:t>
            </a:r>
            <a:r>
              <a:rPr lang="en-US" altLang="zh-CN" sz="2000" dirty="0">
                <a:latin typeface="微软雅黑" panose="020B0503020204020204" pitchFamily="34" charset="-122"/>
                <a:ea typeface="微软雅黑" panose="020B0503020204020204" pitchFamily="34" charset="-122"/>
                <a:cs typeface="Times New Roman" panose="02020603050405020304" pitchFamily="18" charset="0"/>
              </a:rPr>
              <a:t>2-</a:t>
            </a:r>
            <a:r>
              <a:rPr lang="zh-CN" altLang="en-US" sz="2000" dirty="0">
                <a:latin typeface="微软雅黑" panose="020B0503020204020204" pitchFamily="34" charset="-122"/>
                <a:ea typeface="微软雅黑" panose="020B0503020204020204" pitchFamily="34" charset="-122"/>
                <a:cs typeface="Times New Roman" panose="02020603050405020304" pitchFamily="18" charset="0"/>
              </a:rPr>
              <a:t>五阶巴特沃斯滤波器；</a:t>
            </a:r>
            <a:r>
              <a:rPr lang="en-US" altLang="zh-CN" sz="2000" dirty="0">
                <a:latin typeface="微软雅黑" panose="020B0503020204020204" pitchFamily="34" charset="-122"/>
                <a:ea typeface="微软雅黑" panose="020B0503020204020204" pitchFamily="34" charset="-122"/>
                <a:cs typeface="Times New Roman" panose="02020603050405020304" pitchFamily="18" charset="0"/>
              </a:rPr>
              <a:t>3-</a:t>
            </a:r>
            <a:r>
              <a:rPr lang="zh-CN" altLang="en-US" sz="2000" dirty="0">
                <a:latin typeface="微软雅黑" panose="020B0503020204020204" pitchFamily="34" charset="-122"/>
                <a:ea typeface="微软雅黑" panose="020B0503020204020204" pitchFamily="34" charset="-122"/>
                <a:cs typeface="Times New Roman" panose="02020603050405020304" pitchFamily="18" charset="0"/>
              </a:rPr>
              <a:t>五阶通带纹波为</a:t>
            </a:r>
            <a:r>
              <a:rPr lang="en-US" altLang="zh-CN" sz="2000" dirty="0">
                <a:latin typeface="微软雅黑" panose="020B0503020204020204" pitchFamily="34" charset="-122"/>
                <a:ea typeface="微软雅黑" panose="020B0503020204020204" pitchFamily="34" charset="-122"/>
                <a:cs typeface="Times New Roman" panose="02020603050405020304" pitchFamily="18" charset="0"/>
              </a:rPr>
              <a:t>0.5 dB</a:t>
            </a:r>
            <a:r>
              <a:rPr lang="zh-CN" altLang="en-US" sz="2000" dirty="0">
                <a:latin typeface="微软雅黑" panose="020B0503020204020204" pitchFamily="34" charset="-122"/>
                <a:ea typeface="微软雅黑" panose="020B0503020204020204" pitchFamily="34" charset="-122"/>
                <a:cs typeface="Times New Roman" panose="02020603050405020304" pitchFamily="18" charset="0"/>
              </a:rPr>
              <a:t>的切比雪夫滤波器； </a:t>
            </a:r>
            <a:r>
              <a:rPr lang="en-US" altLang="zh-CN" sz="2000" dirty="0">
                <a:latin typeface="微软雅黑" panose="020B0503020204020204" pitchFamily="34" charset="-122"/>
                <a:ea typeface="微软雅黑" panose="020B0503020204020204" pitchFamily="34" charset="-122"/>
                <a:cs typeface="Times New Roman" panose="02020603050405020304" pitchFamily="18" charset="0"/>
              </a:rPr>
              <a:t>4-</a:t>
            </a:r>
            <a:r>
              <a:rPr lang="zh-CN" altLang="en-US" sz="2000" dirty="0">
                <a:latin typeface="微软雅黑" panose="020B0503020204020204" pitchFamily="34" charset="-122"/>
                <a:ea typeface="微软雅黑" panose="020B0503020204020204" pitchFamily="34" charset="-122"/>
                <a:cs typeface="Times New Roman" panose="02020603050405020304" pitchFamily="18" charset="0"/>
              </a:rPr>
              <a:t>五阶通带纹波为</a:t>
            </a:r>
            <a:r>
              <a:rPr lang="en-US" altLang="zh-CN" sz="2000" dirty="0">
                <a:latin typeface="微软雅黑" panose="020B0503020204020204" pitchFamily="34" charset="-122"/>
                <a:ea typeface="微软雅黑" panose="020B0503020204020204" pitchFamily="34" charset="-122"/>
                <a:cs typeface="Times New Roman" panose="02020603050405020304" pitchFamily="18" charset="0"/>
              </a:rPr>
              <a:t>2 dB</a:t>
            </a:r>
            <a:r>
              <a:rPr lang="zh-CN" altLang="en-US" sz="2000" dirty="0">
                <a:latin typeface="微软雅黑" panose="020B0503020204020204" pitchFamily="34" charset="-122"/>
                <a:ea typeface="微软雅黑" panose="020B0503020204020204" pitchFamily="34" charset="-122"/>
                <a:cs typeface="Times New Roman" panose="02020603050405020304" pitchFamily="18" charset="0"/>
              </a:rPr>
              <a:t>的 切比雪夫滤波器</a:t>
            </a:r>
          </a:p>
        </p:txBody>
      </p:sp>
      <p:graphicFrame>
        <p:nvGraphicFramePr>
          <p:cNvPr id="72772" name="Object 118">
            <a:extLst>
              <a:ext uri="{FF2B5EF4-FFF2-40B4-BE49-F238E27FC236}">
                <a16:creationId xmlns:a16="http://schemas.microsoft.com/office/drawing/2014/main" id="{51A57E8F-3383-41C5-BD0D-975A4DD23E89}"/>
              </a:ext>
            </a:extLst>
          </p:cNvPr>
          <p:cNvGraphicFramePr>
            <a:graphicFrameLocks noChangeAspect="1"/>
          </p:cNvGraphicFramePr>
          <p:nvPr>
            <p:extLst>
              <p:ext uri="{D42A27DB-BD31-4B8C-83A1-F6EECF244321}">
                <p14:modId xmlns:p14="http://schemas.microsoft.com/office/powerpoint/2010/main" val="361949174"/>
              </p:ext>
            </p:extLst>
          </p:nvPr>
        </p:nvGraphicFramePr>
        <p:xfrm>
          <a:off x="2341563" y="6080126"/>
          <a:ext cx="1930400" cy="428625"/>
        </p:xfrm>
        <a:graphic>
          <a:graphicData uri="http://schemas.openxmlformats.org/presentationml/2006/ole">
            <mc:AlternateContent xmlns:mc="http://schemas.openxmlformats.org/markup-compatibility/2006">
              <mc:Choice xmlns:v="urn:schemas-microsoft-com:vml" Requires="v">
                <p:oleObj spid="_x0000_s21513" name="Equation" r:id="rId3" imgW="1028700" imgH="228600" progId="Equation.DSMT4">
                  <p:embed/>
                </p:oleObj>
              </mc:Choice>
              <mc:Fallback>
                <p:oleObj name="Equation" r:id="rId3" imgW="1028700" imgH="228600" progId="Equation.DSMT4">
                  <p:embed/>
                  <p:pic>
                    <p:nvPicPr>
                      <p:cNvPr id="72772" name="Object 118">
                        <a:extLst>
                          <a:ext uri="{FF2B5EF4-FFF2-40B4-BE49-F238E27FC236}">
                            <a16:creationId xmlns:a16="http://schemas.microsoft.com/office/drawing/2014/main" id="{51A57E8F-3383-41C5-BD0D-975A4DD23E8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341563" y="6080126"/>
                        <a:ext cx="1930400" cy="428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72773" name="Oval 68">
            <a:extLst>
              <a:ext uri="{FF2B5EF4-FFF2-40B4-BE49-F238E27FC236}">
                <a16:creationId xmlns:a16="http://schemas.microsoft.com/office/drawing/2014/main" id="{FD732BB9-CD90-4BDD-A087-ACF547B99FF3}"/>
              </a:ext>
            </a:extLst>
          </p:cNvPr>
          <p:cNvSpPr>
            <a:spLocks noChangeArrowheads="1"/>
          </p:cNvSpPr>
          <p:nvPr/>
        </p:nvSpPr>
        <p:spPr bwMode="auto">
          <a:xfrm>
            <a:off x="3349625" y="2192339"/>
            <a:ext cx="649288" cy="287337"/>
          </a:xfrm>
          <a:prstGeom prst="ellipse">
            <a:avLst/>
          </a:prstGeom>
          <a:noFill/>
          <a:ln w="25400" algn="ctr">
            <a:solidFill>
              <a:srgbClr val="FF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lvl1pPr>
              <a:lnSpc>
                <a:spcPct val="120000"/>
              </a:lnSpc>
              <a:spcBef>
                <a:spcPct val="30000"/>
              </a:spcBef>
              <a:buFont typeface="Wingdings" panose="05000000000000000000" pitchFamily="2" charset="2"/>
              <a:buChar char=""/>
              <a:defRPr sz="2400" b="1">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lnSpc>
                <a:spcPct val="100000"/>
              </a:lnSpc>
              <a:spcBef>
                <a:spcPct val="20000"/>
              </a:spcBef>
              <a:buFontTx/>
              <a:buNone/>
            </a:pPr>
            <a:endParaRPr lang="zh-CN" altLang="en-US">
              <a:solidFill>
                <a:srgbClr val="0000FF"/>
              </a:solidFill>
              <a:latin typeface="微软雅黑" panose="020B0503020204020204" pitchFamily="34" charset="-122"/>
              <a:ea typeface="微软雅黑" panose="020B0503020204020204" pitchFamily="34" charset="-122"/>
            </a:endParaRPr>
          </a:p>
        </p:txBody>
      </p:sp>
      <p:sp>
        <p:nvSpPr>
          <p:cNvPr id="72774" name="Oval 69">
            <a:extLst>
              <a:ext uri="{FF2B5EF4-FFF2-40B4-BE49-F238E27FC236}">
                <a16:creationId xmlns:a16="http://schemas.microsoft.com/office/drawing/2014/main" id="{7E00897F-AC7B-4C67-A166-6F7471A17652}"/>
              </a:ext>
            </a:extLst>
          </p:cNvPr>
          <p:cNvSpPr>
            <a:spLocks noChangeArrowheads="1"/>
          </p:cNvSpPr>
          <p:nvPr/>
        </p:nvSpPr>
        <p:spPr bwMode="auto">
          <a:xfrm>
            <a:off x="4214814" y="4711701"/>
            <a:ext cx="503237" cy="360363"/>
          </a:xfrm>
          <a:prstGeom prst="ellipse">
            <a:avLst/>
          </a:prstGeom>
          <a:noFill/>
          <a:ln w="25400" algn="ctr">
            <a:solidFill>
              <a:srgbClr val="FF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lvl1pPr>
              <a:lnSpc>
                <a:spcPct val="120000"/>
              </a:lnSpc>
              <a:spcBef>
                <a:spcPct val="30000"/>
              </a:spcBef>
              <a:buFont typeface="Wingdings" panose="05000000000000000000" pitchFamily="2" charset="2"/>
              <a:buChar char=""/>
              <a:defRPr sz="2400" b="1">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lnSpc>
                <a:spcPct val="100000"/>
              </a:lnSpc>
              <a:spcBef>
                <a:spcPct val="20000"/>
              </a:spcBef>
              <a:buFontTx/>
              <a:buNone/>
            </a:pPr>
            <a:endParaRPr lang="zh-CN" altLang="en-US">
              <a:solidFill>
                <a:srgbClr val="0000FF"/>
              </a:solidFill>
              <a:latin typeface="微软雅黑" panose="020B0503020204020204" pitchFamily="34" charset="-122"/>
              <a:ea typeface="微软雅黑" panose="020B0503020204020204" pitchFamily="34" charset="-122"/>
            </a:endParaRPr>
          </a:p>
        </p:txBody>
      </p:sp>
      <p:sp>
        <p:nvSpPr>
          <p:cNvPr id="72775" name="Rectangle 70">
            <a:extLst>
              <a:ext uri="{FF2B5EF4-FFF2-40B4-BE49-F238E27FC236}">
                <a16:creationId xmlns:a16="http://schemas.microsoft.com/office/drawing/2014/main" id="{08CA4C43-49F5-4885-AE06-3E325F113727}"/>
              </a:ext>
            </a:extLst>
          </p:cNvPr>
          <p:cNvSpPr>
            <a:spLocks noChangeArrowheads="1"/>
          </p:cNvSpPr>
          <p:nvPr/>
        </p:nvSpPr>
        <p:spPr bwMode="auto">
          <a:xfrm>
            <a:off x="5591174" y="1412876"/>
            <a:ext cx="5861365" cy="23422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lnSpc>
                <a:spcPct val="120000"/>
              </a:lnSpc>
              <a:spcBef>
                <a:spcPct val="30000"/>
              </a:spcBef>
              <a:buFont typeface="Wingdings" panose="05000000000000000000" pitchFamily="2" charset="2"/>
              <a:buChar char=""/>
              <a:defRPr sz="2400" b="1">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lnSpc>
                <a:spcPct val="150000"/>
              </a:lnSpc>
              <a:spcBef>
                <a:spcPct val="0"/>
              </a:spcBef>
              <a:buFontTx/>
              <a:buNone/>
            </a:pPr>
            <a:r>
              <a:rPr lang="zh-CN" altLang="en-US" sz="2000" dirty="0">
                <a:latin typeface="微软雅黑" panose="020B0503020204020204" pitchFamily="34" charset="-122"/>
                <a:ea typeface="微软雅黑" panose="020B0503020204020204" pitchFamily="34" charset="-122"/>
                <a:cs typeface="Times New Roman" panose="02020603050405020304" pitchFamily="18" charset="0"/>
              </a:rPr>
              <a:t>幅频特性</a:t>
            </a:r>
          </a:p>
          <a:p>
            <a:pPr eaLnBrk="1" hangingPunct="1">
              <a:lnSpc>
                <a:spcPct val="150000"/>
              </a:lnSpc>
              <a:spcBef>
                <a:spcPct val="0"/>
              </a:spcBef>
              <a:buFontTx/>
              <a:buChar char="•"/>
            </a:pPr>
            <a:r>
              <a:rPr lang="zh-CN" altLang="en-US" sz="2000" dirty="0">
                <a:latin typeface="微软雅黑" panose="020B0503020204020204" pitchFamily="34" charset="-122"/>
                <a:ea typeface="微软雅黑" panose="020B0503020204020204" pitchFamily="34" charset="-122"/>
                <a:cs typeface="Times New Roman" panose="02020603050405020304" pitchFamily="18" charset="0"/>
              </a:rPr>
              <a:t>巴特沃斯：通带内无纹波</a:t>
            </a:r>
          </a:p>
          <a:p>
            <a:pPr>
              <a:lnSpc>
                <a:spcPct val="150000"/>
              </a:lnSpc>
              <a:spcBef>
                <a:spcPct val="0"/>
              </a:spcBef>
              <a:buFontTx/>
              <a:buChar char="•"/>
            </a:pPr>
            <a:r>
              <a:rPr lang="zh-CN" altLang="en-US" sz="2000" dirty="0">
                <a:latin typeface="微软雅黑" panose="020B0503020204020204" pitchFamily="34" charset="-122"/>
                <a:ea typeface="微软雅黑" panose="020B0503020204020204" pitchFamily="34" charset="-122"/>
                <a:cs typeface="Times New Roman" panose="02020603050405020304" pitchFamily="18" charset="0"/>
              </a:rPr>
              <a:t>切比雪夫逼近：通带有纹波，过渡带最为陡峭，通带纹波越大，过渡带越陡峭，频率选择特性越好</a:t>
            </a:r>
          </a:p>
          <a:p>
            <a:pPr eaLnBrk="1" hangingPunct="1">
              <a:lnSpc>
                <a:spcPct val="150000"/>
              </a:lnSpc>
              <a:spcBef>
                <a:spcPct val="0"/>
              </a:spcBef>
              <a:buFontTx/>
              <a:buChar char="•"/>
            </a:pPr>
            <a:r>
              <a:rPr lang="zh-CN" altLang="en-US" sz="2000" dirty="0">
                <a:latin typeface="微软雅黑" panose="020B0503020204020204" pitchFamily="34" charset="-122"/>
                <a:ea typeface="微软雅黑" panose="020B0503020204020204" pitchFamily="34" charset="-122"/>
                <a:cs typeface="Times New Roman" panose="02020603050405020304" pitchFamily="18" charset="0"/>
              </a:rPr>
              <a:t>贝塞尔逼近：过渡带性能最差</a:t>
            </a:r>
          </a:p>
        </p:txBody>
      </p:sp>
      <p:sp>
        <p:nvSpPr>
          <p:cNvPr id="72776" name="Rectangle 71">
            <a:extLst>
              <a:ext uri="{FF2B5EF4-FFF2-40B4-BE49-F238E27FC236}">
                <a16:creationId xmlns:a16="http://schemas.microsoft.com/office/drawing/2014/main" id="{E5C6DEF4-351F-4863-9897-C716C217B410}"/>
              </a:ext>
            </a:extLst>
          </p:cNvPr>
          <p:cNvSpPr>
            <a:spLocks noChangeArrowheads="1"/>
          </p:cNvSpPr>
          <p:nvPr/>
        </p:nvSpPr>
        <p:spPr bwMode="auto">
          <a:xfrm>
            <a:off x="5698692" y="4245061"/>
            <a:ext cx="4572000" cy="188057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nSpc>
                <a:spcPct val="120000"/>
              </a:lnSpc>
              <a:spcBef>
                <a:spcPct val="30000"/>
              </a:spcBef>
              <a:buFont typeface="Wingdings" panose="05000000000000000000" pitchFamily="2" charset="2"/>
              <a:buChar char=""/>
              <a:defRPr sz="2400" b="1">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nSpc>
                <a:spcPct val="150000"/>
              </a:lnSpc>
              <a:spcBef>
                <a:spcPct val="0"/>
              </a:spcBef>
              <a:buFontTx/>
              <a:buNone/>
            </a:pPr>
            <a:r>
              <a:rPr lang="zh-CN" altLang="en-US" sz="2000" dirty="0">
                <a:latin typeface="微软雅黑" panose="020B0503020204020204" pitchFamily="34" charset="-122"/>
                <a:ea typeface="微软雅黑" panose="020B0503020204020204" pitchFamily="34" charset="-122"/>
                <a:cs typeface="Times New Roman" panose="02020603050405020304" pitchFamily="18" charset="0"/>
              </a:rPr>
              <a:t>相频特性</a:t>
            </a:r>
          </a:p>
          <a:p>
            <a:pPr>
              <a:lnSpc>
                <a:spcPct val="150000"/>
              </a:lnSpc>
              <a:spcBef>
                <a:spcPct val="0"/>
              </a:spcBef>
              <a:buFontTx/>
              <a:buChar char="•"/>
            </a:pPr>
            <a:r>
              <a:rPr lang="zh-CN" altLang="en-US" sz="2000" dirty="0">
                <a:latin typeface="微软雅黑" panose="020B0503020204020204" pitchFamily="34" charset="-122"/>
                <a:ea typeface="微软雅黑" panose="020B0503020204020204" pitchFamily="34" charset="-122"/>
                <a:cs typeface="Times New Roman" panose="02020603050405020304" pitchFamily="18" charset="0"/>
              </a:rPr>
              <a:t>切比雪夫逼近：线性度最差</a:t>
            </a:r>
          </a:p>
          <a:p>
            <a:pPr>
              <a:lnSpc>
                <a:spcPct val="150000"/>
              </a:lnSpc>
              <a:spcBef>
                <a:spcPct val="0"/>
              </a:spcBef>
              <a:buFontTx/>
              <a:buChar char="•"/>
            </a:pPr>
            <a:r>
              <a:rPr lang="zh-CN" altLang="en-US" sz="2000" dirty="0">
                <a:latin typeface="微软雅黑" panose="020B0503020204020204" pitchFamily="34" charset="-122"/>
                <a:ea typeface="微软雅黑" panose="020B0503020204020204" pitchFamily="34" charset="-122"/>
                <a:cs typeface="Times New Roman" panose="02020603050405020304" pitchFamily="18" charset="0"/>
              </a:rPr>
              <a:t>贝塞尔逼近：线性度最好，阶数越高，群时延特性越好</a:t>
            </a:r>
          </a:p>
        </p:txBody>
      </p:sp>
    </p:spTree>
    <p:extLst>
      <p:ext uri="{BB962C8B-B14F-4D97-AF65-F5344CB8AC3E}">
        <p14:creationId xmlns:p14="http://schemas.microsoft.com/office/powerpoint/2010/main" val="1827144192"/>
      </p:ext>
    </p:extLst>
  </p:cSld>
  <p:clrMapOvr>
    <a:masterClrMapping/>
  </p:clrMapOvr>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2" name="Rectangle 4"/>
          <p:cNvSpPr>
            <a:spLocks noGrp="1" noChangeArrowheads="1"/>
          </p:cNvSpPr>
          <p:nvPr>
            <p:ph idx="4294967295"/>
          </p:nvPr>
        </p:nvSpPr>
        <p:spPr>
          <a:xfrm>
            <a:off x="838200" y="1165225"/>
            <a:ext cx="10515600" cy="5011739"/>
          </a:xfrm>
        </p:spPr>
        <p:txBody>
          <a:bodyPr/>
          <a:lstStyle/>
          <a:p>
            <a:pPr eaLnBrk="1" hangingPunct="1"/>
            <a:r>
              <a:rPr lang="zh-CN" altLang="en-US" dirty="0">
                <a:solidFill>
                  <a:srgbClr val="0000FF"/>
                </a:solidFill>
                <a:latin typeface="微软雅黑" panose="020B0503020204020204" pitchFamily="34" charset="-122"/>
                <a:ea typeface="微软雅黑" panose="020B0503020204020204" pitchFamily="34" charset="-122"/>
              </a:rPr>
              <a:t>幅频特性</a:t>
            </a:r>
          </a:p>
          <a:p>
            <a:pPr lvl="1" eaLnBrk="1" hangingPunct="1"/>
            <a:r>
              <a:rPr lang="zh-CN" altLang="en-US" dirty="0">
                <a:latin typeface="微软雅黑" panose="020B0503020204020204" pitchFamily="34" charset="-122"/>
                <a:ea typeface="微软雅黑" panose="020B0503020204020204" pitchFamily="34" charset="-122"/>
              </a:rPr>
              <a:t>巴特沃斯：通带内无纹波</a:t>
            </a:r>
          </a:p>
          <a:p>
            <a:pPr lvl="1" eaLnBrk="1" hangingPunct="1"/>
            <a:r>
              <a:rPr lang="zh-CN" altLang="en-US" dirty="0">
                <a:latin typeface="微软雅黑" panose="020B0503020204020204" pitchFamily="34" charset="-122"/>
                <a:ea typeface="微软雅黑" panose="020B0503020204020204" pitchFamily="34" charset="-122"/>
              </a:rPr>
              <a:t>切比雪夫逼近：过渡带最为陡峭，通带纹波越大，过渡带越陡峭，频率选择特性越好</a:t>
            </a:r>
          </a:p>
          <a:p>
            <a:pPr lvl="1" eaLnBrk="1" hangingPunct="1"/>
            <a:r>
              <a:rPr lang="zh-CN" altLang="en-US" dirty="0">
                <a:latin typeface="微软雅黑" panose="020B0503020204020204" pitchFamily="34" charset="-122"/>
                <a:ea typeface="微软雅黑" panose="020B0503020204020204" pitchFamily="34" charset="-122"/>
              </a:rPr>
              <a:t>贝塞尔逼近：过渡带性能最差</a:t>
            </a:r>
            <a:endParaRPr lang="zh-CN" altLang="en-US" dirty="0">
              <a:solidFill>
                <a:srgbClr val="0000FF"/>
              </a:solidFill>
              <a:latin typeface="微软雅黑" panose="020B0503020204020204" pitchFamily="34" charset="-122"/>
              <a:ea typeface="微软雅黑" panose="020B0503020204020204" pitchFamily="34" charset="-122"/>
            </a:endParaRPr>
          </a:p>
          <a:p>
            <a:pPr eaLnBrk="1" hangingPunct="1"/>
            <a:r>
              <a:rPr lang="zh-CN" altLang="en-US" dirty="0">
                <a:solidFill>
                  <a:srgbClr val="0000FF"/>
                </a:solidFill>
                <a:latin typeface="微软雅黑" panose="020B0503020204020204" pitchFamily="34" charset="-122"/>
                <a:ea typeface="微软雅黑" panose="020B0503020204020204" pitchFamily="34" charset="-122"/>
              </a:rPr>
              <a:t>相频特性</a:t>
            </a:r>
          </a:p>
          <a:p>
            <a:pPr lvl="1" eaLnBrk="1" hangingPunct="1"/>
            <a:r>
              <a:rPr lang="zh-CN" altLang="en-US" dirty="0">
                <a:latin typeface="微软雅黑" panose="020B0503020204020204" pitchFamily="34" charset="-122"/>
                <a:ea typeface="微软雅黑" panose="020B0503020204020204" pitchFamily="34" charset="-122"/>
              </a:rPr>
              <a:t>切比雪夫逼近：线性度最差</a:t>
            </a:r>
          </a:p>
          <a:p>
            <a:pPr lvl="1" eaLnBrk="1" hangingPunct="1"/>
            <a:r>
              <a:rPr lang="zh-CN" altLang="en-US" dirty="0">
                <a:latin typeface="微软雅黑" panose="020B0503020204020204" pitchFamily="34" charset="-122"/>
                <a:ea typeface="微软雅黑" panose="020B0503020204020204" pitchFamily="34" charset="-122"/>
              </a:rPr>
              <a:t>贝塞尔逼近：线性度最好，阶数越高，群时延特性越好</a:t>
            </a:r>
          </a:p>
        </p:txBody>
      </p:sp>
      <p:sp>
        <p:nvSpPr>
          <p:cNvPr id="43011" name="Rectangle 3"/>
          <p:cNvSpPr>
            <a:spLocks noGrp="1" noChangeArrowheads="1"/>
          </p:cNvSpPr>
          <p:nvPr>
            <p:ph type="title"/>
          </p:nvPr>
        </p:nvSpPr>
        <p:spPr>
          <a:xfrm>
            <a:off x="838200" y="482481"/>
            <a:ext cx="10515600" cy="590429"/>
          </a:xfrm>
          <a:noFill/>
        </p:spPr>
        <p:txBody>
          <a:bodyPr/>
          <a:lstStyle/>
          <a:p>
            <a:pPr eaLnBrk="1" hangingPunct="1"/>
            <a:r>
              <a:rPr lang="en-US" altLang="zh-CN" dirty="0">
                <a:latin typeface="微软雅黑" panose="020B0503020204020204" pitchFamily="34" charset="-122"/>
                <a:ea typeface="微软雅黑" panose="020B0503020204020204" pitchFamily="34" charset="-122"/>
              </a:rPr>
              <a:t>5.1.4  </a:t>
            </a:r>
            <a:r>
              <a:rPr lang="zh-CN" altLang="en-US" dirty="0">
                <a:latin typeface="微软雅黑" panose="020B0503020204020204" pitchFamily="34" charset="-122"/>
                <a:ea typeface="微软雅黑" panose="020B0503020204020204" pitchFamily="34" charset="-122"/>
              </a:rPr>
              <a:t>滤波器特性的逼近</a:t>
            </a:r>
          </a:p>
        </p:txBody>
      </p:sp>
    </p:spTree>
    <p:extLst>
      <p:ext uri="{BB962C8B-B14F-4D97-AF65-F5344CB8AC3E}">
        <p14:creationId xmlns:p14="http://schemas.microsoft.com/office/powerpoint/2010/main" val="1587856958"/>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BCC7FF6-A99D-482C-8207-617AF7C4402E}"/>
              </a:ext>
            </a:extLst>
          </p:cNvPr>
          <p:cNvSpPr>
            <a:spLocks noGrp="1"/>
          </p:cNvSpPr>
          <p:nvPr>
            <p:ph type="title"/>
          </p:nvPr>
        </p:nvSpPr>
        <p:spPr>
          <a:xfrm>
            <a:off x="4705972" y="1181305"/>
            <a:ext cx="7417778" cy="899392"/>
          </a:xfrm>
        </p:spPr>
        <p:txBody>
          <a:bodyPr>
            <a:normAutofit/>
          </a:bodyPr>
          <a:lstStyle/>
          <a:p>
            <a:r>
              <a:rPr lang="en-US" altLang="zh-CN" sz="4000" b="1" dirty="0">
                <a:latin typeface="微软雅黑" panose="020B0503020204020204" pitchFamily="34" charset="-122"/>
                <a:ea typeface="微软雅黑" panose="020B0503020204020204" pitchFamily="34" charset="-122"/>
              </a:rPr>
              <a:t>5.2  RC</a:t>
            </a:r>
            <a:r>
              <a:rPr lang="zh-CN" altLang="en-US" sz="4000" b="1" dirty="0">
                <a:latin typeface="微软雅黑" panose="020B0503020204020204" pitchFamily="34" charset="-122"/>
                <a:ea typeface="微软雅黑" panose="020B0503020204020204" pitchFamily="34" charset="-122"/>
              </a:rPr>
              <a:t>滤波电路</a:t>
            </a:r>
          </a:p>
        </p:txBody>
      </p:sp>
      <p:sp>
        <p:nvSpPr>
          <p:cNvPr id="3" name="内容占位符 2">
            <a:extLst>
              <a:ext uri="{FF2B5EF4-FFF2-40B4-BE49-F238E27FC236}">
                <a16:creationId xmlns:a16="http://schemas.microsoft.com/office/drawing/2014/main" id="{3B0AFCC7-B781-4E8B-B1D0-565FAE123266}"/>
              </a:ext>
            </a:extLst>
          </p:cNvPr>
          <p:cNvSpPr>
            <a:spLocks noGrp="1"/>
          </p:cNvSpPr>
          <p:nvPr>
            <p:ph idx="4294967295"/>
          </p:nvPr>
        </p:nvSpPr>
        <p:spPr>
          <a:xfrm>
            <a:off x="4774222" y="2370576"/>
            <a:ext cx="7417778" cy="3306119"/>
          </a:xfrm>
        </p:spPr>
        <p:txBody>
          <a:bodyPr>
            <a:normAutofit/>
          </a:bodyPr>
          <a:lstStyle/>
          <a:p>
            <a:pPr marL="0" indent="0">
              <a:buNone/>
            </a:pPr>
            <a:r>
              <a:rPr lang="en-US" altLang="zh-CN" sz="2800" b="1" dirty="0">
                <a:solidFill>
                  <a:schemeClr val="tx1">
                    <a:lumMod val="95000"/>
                    <a:lumOff val="5000"/>
                  </a:schemeClr>
                </a:solidFill>
                <a:latin typeface="微软雅黑" panose="020B0503020204020204" pitchFamily="34" charset="-122"/>
                <a:ea typeface="微软雅黑" panose="020B0503020204020204" pitchFamily="34" charset="-122"/>
              </a:rPr>
              <a:t>5.2.1  </a:t>
            </a:r>
            <a:r>
              <a:rPr lang="zh-CN" altLang="en-US" sz="2800" b="1" dirty="0">
                <a:solidFill>
                  <a:schemeClr val="tx1">
                    <a:lumMod val="95000"/>
                    <a:lumOff val="5000"/>
                  </a:schemeClr>
                </a:solidFill>
                <a:latin typeface="微软雅黑" panose="020B0503020204020204" pitchFamily="34" charset="-122"/>
                <a:ea typeface="微软雅黑" panose="020B0503020204020204" pitchFamily="34" charset="-122"/>
              </a:rPr>
              <a:t>一阶滤波电路	</a:t>
            </a:r>
            <a:endParaRPr lang="en-US" altLang="zh-CN" sz="2800" b="1" dirty="0">
              <a:solidFill>
                <a:schemeClr val="tx1">
                  <a:lumMod val="95000"/>
                  <a:lumOff val="5000"/>
                </a:schemeClr>
              </a:solidFill>
              <a:latin typeface="微软雅黑" panose="020B0503020204020204" pitchFamily="34" charset="-122"/>
              <a:ea typeface="微软雅黑" panose="020B0503020204020204" pitchFamily="34" charset="-122"/>
            </a:endParaRPr>
          </a:p>
          <a:p>
            <a:pPr marL="0" indent="0">
              <a:buNone/>
            </a:pPr>
            <a:r>
              <a:rPr lang="en-US" altLang="zh-CN" sz="2800" b="1" dirty="0">
                <a:solidFill>
                  <a:schemeClr val="tx1">
                    <a:lumMod val="95000"/>
                    <a:lumOff val="5000"/>
                  </a:schemeClr>
                </a:solidFill>
                <a:latin typeface="微软雅黑" panose="020B0503020204020204" pitchFamily="34" charset="-122"/>
                <a:ea typeface="微软雅黑" panose="020B0503020204020204" pitchFamily="34" charset="-122"/>
              </a:rPr>
              <a:t>5.2.2</a:t>
            </a:r>
            <a:r>
              <a:rPr lang="zh-CN" altLang="en-US" sz="2800" b="1" dirty="0">
                <a:solidFill>
                  <a:schemeClr val="tx1">
                    <a:lumMod val="95000"/>
                    <a:lumOff val="5000"/>
                  </a:schemeClr>
                </a:solidFill>
                <a:latin typeface="微软雅黑" panose="020B0503020204020204" pitchFamily="34" charset="-122"/>
                <a:ea typeface="微软雅黑" panose="020B0503020204020204" pitchFamily="34" charset="-122"/>
              </a:rPr>
              <a:t>单一运放构成的二阶</a:t>
            </a:r>
            <a:r>
              <a:rPr lang="en-US" altLang="zh-CN" sz="2800" b="1" dirty="0">
                <a:solidFill>
                  <a:schemeClr val="tx1">
                    <a:lumMod val="95000"/>
                    <a:lumOff val="5000"/>
                  </a:schemeClr>
                </a:solidFill>
                <a:latin typeface="微软雅黑" panose="020B0503020204020204" pitchFamily="34" charset="-122"/>
                <a:ea typeface="微软雅黑" panose="020B0503020204020204" pitchFamily="34" charset="-122"/>
              </a:rPr>
              <a:t>RC</a:t>
            </a:r>
            <a:r>
              <a:rPr lang="zh-CN" altLang="en-US" sz="2800" b="1" dirty="0">
                <a:solidFill>
                  <a:schemeClr val="tx1">
                    <a:lumMod val="95000"/>
                    <a:lumOff val="5000"/>
                  </a:schemeClr>
                </a:solidFill>
                <a:latin typeface="微软雅黑" panose="020B0503020204020204" pitchFamily="34" charset="-122"/>
                <a:ea typeface="微软雅黑" panose="020B0503020204020204" pitchFamily="34" charset="-122"/>
              </a:rPr>
              <a:t>有源滤波电路</a:t>
            </a:r>
            <a:endParaRPr lang="en-US" altLang="zh-CN" sz="2800" b="1" dirty="0">
              <a:solidFill>
                <a:schemeClr val="tx1">
                  <a:lumMod val="95000"/>
                  <a:lumOff val="5000"/>
                </a:schemeClr>
              </a:solidFill>
              <a:latin typeface="微软雅黑" panose="020B0503020204020204" pitchFamily="34" charset="-122"/>
              <a:ea typeface="微软雅黑" panose="020B0503020204020204" pitchFamily="34" charset="-122"/>
            </a:endParaRPr>
          </a:p>
          <a:p>
            <a:pPr marL="0" indent="0">
              <a:buNone/>
            </a:pPr>
            <a:r>
              <a:rPr lang="en-US" altLang="zh-CN" sz="2800" b="1" dirty="0">
                <a:solidFill>
                  <a:schemeClr val="tx1">
                    <a:lumMod val="95000"/>
                    <a:lumOff val="5000"/>
                  </a:schemeClr>
                </a:solidFill>
                <a:latin typeface="微软雅黑" panose="020B0503020204020204" pitchFamily="34" charset="-122"/>
                <a:ea typeface="微软雅黑" panose="020B0503020204020204" pitchFamily="34" charset="-122"/>
              </a:rPr>
              <a:t>5.2.3</a:t>
            </a:r>
            <a:r>
              <a:rPr lang="zh-CN" altLang="en-US" sz="2800" b="1" dirty="0">
                <a:solidFill>
                  <a:schemeClr val="tx1">
                    <a:lumMod val="95000"/>
                    <a:lumOff val="5000"/>
                  </a:schemeClr>
                </a:solidFill>
                <a:latin typeface="微软雅黑" panose="020B0503020204020204" pitchFamily="34" charset="-122"/>
                <a:ea typeface="微软雅黑" panose="020B0503020204020204" pitchFamily="34" charset="-122"/>
              </a:rPr>
              <a:t>两个运放构成的二阶</a:t>
            </a:r>
            <a:r>
              <a:rPr lang="en-US" altLang="zh-CN" sz="2800" b="1" dirty="0">
                <a:solidFill>
                  <a:schemeClr val="tx1">
                    <a:lumMod val="95000"/>
                    <a:lumOff val="5000"/>
                  </a:schemeClr>
                </a:solidFill>
                <a:latin typeface="微软雅黑" panose="020B0503020204020204" pitchFamily="34" charset="-122"/>
                <a:ea typeface="微软雅黑" panose="020B0503020204020204" pitchFamily="34" charset="-122"/>
              </a:rPr>
              <a:t>RC</a:t>
            </a:r>
            <a:r>
              <a:rPr lang="zh-CN" altLang="en-US" sz="2800" b="1" dirty="0">
                <a:solidFill>
                  <a:schemeClr val="tx1">
                    <a:lumMod val="95000"/>
                    <a:lumOff val="5000"/>
                  </a:schemeClr>
                </a:solidFill>
                <a:latin typeface="微软雅黑" panose="020B0503020204020204" pitchFamily="34" charset="-122"/>
                <a:ea typeface="微软雅黑" panose="020B0503020204020204" pitchFamily="34" charset="-122"/>
              </a:rPr>
              <a:t>有源滤波电路</a:t>
            </a:r>
            <a:endParaRPr lang="en-US" altLang="zh-CN" sz="2800" b="1" dirty="0">
              <a:solidFill>
                <a:schemeClr val="tx1">
                  <a:lumMod val="95000"/>
                  <a:lumOff val="5000"/>
                </a:schemeClr>
              </a:solidFill>
              <a:latin typeface="微软雅黑" panose="020B0503020204020204" pitchFamily="34" charset="-122"/>
              <a:ea typeface="微软雅黑" panose="020B0503020204020204" pitchFamily="34" charset="-122"/>
            </a:endParaRPr>
          </a:p>
          <a:p>
            <a:pPr marL="0" indent="0">
              <a:buNone/>
            </a:pPr>
            <a:r>
              <a:rPr lang="en-US" altLang="zh-CN" sz="2800" b="1" dirty="0">
                <a:solidFill>
                  <a:schemeClr val="tx1">
                    <a:lumMod val="95000"/>
                    <a:lumOff val="5000"/>
                  </a:schemeClr>
                </a:solidFill>
                <a:latin typeface="微软雅黑" panose="020B0503020204020204" pitchFamily="34" charset="-122"/>
                <a:ea typeface="微软雅黑" panose="020B0503020204020204" pitchFamily="34" charset="-122"/>
              </a:rPr>
              <a:t>5.2.4</a:t>
            </a:r>
            <a:r>
              <a:rPr lang="zh-CN" altLang="en-US" sz="2800" b="1" dirty="0">
                <a:solidFill>
                  <a:schemeClr val="tx1">
                    <a:lumMod val="95000"/>
                    <a:lumOff val="5000"/>
                  </a:schemeClr>
                </a:solidFill>
                <a:latin typeface="微软雅黑" panose="020B0503020204020204" pitchFamily="34" charset="-122"/>
                <a:ea typeface="微软雅黑" panose="020B0503020204020204" pitchFamily="34" charset="-122"/>
              </a:rPr>
              <a:t>双二阶环电路</a:t>
            </a:r>
          </a:p>
        </p:txBody>
      </p:sp>
    </p:spTree>
    <p:extLst>
      <p:ext uri="{BB962C8B-B14F-4D97-AF65-F5344CB8AC3E}">
        <p14:creationId xmlns:p14="http://schemas.microsoft.com/office/powerpoint/2010/main" val="3347493698"/>
      </p:ext>
    </p:extLst>
  </p:cSld>
  <p:clrMapOvr>
    <a:masterClrMapping/>
  </p:clrMapOvr>
  <mc:AlternateContent xmlns:mc="http://schemas.openxmlformats.org/markup-compatibility/2006" xmlns:p14="http://schemas.microsoft.com/office/powerpoint/2010/main">
    <mc:Choice Requires="p14">
      <p:transition spd="slow" p14:dur="999"/>
    </mc:Choice>
    <mc:Fallback xmlns="">
      <p:transition spd="slow"/>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60" name="Rectangle 3"/>
          <p:cNvSpPr>
            <a:spLocks noGrp="1" noChangeArrowheads="1"/>
          </p:cNvSpPr>
          <p:nvPr>
            <p:ph idx="4294967295"/>
          </p:nvPr>
        </p:nvSpPr>
        <p:spPr>
          <a:xfrm>
            <a:off x="838200" y="1165225"/>
            <a:ext cx="10515600" cy="5011739"/>
          </a:xfrm>
        </p:spPr>
        <p:txBody>
          <a:bodyPr/>
          <a:lstStyle/>
          <a:p>
            <a:pPr eaLnBrk="1" hangingPunct="1"/>
            <a:r>
              <a:rPr lang="en-US" altLang="zh-CN">
                <a:latin typeface="微软雅黑" panose="020B0503020204020204" pitchFamily="34" charset="-122"/>
                <a:ea typeface="微软雅黑" panose="020B0503020204020204" pitchFamily="34" charset="-122"/>
              </a:rPr>
              <a:t> </a:t>
            </a:r>
            <a:r>
              <a:rPr lang="zh-CN" altLang="en-US" sz="2400">
                <a:latin typeface="微软雅黑" panose="020B0503020204020204" pitchFamily="34" charset="-122"/>
                <a:ea typeface="微软雅黑" panose="020B0503020204020204" pitchFamily="34" charset="-122"/>
              </a:rPr>
              <a:t>一阶滤波电路只有低通和高通滤波器，性能较差。 </a:t>
            </a:r>
          </a:p>
        </p:txBody>
      </p:sp>
      <p:sp>
        <p:nvSpPr>
          <p:cNvPr id="45059" name="Rectangle 2"/>
          <p:cNvSpPr>
            <a:spLocks noGrp="1" noChangeArrowheads="1"/>
          </p:cNvSpPr>
          <p:nvPr>
            <p:ph type="title"/>
          </p:nvPr>
        </p:nvSpPr>
        <p:spPr>
          <a:xfrm>
            <a:off x="838200" y="482481"/>
            <a:ext cx="10515600" cy="590429"/>
          </a:xfrm>
        </p:spPr>
        <p:txBody>
          <a:bodyPr/>
          <a:lstStyle/>
          <a:p>
            <a:pPr eaLnBrk="1" hangingPunct="1"/>
            <a:r>
              <a:rPr kumimoji="1" lang="en-US" altLang="zh-CN" dirty="0">
                <a:latin typeface="微软雅黑" panose="020B0503020204020204" pitchFamily="34" charset="-122"/>
                <a:ea typeface="微软雅黑" panose="020B0503020204020204" pitchFamily="34" charset="-122"/>
              </a:rPr>
              <a:t>5.2.1   </a:t>
            </a:r>
            <a:r>
              <a:rPr kumimoji="1" lang="zh-CN" altLang="en-US" dirty="0">
                <a:latin typeface="微软雅黑" panose="020B0503020204020204" pitchFamily="34" charset="-122"/>
                <a:ea typeface="微软雅黑" panose="020B0503020204020204" pitchFamily="34" charset="-122"/>
              </a:rPr>
              <a:t>一阶滤波电路</a:t>
            </a:r>
          </a:p>
        </p:txBody>
      </p:sp>
      <p:sp>
        <p:nvSpPr>
          <p:cNvPr id="45061" name="Text Box 22"/>
          <p:cNvSpPr txBox="1">
            <a:spLocks noChangeAspect="1" noChangeArrowheads="1"/>
          </p:cNvSpPr>
          <p:nvPr/>
        </p:nvSpPr>
        <p:spPr bwMode="auto">
          <a:xfrm>
            <a:off x="3143251" y="4005264"/>
            <a:ext cx="2638425" cy="528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eaLnBrk="1" hangingPunct="1"/>
            <a:r>
              <a:rPr lang="en-US" altLang="zh-CN">
                <a:latin typeface="宋体" panose="02010600030101010101" pitchFamily="2" charset="-122"/>
              </a:rPr>
              <a:t>a)</a:t>
            </a:r>
            <a:r>
              <a:rPr lang="zh-CN" altLang="en-US">
                <a:latin typeface="宋体" panose="02010600030101010101" pitchFamily="2" charset="-122"/>
              </a:rPr>
              <a:t>低通滤波电路</a:t>
            </a:r>
            <a:endParaRPr lang="zh-CN" altLang="en-US">
              <a:latin typeface="Times New Roman" panose="02020603050405020304" pitchFamily="18" charset="0"/>
            </a:endParaRPr>
          </a:p>
        </p:txBody>
      </p:sp>
      <p:grpSp>
        <p:nvGrpSpPr>
          <p:cNvPr id="45062" name="Group 53"/>
          <p:cNvGrpSpPr>
            <a:grpSpLocks/>
          </p:cNvGrpSpPr>
          <p:nvPr/>
        </p:nvGrpSpPr>
        <p:grpSpPr bwMode="auto">
          <a:xfrm>
            <a:off x="2711450" y="1989138"/>
            <a:ext cx="2635250" cy="1816100"/>
            <a:chOff x="762" y="1650"/>
            <a:chExt cx="1660" cy="1144"/>
          </a:xfrm>
        </p:grpSpPr>
        <p:sp>
          <p:nvSpPr>
            <p:cNvPr id="45088" name="Line 6"/>
            <p:cNvSpPr>
              <a:spLocks noChangeAspect="1" noChangeShapeType="1"/>
            </p:cNvSpPr>
            <p:nvPr/>
          </p:nvSpPr>
          <p:spPr bwMode="auto">
            <a:xfrm>
              <a:off x="988" y="1916"/>
              <a:ext cx="1078" cy="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5089" name="Rectangle 7"/>
            <p:cNvSpPr>
              <a:spLocks noChangeAspect="1" noChangeArrowheads="1"/>
            </p:cNvSpPr>
            <p:nvPr/>
          </p:nvSpPr>
          <p:spPr bwMode="auto">
            <a:xfrm>
              <a:off x="1177" y="1851"/>
              <a:ext cx="336" cy="131"/>
            </a:xfrm>
            <a:prstGeom prst="rect">
              <a:avLst/>
            </a:prstGeom>
            <a:solidFill>
              <a:srgbClr val="FFFFFF"/>
            </a:solidFill>
            <a:ln w="19050">
              <a:solidFill>
                <a:srgbClr val="000000"/>
              </a:solidFill>
              <a:miter lim="800000"/>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latin typeface="Times New Roman" panose="02020603050405020304" pitchFamily="18" charset="0"/>
              </a:endParaRPr>
            </a:p>
          </p:txBody>
        </p:sp>
        <p:sp>
          <p:nvSpPr>
            <p:cNvPr id="45090" name="Text Box 8"/>
            <p:cNvSpPr txBox="1">
              <a:spLocks noChangeAspect="1" noChangeArrowheads="1"/>
            </p:cNvSpPr>
            <p:nvPr/>
          </p:nvSpPr>
          <p:spPr bwMode="auto">
            <a:xfrm>
              <a:off x="1269" y="1650"/>
              <a:ext cx="470" cy="2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eaLnBrk="1" hangingPunct="1"/>
              <a:r>
                <a:rPr lang="en-US" altLang="zh-CN" i="1">
                  <a:latin typeface="Times New Roman" panose="02020603050405020304" pitchFamily="18" charset="0"/>
                </a:rPr>
                <a:t>R</a:t>
              </a:r>
              <a:endParaRPr lang="en-US" altLang="zh-CN">
                <a:latin typeface="Times New Roman" panose="02020603050405020304" pitchFamily="18" charset="0"/>
              </a:endParaRPr>
            </a:p>
          </p:txBody>
        </p:sp>
        <p:sp>
          <p:nvSpPr>
            <p:cNvPr id="45091" name="Text Box 9"/>
            <p:cNvSpPr txBox="1">
              <a:spLocks noChangeAspect="1" noChangeArrowheads="1"/>
            </p:cNvSpPr>
            <p:nvPr/>
          </p:nvSpPr>
          <p:spPr bwMode="auto">
            <a:xfrm>
              <a:off x="1394" y="2125"/>
              <a:ext cx="470" cy="2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eaLnBrk="1" hangingPunct="1"/>
              <a:r>
                <a:rPr lang="en-US" altLang="zh-CN" i="1">
                  <a:latin typeface="Times New Roman" panose="02020603050405020304" pitchFamily="18" charset="0"/>
                </a:rPr>
                <a:t>C</a:t>
              </a:r>
              <a:endParaRPr lang="en-US" altLang="zh-CN">
                <a:latin typeface="Times New Roman" panose="02020603050405020304" pitchFamily="18" charset="0"/>
              </a:endParaRPr>
            </a:p>
          </p:txBody>
        </p:sp>
        <p:sp>
          <p:nvSpPr>
            <p:cNvPr id="45092" name="Text Box 10"/>
            <p:cNvSpPr txBox="1">
              <a:spLocks noChangeAspect="1" noChangeArrowheads="1"/>
            </p:cNvSpPr>
            <p:nvPr/>
          </p:nvSpPr>
          <p:spPr bwMode="auto">
            <a:xfrm>
              <a:off x="762" y="2120"/>
              <a:ext cx="547" cy="2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eaLnBrk="1" hangingPunct="1"/>
              <a:r>
                <a:rPr lang="en-US" altLang="zh-CN" i="1">
                  <a:latin typeface="Times New Roman" panose="02020603050405020304" pitchFamily="18" charset="0"/>
                </a:rPr>
                <a:t>u</a:t>
              </a:r>
              <a:r>
                <a:rPr lang="en-US" altLang="zh-CN" baseline="-25000">
                  <a:latin typeface="Times New Roman" panose="02020603050405020304" pitchFamily="18" charset="0"/>
                </a:rPr>
                <a:t>i</a:t>
              </a:r>
              <a:r>
                <a:rPr lang="en-US" altLang="zh-CN">
                  <a:latin typeface="Times New Roman" panose="02020603050405020304" pitchFamily="18" charset="0"/>
                </a:rPr>
                <a:t>(</a:t>
              </a:r>
              <a:r>
                <a:rPr lang="en-US" altLang="zh-CN" i="1">
                  <a:latin typeface="Times New Roman" panose="02020603050405020304" pitchFamily="18" charset="0"/>
                </a:rPr>
                <a:t>t</a:t>
              </a:r>
              <a:r>
                <a:rPr lang="en-US" altLang="zh-CN">
                  <a:latin typeface="Times New Roman" panose="02020603050405020304" pitchFamily="18" charset="0"/>
                </a:rPr>
                <a:t>)</a:t>
              </a:r>
            </a:p>
          </p:txBody>
        </p:sp>
        <p:sp>
          <p:nvSpPr>
            <p:cNvPr id="45093" name="Line 11"/>
            <p:cNvSpPr>
              <a:spLocks noChangeAspect="1" noChangeShapeType="1"/>
            </p:cNvSpPr>
            <p:nvPr/>
          </p:nvSpPr>
          <p:spPr bwMode="auto">
            <a:xfrm>
              <a:off x="1594" y="2196"/>
              <a:ext cx="208" cy="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5094" name="Line 12"/>
            <p:cNvSpPr>
              <a:spLocks noChangeAspect="1" noChangeShapeType="1"/>
            </p:cNvSpPr>
            <p:nvPr/>
          </p:nvSpPr>
          <p:spPr bwMode="auto">
            <a:xfrm>
              <a:off x="1594" y="2266"/>
              <a:ext cx="208" cy="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5095" name="Line 13"/>
            <p:cNvSpPr>
              <a:spLocks noChangeAspect="1" noChangeShapeType="1"/>
            </p:cNvSpPr>
            <p:nvPr/>
          </p:nvSpPr>
          <p:spPr bwMode="auto">
            <a:xfrm rot="5400000">
              <a:off x="1558" y="2057"/>
              <a:ext cx="276" cy="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5096" name="Line 14"/>
            <p:cNvSpPr>
              <a:spLocks noChangeAspect="1" noChangeShapeType="1"/>
            </p:cNvSpPr>
            <p:nvPr/>
          </p:nvSpPr>
          <p:spPr bwMode="auto">
            <a:xfrm rot="5400000">
              <a:off x="1545" y="2417"/>
              <a:ext cx="302" cy="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5097" name="Oval 15"/>
            <p:cNvSpPr>
              <a:spLocks noChangeAspect="1" noChangeArrowheads="1"/>
            </p:cNvSpPr>
            <p:nvPr/>
          </p:nvSpPr>
          <p:spPr bwMode="auto">
            <a:xfrm>
              <a:off x="2039" y="1883"/>
              <a:ext cx="68" cy="69"/>
            </a:xfrm>
            <a:prstGeom prst="ellipse">
              <a:avLst/>
            </a:prstGeom>
            <a:solidFill>
              <a:srgbClr val="FFFFFF"/>
            </a:solidFill>
            <a:ln w="19050">
              <a:solidFill>
                <a:srgbClr val="000000"/>
              </a:solidFill>
              <a:round/>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latin typeface="Times New Roman" panose="02020603050405020304" pitchFamily="18" charset="0"/>
              </a:endParaRPr>
            </a:p>
          </p:txBody>
        </p:sp>
        <p:sp>
          <p:nvSpPr>
            <p:cNvPr id="45098" name="Line 16"/>
            <p:cNvSpPr>
              <a:spLocks noChangeAspect="1" noChangeShapeType="1"/>
            </p:cNvSpPr>
            <p:nvPr/>
          </p:nvSpPr>
          <p:spPr bwMode="auto">
            <a:xfrm>
              <a:off x="988" y="2571"/>
              <a:ext cx="1078" cy="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5099" name="Oval 17"/>
            <p:cNvSpPr>
              <a:spLocks noChangeAspect="1" noChangeArrowheads="1"/>
            </p:cNvSpPr>
            <p:nvPr/>
          </p:nvSpPr>
          <p:spPr bwMode="auto">
            <a:xfrm>
              <a:off x="2039" y="2535"/>
              <a:ext cx="68" cy="69"/>
            </a:xfrm>
            <a:prstGeom prst="ellipse">
              <a:avLst/>
            </a:prstGeom>
            <a:solidFill>
              <a:srgbClr val="FFFFFF"/>
            </a:solidFill>
            <a:ln w="19050">
              <a:solidFill>
                <a:srgbClr val="000000"/>
              </a:solidFill>
              <a:round/>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latin typeface="Times New Roman" panose="02020603050405020304" pitchFamily="18" charset="0"/>
              </a:endParaRPr>
            </a:p>
          </p:txBody>
        </p:sp>
        <p:sp>
          <p:nvSpPr>
            <p:cNvPr id="45100" name="Oval 18"/>
            <p:cNvSpPr>
              <a:spLocks noChangeAspect="1" noChangeArrowheads="1"/>
            </p:cNvSpPr>
            <p:nvPr/>
          </p:nvSpPr>
          <p:spPr bwMode="auto">
            <a:xfrm>
              <a:off x="950" y="2535"/>
              <a:ext cx="68" cy="68"/>
            </a:xfrm>
            <a:prstGeom prst="ellipse">
              <a:avLst/>
            </a:prstGeom>
            <a:solidFill>
              <a:srgbClr val="FFFFFF"/>
            </a:solidFill>
            <a:ln w="19050">
              <a:solidFill>
                <a:srgbClr val="000000"/>
              </a:solidFill>
              <a:round/>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latin typeface="Times New Roman" panose="02020603050405020304" pitchFamily="18" charset="0"/>
              </a:endParaRPr>
            </a:p>
          </p:txBody>
        </p:sp>
        <p:sp>
          <p:nvSpPr>
            <p:cNvPr id="45101" name="Oval 19"/>
            <p:cNvSpPr>
              <a:spLocks noChangeAspect="1" noChangeArrowheads="1"/>
            </p:cNvSpPr>
            <p:nvPr/>
          </p:nvSpPr>
          <p:spPr bwMode="auto">
            <a:xfrm>
              <a:off x="950" y="1880"/>
              <a:ext cx="68" cy="68"/>
            </a:xfrm>
            <a:prstGeom prst="ellipse">
              <a:avLst/>
            </a:prstGeom>
            <a:solidFill>
              <a:srgbClr val="FFFFFF"/>
            </a:solidFill>
            <a:ln w="19050">
              <a:solidFill>
                <a:srgbClr val="000000"/>
              </a:solidFill>
              <a:round/>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latin typeface="Times New Roman" panose="02020603050405020304" pitchFamily="18" charset="0"/>
              </a:endParaRPr>
            </a:p>
          </p:txBody>
        </p:sp>
        <p:sp>
          <p:nvSpPr>
            <p:cNvPr id="45102" name="Oval 20"/>
            <p:cNvSpPr>
              <a:spLocks noChangeAspect="1" noChangeArrowheads="1"/>
            </p:cNvSpPr>
            <p:nvPr/>
          </p:nvSpPr>
          <p:spPr bwMode="auto">
            <a:xfrm>
              <a:off x="1661" y="2539"/>
              <a:ext cx="68" cy="69"/>
            </a:xfrm>
            <a:prstGeom prst="ellipse">
              <a:avLst/>
            </a:prstGeom>
            <a:solidFill>
              <a:srgbClr val="000000"/>
            </a:solidFill>
            <a:ln w="19050">
              <a:solidFill>
                <a:srgbClr val="000000"/>
              </a:solidFill>
              <a:round/>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latin typeface="Times New Roman" panose="02020603050405020304" pitchFamily="18" charset="0"/>
              </a:endParaRPr>
            </a:p>
          </p:txBody>
        </p:sp>
        <p:sp>
          <p:nvSpPr>
            <p:cNvPr id="45103" name="Text Box 21"/>
            <p:cNvSpPr txBox="1">
              <a:spLocks noChangeAspect="1" noChangeArrowheads="1"/>
            </p:cNvSpPr>
            <p:nvPr/>
          </p:nvSpPr>
          <p:spPr bwMode="auto">
            <a:xfrm>
              <a:off x="1875" y="2120"/>
              <a:ext cx="547" cy="2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eaLnBrk="1" hangingPunct="1"/>
              <a:r>
                <a:rPr lang="en-US" altLang="zh-CN" i="1">
                  <a:latin typeface="Times New Roman" panose="02020603050405020304" pitchFamily="18" charset="0"/>
                </a:rPr>
                <a:t>u</a:t>
              </a:r>
              <a:r>
                <a:rPr lang="en-US" altLang="zh-CN" baseline="-25000">
                  <a:latin typeface="Times New Roman" panose="02020603050405020304" pitchFamily="18" charset="0"/>
                </a:rPr>
                <a:t>o</a:t>
              </a:r>
              <a:r>
                <a:rPr lang="en-US" altLang="zh-CN">
                  <a:latin typeface="Times New Roman" panose="02020603050405020304" pitchFamily="18" charset="0"/>
                </a:rPr>
                <a:t>(</a:t>
              </a:r>
              <a:r>
                <a:rPr lang="en-US" altLang="zh-CN" i="1">
                  <a:latin typeface="Times New Roman" panose="02020603050405020304" pitchFamily="18" charset="0"/>
                </a:rPr>
                <a:t>t</a:t>
              </a:r>
              <a:r>
                <a:rPr lang="en-US" altLang="zh-CN">
                  <a:latin typeface="Times New Roman" panose="02020603050405020304" pitchFamily="18" charset="0"/>
                </a:rPr>
                <a:t>)</a:t>
              </a:r>
            </a:p>
          </p:txBody>
        </p:sp>
        <p:sp>
          <p:nvSpPr>
            <p:cNvPr id="45104" name="Line 23"/>
            <p:cNvSpPr>
              <a:spLocks noChangeAspect="1" noChangeShapeType="1"/>
            </p:cNvSpPr>
            <p:nvPr/>
          </p:nvSpPr>
          <p:spPr bwMode="auto">
            <a:xfrm>
              <a:off x="1562" y="2794"/>
              <a:ext cx="266" cy="0"/>
            </a:xfrm>
            <a:prstGeom prst="line">
              <a:avLst/>
            </a:prstGeom>
            <a:noFill/>
            <a:ln w="3175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5105" name="Line 24"/>
            <p:cNvSpPr>
              <a:spLocks noChangeAspect="1" noChangeShapeType="1"/>
            </p:cNvSpPr>
            <p:nvPr/>
          </p:nvSpPr>
          <p:spPr bwMode="auto">
            <a:xfrm rot="5400000">
              <a:off x="1562" y="2657"/>
              <a:ext cx="267" cy="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45063" name="Text Box 43"/>
          <p:cNvSpPr txBox="1">
            <a:spLocks noChangeAspect="1" noChangeArrowheads="1"/>
          </p:cNvSpPr>
          <p:nvPr/>
        </p:nvSpPr>
        <p:spPr bwMode="auto">
          <a:xfrm>
            <a:off x="6743701" y="3860800"/>
            <a:ext cx="2486025" cy="527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eaLnBrk="1" hangingPunct="1"/>
            <a:r>
              <a:rPr lang="en-US" altLang="zh-CN">
                <a:latin typeface="宋体" panose="02010600030101010101" pitchFamily="2" charset="-122"/>
              </a:rPr>
              <a:t>b)</a:t>
            </a:r>
            <a:r>
              <a:rPr lang="zh-CN" altLang="en-US">
                <a:latin typeface="宋体" panose="02010600030101010101" pitchFamily="2" charset="-122"/>
              </a:rPr>
              <a:t>高通滤波电路</a:t>
            </a:r>
            <a:endParaRPr lang="zh-CN" altLang="en-US">
              <a:latin typeface="Times New Roman" panose="02020603050405020304" pitchFamily="18" charset="0"/>
            </a:endParaRPr>
          </a:p>
        </p:txBody>
      </p:sp>
      <p:grpSp>
        <p:nvGrpSpPr>
          <p:cNvPr id="45064" name="Group 52"/>
          <p:cNvGrpSpPr>
            <a:grpSpLocks/>
          </p:cNvGrpSpPr>
          <p:nvPr/>
        </p:nvGrpSpPr>
        <p:grpSpPr bwMode="auto">
          <a:xfrm>
            <a:off x="6311900" y="1844676"/>
            <a:ext cx="2635250" cy="1878013"/>
            <a:chOff x="3032" y="1616"/>
            <a:chExt cx="1660" cy="1183"/>
          </a:xfrm>
        </p:grpSpPr>
        <p:sp>
          <p:nvSpPr>
            <p:cNvPr id="45069" name="Line 26"/>
            <p:cNvSpPr>
              <a:spLocks noChangeAspect="1" noChangeShapeType="1"/>
            </p:cNvSpPr>
            <p:nvPr/>
          </p:nvSpPr>
          <p:spPr bwMode="auto">
            <a:xfrm rot="5394778">
              <a:off x="3535" y="1917"/>
              <a:ext cx="208" cy="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5070" name="Line 27"/>
            <p:cNvSpPr>
              <a:spLocks noChangeAspect="1" noChangeShapeType="1"/>
            </p:cNvSpPr>
            <p:nvPr/>
          </p:nvSpPr>
          <p:spPr bwMode="auto">
            <a:xfrm rot="5394778">
              <a:off x="3464" y="1918"/>
              <a:ext cx="208" cy="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5071" name="Line 28"/>
            <p:cNvSpPr>
              <a:spLocks noChangeAspect="1" noChangeShapeType="1"/>
            </p:cNvSpPr>
            <p:nvPr/>
          </p:nvSpPr>
          <p:spPr bwMode="auto">
            <a:xfrm rot="10794778">
              <a:off x="3638" y="1918"/>
              <a:ext cx="695" cy="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5072" name="Line 29"/>
            <p:cNvSpPr>
              <a:spLocks noChangeAspect="1" noChangeShapeType="1"/>
            </p:cNvSpPr>
            <p:nvPr/>
          </p:nvSpPr>
          <p:spPr bwMode="auto">
            <a:xfrm rot="10794778">
              <a:off x="3239" y="1916"/>
              <a:ext cx="328" cy="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5073" name="Text Box 30"/>
            <p:cNvSpPr txBox="1">
              <a:spLocks noChangeAspect="1" noChangeArrowheads="1"/>
            </p:cNvSpPr>
            <p:nvPr/>
          </p:nvSpPr>
          <p:spPr bwMode="auto">
            <a:xfrm>
              <a:off x="3493" y="1616"/>
              <a:ext cx="470" cy="2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eaLnBrk="1" hangingPunct="1"/>
              <a:r>
                <a:rPr lang="en-US" altLang="zh-CN" i="1">
                  <a:latin typeface="Times New Roman" panose="02020603050405020304" pitchFamily="18" charset="0"/>
                </a:rPr>
                <a:t>C</a:t>
              </a:r>
              <a:endParaRPr lang="en-US" altLang="zh-CN">
                <a:latin typeface="Times New Roman" panose="02020603050405020304" pitchFamily="18" charset="0"/>
              </a:endParaRPr>
            </a:p>
          </p:txBody>
        </p:sp>
        <p:sp>
          <p:nvSpPr>
            <p:cNvPr id="45074" name="Text Box 31"/>
            <p:cNvSpPr txBox="1">
              <a:spLocks noChangeAspect="1" noChangeArrowheads="1"/>
            </p:cNvSpPr>
            <p:nvPr/>
          </p:nvSpPr>
          <p:spPr bwMode="auto">
            <a:xfrm>
              <a:off x="3696" y="2136"/>
              <a:ext cx="470" cy="2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eaLnBrk="1" hangingPunct="1"/>
              <a:r>
                <a:rPr lang="en-US" altLang="zh-CN" i="1">
                  <a:latin typeface="Times New Roman" panose="02020603050405020304" pitchFamily="18" charset="0"/>
                </a:rPr>
                <a:t>R</a:t>
              </a:r>
              <a:endParaRPr lang="en-US" altLang="zh-CN">
                <a:latin typeface="Times New Roman" panose="02020603050405020304" pitchFamily="18" charset="0"/>
              </a:endParaRPr>
            </a:p>
          </p:txBody>
        </p:sp>
        <p:sp>
          <p:nvSpPr>
            <p:cNvPr id="45075" name="Text Box 32"/>
            <p:cNvSpPr txBox="1">
              <a:spLocks noChangeAspect="1" noChangeArrowheads="1"/>
            </p:cNvSpPr>
            <p:nvPr/>
          </p:nvSpPr>
          <p:spPr bwMode="auto">
            <a:xfrm>
              <a:off x="3032" y="2093"/>
              <a:ext cx="547" cy="2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eaLnBrk="1" hangingPunct="1"/>
              <a:r>
                <a:rPr lang="en-US" altLang="zh-CN" i="1">
                  <a:latin typeface="Times New Roman" panose="02020603050405020304" pitchFamily="18" charset="0"/>
                </a:rPr>
                <a:t>u</a:t>
              </a:r>
              <a:r>
                <a:rPr lang="en-US" altLang="zh-CN" baseline="-25000">
                  <a:latin typeface="Times New Roman" panose="02020603050405020304" pitchFamily="18" charset="0"/>
                </a:rPr>
                <a:t>i</a:t>
              </a:r>
              <a:r>
                <a:rPr lang="en-US" altLang="zh-CN">
                  <a:latin typeface="Times New Roman" panose="02020603050405020304" pitchFamily="18" charset="0"/>
                </a:rPr>
                <a:t>(</a:t>
              </a:r>
              <a:r>
                <a:rPr lang="en-US" altLang="zh-CN" i="1">
                  <a:latin typeface="Times New Roman" panose="02020603050405020304" pitchFamily="18" charset="0"/>
                </a:rPr>
                <a:t>t</a:t>
              </a:r>
              <a:r>
                <a:rPr lang="en-US" altLang="zh-CN">
                  <a:latin typeface="Times New Roman" panose="02020603050405020304" pitchFamily="18" charset="0"/>
                </a:rPr>
                <a:t>)</a:t>
              </a:r>
            </a:p>
          </p:txBody>
        </p:sp>
        <p:sp>
          <p:nvSpPr>
            <p:cNvPr id="45076" name="Oval 33"/>
            <p:cNvSpPr>
              <a:spLocks noChangeAspect="1" noChangeArrowheads="1"/>
            </p:cNvSpPr>
            <p:nvPr/>
          </p:nvSpPr>
          <p:spPr bwMode="auto">
            <a:xfrm>
              <a:off x="4309" y="1882"/>
              <a:ext cx="68" cy="69"/>
            </a:xfrm>
            <a:prstGeom prst="ellipse">
              <a:avLst/>
            </a:prstGeom>
            <a:solidFill>
              <a:srgbClr val="FFFFFF"/>
            </a:solidFill>
            <a:ln w="19050">
              <a:solidFill>
                <a:srgbClr val="000000"/>
              </a:solidFill>
              <a:round/>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latin typeface="Times New Roman" panose="02020603050405020304" pitchFamily="18" charset="0"/>
              </a:endParaRPr>
            </a:p>
          </p:txBody>
        </p:sp>
        <p:sp>
          <p:nvSpPr>
            <p:cNvPr id="45077" name="Line 34"/>
            <p:cNvSpPr>
              <a:spLocks noChangeAspect="1" noChangeShapeType="1"/>
            </p:cNvSpPr>
            <p:nvPr/>
          </p:nvSpPr>
          <p:spPr bwMode="auto">
            <a:xfrm>
              <a:off x="3259" y="2565"/>
              <a:ext cx="1078" cy="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5078" name="Oval 35"/>
            <p:cNvSpPr>
              <a:spLocks noChangeAspect="1" noChangeArrowheads="1"/>
            </p:cNvSpPr>
            <p:nvPr/>
          </p:nvSpPr>
          <p:spPr bwMode="auto">
            <a:xfrm>
              <a:off x="4310" y="2529"/>
              <a:ext cx="68" cy="68"/>
            </a:xfrm>
            <a:prstGeom prst="ellipse">
              <a:avLst/>
            </a:prstGeom>
            <a:solidFill>
              <a:srgbClr val="FFFFFF"/>
            </a:solidFill>
            <a:ln w="19050">
              <a:solidFill>
                <a:srgbClr val="000000"/>
              </a:solidFill>
              <a:round/>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latin typeface="Times New Roman" panose="02020603050405020304" pitchFamily="18" charset="0"/>
              </a:endParaRPr>
            </a:p>
          </p:txBody>
        </p:sp>
        <p:sp>
          <p:nvSpPr>
            <p:cNvPr id="45079" name="Oval 36"/>
            <p:cNvSpPr>
              <a:spLocks noChangeAspect="1" noChangeArrowheads="1"/>
            </p:cNvSpPr>
            <p:nvPr/>
          </p:nvSpPr>
          <p:spPr bwMode="auto">
            <a:xfrm>
              <a:off x="3221" y="2528"/>
              <a:ext cx="68" cy="69"/>
            </a:xfrm>
            <a:prstGeom prst="ellipse">
              <a:avLst/>
            </a:prstGeom>
            <a:solidFill>
              <a:srgbClr val="FFFFFF"/>
            </a:solidFill>
            <a:ln w="19050">
              <a:solidFill>
                <a:srgbClr val="000000"/>
              </a:solidFill>
              <a:round/>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latin typeface="Times New Roman" panose="02020603050405020304" pitchFamily="18" charset="0"/>
              </a:endParaRPr>
            </a:p>
          </p:txBody>
        </p:sp>
        <p:sp>
          <p:nvSpPr>
            <p:cNvPr id="45080" name="Oval 37"/>
            <p:cNvSpPr>
              <a:spLocks noChangeAspect="1" noChangeArrowheads="1"/>
            </p:cNvSpPr>
            <p:nvPr/>
          </p:nvSpPr>
          <p:spPr bwMode="auto">
            <a:xfrm>
              <a:off x="3220" y="1881"/>
              <a:ext cx="68" cy="68"/>
            </a:xfrm>
            <a:prstGeom prst="ellipse">
              <a:avLst/>
            </a:prstGeom>
            <a:solidFill>
              <a:srgbClr val="FFFFFF"/>
            </a:solidFill>
            <a:ln w="19050">
              <a:solidFill>
                <a:srgbClr val="000000"/>
              </a:solidFill>
              <a:round/>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latin typeface="Times New Roman" panose="02020603050405020304" pitchFamily="18" charset="0"/>
              </a:endParaRPr>
            </a:p>
          </p:txBody>
        </p:sp>
        <p:sp>
          <p:nvSpPr>
            <p:cNvPr id="45081" name="Oval 38"/>
            <p:cNvSpPr>
              <a:spLocks noChangeAspect="1" noChangeArrowheads="1"/>
            </p:cNvSpPr>
            <p:nvPr/>
          </p:nvSpPr>
          <p:spPr bwMode="auto">
            <a:xfrm>
              <a:off x="3932" y="2533"/>
              <a:ext cx="68" cy="68"/>
            </a:xfrm>
            <a:prstGeom prst="ellipse">
              <a:avLst/>
            </a:prstGeom>
            <a:solidFill>
              <a:srgbClr val="000000"/>
            </a:solidFill>
            <a:ln w="19050">
              <a:solidFill>
                <a:srgbClr val="000000"/>
              </a:solidFill>
              <a:round/>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latin typeface="Times New Roman" panose="02020603050405020304" pitchFamily="18" charset="0"/>
              </a:endParaRPr>
            </a:p>
          </p:txBody>
        </p:sp>
        <p:sp>
          <p:nvSpPr>
            <p:cNvPr id="45082" name="Text Box 39"/>
            <p:cNvSpPr txBox="1">
              <a:spLocks noChangeAspect="1" noChangeArrowheads="1"/>
            </p:cNvSpPr>
            <p:nvPr/>
          </p:nvSpPr>
          <p:spPr bwMode="auto">
            <a:xfrm>
              <a:off x="4145" y="2093"/>
              <a:ext cx="547" cy="2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eaLnBrk="1" hangingPunct="1"/>
              <a:r>
                <a:rPr lang="en-US" altLang="zh-CN" i="1">
                  <a:latin typeface="Times New Roman" panose="02020603050405020304" pitchFamily="18" charset="0"/>
                </a:rPr>
                <a:t>u</a:t>
              </a:r>
              <a:r>
                <a:rPr lang="en-US" altLang="zh-CN" baseline="-25000">
                  <a:latin typeface="Times New Roman" panose="02020603050405020304" pitchFamily="18" charset="0"/>
                </a:rPr>
                <a:t>o</a:t>
              </a:r>
              <a:r>
                <a:rPr lang="en-US" altLang="zh-CN">
                  <a:latin typeface="Times New Roman" panose="02020603050405020304" pitchFamily="18" charset="0"/>
                </a:rPr>
                <a:t>(</a:t>
              </a:r>
              <a:r>
                <a:rPr lang="en-US" altLang="zh-CN" i="1">
                  <a:latin typeface="Times New Roman" panose="02020603050405020304" pitchFamily="18" charset="0"/>
                </a:rPr>
                <a:t>t</a:t>
              </a:r>
              <a:r>
                <a:rPr lang="en-US" altLang="zh-CN">
                  <a:latin typeface="Times New Roman" panose="02020603050405020304" pitchFamily="18" charset="0"/>
                </a:rPr>
                <a:t>)</a:t>
              </a:r>
            </a:p>
          </p:txBody>
        </p:sp>
        <p:sp>
          <p:nvSpPr>
            <p:cNvPr id="45083" name="Line 40"/>
            <p:cNvSpPr>
              <a:spLocks noChangeAspect="1" noChangeShapeType="1"/>
            </p:cNvSpPr>
            <p:nvPr/>
          </p:nvSpPr>
          <p:spPr bwMode="auto">
            <a:xfrm rot="5403424">
              <a:off x="3879" y="2006"/>
              <a:ext cx="176" cy="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5084" name="Line 41"/>
            <p:cNvSpPr>
              <a:spLocks noChangeAspect="1" noChangeShapeType="1"/>
            </p:cNvSpPr>
            <p:nvPr/>
          </p:nvSpPr>
          <p:spPr bwMode="auto">
            <a:xfrm>
              <a:off x="3969" y="2394"/>
              <a:ext cx="0" cy="177"/>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5085" name="Rectangle 42"/>
            <p:cNvSpPr>
              <a:spLocks noChangeAspect="1" noChangeArrowheads="1"/>
            </p:cNvSpPr>
            <p:nvPr/>
          </p:nvSpPr>
          <p:spPr bwMode="auto">
            <a:xfrm>
              <a:off x="3893" y="2066"/>
              <a:ext cx="149" cy="328"/>
            </a:xfrm>
            <a:prstGeom prst="rect">
              <a:avLst/>
            </a:prstGeom>
            <a:solidFill>
              <a:srgbClr val="FFFFFF"/>
            </a:solidFill>
            <a:ln w="19050">
              <a:solidFill>
                <a:srgbClr val="000000"/>
              </a:solidFill>
              <a:miter lim="800000"/>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latin typeface="Times New Roman" panose="02020603050405020304" pitchFamily="18" charset="0"/>
              </a:endParaRPr>
            </a:p>
          </p:txBody>
        </p:sp>
        <p:sp>
          <p:nvSpPr>
            <p:cNvPr id="45086" name="Line 44"/>
            <p:cNvSpPr>
              <a:spLocks noChangeAspect="1" noChangeShapeType="1"/>
            </p:cNvSpPr>
            <p:nvPr/>
          </p:nvSpPr>
          <p:spPr bwMode="auto">
            <a:xfrm>
              <a:off x="3834" y="2799"/>
              <a:ext cx="266" cy="0"/>
            </a:xfrm>
            <a:prstGeom prst="line">
              <a:avLst/>
            </a:prstGeom>
            <a:noFill/>
            <a:ln w="3175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5087" name="Line 45"/>
            <p:cNvSpPr>
              <a:spLocks noChangeAspect="1" noChangeShapeType="1"/>
            </p:cNvSpPr>
            <p:nvPr/>
          </p:nvSpPr>
          <p:spPr bwMode="auto">
            <a:xfrm rot="5400000">
              <a:off x="3835" y="2663"/>
              <a:ext cx="266" cy="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graphicFrame>
        <p:nvGraphicFramePr>
          <p:cNvPr id="45065" name="Object 48"/>
          <p:cNvGraphicFramePr>
            <a:graphicFrameLocks noChangeAspect="1"/>
          </p:cNvGraphicFramePr>
          <p:nvPr/>
        </p:nvGraphicFramePr>
        <p:xfrm>
          <a:off x="3216276" y="4437063"/>
          <a:ext cx="1781175" cy="900112"/>
        </p:xfrm>
        <a:graphic>
          <a:graphicData uri="http://schemas.openxmlformats.org/presentationml/2006/ole">
            <mc:AlternateContent xmlns:mc="http://schemas.openxmlformats.org/markup-compatibility/2006">
              <mc:Choice xmlns:v="urn:schemas-microsoft-com:vml" Requires="v">
                <p:oleObj spid="_x0000_s55329" name="Equation" r:id="rId3" imgW="901700" imgH="457200" progId="Equation.DSMT4">
                  <p:embed/>
                </p:oleObj>
              </mc:Choice>
              <mc:Fallback>
                <p:oleObj name="Equation" r:id="rId3" imgW="901700" imgH="457200" progId="Equation.DSMT4">
                  <p:embed/>
                  <p:pic>
                    <p:nvPicPr>
                      <p:cNvPr id="45065" name="Object 4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216276" y="4437063"/>
                        <a:ext cx="1781175" cy="900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45066" name="Object 50"/>
          <p:cNvGraphicFramePr>
            <a:graphicFrameLocks noChangeAspect="1"/>
          </p:cNvGraphicFramePr>
          <p:nvPr/>
        </p:nvGraphicFramePr>
        <p:xfrm>
          <a:off x="6816725" y="4437064"/>
          <a:ext cx="1727200" cy="871537"/>
        </p:xfrm>
        <a:graphic>
          <a:graphicData uri="http://schemas.openxmlformats.org/presentationml/2006/ole">
            <mc:AlternateContent xmlns:mc="http://schemas.openxmlformats.org/markup-compatibility/2006">
              <mc:Choice xmlns:v="urn:schemas-microsoft-com:vml" Requires="v">
                <p:oleObj spid="_x0000_s55330" name="Equation" r:id="rId5" imgW="901700" imgH="457200" progId="Equation.DSMT4">
                  <p:embed/>
                </p:oleObj>
              </mc:Choice>
              <mc:Fallback>
                <p:oleObj name="Equation" r:id="rId5" imgW="901700" imgH="457200" progId="Equation.DSMT4">
                  <p:embed/>
                  <p:pic>
                    <p:nvPicPr>
                      <p:cNvPr id="45066" name="Object 50"/>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816725" y="4437064"/>
                        <a:ext cx="1727200" cy="871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45067" name="Object 54"/>
          <p:cNvGraphicFramePr>
            <a:graphicFrameLocks noChangeAspect="1"/>
          </p:cNvGraphicFramePr>
          <p:nvPr/>
        </p:nvGraphicFramePr>
        <p:xfrm>
          <a:off x="4954588" y="5445125"/>
          <a:ext cx="1109662" cy="738188"/>
        </p:xfrm>
        <a:graphic>
          <a:graphicData uri="http://schemas.openxmlformats.org/presentationml/2006/ole">
            <mc:AlternateContent xmlns:mc="http://schemas.openxmlformats.org/markup-compatibility/2006">
              <mc:Choice xmlns:v="urn:schemas-microsoft-com:vml" Requires="v">
                <p:oleObj spid="_x0000_s55331" name="Equation" r:id="rId7" imgW="583947" imgH="393529" progId="Equation.DSMT4">
                  <p:embed/>
                </p:oleObj>
              </mc:Choice>
              <mc:Fallback>
                <p:oleObj name="Equation" r:id="rId7" imgW="583947" imgH="393529" progId="Equation.DSMT4">
                  <p:embed/>
                  <p:pic>
                    <p:nvPicPr>
                      <p:cNvPr id="45067" name="Object 54"/>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954588" y="5445125"/>
                        <a:ext cx="1109662" cy="738188"/>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45068" name="Object 56"/>
          <p:cNvGraphicFramePr>
            <a:graphicFrameLocks noChangeAspect="1"/>
          </p:cNvGraphicFramePr>
          <p:nvPr/>
        </p:nvGraphicFramePr>
        <p:xfrm>
          <a:off x="3359150" y="5589589"/>
          <a:ext cx="914400" cy="479425"/>
        </p:xfrm>
        <a:graphic>
          <a:graphicData uri="http://schemas.openxmlformats.org/presentationml/2006/ole">
            <mc:AlternateContent xmlns:mc="http://schemas.openxmlformats.org/markup-compatibility/2006">
              <mc:Choice xmlns:v="urn:schemas-microsoft-com:vml" Requires="v">
                <p:oleObj spid="_x0000_s55332" name="Equation" r:id="rId9" imgW="431613" imgH="228501" progId="Equation.DSMT4">
                  <p:embed/>
                </p:oleObj>
              </mc:Choice>
              <mc:Fallback>
                <p:oleObj name="Equation" r:id="rId9" imgW="431613" imgH="228501" progId="Equation.DSMT4">
                  <p:embed/>
                  <p:pic>
                    <p:nvPicPr>
                      <p:cNvPr id="45068" name="Object 56"/>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359150" y="5589589"/>
                        <a:ext cx="914400" cy="479425"/>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2853337386"/>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4"/>
          <p:cNvSpPr>
            <a:spLocks noGrp="1"/>
          </p:cNvSpPr>
          <p:nvPr>
            <p:ph idx="4294967295"/>
          </p:nvPr>
        </p:nvSpPr>
        <p:spPr>
          <a:xfrm>
            <a:off x="838200" y="1165225"/>
            <a:ext cx="10515600" cy="5011739"/>
          </a:xfrm>
        </p:spPr>
        <p:txBody>
          <a:bodyPr/>
          <a:lstStyle/>
          <a:p>
            <a:r>
              <a:rPr lang="zh-CN" altLang="en-US" dirty="0">
                <a:latin typeface="微软雅黑" panose="020B0503020204020204" pitchFamily="34" charset="-122"/>
                <a:ea typeface="微软雅黑" panose="020B0503020204020204" pitchFamily="34" charset="-122"/>
              </a:rPr>
              <a:t>为了使截止频率不受负载影响，在无源滤波电路和负载之间加入输入电阻高、输出电阻低的隔离电路，如电压跟随器。从而构成有源滤波器。</a:t>
            </a:r>
          </a:p>
          <a:p>
            <a:endParaRPr lang="zh-CN" altLang="en-US" dirty="0">
              <a:latin typeface="微软雅黑" panose="020B0503020204020204" pitchFamily="34" charset="-122"/>
              <a:ea typeface="微软雅黑" panose="020B0503020204020204" pitchFamily="34" charset="-122"/>
            </a:endParaRPr>
          </a:p>
        </p:txBody>
      </p:sp>
      <p:sp>
        <p:nvSpPr>
          <p:cNvPr id="4" name="标题 3"/>
          <p:cNvSpPr>
            <a:spLocks noGrp="1"/>
          </p:cNvSpPr>
          <p:nvPr>
            <p:ph type="title"/>
          </p:nvPr>
        </p:nvSpPr>
        <p:spPr>
          <a:xfrm>
            <a:off x="838200" y="482481"/>
            <a:ext cx="10515600" cy="590429"/>
          </a:xfrm>
        </p:spPr>
        <p:txBody>
          <a:bodyPr>
            <a:normAutofit/>
          </a:bodyPr>
          <a:lstStyle/>
          <a:p>
            <a:r>
              <a:rPr kumimoji="1" lang="en-US" altLang="zh-CN" dirty="0">
                <a:latin typeface="微软雅黑" panose="020B0503020204020204" pitchFamily="34" charset="-122"/>
                <a:ea typeface="微软雅黑" panose="020B0503020204020204" pitchFamily="34" charset="-122"/>
              </a:rPr>
              <a:t>5.2.1   </a:t>
            </a:r>
            <a:r>
              <a:rPr kumimoji="1" lang="zh-CN" altLang="en-US" dirty="0">
                <a:latin typeface="微软雅黑" panose="020B0503020204020204" pitchFamily="34" charset="-122"/>
                <a:ea typeface="微软雅黑" panose="020B0503020204020204" pitchFamily="34" charset="-122"/>
              </a:rPr>
              <a:t>一阶滤波电路</a:t>
            </a:r>
          </a:p>
        </p:txBody>
      </p:sp>
      <p:sp>
        <p:nvSpPr>
          <p:cNvPr id="50179" name="Rectangle 2"/>
          <p:cNvSpPr>
            <a:spLocks noChangeArrowheads="1"/>
          </p:cNvSpPr>
          <p:nvPr/>
        </p:nvSpPr>
        <p:spPr bwMode="auto">
          <a:xfrm>
            <a:off x="1992313" y="1"/>
            <a:ext cx="8229600" cy="10525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endParaRPr kumimoji="1" lang="zh-CN" altLang="en-US" sz="4000" dirty="0">
              <a:solidFill>
                <a:schemeClr val="tx2"/>
              </a:solidFill>
              <a:latin typeface="Times New Roman" panose="02020603050405020304" pitchFamily="18" charset="0"/>
              <a:ea typeface="黑体" panose="02010609060101010101" pitchFamily="49" charset="-122"/>
            </a:endParaRPr>
          </a:p>
        </p:txBody>
      </p:sp>
      <p:sp>
        <p:nvSpPr>
          <p:cNvPr id="50180" name="Rectangle 3"/>
          <p:cNvSpPr>
            <a:spLocks noChangeArrowheads="1"/>
          </p:cNvSpPr>
          <p:nvPr/>
        </p:nvSpPr>
        <p:spPr bwMode="auto">
          <a:xfrm>
            <a:off x="1992314" y="1196976"/>
            <a:ext cx="8351837" cy="4968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42900" indent="-342900"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spcBef>
                <a:spcPct val="30000"/>
              </a:spcBef>
              <a:buFont typeface="Wingdings" panose="05000000000000000000" pitchFamily="2" charset="2"/>
              <a:buChar char="v"/>
            </a:pPr>
            <a:endParaRPr lang="en-US" altLang="zh-CN" sz="2800" dirty="0">
              <a:solidFill>
                <a:srgbClr val="3333FF"/>
              </a:solidFill>
              <a:latin typeface="Times New Roman" panose="02020603050405020304" pitchFamily="18" charset="0"/>
              <a:ea typeface="黑体" panose="02010609060101010101" pitchFamily="49" charset="-122"/>
            </a:endParaRPr>
          </a:p>
        </p:txBody>
      </p:sp>
      <p:graphicFrame>
        <p:nvGraphicFramePr>
          <p:cNvPr id="50181" name="Object 4"/>
          <p:cNvGraphicFramePr>
            <a:graphicFrameLocks noChangeAspect="1"/>
          </p:cNvGraphicFramePr>
          <p:nvPr/>
        </p:nvGraphicFramePr>
        <p:xfrm>
          <a:off x="2855913" y="3141664"/>
          <a:ext cx="6265862" cy="2992437"/>
        </p:xfrm>
        <a:graphic>
          <a:graphicData uri="http://schemas.openxmlformats.org/presentationml/2006/ole">
            <mc:AlternateContent xmlns:mc="http://schemas.openxmlformats.org/markup-compatibility/2006">
              <mc:Choice xmlns:v="urn:schemas-microsoft-com:vml" Requires="v">
                <p:oleObj spid="_x0000_s54281" name="Visio" r:id="rId4" imgW="8118729" imgH="3877056" progId="Visio.Drawing.11">
                  <p:embed/>
                </p:oleObj>
              </mc:Choice>
              <mc:Fallback>
                <p:oleObj name="Visio" r:id="rId4" imgW="8118729" imgH="3877056" progId="Visio.Drawing.11">
                  <p:embed/>
                  <p:pic>
                    <p:nvPicPr>
                      <p:cNvPr id="50181" name="Object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855913" y="3141664"/>
                        <a:ext cx="6265862" cy="2992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extLst>
      <p:ext uri="{BB962C8B-B14F-4D97-AF65-F5344CB8AC3E}">
        <p14:creationId xmlns:p14="http://schemas.microsoft.com/office/powerpoint/2010/main" val="316974848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a:extLst>
              <a:ext uri="{FF2B5EF4-FFF2-40B4-BE49-F238E27FC236}">
                <a16:creationId xmlns:a16="http://schemas.microsoft.com/office/drawing/2014/main" id="{C337AE00-8E3F-4C11-B725-7675B2F843CF}"/>
              </a:ext>
            </a:extLst>
          </p:cNvPr>
          <p:cNvSpPr>
            <a:spLocks noGrp="1"/>
          </p:cNvSpPr>
          <p:nvPr>
            <p:ph type="title"/>
          </p:nvPr>
        </p:nvSpPr>
        <p:spPr>
          <a:xfrm>
            <a:off x="838200" y="482481"/>
            <a:ext cx="10515600" cy="590429"/>
          </a:xfrm>
        </p:spPr>
        <p:txBody>
          <a:bodyPr/>
          <a:lstStyle/>
          <a:p>
            <a:r>
              <a:rPr lang="en-US" altLang="zh-CN" dirty="0">
                <a:latin typeface="微软雅黑" panose="020B0503020204020204" pitchFamily="34" charset="-122"/>
                <a:ea typeface="微软雅黑" panose="020B0503020204020204" pitchFamily="34" charset="-122"/>
              </a:rPr>
              <a:t>5.1  </a:t>
            </a:r>
            <a:r>
              <a:rPr lang="zh-CN" altLang="en-US" dirty="0">
                <a:latin typeface="微软雅黑" panose="020B0503020204020204" pitchFamily="34" charset="-122"/>
                <a:ea typeface="微软雅黑" panose="020B0503020204020204" pitchFamily="34" charset="-122"/>
              </a:rPr>
              <a:t>滤波器基本知识</a:t>
            </a:r>
          </a:p>
        </p:txBody>
      </p:sp>
      <p:sp>
        <p:nvSpPr>
          <p:cNvPr id="5" name="内容占位符 4">
            <a:extLst>
              <a:ext uri="{FF2B5EF4-FFF2-40B4-BE49-F238E27FC236}">
                <a16:creationId xmlns:a16="http://schemas.microsoft.com/office/drawing/2014/main" id="{10B67F45-CDC2-4F1E-9C7B-190480A97B6C}"/>
              </a:ext>
            </a:extLst>
          </p:cNvPr>
          <p:cNvSpPr>
            <a:spLocks noGrp="1"/>
          </p:cNvSpPr>
          <p:nvPr>
            <p:ph idx="4294967295"/>
          </p:nvPr>
        </p:nvSpPr>
        <p:spPr>
          <a:xfrm>
            <a:off x="838200" y="1165225"/>
            <a:ext cx="10515600" cy="5011739"/>
          </a:xfrm>
        </p:spPr>
        <p:txBody>
          <a:bodyPr/>
          <a:lstStyle/>
          <a:p>
            <a:r>
              <a:rPr lang="zh-CN" altLang="en-US" dirty="0">
                <a:latin typeface="微软雅黑" panose="020B0503020204020204" pitchFamily="34" charset="-122"/>
                <a:ea typeface="微软雅黑" panose="020B0503020204020204" pitchFamily="34" charset="-122"/>
              </a:rPr>
              <a:t>什么是信号分离电路？</a:t>
            </a:r>
            <a:endParaRPr lang="en-US" altLang="zh-CN" dirty="0">
              <a:latin typeface="微软雅黑" panose="020B0503020204020204" pitchFamily="34" charset="-122"/>
              <a:ea typeface="微软雅黑" panose="020B0503020204020204" pitchFamily="34" charset="-122"/>
            </a:endParaRPr>
          </a:p>
          <a:p>
            <a:pPr lvl="1"/>
            <a:r>
              <a:rPr lang="zh-CN" altLang="en-US" dirty="0">
                <a:latin typeface="微软雅黑" panose="020B0503020204020204" pitchFamily="34" charset="-122"/>
                <a:ea typeface="微软雅黑" panose="020B0503020204020204" pitchFamily="34" charset="-122"/>
              </a:rPr>
              <a:t>利用滤波器从频域中实现对噪声的抑制，提取所需的测量信号</a:t>
            </a:r>
          </a:p>
          <a:p>
            <a:endParaRPr lang="zh-CN" altLang="en-US" dirty="0">
              <a:latin typeface="微软雅黑" panose="020B0503020204020204" pitchFamily="34" charset="-122"/>
              <a:ea typeface="微软雅黑" panose="020B0503020204020204" pitchFamily="34" charset="-122"/>
            </a:endParaRPr>
          </a:p>
          <a:p>
            <a:endParaRPr lang="zh-CN" altLang="en-US" dirty="0">
              <a:latin typeface="微软雅黑" panose="020B0503020204020204" pitchFamily="34" charset="-122"/>
              <a:ea typeface="微软雅黑" panose="020B0503020204020204" pitchFamily="34" charset="-122"/>
            </a:endParaRPr>
          </a:p>
        </p:txBody>
      </p:sp>
      <p:sp>
        <p:nvSpPr>
          <p:cNvPr id="6" name="Rectangle 5">
            <a:extLst>
              <a:ext uri="{FF2B5EF4-FFF2-40B4-BE49-F238E27FC236}">
                <a16:creationId xmlns:a16="http://schemas.microsoft.com/office/drawing/2014/main" id="{A4BA7326-AA6D-4CEB-BAFF-9A7C4DA2C558}"/>
              </a:ext>
            </a:extLst>
          </p:cNvPr>
          <p:cNvSpPr>
            <a:spLocks noChangeArrowheads="1"/>
          </p:cNvSpPr>
          <p:nvPr/>
        </p:nvSpPr>
        <p:spPr bwMode="auto">
          <a:xfrm>
            <a:off x="1043615" y="2850722"/>
            <a:ext cx="10104769"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kumimoji="1" lang="zh-CN" altLang="en-US" sz="2000" b="1" dirty="0">
                <a:latin typeface="楷体" panose="02010609060101010101" pitchFamily="49" charset="-122"/>
                <a:ea typeface="楷体" panose="02010609060101010101" pitchFamily="49" charset="-122"/>
              </a:rPr>
              <a:t>例如，有一个较低频率的信号，其中包含一些较高频率成分的干扰。</a:t>
            </a:r>
          </a:p>
        </p:txBody>
      </p:sp>
      <p:graphicFrame>
        <p:nvGraphicFramePr>
          <p:cNvPr id="7" name="Object 6">
            <a:extLst>
              <a:ext uri="{FF2B5EF4-FFF2-40B4-BE49-F238E27FC236}">
                <a16:creationId xmlns:a16="http://schemas.microsoft.com/office/drawing/2014/main" id="{C5D1A2BB-5D95-4822-B105-EEBF903CC235}"/>
              </a:ext>
            </a:extLst>
          </p:cNvPr>
          <p:cNvGraphicFramePr>
            <a:graphicFrameLocks noChangeAspect="1"/>
          </p:cNvGraphicFramePr>
          <p:nvPr>
            <p:extLst>
              <p:ext uri="{D42A27DB-BD31-4B8C-83A1-F6EECF244321}">
                <p14:modId xmlns:p14="http://schemas.microsoft.com/office/powerpoint/2010/main" val="3873357268"/>
              </p:ext>
            </p:extLst>
          </p:nvPr>
        </p:nvGraphicFramePr>
        <p:xfrm>
          <a:off x="3035300" y="4007278"/>
          <a:ext cx="6121400" cy="1530350"/>
        </p:xfrm>
        <a:graphic>
          <a:graphicData uri="http://schemas.openxmlformats.org/presentationml/2006/ole">
            <mc:AlternateContent xmlns:mc="http://schemas.openxmlformats.org/markup-compatibility/2006">
              <mc:Choice xmlns:v="urn:schemas-microsoft-com:vml" Requires="v">
                <p:oleObj spid="_x0000_s47113" name="BMP 图象" r:id="rId3" imgW="4609933" imgH="1152485" progId="Paint.Picture">
                  <p:embed/>
                </p:oleObj>
              </mc:Choice>
              <mc:Fallback>
                <p:oleObj name="BMP 图象" r:id="rId3" imgW="4609933" imgH="1152485" progId="Paint.Picture">
                  <p:embed/>
                  <p:pic>
                    <p:nvPicPr>
                      <p:cNvPr id="6" name="Object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35300" y="4007278"/>
                        <a:ext cx="6121400" cy="1530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extLst>
      <p:ext uri="{BB962C8B-B14F-4D97-AF65-F5344CB8AC3E}">
        <p14:creationId xmlns:p14="http://schemas.microsoft.com/office/powerpoint/2010/main" val="2061681438"/>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A725BB6-1CDA-4DBD-A796-568CBD220940}"/>
              </a:ext>
            </a:extLst>
          </p:cNvPr>
          <p:cNvSpPr>
            <a:spLocks noGrp="1"/>
          </p:cNvSpPr>
          <p:nvPr>
            <p:ph type="title"/>
          </p:nvPr>
        </p:nvSpPr>
        <p:spPr>
          <a:xfrm>
            <a:off x="838200" y="482481"/>
            <a:ext cx="10515600" cy="590429"/>
          </a:xfrm>
        </p:spPr>
        <p:txBody>
          <a:bodyPr/>
          <a:lstStyle/>
          <a:p>
            <a:r>
              <a:rPr lang="en-US" altLang="zh-CN" dirty="0">
                <a:latin typeface="微软雅黑" panose="020B0503020204020204" pitchFamily="34" charset="-122"/>
                <a:ea typeface="微软雅黑" panose="020B0503020204020204" pitchFamily="34" charset="-122"/>
              </a:rPr>
              <a:t>5.2.2</a:t>
            </a:r>
            <a:r>
              <a:rPr lang="zh-CN" altLang="en-US" dirty="0">
                <a:latin typeface="微软雅黑" panose="020B0503020204020204" pitchFamily="34" charset="-122"/>
                <a:ea typeface="微软雅黑" panose="020B0503020204020204" pitchFamily="34" charset="-122"/>
              </a:rPr>
              <a:t>单一运放构成的二阶</a:t>
            </a:r>
            <a:r>
              <a:rPr lang="en-US" altLang="zh-CN" dirty="0">
                <a:latin typeface="微软雅黑" panose="020B0503020204020204" pitchFamily="34" charset="-122"/>
                <a:ea typeface="微软雅黑" panose="020B0503020204020204" pitchFamily="34" charset="-122"/>
              </a:rPr>
              <a:t>RC</a:t>
            </a:r>
            <a:r>
              <a:rPr lang="zh-CN" altLang="en-US" dirty="0">
                <a:latin typeface="微软雅黑" panose="020B0503020204020204" pitchFamily="34" charset="-122"/>
                <a:ea typeface="微软雅黑" panose="020B0503020204020204" pitchFamily="34" charset="-122"/>
              </a:rPr>
              <a:t>有源滤波电路</a:t>
            </a:r>
          </a:p>
        </p:txBody>
      </p:sp>
      <p:sp>
        <p:nvSpPr>
          <p:cNvPr id="3" name="内容占位符 2">
            <a:extLst>
              <a:ext uri="{FF2B5EF4-FFF2-40B4-BE49-F238E27FC236}">
                <a16:creationId xmlns:a16="http://schemas.microsoft.com/office/drawing/2014/main" id="{0A8E5522-7E64-4D31-93BD-EA717A09DB33}"/>
              </a:ext>
            </a:extLst>
          </p:cNvPr>
          <p:cNvSpPr>
            <a:spLocks noGrp="1"/>
          </p:cNvSpPr>
          <p:nvPr>
            <p:ph idx="4294967295"/>
          </p:nvPr>
        </p:nvSpPr>
        <p:spPr>
          <a:xfrm>
            <a:off x="838200" y="1165225"/>
            <a:ext cx="10515600" cy="5011739"/>
          </a:xfrm>
        </p:spPr>
        <p:txBody>
          <a:bodyPr/>
          <a:lstStyle/>
          <a:p>
            <a:r>
              <a:rPr lang="zh-CN" altLang="en-US" dirty="0">
                <a:latin typeface="微软雅黑" panose="020B0503020204020204" pitchFamily="34" charset="-122"/>
                <a:ea typeface="微软雅黑" panose="020B0503020204020204" pitchFamily="34" charset="-122"/>
              </a:rPr>
              <a:t>压控电压源型滤波电路</a:t>
            </a:r>
            <a:endParaRPr lang="en-US" altLang="zh-CN" dirty="0">
              <a:latin typeface="微软雅黑" panose="020B0503020204020204" pitchFamily="34" charset="-122"/>
              <a:ea typeface="微软雅黑" panose="020B0503020204020204" pitchFamily="34" charset="-122"/>
            </a:endParaRPr>
          </a:p>
          <a:p>
            <a:r>
              <a:rPr lang="zh-CN" altLang="en-US" dirty="0">
                <a:latin typeface="微软雅黑" panose="020B0503020204020204" pitchFamily="34" charset="-122"/>
                <a:ea typeface="微软雅黑" panose="020B0503020204020204" pitchFamily="34" charset="-122"/>
              </a:rPr>
              <a:t>无限增益多路反馈型滤波电路</a:t>
            </a:r>
          </a:p>
        </p:txBody>
      </p:sp>
    </p:spTree>
    <p:extLst>
      <p:ext uri="{BB962C8B-B14F-4D97-AF65-F5344CB8AC3E}">
        <p14:creationId xmlns:p14="http://schemas.microsoft.com/office/powerpoint/2010/main" val="1122480563"/>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a:spLocks noGrp="1" noChangeArrowheads="1"/>
          </p:cNvSpPr>
          <p:nvPr>
            <p:ph type="title"/>
          </p:nvPr>
        </p:nvSpPr>
        <p:spPr>
          <a:xfrm>
            <a:off x="838200" y="474784"/>
            <a:ext cx="10515600" cy="590429"/>
          </a:xfrm>
          <a:noFill/>
        </p:spPr>
        <p:txBody>
          <a:bodyPr/>
          <a:lstStyle/>
          <a:p>
            <a:pPr eaLnBrk="1" hangingPunct="1"/>
            <a:r>
              <a:rPr kumimoji="1" lang="en-US" altLang="zh-CN" dirty="0">
                <a:latin typeface="微软雅黑" panose="020B0503020204020204" pitchFamily="34" charset="-122"/>
                <a:ea typeface="微软雅黑" panose="020B0503020204020204" pitchFamily="34" charset="-122"/>
              </a:rPr>
              <a:t>1</a:t>
            </a:r>
            <a:r>
              <a:rPr kumimoji="1" lang="zh-CN" altLang="en-US" dirty="0">
                <a:latin typeface="微软雅黑" panose="020B0503020204020204" pitchFamily="34" charset="-122"/>
                <a:ea typeface="微软雅黑" panose="020B0503020204020204" pitchFamily="34" charset="-122"/>
              </a:rPr>
              <a:t>、压控电压源型滤波电路</a:t>
            </a:r>
          </a:p>
        </p:txBody>
      </p:sp>
      <p:sp>
        <p:nvSpPr>
          <p:cNvPr id="2" name="内容占位符 1"/>
          <p:cNvSpPr>
            <a:spLocks noGrp="1"/>
          </p:cNvSpPr>
          <p:nvPr>
            <p:ph idx="4294967295"/>
          </p:nvPr>
        </p:nvSpPr>
        <p:spPr>
          <a:xfrm>
            <a:off x="838200" y="1199177"/>
            <a:ext cx="6260965" cy="4977788"/>
          </a:xfrm>
        </p:spPr>
        <p:txBody>
          <a:bodyPr/>
          <a:lstStyle/>
          <a:p>
            <a:r>
              <a:rPr lang="zh-CN" altLang="en-US" dirty="0">
                <a:latin typeface="微软雅黑" panose="020B0503020204020204" pitchFamily="34" charset="-122"/>
                <a:ea typeface="微软雅黑" panose="020B0503020204020204" pitchFamily="34" charset="-122"/>
              </a:rPr>
              <a:t>压控电压源型滤波电路</a:t>
            </a:r>
          </a:p>
          <a:p>
            <a:pPr lvl="1"/>
            <a:r>
              <a:rPr lang="zh-CN" altLang="en-US" dirty="0">
                <a:latin typeface="微软雅黑" panose="020B0503020204020204" pitchFamily="34" charset="-122"/>
                <a:ea typeface="微软雅黑" panose="020B0503020204020204" pitchFamily="34" charset="-122"/>
              </a:rPr>
              <a:t>同相输入：输入阻抗很高，输出阻抗很低，滤波器相当于一个电压源，故称电压控制电压源电路。其优点是电路性能稳定、增益容易调节。压控电压源电路利用正反馈补偿</a:t>
            </a:r>
            <a:r>
              <a:rPr lang="en-US" altLang="zh-CN" dirty="0">
                <a:latin typeface="微软雅黑" panose="020B0503020204020204" pitchFamily="34" charset="-122"/>
                <a:ea typeface="微软雅黑" panose="020B0503020204020204" pitchFamily="34" charset="-122"/>
              </a:rPr>
              <a:t>RC</a:t>
            </a:r>
            <a:r>
              <a:rPr lang="zh-CN" altLang="en-US" dirty="0">
                <a:latin typeface="微软雅黑" panose="020B0503020204020204" pitchFamily="34" charset="-122"/>
                <a:ea typeface="微软雅黑" panose="020B0503020204020204" pitchFamily="34" charset="-122"/>
              </a:rPr>
              <a:t>网络中能量损耗，反馈过强将降低电路稳定性。</a:t>
            </a:r>
          </a:p>
          <a:p>
            <a:pPr lvl="1"/>
            <a:endParaRPr lang="en-US" altLang="zh-CN" dirty="0">
              <a:latin typeface="微软雅黑" panose="020B0503020204020204" pitchFamily="34" charset="-122"/>
              <a:ea typeface="微软雅黑" panose="020B0503020204020204" pitchFamily="34" charset="-122"/>
            </a:endParaRPr>
          </a:p>
          <a:p>
            <a:endParaRPr lang="zh-CN" altLang="en-US" dirty="0">
              <a:latin typeface="微软雅黑" panose="020B0503020204020204" pitchFamily="34" charset="-122"/>
              <a:ea typeface="微软雅黑" panose="020B0503020204020204" pitchFamily="34" charset="-122"/>
            </a:endParaRPr>
          </a:p>
        </p:txBody>
      </p:sp>
      <p:graphicFrame>
        <p:nvGraphicFramePr>
          <p:cNvPr id="4" name="Object 4"/>
          <p:cNvGraphicFramePr>
            <a:graphicFrameLocks noChangeAspect="1"/>
          </p:cNvGraphicFramePr>
          <p:nvPr/>
        </p:nvGraphicFramePr>
        <p:xfrm>
          <a:off x="7283116" y="1889125"/>
          <a:ext cx="4752975" cy="3054350"/>
        </p:xfrm>
        <a:graphic>
          <a:graphicData uri="http://schemas.openxmlformats.org/presentationml/2006/ole">
            <mc:AlternateContent xmlns:mc="http://schemas.openxmlformats.org/markup-compatibility/2006">
              <mc:Choice xmlns:v="urn:schemas-microsoft-com:vml" Requires="v">
                <p:oleObj spid="_x0000_s57360" name="Visio" r:id="rId3" imgW="5686806" imgH="3653790" progId="Visio.Drawing.11">
                  <p:embed/>
                </p:oleObj>
              </mc:Choice>
              <mc:Fallback>
                <p:oleObj name="Visio" r:id="rId3" imgW="5686806" imgH="3653790" progId="Visio.Drawing.11">
                  <p:embed/>
                  <p:pic>
                    <p:nvPicPr>
                      <p:cNvPr id="4" name="Object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283116" y="1889125"/>
                        <a:ext cx="4752975" cy="3054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5" name="Object 113"/>
          <p:cNvGraphicFramePr>
            <a:graphicFrameLocks noChangeAspect="1"/>
          </p:cNvGraphicFramePr>
          <p:nvPr/>
        </p:nvGraphicFramePr>
        <p:xfrm>
          <a:off x="2609464" y="5405595"/>
          <a:ext cx="3032125" cy="790575"/>
        </p:xfrm>
        <a:graphic>
          <a:graphicData uri="http://schemas.openxmlformats.org/presentationml/2006/ole">
            <mc:AlternateContent xmlns:mc="http://schemas.openxmlformats.org/markup-compatibility/2006">
              <mc:Choice xmlns:v="urn:schemas-microsoft-com:vml" Requires="v">
                <p:oleObj spid="_x0000_s57361" name="Equation" r:id="rId5" imgW="1511280" imgH="393480" progId="Equation.DSMT4">
                  <p:embed/>
                </p:oleObj>
              </mc:Choice>
              <mc:Fallback>
                <p:oleObj name="Equation" r:id="rId5" imgW="1511280" imgH="393480" progId="Equation.DSMT4">
                  <p:embed/>
                  <p:pic>
                    <p:nvPicPr>
                      <p:cNvPr id="5" name="Object 113"/>
                      <p:cNvPicPr>
                        <a:picLocks noChangeAspect="1" noChangeArrowheads="1"/>
                      </p:cNvPicPr>
                      <p:nvPr/>
                    </p:nvPicPr>
                    <p:blipFill>
                      <a:blip r:embed="rId6"/>
                      <a:srcRect/>
                      <a:stretch>
                        <a:fillRect/>
                      </a:stretch>
                    </p:blipFill>
                    <p:spPr bwMode="auto">
                      <a:xfrm>
                        <a:off x="2609464" y="5405595"/>
                        <a:ext cx="3032125" cy="790575"/>
                      </a:xfrm>
                      <a:prstGeom prst="rect">
                        <a:avLst/>
                      </a:prstGeom>
                      <a:noFill/>
                      <a:ln>
                        <a:noFill/>
                      </a:ln>
                      <a:effectLst/>
                    </p:spPr>
                  </p:pic>
                </p:oleObj>
              </mc:Fallback>
            </mc:AlternateContent>
          </a:graphicData>
        </a:graphic>
      </p:graphicFrame>
      <p:sp>
        <p:nvSpPr>
          <p:cNvPr id="7" name="Rectangle 2"/>
          <p:cNvSpPr>
            <a:spLocks noChangeArrowheads="1"/>
          </p:cNvSpPr>
          <p:nvPr/>
        </p:nvSpPr>
        <p:spPr bwMode="auto">
          <a:xfrm>
            <a:off x="9753465" y="4943475"/>
            <a:ext cx="209867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400" b="1" dirty="0">
                <a:solidFill>
                  <a:srgbClr val="FF3300"/>
                </a:solidFill>
                <a:latin typeface="Times New Roman" panose="02020603050405020304" pitchFamily="18" charset="0"/>
              </a:rPr>
              <a:t>同相放大电路</a:t>
            </a:r>
            <a:r>
              <a:rPr lang="zh-CN" altLang="en-US" sz="2400" dirty="0">
                <a:latin typeface="Times New Roman" panose="02020603050405020304" pitchFamily="18" charset="0"/>
              </a:rPr>
              <a:t> </a:t>
            </a:r>
          </a:p>
        </p:txBody>
      </p:sp>
    </p:spTree>
    <p:extLst>
      <p:ext uri="{BB962C8B-B14F-4D97-AF65-F5344CB8AC3E}">
        <p14:creationId xmlns:p14="http://schemas.microsoft.com/office/powerpoint/2010/main" val="1454293207"/>
      </p:ext>
    </p:extLst>
  </p:cSld>
  <p:clrMapOvr>
    <a:masterClrMapping/>
  </p:clrMapOvr>
  <mc:AlternateContent xmlns:mc="http://schemas.openxmlformats.org/markup-compatibility/2006" xmlns:p14="http://schemas.microsoft.com/office/powerpoint/2010/main">
    <mc:Choice Requires="p14">
      <p:transition spd="slow" p14:dur="999"/>
    </mc:Choice>
    <mc:Fallback xmlns="">
      <p:transition spd="slow"/>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838200" y="474784"/>
            <a:ext cx="10515600" cy="590429"/>
          </a:xfrm>
        </p:spPr>
        <p:txBody>
          <a:bodyPr>
            <a:normAutofit/>
          </a:bodyPr>
          <a:lstStyle/>
          <a:p>
            <a:r>
              <a:rPr kumimoji="1" lang="en-US" altLang="zh-CN" dirty="0">
                <a:latin typeface="微软雅黑" panose="020B0503020204020204" pitchFamily="34" charset="-122"/>
                <a:ea typeface="微软雅黑" panose="020B0503020204020204" pitchFamily="34" charset="-122"/>
              </a:rPr>
              <a:t>1</a:t>
            </a:r>
            <a:r>
              <a:rPr kumimoji="1" lang="zh-CN" altLang="en-US" dirty="0">
                <a:latin typeface="微软雅黑" panose="020B0503020204020204" pitchFamily="34" charset="-122"/>
                <a:ea typeface="微软雅黑" panose="020B0503020204020204" pitchFamily="34" charset="-122"/>
              </a:rPr>
              <a:t>、压控电压源型滤波电路</a:t>
            </a:r>
          </a:p>
        </p:txBody>
      </p:sp>
      <p:sp>
        <p:nvSpPr>
          <p:cNvPr id="3" name="内容占位符 2"/>
          <p:cNvSpPr>
            <a:spLocks noGrp="1"/>
          </p:cNvSpPr>
          <p:nvPr>
            <p:ph idx="4294967295"/>
          </p:nvPr>
        </p:nvSpPr>
        <p:spPr>
          <a:xfrm>
            <a:off x="838200" y="1199177"/>
            <a:ext cx="10515600" cy="4977788"/>
          </a:xfrm>
        </p:spPr>
        <p:txBody>
          <a:bodyPr/>
          <a:lstStyle/>
          <a:p>
            <a:r>
              <a:rPr lang="zh-CN" altLang="en-US" dirty="0">
                <a:solidFill>
                  <a:srgbClr val="3333FF"/>
                </a:solidFill>
                <a:latin typeface="微软雅黑" panose="020B0503020204020204" pitchFamily="34" charset="-122"/>
                <a:ea typeface="微软雅黑" panose="020B0503020204020204" pitchFamily="34" charset="-122"/>
              </a:rPr>
              <a:t>压控电压源型</a:t>
            </a:r>
            <a:r>
              <a:rPr lang="zh-CN" altLang="en-US" dirty="0">
                <a:solidFill>
                  <a:srgbClr val="FF0000"/>
                </a:solidFill>
                <a:latin typeface="微软雅黑" panose="020B0503020204020204" pitchFamily="34" charset="-122"/>
                <a:ea typeface="微软雅黑" panose="020B0503020204020204" pitchFamily="34" charset="-122"/>
              </a:rPr>
              <a:t>低通</a:t>
            </a:r>
            <a:r>
              <a:rPr lang="zh-CN" altLang="en-US" dirty="0">
                <a:solidFill>
                  <a:srgbClr val="3333FF"/>
                </a:solidFill>
                <a:latin typeface="微软雅黑" panose="020B0503020204020204" pitchFamily="34" charset="-122"/>
                <a:ea typeface="微软雅黑" panose="020B0503020204020204" pitchFamily="34" charset="-122"/>
              </a:rPr>
              <a:t>滤波电路</a:t>
            </a:r>
          </a:p>
          <a:p>
            <a:endParaRPr lang="zh-CN" altLang="en-US" dirty="0">
              <a:latin typeface="微软雅黑" panose="020B0503020204020204" pitchFamily="34" charset="-122"/>
              <a:ea typeface="微软雅黑" panose="020B0503020204020204" pitchFamily="34" charset="-122"/>
            </a:endParaRPr>
          </a:p>
        </p:txBody>
      </p:sp>
      <p:sp>
        <p:nvSpPr>
          <p:cNvPr id="55300" name="Text Box 107"/>
          <p:cNvSpPr txBox="1">
            <a:spLocks noChangeAspect="1" noChangeArrowheads="1"/>
          </p:cNvSpPr>
          <p:nvPr/>
        </p:nvSpPr>
        <p:spPr bwMode="auto">
          <a:xfrm>
            <a:off x="2711450" y="5876926"/>
            <a:ext cx="2281238"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eaLnBrk="1" hangingPunct="1"/>
            <a:r>
              <a:rPr lang="en-US" altLang="zh-CN">
                <a:latin typeface="宋体" panose="02010600030101010101" pitchFamily="2" charset="-122"/>
              </a:rPr>
              <a:t>a)</a:t>
            </a:r>
            <a:r>
              <a:rPr lang="zh-CN" altLang="en-US">
                <a:latin typeface="宋体" panose="02010600030101010101" pitchFamily="2" charset="-122"/>
              </a:rPr>
              <a:t>低通滤波电路</a:t>
            </a:r>
            <a:endParaRPr lang="zh-CN" altLang="en-US">
              <a:latin typeface="Times New Roman" panose="02020603050405020304" pitchFamily="18" charset="0"/>
            </a:endParaRPr>
          </a:p>
        </p:txBody>
      </p:sp>
      <p:grpSp>
        <p:nvGrpSpPr>
          <p:cNvPr id="55301" name="Group 122"/>
          <p:cNvGrpSpPr>
            <a:grpSpLocks/>
          </p:cNvGrpSpPr>
          <p:nvPr/>
        </p:nvGrpSpPr>
        <p:grpSpPr bwMode="auto">
          <a:xfrm>
            <a:off x="1774825" y="2852738"/>
            <a:ext cx="4243388" cy="2944812"/>
            <a:chOff x="159" y="1340"/>
            <a:chExt cx="2673" cy="1855"/>
          </a:xfrm>
        </p:grpSpPr>
        <p:sp>
          <p:nvSpPr>
            <p:cNvPr id="55310" name="Line 59"/>
            <p:cNvSpPr>
              <a:spLocks noChangeAspect="1" noChangeShapeType="1"/>
            </p:cNvSpPr>
            <p:nvPr/>
          </p:nvSpPr>
          <p:spPr bwMode="auto">
            <a:xfrm>
              <a:off x="1586" y="2182"/>
              <a:ext cx="217" cy="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5311" name="Rectangle 60"/>
            <p:cNvSpPr>
              <a:spLocks noChangeAspect="1" noChangeArrowheads="1"/>
            </p:cNvSpPr>
            <p:nvPr/>
          </p:nvSpPr>
          <p:spPr bwMode="auto">
            <a:xfrm>
              <a:off x="1807" y="1508"/>
              <a:ext cx="504" cy="851"/>
            </a:xfrm>
            <a:prstGeom prst="rect">
              <a:avLst/>
            </a:prstGeom>
            <a:noFill/>
            <a:ln w="1905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latin typeface="Times New Roman" panose="02020603050405020304" pitchFamily="18" charset="0"/>
              </a:endParaRPr>
            </a:p>
          </p:txBody>
        </p:sp>
        <p:sp>
          <p:nvSpPr>
            <p:cNvPr id="55312" name="AutoShape 61"/>
            <p:cNvSpPr>
              <a:spLocks noChangeAspect="1" noChangeArrowheads="1"/>
            </p:cNvSpPr>
            <p:nvPr/>
          </p:nvSpPr>
          <p:spPr bwMode="auto">
            <a:xfrm rot="5400000">
              <a:off x="1959" y="1594"/>
              <a:ext cx="170" cy="142"/>
            </a:xfrm>
            <a:prstGeom prst="triangle">
              <a:avLst>
                <a:gd name="adj" fmla="val 50000"/>
              </a:avLst>
            </a:prstGeom>
            <a:solidFill>
              <a:srgbClr val="FFFFFF"/>
            </a:solidFill>
            <a:ln w="19050">
              <a:solidFill>
                <a:srgbClr val="000000"/>
              </a:solidFill>
              <a:miter lim="800000"/>
              <a:headEnd/>
              <a:tailEnd/>
            </a:ln>
          </p:spPr>
          <p:txBody>
            <a:bodyPr rot="10800000" vert="eaVert"/>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latin typeface="Times New Roman" panose="02020603050405020304" pitchFamily="18" charset="0"/>
              </a:endParaRPr>
            </a:p>
          </p:txBody>
        </p:sp>
        <p:sp>
          <p:nvSpPr>
            <p:cNvPr id="55313" name="Text Box 62"/>
            <p:cNvSpPr txBox="1">
              <a:spLocks noChangeAspect="1" noChangeArrowheads="1"/>
            </p:cNvSpPr>
            <p:nvPr/>
          </p:nvSpPr>
          <p:spPr bwMode="auto">
            <a:xfrm>
              <a:off x="2140" y="1587"/>
              <a:ext cx="154" cy="1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lIns="0" tIns="0" rIns="0" bIns="0"/>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eaLnBrk="1" hangingPunct="1"/>
              <a:r>
                <a:rPr lang="en-US" altLang="zh-CN" b="1">
                  <a:latin typeface="宋体" panose="02010600030101010101" pitchFamily="2" charset="-122"/>
                </a:rPr>
                <a:t>∞</a:t>
              </a:r>
              <a:endParaRPr lang="en-US" altLang="zh-CN" b="1">
                <a:latin typeface="Times New Roman" panose="02020603050405020304" pitchFamily="18" charset="0"/>
              </a:endParaRPr>
            </a:p>
          </p:txBody>
        </p:sp>
        <p:sp>
          <p:nvSpPr>
            <p:cNvPr id="55314" name="Line 63"/>
            <p:cNvSpPr>
              <a:spLocks noChangeAspect="1" noChangeShapeType="1"/>
            </p:cNvSpPr>
            <p:nvPr/>
          </p:nvSpPr>
          <p:spPr bwMode="auto">
            <a:xfrm>
              <a:off x="1250" y="1839"/>
              <a:ext cx="555" cy="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5315" name="Line 64"/>
            <p:cNvSpPr>
              <a:spLocks noChangeAspect="1" noChangeShapeType="1"/>
            </p:cNvSpPr>
            <p:nvPr/>
          </p:nvSpPr>
          <p:spPr bwMode="auto">
            <a:xfrm>
              <a:off x="2312" y="2002"/>
              <a:ext cx="217" cy="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5316" name="Text Box 65"/>
            <p:cNvSpPr txBox="1">
              <a:spLocks noChangeAspect="1" noChangeArrowheads="1"/>
            </p:cNvSpPr>
            <p:nvPr/>
          </p:nvSpPr>
          <p:spPr bwMode="auto">
            <a:xfrm>
              <a:off x="1857" y="1748"/>
              <a:ext cx="143" cy="2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lIns="0" tIns="0" rIns="0" bIns="0"/>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eaLnBrk="1" hangingPunct="1"/>
              <a:r>
                <a:rPr lang="en-US" altLang="zh-CN" b="1">
                  <a:latin typeface="宋体" panose="02010600030101010101" pitchFamily="2" charset="-122"/>
                </a:rPr>
                <a:t>+</a:t>
              </a:r>
              <a:endParaRPr lang="en-US" altLang="zh-CN" b="1">
                <a:latin typeface="Times New Roman" panose="02020603050405020304" pitchFamily="18" charset="0"/>
              </a:endParaRPr>
            </a:p>
          </p:txBody>
        </p:sp>
        <p:sp>
          <p:nvSpPr>
            <p:cNvPr id="55317" name="Text Box 66"/>
            <p:cNvSpPr txBox="1">
              <a:spLocks noChangeAspect="1" noChangeArrowheads="1"/>
            </p:cNvSpPr>
            <p:nvPr/>
          </p:nvSpPr>
          <p:spPr bwMode="auto">
            <a:xfrm>
              <a:off x="1859" y="2090"/>
              <a:ext cx="117" cy="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lIns="0" tIns="0" rIns="0" bIns="0"/>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eaLnBrk="1" hangingPunct="1"/>
              <a:r>
                <a:rPr lang="en-US" altLang="zh-CN" b="1">
                  <a:latin typeface="宋体" panose="02010600030101010101" pitchFamily="2" charset="-122"/>
                </a:rPr>
                <a:t>-</a:t>
              </a:r>
              <a:endParaRPr lang="en-US" altLang="zh-CN" b="1">
                <a:latin typeface="Times New Roman" panose="02020603050405020304" pitchFamily="18" charset="0"/>
              </a:endParaRPr>
            </a:p>
          </p:txBody>
        </p:sp>
        <p:sp>
          <p:nvSpPr>
            <p:cNvPr id="55318" name="Text Box 67"/>
            <p:cNvSpPr txBox="1">
              <a:spLocks noChangeAspect="1" noChangeArrowheads="1"/>
            </p:cNvSpPr>
            <p:nvPr/>
          </p:nvSpPr>
          <p:spPr bwMode="auto">
            <a:xfrm>
              <a:off x="2190" y="1910"/>
              <a:ext cx="129" cy="1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lIns="0" tIns="0" rIns="0" bIns="0"/>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eaLnBrk="1" hangingPunct="1"/>
              <a:r>
                <a:rPr lang="en-US" altLang="zh-CN" b="1">
                  <a:latin typeface="宋体" panose="02010600030101010101" pitchFamily="2" charset="-122"/>
                </a:rPr>
                <a:t>+</a:t>
              </a:r>
              <a:endParaRPr lang="en-US" altLang="zh-CN" b="1">
                <a:latin typeface="Times New Roman" panose="02020603050405020304" pitchFamily="18" charset="0"/>
              </a:endParaRPr>
            </a:p>
          </p:txBody>
        </p:sp>
        <p:sp>
          <p:nvSpPr>
            <p:cNvPr id="55319" name="Text Box 68"/>
            <p:cNvSpPr txBox="1">
              <a:spLocks noChangeAspect="1" noChangeArrowheads="1"/>
            </p:cNvSpPr>
            <p:nvPr/>
          </p:nvSpPr>
          <p:spPr bwMode="auto">
            <a:xfrm>
              <a:off x="2047" y="2097"/>
              <a:ext cx="143" cy="2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lIns="0" tIns="0" rIns="0" bIns="0"/>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eaLnBrk="1" hangingPunct="1"/>
              <a:r>
                <a:rPr lang="en-US" altLang="zh-CN" b="1">
                  <a:latin typeface="Times New Roman" panose="02020603050405020304" pitchFamily="18" charset="0"/>
                </a:rPr>
                <a:t>N</a:t>
              </a:r>
            </a:p>
          </p:txBody>
        </p:sp>
        <p:sp>
          <p:nvSpPr>
            <p:cNvPr id="55320" name="Rectangle 69"/>
            <p:cNvSpPr>
              <a:spLocks noChangeAspect="1" noChangeArrowheads="1"/>
            </p:cNvSpPr>
            <p:nvPr/>
          </p:nvSpPr>
          <p:spPr bwMode="auto">
            <a:xfrm>
              <a:off x="1003" y="1786"/>
              <a:ext cx="252" cy="98"/>
            </a:xfrm>
            <a:prstGeom prst="rect">
              <a:avLst/>
            </a:prstGeom>
            <a:solidFill>
              <a:srgbClr val="FFFFFF"/>
            </a:solidFill>
            <a:ln w="19050">
              <a:solidFill>
                <a:srgbClr val="000000"/>
              </a:solidFill>
              <a:miter lim="800000"/>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latin typeface="Times New Roman" panose="02020603050405020304" pitchFamily="18" charset="0"/>
              </a:endParaRPr>
            </a:p>
          </p:txBody>
        </p:sp>
        <p:sp>
          <p:nvSpPr>
            <p:cNvPr id="55321" name="Line 70"/>
            <p:cNvSpPr>
              <a:spLocks noChangeAspect="1" noChangeShapeType="1"/>
            </p:cNvSpPr>
            <p:nvPr/>
          </p:nvSpPr>
          <p:spPr bwMode="auto">
            <a:xfrm>
              <a:off x="735" y="1836"/>
              <a:ext cx="266" cy="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5322" name="Rectangle 71"/>
            <p:cNvSpPr>
              <a:spLocks noChangeAspect="1" noChangeArrowheads="1"/>
            </p:cNvSpPr>
            <p:nvPr/>
          </p:nvSpPr>
          <p:spPr bwMode="auto">
            <a:xfrm rot="5403424">
              <a:off x="1457" y="2686"/>
              <a:ext cx="253" cy="102"/>
            </a:xfrm>
            <a:prstGeom prst="rect">
              <a:avLst/>
            </a:prstGeom>
            <a:solidFill>
              <a:srgbClr val="FFFFFF"/>
            </a:solidFill>
            <a:ln w="19050">
              <a:solidFill>
                <a:srgbClr val="000000"/>
              </a:solidFill>
              <a:miter lim="800000"/>
              <a:headEnd/>
              <a:tailEnd/>
            </a:ln>
          </p:spPr>
          <p:txBody>
            <a:bodyPr rot="10800000" vert="eaVert"/>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latin typeface="Times New Roman" panose="02020603050405020304" pitchFamily="18" charset="0"/>
              </a:endParaRPr>
            </a:p>
          </p:txBody>
        </p:sp>
        <p:sp>
          <p:nvSpPr>
            <p:cNvPr id="55323" name="Line 72"/>
            <p:cNvSpPr>
              <a:spLocks noChangeAspect="1" noChangeShapeType="1"/>
            </p:cNvSpPr>
            <p:nvPr/>
          </p:nvSpPr>
          <p:spPr bwMode="auto">
            <a:xfrm rot="5403424">
              <a:off x="1369" y="2396"/>
              <a:ext cx="428" cy="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5324" name="Line 73"/>
            <p:cNvSpPr>
              <a:spLocks noChangeAspect="1" noChangeShapeType="1"/>
            </p:cNvSpPr>
            <p:nvPr/>
          </p:nvSpPr>
          <p:spPr bwMode="auto">
            <a:xfrm rot="5403424">
              <a:off x="1520" y="2928"/>
              <a:ext cx="133" cy="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5325" name="Rectangle 74"/>
            <p:cNvSpPr>
              <a:spLocks noChangeAspect="1" noChangeArrowheads="1"/>
            </p:cNvSpPr>
            <p:nvPr/>
          </p:nvSpPr>
          <p:spPr bwMode="auto">
            <a:xfrm>
              <a:off x="1928" y="2442"/>
              <a:ext cx="253" cy="99"/>
            </a:xfrm>
            <a:prstGeom prst="rect">
              <a:avLst/>
            </a:prstGeom>
            <a:solidFill>
              <a:srgbClr val="FFFFFF"/>
            </a:solidFill>
            <a:ln w="19050">
              <a:solidFill>
                <a:srgbClr val="000000"/>
              </a:solidFill>
              <a:miter lim="800000"/>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latin typeface="Times New Roman" panose="02020603050405020304" pitchFamily="18" charset="0"/>
              </a:endParaRPr>
            </a:p>
          </p:txBody>
        </p:sp>
        <p:sp>
          <p:nvSpPr>
            <p:cNvPr id="55326" name="Line 75"/>
            <p:cNvSpPr>
              <a:spLocks noChangeAspect="1" noChangeShapeType="1"/>
            </p:cNvSpPr>
            <p:nvPr/>
          </p:nvSpPr>
          <p:spPr bwMode="auto">
            <a:xfrm>
              <a:off x="1584" y="2493"/>
              <a:ext cx="343" cy="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5327" name="Line 76"/>
            <p:cNvSpPr>
              <a:spLocks noChangeAspect="1" noChangeShapeType="1"/>
            </p:cNvSpPr>
            <p:nvPr/>
          </p:nvSpPr>
          <p:spPr bwMode="auto">
            <a:xfrm>
              <a:off x="2181" y="2493"/>
              <a:ext cx="252" cy="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5328" name="Oval 78"/>
            <p:cNvSpPr>
              <a:spLocks noChangeAspect="1" noChangeArrowheads="1"/>
            </p:cNvSpPr>
            <p:nvPr/>
          </p:nvSpPr>
          <p:spPr bwMode="auto">
            <a:xfrm>
              <a:off x="2420" y="1983"/>
              <a:ext cx="30" cy="38"/>
            </a:xfrm>
            <a:prstGeom prst="ellipse">
              <a:avLst/>
            </a:prstGeom>
            <a:solidFill>
              <a:srgbClr val="FFFFFF"/>
            </a:solidFill>
            <a:ln w="19050">
              <a:solidFill>
                <a:srgbClr val="000000"/>
              </a:solidFill>
              <a:round/>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latin typeface="Times New Roman" panose="02020603050405020304" pitchFamily="18" charset="0"/>
              </a:endParaRPr>
            </a:p>
          </p:txBody>
        </p:sp>
        <p:sp>
          <p:nvSpPr>
            <p:cNvPr id="55329" name="Oval 79"/>
            <p:cNvSpPr>
              <a:spLocks noChangeAspect="1" noChangeArrowheads="1"/>
            </p:cNvSpPr>
            <p:nvPr/>
          </p:nvSpPr>
          <p:spPr bwMode="auto">
            <a:xfrm>
              <a:off x="2427" y="1998"/>
              <a:ext cx="12" cy="8"/>
            </a:xfrm>
            <a:prstGeom prst="ellipse">
              <a:avLst/>
            </a:prstGeom>
            <a:solidFill>
              <a:srgbClr val="FFFFFF"/>
            </a:solidFill>
            <a:ln w="19050">
              <a:solidFill>
                <a:srgbClr val="000000"/>
              </a:solidFill>
              <a:round/>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latin typeface="Times New Roman" panose="02020603050405020304" pitchFamily="18" charset="0"/>
              </a:endParaRPr>
            </a:p>
          </p:txBody>
        </p:sp>
        <p:sp>
          <p:nvSpPr>
            <p:cNvPr id="55330" name="Oval 80"/>
            <p:cNvSpPr>
              <a:spLocks noChangeAspect="1" noChangeArrowheads="1"/>
            </p:cNvSpPr>
            <p:nvPr/>
          </p:nvSpPr>
          <p:spPr bwMode="auto">
            <a:xfrm>
              <a:off x="2508" y="1974"/>
              <a:ext cx="54" cy="55"/>
            </a:xfrm>
            <a:prstGeom prst="ellipse">
              <a:avLst/>
            </a:prstGeom>
            <a:solidFill>
              <a:srgbClr val="FFFFFF"/>
            </a:solidFill>
            <a:ln w="19050">
              <a:solidFill>
                <a:srgbClr val="000000"/>
              </a:solidFill>
              <a:round/>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latin typeface="Times New Roman" panose="02020603050405020304" pitchFamily="18" charset="0"/>
              </a:endParaRPr>
            </a:p>
          </p:txBody>
        </p:sp>
        <p:sp>
          <p:nvSpPr>
            <p:cNvPr id="55331" name="Oval 81"/>
            <p:cNvSpPr>
              <a:spLocks noChangeAspect="1" noChangeArrowheads="1"/>
            </p:cNvSpPr>
            <p:nvPr/>
          </p:nvSpPr>
          <p:spPr bwMode="auto">
            <a:xfrm>
              <a:off x="2525" y="2964"/>
              <a:ext cx="54" cy="54"/>
            </a:xfrm>
            <a:prstGeom prst="ellipse">
              <a:avLst/>
            </a:prstGeom>
            <a:solidFill>
              <a:srgbClr val="FFFFFF"/>
            </a:solidFill>
            <a:ln w="19050">
              <a:solidFill>
                <a:srgbClr val="000000"/>
              </a:solidFill>
              <a:round/>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latin typeface="Times New Roman" panose="02020603050405020304" pitchFamily="18" charset="0"/>
              </a:endParaRPr>
            </a:p>
          </p:txBody>
        </p:sp>
        <p:sp>
          <p:nvSpPr>
            <p:cNvPr id="55332" name="Text Box 82"/>
            <p:cNvSpPr txBox="1">
              <a:spLocks noChangeAspect="1" noChangeArrowheads="1"/>
            </p:cNvSpPr>
            <p:nvPr/>
          </p:nvSpPr>
          <p:spPr bwMode="auto">
            <a:xfrm>
              <a:off x="1930" y="2498"/>
              <a:ext cx="289" cy="2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eaLnBrk="1" hangingPunct="1"/>
              <a:r>
                <a:rPr lang="en-US" altLang="zh-CN" b="1" i="1">
                  <a:latin typeface="Times New Roman" panose="02020603050405020304" pitchFamily="18" charset="0"/>
                </a:rPr>
                <a:t>R</a:t>
              </a:r>
              <a:r>
                <a:rPr lang="en-US" altLang="zh-CN" b="1" baseline="-25000">
                  <a:latin typeface="Times New Roman" panose="02020603050405020304" pitchFamily="18" charset="0"/>
                </a:rPr>
                <a:t>0</a:t>
              </a:r>
              <a:endParaRPr lang="en-US" altLang="zh-CN" b="1">
                <a:latin typeface="Times New Roman" panose="02020603050405020304" pitchFamily="18" charset="0"/>
              </a:endParaRPr>
            </a:p>
          </p:txBody>
        </p:sp>
        <p:sp>
          <p:nvSpPr>
            <p:cNvPr id="55333" name="Text Box 83"/>
            <p:cNvSpPr txBox="1">
              <a:spLocks noChangeAspect="1" noChangeArrowheads="1"/>
            </p:cNvSpPr>
            <p:nvPr/>
          </p:nvSpPr>
          <p:spPr bwMode="auto">
            <a:xfrm>
              <a:off x="1605" y="2609"/>
              <a:ext cx="289" cy="2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eaLnBrk="1" hangingPunct="1"/>
              <a:r>
                <a:rPr lang="en-US" altLang="zh-CN" b="1" i="1">
                  <a:latin typeface="Times New Roman" panose="02020603050405020304" pitchFamily="18" charset="0"/>
                </a:rPr>
                <a:t>R</a:t>
              </a:r>
              <a:endParaRPr lang="en-US" altLang="zh-CN" b="1" baseline="-25000">
                <a:latin typeface="Times New Roman" panose="02020603050405020304" pitchFamily="18" charset="0"/>
              </a:endParaRPr>
            </a:p>
          </p:txBody>
        </p:sp>
        <p:sp>
          <p:nvSpPr>
            <p:cNvPr id="55334" name="Line 84"/>
            <p:cNvSpPr>
              <a:spLocks noChangeAspect="1" noChangeShapeType="1"/>
            </p:cNvSpPr>
            <p:nvPr/>
          </p:nvSpPr>
          <p:spPr bwMode="auto">
            <a:xfrm rot="5394778">
              <a:off x="1553" y="1418"/>
              <a:ext cx="156" cy="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5335" name="Line 85"/>
            <p:cNvSpPr>
              <a:spLocks noChangeAspect="1" noChangeShapeType="1"/>
            </p:cNvSpPr>
            <p:nvPr/>
          </p:nvSpPr>
          <p:spPr bwMode="auto">
            <a:xfrm rot="5394778">
              <a:off x="1501" y="1419"/>
              <a:ext cx="156" cy="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5336" name="Line 86"/>
            <p:cNvSpPr>
              <a:spLocks noChangeShapeType="1"/>
            </p:cNvSpPr>
            <p:nvPr/>
          </p:nvSpPr>
          <p:spPr bwMode="auto">
            <a:xfrm rot="10794778">
              <a:off x="1633" y="1414"/>
              <a:ext cx="807" cy="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5337" name="Line 87"/>
            <p:cNvSpPr>
              <a:spLocks noChangeAspect="1" noChangeShapeType="1"/>
            </p:cNvSpPr>
            <p:nvPr/>
          </p:nvSpPr>
          <p:spPr bwMode="auto">
            <a:xfrm rot="10794778">
              <a:off x="869" y="1416"/>
              <a:ext cx="709" cy="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5338" name="Line 88"/>
            <p:cNvSpPr>
              <a:spLocks noChangeAspect="1" noChangeShapeType="1"/>
            </p:cNvSpPr>
            <p:nvPr/>
          </p:nvSpPr>
          <p:spPr bwMode="auto">
            <a:xfrm>
              <a:off x="2433" y="1415"/>
              <a:ext cx="0" cy="107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5339" name="Line 89"/>
            <p:cNvSpPr>
              <a:spLocks noChangeAspect="1" noChangeShapeType="1"/>
            </p:cNvSpPr>
            <p:nvPr/>
          </p:nvSpPr>
          <p:spPr bwMode="auto">
            <a:xfrm>
              <a:off x="1312" y="2257"/>
              <a:ext cx="156" cy="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5340" name="Line 90"/>
            <p:cNvSpPr>
              <a:spLocks noChangeAspect="1" noChangeShapeType="1"/>
            </p:cNvSpPr>
            <p:nvPr/>
          </p:nvSpPr>
          <p:spPr bwMode="auto">
            <a:xfrm>
              <a:off x="1312" y="2309"/>
              <a:ext cx="156" cy="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5341" name="Line 91"/>
            <p:cNvSpPr>
              <a:spLocks noChangeAspect="1" noChangeShapeType="1"/>
            </p:cNvSpPr>
            <p:nvPr/>
          </p:nvSpPr>
          <p:spPr bwMode="auto">
            <a:xfrm rot="5400000">
              <a:off x="1179" y="2047"/>
              <a:ext cx="420" cy="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5342" name="Line 92"/>
            <p:cNvSpPr>
              <a:spLocks noChangeAspect="1" noChangeShapeType="1"/>
            </p:cNvSpPr>
            <p:nvPr/>
          </p:nvSpPr>
          <p:spPr bwMode="auto">
            <a:xfrm rot="5400000">
              <a:off x="946" y="2752"/>
              <a:ext cx="886" cy="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5343" name="Rectangle 93"/>
            <p:cNvSpPr>
              <a:spLocks noChangeAspect="1" noChangeArrowheads="1"/>
            </p:cNvSpPr>
            <p:nvPr/>
          </p:nvSpPr>
          <p:spPr bwMode="auto">
            <a:xfrm>
              <a:off x="483" y="1787"/>
              <a:ext cx="252" cy="98"/>
            </a:xfrm>
            <a:prstGeom prst="rect">
              <a:avLst/>
            </a:prstGeom>
            <a:solidFill>
              <a:srgbClr val="FFFFFF"/>
            </a:solidFill>
            <a:ln w="19050">
              <a:solidFill>
                <a:srgbClr val="000000"/>
              </a:solidFill>
              <a:miter lim="800000"/>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latin typeface="Times New Roman" panose="02020603050405020304" pitchFamily="18" charset="0"/>
              </a:endParaRPr>
            </a:p>
          </p:txBody>
        </p:sp>
        <p:sp>
          <p:nvSpPr>
            <p:cNvPr id="55344" name="Line 94"/>
            <p:cNvSpPr>
              <a:spLocks noChangeAspect="1" noChangeShapeType="1"/>
            </p:cNvSpPr>
            <p:nvPr/>
          </p:nvSpPr>
          <p:spPr bwMode="auto">
            <a:xfrm>
              <a:off x="351" y="1837"/>
              <a:ext cx="132" cy="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5345" name="Line 95"/>
            <p:cNvSpPr>
              <a:spLocks noChangeAspect="1" noChangeShapeType="1"/>
            </p:cNvSpPr>
            <p:nvPr/>
          </p:nvSpPr>
          <p:spPr bwMode="auto">
            <a:xfrm flipV="1">
              <a:off x="874" y="1417"/>
              <a:ext cx="0" cy="41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5346" name="Oval 96"/>
            <p:cNvSpPr>
              <a:spLocks noChangeAspect="1" noChangeArrowheads="1"/>
            </p:cNvSpPr>
            <p:nvPr/>
          </p:nvSpPr>
          <p:spPr bwMode="auto">
            <a:xfrm>
              <a:off x="1356" y="2958"/>
              <a:ext cx="61" cy="64"/>
            </a:xfrm>
            <a:prstGeom prst="ellipse">
              <a:avLst/>
            </a:prstGeom>
            <a:solidFill>
              <a:srgbClr val="000000"/>
            </a:solidFill>
            <a:ln w="19050">
              <a:solidFill>
                <a:srgbClr val="000000"/>
              </a:solidFill>
              <a:round/>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latin typeface="Times New Roman" panose="02020603050405020304" pitchFamily="18" charset="0"/>
              </a:endParaRPr>
            </a:p>
          </p:txBody>
        </p:sp>
        <p:sp>
          <p:nvSpPr>
            <p:cNvPr id="55347" name="Oval 97"/>
            <p:cNvSpPr>
              <a:spLocks noChangeAspect="1" noChangeArrowheads="1"/>
            </p:cNvSpPr>
            <p:nvPr/>
          </p:nvSpPr>
          <p:spPr bwMode="auto">
            <a:xfrm>
              <a:off x="292" y="1813"/>
              <a:ext cx="54" cy="54"/>
            </a:xfrm>
            <a:prstGeom prst="ellipse">
              <a:avLst/>
            </a:prstGeom>
            <a:solidFill>
              <a:srgbClr val="FFFFFF"/>
            </a:solidFill>
            <a:ln w="19050">
              <a:solidFill>
                <a:srgbClr val="000000"/>
              </a:solidFill>
              <a:round/>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latin typeface="Times New Roman" panose="02020603050405020304" pitchFamily="18" charset="0"/>
              </a:endParaRPr>
            </a:p>
          </p:txBody>
        </p:sp>
        <p:sp>
          <p:nvSpPr>
            <p:cNvPr id="55348" name="Line 98"/>
            <p:cNvSpPr>
              <a:spLocks noChangeAspect="1" noChangeShapeType="1"/>
            </p:cNvSpPr>
            <p:nvPr/>
          </p:nvSpPr>
          <p:spPr bwMode="auto">
            <a:xfrm flipH="1">
              <a:off x="307" y="2989"/>
              <a:ext cx="2222" cy="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5349" name="Oval 99"/>
            <p:cNvSpPr>
              <a:spLocks noChangeAspect="1" noChangeArrowheads="1"/>
            </p:cNvSpPr>
            <p:nvPr/>
          </p:nvSpPr>
          <p:spPr bwMode="auto">
            <a:xfrm>
              <a:off x="292" y="2963"/>
              <a:ext cx="54" cy="55"/>
            </a:xfrm>
            <a:prstGeom prst="ellipse">
              <a:avLst/>
            </a:prstGeom>
            <a:solidFill>
              <a:srgbClr val="FFFFFF"/>
            </a:solidFill>
            <a:ln w="19050">
              <a:solidFill>
                <a:srgbClr val="000000"/>
              </a:solidFill>
              <a:round/>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latin typeface="Times New Roman" panose="02020603050405020304" pitchFamily="18" charset="0"/>
              </a:endParaRPr>
            </a:p>
          </p:txBody>
        </p:sp>
        <p:sp>
          <p:nvSpPr>
            <p:cNvPr id="55350" name="Text Box 100"/>
            <p:cNvSpPr txBox="1">
              <a:spLocks noChangeAspect="1" noChangeArrowheads="1"/>
            </p:cNvSpPr>
            <p:nvPr/>
          </p:nvSpPr>
          <p:spPr bwMode="auto">
            <a:xfrm>
              <a:off x="2414" y="2369"/>
              <a:ext cx="418" cy="3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eaLnBrk="1" hangingPunct="1"/>
              <a:r>
                <a:rPr lang="en-US" altLang="zh-CN" b="1" i="1">
                  <a:latin typeface="Times New Roman" panose="02020603050405020304" pitchFamily="18" charset="0"/>
                </a:rPr>
                <a:t>u</a:t>
              </a:r>
              <a:r>
                <a:rPr lang="en-US" altLang="zh-CN" b="1" baseline="-25000">
                  <a:latin typeface="Times New Roman" panose="02020603050405020304" pitchFamily="18" charset="0"/>
                </a:rPr>
                <a:t>o</a:t>
              </a:r>
              <a:r>
                <a:rPr lang="en-US" altLang="zh-CN" b="1">
                  <a:latin typeface="Times New Roman" panose="02020603050405020304" pitchFamily="18" charset="0"/>
                </a:rPr>
                <a:t>(</a:t>
              </a:r>
              <a:r>
                <a:rPr lang="en-US" altLang="zh-CN" b="1" i="1">
                  <a:latin typeface="Times New Roman" panose="02020603050405020304" pitchFamily="18" charset="0"/>
                </a:rPr>
                <a:t>t</a:t>
              </a:r>
              <a:r>
                <a:rPr lang="en-US" altLang="zh-CN" b="1">
                  <a:latin typeface="Times New Roman" panose="02020603050405020304" pitchFamily="18" charset="0"/>
                </a:rPr>
                <a:t>)</a:t>
              </a:r>
            </a:p>
          </p:txBody>
        </p:sp>
        <p:sp>
          <p:nvSpPr>
            <p:cNvPr id="55351" name="Text Box 101"/>
            <p:cNvSpPr txBox="1">
              <a:spLocks noChangeAspect="1" noChangeArrowheads="1"/>
            </p:cNvSpPr>
            <p:nvPr/>
          </p:nvSpPr>
          <p:spPr bwMode="auto">
            <a:xfrm>
              <a:off x="159" y="2261"/>
              <a:ext cx="418" cy="3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eaLnBrk="1" hangingPunct="1"/>
              <a:r>
                <a:rPr lang="en-US" altLang="zh-CN" b="1" i="1">
                  <a:latin typeface="Times New Roman" panose="02020603050405020304" pitchFamily="18" charset="0"/>
                </a:rPr>
                <a:t>u</a:t>
              </a:r>
              <a:r>
                <a:rPr lang="en-US" altLang="zh-CN" b="1" baseline="-25000">
                  <a:latin typeface="Times New Roman" panose="02020603050405020304" pitchFamily="18" charset="0"/>
                </a:rPr>
                <a:t>i</a:t>
              </a:r>
              <a:r>
                <a:rPr lang="en-US" altLang="zh-CN" b="1">
                  <a:latin typeface="Times New Roman" panose="02020603050405020304" pitchFamily="18" charset="0"/>
                </a:rPr>
                <a:t>(</a:t>
              </a:r>
              <a:r>
                <a:rPr lang="en-US" altLang="zh-CN" b="1" i="1">
                  <a:latin typeface="Times New Roman" panose="02020603050405020304" pitchFamily="18" charset="0"/>
                </a:rPr>
                <a:t>t</a:t>
              </a:r>
              <a:r>
                <a:rPr lang="en-US" altLang="zh-CN" b="1">
                  <a:latin typeface="Times New Roman" panose="02020603050405020304" pitchFamily="18" charset="0"/>
                </a:rPr>
                <a:t>)</a:t>
              </a:r>
            </a:p>
          </p:txBody>
        </p:sp>
        <p:sp>
          <p:nvSpPr>
            <p:cNvPr id="55352" name="Text Box 102"/>
            <p:cNvSpPr txBox="1">
              <a:spLocks noChangeAspect="1" noChangeArrowheads="1"/>
            </p:cNvSpPr>
            <p:nvPr/>
          </p:nvSpPr>
          <p:spPr bwMode="auto">
            <a:xfrm>
              <a:off x="1452" y="1458"/>
              <a:ext cx="346" cy="2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eaLnBrk="1" hangingPunct="1"/>
              <a:r>
                <a:rPr lang="en-US" altLang="zh-CN" b="1" i="1">
                  <a:latin typeface="Times New Roman" panose="02020603050405020304" pitchFamily="18" charset="0"/>
                </a:rPr>
                <a:t>C</a:t>
              </a:r>
              <a:r>
                <a:rPr lang="en-US" altLang="zh-CN" b="1" baseline="-25000">
                  <a:latin typeface="Times New Roman" panose="02020603050405020304" pitchFamily="18" charset="0"/>
                </a:rPr>
                <a:t>1</a:t>
              </a:r>
              <a:endParaRPr lang="en-US" altLang="zh-CN" b="1">
                <a:latin typeface="Times New Roman" panose="02020603050405020304" pitchFamily="18" charset="0"/>
              </a:endParaRPr>
            </a:p>
          </p:txBody>
        </p:sp>
        <p:sp>
          <p:nvSpPr>
            <p:cNvPr id="55353" name="Text Box 103"/>
            <p:cNvSpPr txBox="1">
              <a:spLocks noChangeAspect="1" noChangeArrowheads="1"/>
            </p:cNvSpPr>
            <p:nvPr/>
          </p:nvSpPr>
          <p:spPr bwMode="auto">
            <a:xfrm>
              <a:off x="1002" y="2153"/>
              <a:ext cx="346" cy="2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eaLnBrk="1" hangingPunct="1"/>
              <a:r>
                <a:rPr lang="en-US" altLang="zh-CN" b="1" i="1">
                  <a:latin typeface="Times New Roman" panose="02020603050405020304" pitchFamily="18" charset="0"/>
                </a:rPr>
                <a:t>C</a:t>
              </a:r>
              <a:r>
                <a:rPr lang="en-US" altLang="zh-CN" b="1" baseline="-25000">
                  <a:latin typeface="Times New Roman" panose="02020603050405020304" pitchFamily="18" charset="0"/>
                </a:rPr>
                <a:t>2</a:t>
              </a:r>
              <a:endParaRPr lang="en-US" altLang="zh-CN" b="1">
                <a:latin typeface="Times New Roman" panose="02020603050405020304" pitchFamily="18" charset="0"/>
              </a:endParaRPr>
            </a:p>
          </p:txBody>
        </p:sp>
        <p:sp>
          <p:nvSpPr>
            <p:cNvPr id="55354" name="Text Box 104"/>
            <p:cNvSpPr txBox="1">
              <a:spLocks noChangeAspect="1" noChangeArrowheads="1"/>
            </p:cNvSpPr>
            <p:nvPr/>
          </p:nvSpPr>
          <p:spPr bwMode="auto">
            <a:xfrm>
              <a:off x="988" y="1559"/>
              <a:ext cx="346" cy="2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eaLnBrk="1" hangingPunct="1"/>
              <a:r>
                <a:rPr lang="en-US" altLang="zh-CN" b="1" i="1">
                  <a:latin typeface="Times New Roman" panose="02020603050405020304" pitchFamily="18" charset="0"/>
                </a:rPr>
                <a:t>R</a:t>
              </a:r>
              <a:r>
                <a:rPr lang="en-US" altLang="zh-CN" b="1" baseline="-25000">
                  <a:latin typeface="Times New Roman" panose="02020603050405020304" pitchFamily="18" charset="0"/>
                </a:rPr>
                <a:t>2</a:t>
              </a:r>
              <a:endParaRPr lang="en-US" altLang="zh-CN" b="1">
                <a:latin typeface="Times New Roman" panose="02020603050405020304" pitchFamily="18" charset="0"/>
              </a:endParaRPr>
            </a:p>
          </p:txBody>
        </p:sp>
        <p:sp>
          <p:nvSpPr>
            <p:cNvPr id="55355" name="Text Box 105"/>
            <p:cNvSpPr txBox="1">
              <a:spLocks noChangeAspect="1" noChangeArrowheads="1"/>
            </p:cNvSpPr>
            <p:nvPr/>
          </p:nvSpPr>
          <p:spPr bwMode="auto">
            <a:xfrm>
              <a:off x="469" y="1551"/>
              <a:ext cx="346" cy="2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eaLnBrk="1" hangingPunct="1"/>
              <a:r>
                <a:rPr lang="en-US" altLang="zh-CN" b="1" i="1">
                  <a:latin typeface="Times New Roman" panose="02020603050405020304" pitchFamily="18" charset="0"/>
                </a:rPr>
                <a:t>R</a:t>
              </a:r>
              <a:r>
                <a:rPr lang="en-US" altLang="zh-CN" b="1" baseline="-25000">
                  <a:latin typeface="Times New Roman" panose="02020603050405020304" pitchFamily="18" charset="0"/>
                </a:rPr>
                <a:t>1</a:t>
              </a:r>
              <a:endParaRPr lang="en-US" altLang="zh-CN" b="1">
                <a:latin typeface="Times New Roman" panose="02020603050405020304" pitchFamily="18" charset="0"/>
              </a:endParaRPr>
            </a:p>
          </p:txBody>
        </p:sp>
        <p:sp>
          <p:nvSpPr>
            <p:cNvPr id="55356" name="Line 106"/>
            <p:cNvSpPr>
              <a:spLocks noChangeAspect="1" noChangeShapeType="1"/>
            </p:cNvSpPr>
            <p:nvPr/>
          </p:nvSpPr>
          <p:spPr bwMode="auto">
            <a:xfrm>
              <a:off x="1288" y="3191"/>
              <a:ext cx="200" cy="0"/>
            </a:xfrm>
            <a:prstGeom prst="line">
              <a:avLst/>
            </a:prstGeom>
            <a:noFill/>
            <a:ln w="3175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5357" name="Oval 108"/>
            <p:cNvSpPr>
              <a:spLocks noChangeArrowheads="1"/>
            </p:cNvSpPr>
            <p:nvPr/>
          </p:nvSpPr>
          <p:spPr bwMode="auto">
            <a:xfrm>
              <a:off x="2404" y="1974"/>
              <a:ext cx="63" cy="64"/>
            </a:xfrm>
            <a:prstGeom prst="ellipse">
              <a:avLst/>
            </a:prstGeom>
            <a:solidFill>
              <a:srgbClr val="000000"/>
            </a:solidFill>
            <a:ln w="19050">
              <a:solidFill>
                <a:srgbClr val="000000"/>
              </a:solidFill>
              <a:round/>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latin typeface="Times New Roman" panose="02020603050405020304" pitchFamily="18" charset="0"/>
              </a:endParaRPr>
            </a:p>
          </p:txBody>
        </p:sp>
      </p:grpSp>
      <p:sp>
        <p:nvSpPr>
          <p:cNvPr id="55302" name="Text Box 120"/>
          <p:cNvSpPr txBox="1">
            <a:spLocks noChangeAspect="1" noChangeArrowheads="1"/>
          </p:cNvSpPr>
          <p:nvPr/>
        </p:nvSpPr>
        <p:spPr bwMode="auto">
          <a:xfrm>
            <a:off x="2279650" y="1989139"/>
            <a:ext cx="7704138" cy="777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eaLnBrk="1" hangingPunct="1"/>
            <a:r>
              <a:rPr lang="en-US" altLang="zh-CN" sz="2400" b="1" i="1">
                <a:latin typeface="Times New Roman" panose="02020603050405020304" pitchFamily="18" charset="0"/>
              </a:rPr>
              <a:t>R</a:t>
            </a:r>
            <a:r>
              <a:rPr lang="en-US" altLang="zh-CN" sz="2400" b="1" baseline="-25000">
                <a:latin typeface="Times New Roman" panose="02020603050405020304" pitchFamily="18" charset="0"/>
              </a:rPr>
              <a:t>2</a:t>
            </a:r>
            <a:r>
              <a:rPr lang="zh-CN" altLang="en-US" sz="2400" b="1">
                <a:latin typeface="Times New Roman" panose="02020603050405020304" pitchFamily="18" charset="0"/>
              </a:rPr>
              <a:t>、</a:t>
            </a:r>
            <a:r>
              <a:rPr lang="en-US" altLang="zh-CN" sz="2400" b="1" i="1">
                <a:latin typeface="Times New Roman" panose="02020603050405020304" pitchFamily="18" charset="0"/>
              </a:rPr>
              <a:t>C</a:t>
            </a:r>
            <a:r>
              <a:rPr lang="en-US" altLang="zh-CN" sz="2400" b="1" baseline="-25000">
                <a:latin typeface="Times New Roman" panose="02020603050405020304" pitchFamily="18" charset="0"/>
              </a:rPr>
              <a:t>2</a:t>
            </a:r>
            <a:r>
              <a:rPr lang="zh-CN" altLang="en-US" sz="2400" b="1">
                <a:latin typeface="Times New Roman" panose="02020603050405020304" pitchFamily="18" charset="0"/>
              </a:rPr>
              <a:t>构成低通， </a:t>
            </a:r>
            <a:r>
              <a:rPr lang="en-US" altLang="zh-CN" sz="2400" b="1" i="1">
                <a:latin typeface="Times New Roman" panose="02020603050405020304" pitchFamily="18" charset="0"/>
              </a:rPr>
              <a:t>R</a:t>
            </a:r>
            <a:r>
              <a:rPr lang="en-US" altLang="zh-CN" sz="2400" b="1" baseline="-25000">
                <a:latin typeface="Times New Roman" panose="02020603050405020304" pitchFamily="18" charset="0"/>
              </a:rPr>
              <a:t>1</a:t>
            </a:r>
            <a:r>
              <a:rPr lang="zh-CN" altLang="en-US" sz="2400" b="1">
                <a:latin typeface="Times New Roman" panose="02020603050405020304" pitchFamily="18" charset="0"/>
              </a:rPr>
              <a:t>、</a:t>
            </a:r>
            <a:r>
              <a:rPr lang="en-US" altLang="zh-CN" sz="2400" b="1" i="1">
                <a:latin typeface="Times New Roman" panose="02020603050405020304" pitchFamily="18" charset="0"/>
              </a:rPr>
              <a:t>C</a:t>
            </a:r>
            <a:r>
              <a:rPr lang="en-US" altLang="zh-CN" sz="2400" b="1" baseline="-25000">
                <a:latin typeface="Times New Roman" panose="02020603050405020304" pitchFamily="18" charset="0"/>
              </a:rPr>
              <a:t>1</a:t>
            </a:r>
            <a:r>
              <a:rPr lang="zh-CN" altLang="en-US" sz="2400" b="1">
                <a:latin typeface="Times New Roman" panose="02020603050405020304" pitchFamily="18" charset="0"/>
              </a:rPr>
              <a:t>构成积分环节，起低通作用</a:t>
            </a:r>
          </a:p>
        </p:txBody>
      </p:sp>
      <p:sp>
        <p:nvSpPr>
          <p:cNvPr id="55303" name="Rectangle 56"/>
          <p:cNvSpPr>
            <a:spLocks noChangeArrowheads="1"/>
          </p:cNvSpPr>
          <p:nvPr/>
        </p:nvSpPr>
        <p:spPr bwMode="auto">
          <a:xfrm>
            <a:off x="1992313" y="1196976"/>
            <a:ext cx="8229600" cy="4968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42900" indent="-342900"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spcBef>
                <a:spcPct val="30000"/>
              </a:spcBef>
              <a:buFont typeface="Wingdings" panose="05000000000000000000" pitchFamily="2" charset="2"/>
              <a:buChar char="v"/>
            </a:pPr>
            <a:endParaRPr lang="zh-CN" altLang="en-US" sz="2800" dirty="0">
              <a:solidFill>
                <a:srgbClr val="3333FF"/>
              </a:solidFill>
              <a:latin typeface="Times New Roman" panose="02020603050405020304" pitchFamily="18" charset="0"/>
              <a:ea typeface="黑体" panose="02010609060101010101" pitchFamily="49" charset="-122"/>
            </a:endParaRPr>
          </a:p>
        </p:txBody>
      </p:sp>
      <p:sp>
        <p:nvSpPr>
          <p:cNvPr id="55304" name="Text Box 57"/>
          <p:cNvSpPr txBox="1">
            <a:spLocks noChangeArrowheads="1"/>
          </p:cNvSpPr>
          <p:nvPr/>
        </p:nvSpPr>
        <p:spPr bwMode="auto">
          <a:xfrm>
            <a:off x="2780619" y="3716338"/>
            <a:ext cx="436338"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spcBef>
                <a:spcPct val="20000"/>
              </a:spcBef>
            </a:pPr>
            <a:r>
              <a:rPr lang="en-US" altLang="zh-CN" sz="2000" b="1" i="1" dirty="0">
                <a:solidFill>
                  <a:srgbClr val="0000FF"/>
                </a:solidFill>
                <a:latin typeface="Times New Roman" panose="02020603050405020304" pitchFamily="18" charset="0"/>
                <a:ea typeface="隶书" panose="02010509060101010101" pitchFamily="49" charset="-122"/>
                <a:cs typeface="Times New Roman" panose="02020603050405020304" pitchFamily="18" charset="0"/>
              </a:rPr>
              <a:t>u</a:t>
            </a:r>
            <a:r>
              <a:rPr lang="en-US" altLang="zh-CN" sz="2000" b="1" baseline="-25000" dirty="0">
                <a:solidFill>
                  <a:srgbClr val="0000FF"/>
                </a:solidFill>
                <a:ea typeface="隶书" panose="02010509060101010101" pitchFamily="49" charset="-122"/>
              </a:rPr>
              <a:t>1</a:t>
            </a:r>
          </a:p>
        </p:txBody>
      </p:sp>
      <p:sp>
        <p:nvSpPr>
          <p:cNvPr id="55305" name="Text Box 58"/>
          <p:cNvSpPr txBox="1">
            <a:spLocks noChangeArrowheads="1"/>
          </p:cNvSpPr>
          <p:nvPr/>
        </p:nvSpPr>
        <p:spPr bwMode="auto">
          <a:xfrm>
            <a:off x="3719514" y="3644901"/>
            <a:ext cx="750887"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spcBef>
                <a:spcPct val="20000"/>
              </a:spcBef>
            </a:pPr>
            <a:r>
              <a:rPr lang="en-US" altLang="zh-CN" sz="2000" b="1" i="1" dirty="0" err="1">
                <a:solidFill>
                  <a:srgbClr val="0000FF"/>
                </a:solidFill>
                <a:latin typeface="Times New Roman" panose="02020603050405020304" pitchFamily="18" charset="0"/>
                <a:ea typeface="隶书" panose="02010509060101010101" pitchFamily="49" charset="-122"/>
                <a:cs typeface="Times New Roman" panose="02020603050405020304" pitchFamily="18" charset="0"/>
              </a:rPr>
              <a:t>u</a:t>
            </a:r>
            <a:r>
              <a:rPr lang="en-US" altLang="zh-CN" sz="2000" b="1" baseline="-25000" dirty="0" err="1">
                <a:solidFill>
                  <a:srgbClr val="0000FF"/>
                </a:solidFill>
                <a:ea typeface="隶书" panose="02010509060101010101" pitchFamily="49" charset="-122"/>
              </a:rPr>
              <a:t>o</a:t>
            </a:r>
            <a:r>
              <a:rPr lang="en-US" altLang="zh-CN" sz="2000" b="1" dirty="0">
                <a:solidFill>
                  <a:srgbClr val="0000FF"/>
                </a:solidFill>
                <a:ea typeface="隶书" panose="02010509060101010101" pitchFamily="49" charset="-122"/>
              </a:rPr>
              <a:t>/</a:t>
            </a:r>
            <a:r>
              <a:rPr lang="en-US" altLang="zh-CN" sz="2000" b="1" i="1" dirty="0">
                <a:solidFill>
                  <a:srgbClr val="0000FF"/>
                </a:solidFill>
                <a:latin typeface="Times New Roman" panose="02020603050405020304" pitchFamily="18" charset="0"/>
                <a:ea typeface="隶书" panose="02010509060101010101" pitchFamily="49" charset="-122"/>
                <a:cs typeface="Times New Roman" panose="02020603050405020304" pitchFamily="18" charset="0"/>
              </a:rPr>
              <a:t>K</a:t>
            </a:r>
          </a:p>
        </p:txBody>
      </p:sp>
      <p:graphicFrame>
        <p:nvGraphicFramePr>
          <p:cNvPr id="643131" name="Object 113"/>
          <p:cNvGraphicFramePr>
            <a:graphicFrameLocks noChangeAspect="1"/>
          </p:cNvGraphicFramePr>
          <p:nvPr/>
        </p:nvGraphicFramePr>
        <p:xfrm>
          <a:off x="6600826" y="3213100"/>
          <a:ext cx="3382963" cy="2559050"/>
        </p:xfrm>
        <a:graphic>
          <a:graphicData uri="http://schemas.openxmlformats.org/presentationml/2006/ole">
            <mc:AlternateContent xmlns:mc="http://schemas.openxmlformats.org/markup-compatibility/2006">
              <mc:Choice xmlns:v="urn:schemas-microsoft-com:vml" Requires="v">
                <p:oleObj spid="_x0000_s52233" name="Equation" r:id="rId3" imgW="1752600" imgH="1333500" progId="Equation.DSMT4">
                  <p:embed/>
                </p:oleObj>
              </mc:Choice>
              <mc:Fallback>
                <p:oleObj name="Equation" r:id="rId3" imgW="1752600" imgH="1333500" progId="Equation.DSMT4">
                  <p:embed/>
                  <p:pic>
                    <p:nvPicPr>
                      <p:cNvPr id="643131" name="Object 11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600826" y="3213100"/>
                        <a:ext cx="3382963" cy="2559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55307" name="Rectangle 60"/>
          <p:cNvSpPr>
            <a:spLocks noChangeArrowheads="1"/>
          </p:cNvSpPr>
          <p:nvPr/>
        </p:nvSpPr>
        <p:spPr bwMode="auto">
          <a:xfrm>
            <a:off x="1992313" y="1"/>
            <a:ext cx="8229600" cy="10525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endParaRPr kumimoji="1" lang="zh-CN" altLang="en-US" sz="4000" dirty="0">
              <a:solidFill>
                <a:schemeClr val="tx2"/>
              </a:solidFill>
              <a:latin typeface="Times New Roman" panose="02020603050405020304" pitchFamily="18" charset="0"/>
              <a:ea typeface="黑体" panose="02010609060101010101" pitchFamily="49" charset="-122"/>
            </a:endParaRPr>
          </a:p>
        </p:txBody>
      </p:sp>
      <p:sp>
        <p:nvSpPr>
          <p:cNvPr id="55308" name="Freeform 61"/>
          <p:cNvSpPr>
            <a:spLocks/>
          </p:cNvSpPr>
          <p:nvPr/>
        </p:nvSpPr>
        <p:spPr bwMode="auto">
          <a:xfrm>
            <a:off x="2208214" y="2647950"/>
            <a:ext cx="2447925" cy="565150"/>
          </a:xfrm>
          <a:custGeom>
            <a:avLst/>
            <a:gdLst>
              <a:gd name="T0" fmla="*/ 0 w 1542"/>
              <a:gd name="T1" fmla="*/ 493713 h 356"/>
              <a:gd name="T2" fmla="*/ 431800 w 1542"/>
              <a:gd name="T3" fmla="*/ 493713 h 356"/>
              <a:gd name="T4" fmla="*/ 792163 w 1542"/>
              <a:gd name="T5" fmla="*/ 60325 h 356"/>
              <a:gd name="T6" fmla="*/ 2447925 w 1542"/>
              <a:gd name="T7" fmla="*/ 133350 h 356"/>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542" h="356">
                <a:moveTo>
                  <a:pt x="0" y="311"/>
                </a:moveTo>
                <a:cubicBezTo>
                  <a:pt x="94" y="333"/>
                  <a:pt x="189" y="356"/>
                  <a:pt x="272" y="311"/>
                </a:cubicBezTo>
                <a:cubicBezTo>
                  <a:pt x="355" y="266"/>
                  <a:pt x="287" y="76"/>
                  <a:pt x="499" y="38"/>
                </a:cubicBezTo>
                <a:cubicBezTo>
                  <a:pt x="711" y="0"/>
                  <a:pt x="1383" y="76"/>
                  <a:pt x="1542" y="84"/>
                </a:cubicBezTo>
              </a:path>
            </a:pathLst>
          </a:custGeom>
          <a:noFill/>
          <a:ln w="25400" cap="flat" cmpd="sng">
            <a:solidFill>
              <a:srgbClr val="FF0000"/>
            </a:solidFill>
            <a:prstDash val="solid"/>
            <a:round/>
            <a:headEnd type="none" w="med" len="med"/>
            <a:tailEnd type="arrow"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55309" name="Freeform 62"/>
          <p:cNvSpPr>
            <a:spLocks/>
          </p:cNvSpPr>
          <p:nvPr/>
        </p:nvSpPr>
        <p:spPr bwMode="auto">
          <a:xfrm>
            <a:off x="3216276" y="3716338"/>
            <a:ext cx="334963" cy="1008062"/>
          </a:xfrm>
          <a:custGeom>
            <a:avLst/>
            <a:gdLst>
              <a:gd name="T0" fmla="*/ 0 w 211"/>
              <a:gd name="T1" fmla="*/ 144462 h 635"/>
              <a:gd name="T2" fmla="*/ 287338 w 211"/>
              <a:gd name="T3" fmla="*/ 144462 h 635"/>
              <a:gd name="T4" fmla="*/ 287338 w 211"/>
              <a:gd name="T5" fmla="*/ 1008062 h 635"/>
              <a:gd name="T6" fmla="*/ 0 60000 65536"/>
              <a:gd name="T7" fmla="*/ 0 60000 65536"/>
              <a:gd name="T8" fmla="*/ 0 60000 65536"/>
            </a:gdLst>
            <a:ahLst/>
            <a:cxnLst>
              <a:cxn ang="T6">
                <a:pos x="T0" y="T1"/>
              </a:cxn>
              <a:cxn ang="T7">
                <a:pos x="T2" y="T3"/>
              </a:cxn>
              <a:cxn ang="T8">
                <a:pos x="T4" y="T5"/>
              </a:cxn>
            </a:cxnLst>
            <a:rect l="0" t="0" r="r" b="b"/>
            <a:pathLst>
              <a:path w="211" h="635">
                <a:moveTo>
                  <a:pt x="0" y="91"/>
                </a:moveTo>
                <a:cubicBezTo>
                  <a:pt x="75" y="45"/>
                  <a:pt x="151" y="0"/>
                  <a:pt x="181" y="91"/>
                </a:cubicBezTo>
                <a:cubicBezTo>
                  <a:pt x="211" y="182"/>
                  <a:pt x="196" y="461"/>
                  <a:pt x="181" y="635"/>
                </a:cubicBezTo>
              </a:path>
            </a:pathLst>
          </a:custGeom>
          <a:noFill/>
          <a:ln w="25400" cap="flat" cmpd="sng">
            <a:solidFill>
              <a:srgbClr val="FF0000"/>
            </a:solidFill>
            <a:prstDash val="solid"/>
            <a:round/>
            <a:headEnd type="none" w="med" len="med"/>
            <a:tailEnd type="arrow"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Tree>
    <p:extLst>
      <p:ext uri="{BB962C8B-B14F-4D97-AF65-F5344CB8AC3E}">
        <p14:creationId xmlns:p14="http://schemas.microsoft.com/office/powerpoint/2010/main" val="3051109074"/>
      </p:ext>
    </p:extLst>
  </p:cSld>
  <p:clrMapOvr>
    <a:masterClrMapping/>
  </p:clrMapOvr>
  <p:transition advTm="23712"/>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 name="标题 1"/>
          <p:cNvSpPr>
            <a:spLocks noGrp="1"/>
          </p:cNvSpPr>
          <p:nvPr>
            <p:ph type="title"/>
          </p:nvPr>
        </p:nvSpPr>
        <p:spPr>
          <a:xfrm>
            <a:off x="838200" y="474784"/>
            <a:ext cx="10515600" cy="590429"/>
          </a:xfrm>
        </p:spPr>
        <p:txBody>
          <a:bodyPr>
            <a:normAutofit/>
          </a:bodyPr>
          <a:lstStyle/>
          <a:p>
            <a:r>
              <a:rPr kumimoji="1" lang="en-US" altLang="zh-CN" dirty="0">
                <a:latin typeface="微软雅黑" panose="020B0503020204020204" pitchFamily="34" charset="-122"/>
                <a:ea typeface="微软雅黑" panose="020B0503020204020204" pitchFamily="34" charset="-122"/>
              </a:rPr>
              <a:t>1</a:t>
            </a:r>
            <a:r>
              <a:rPr kumimoji="1" lang="zh-CN" altLang="en-US" dirty="0">
                <a:latin typeface="微软雅黑" panose="020B0503020204020204" pitchFamily="34" charset="-122"/>
                <a:ea typeface="微软雅黑" panose="020B0503020204020204" pitchFamily="34" charset="-122"/>
              </a:rPr>
              <a:t>、压控电压源型滤波电路</a:t>
            </a:r>
          </a:p>
        </p:txBody>
      </p:sp>
      <p:sp>
        <p:nvSpPr>
          <p:cNvPr id="3" name="内容占位符 2"/>
          <p:cNvSpPr>
            <a:spLocks noGrp="1"/>
          </p:cNvSpPr>
          <p:nvPr>
            <p:ph idx="4294967295"/>
          </p:nvPr>
        </p:nvSpPr>
        <p:spPr>
          <a:xfrm>
            <a:off x="838200" y="1199177"/>
            <a:ext cx="10515600" cy="4977788"/>
          </a:xfrm>
        </p:spPr>
        <p:txBody>
          <a:bodyPr/>
          <a:lstStyle/>
          <a:p>
            <a:r>
              <a:rPr lang="zh-CN" altLang="en-US" dirty="0">
                <a:solidFill>
                  <a:srgbClr val="3333FF"/>
                </a:solidFill>
                <a:latin typeface="微软雅黑" panose="020B0503020204020204" pitchFamily="34" charset="-122"/>
                <a:ea typeface="微软雅黑" panose="020B0503020204020204" pitchFamily="34" charset="-122"/>
              </a:rPr>
              <a:t>压控电压源型</a:t>
            </a:r>
            <a:r>
              <a:rPr lang="zh-CN" altLang="en-US" dirty="0">
                <a:solidFill>
                  <a:srgbClr val="FF0000"/>
                </a:solidFill>
                <a:latin typeface="微软雅黑" panose="020B0503020204020204" pitchFamily="34" charset="-122"/>
                <a:ea typeface="微软雅黑" panose="020B0503020204020204" pitchFamily="34" charset="-122"/>
              </a:rPr>
              <a:t>高通</a:t>
            </a:r>
            <a:r>
              <a:rPr lang="zh-CN" altLang="en-US" dirty="0">
                <a:solidFill>
                  <a:srgbClr val="3333FF"/>
                </a:solidFill>
                <a:latin typeface="微软雅黑" panose="020B0503020204020204" pitchFamily="34" charset="-122"/>
                <a:ea typeface="微软雅黑" panose="020B0503020204020204" pitchFamily="34" charset="-122"/>
              </a:rPr>
              <a:t>滤波电路</a:t>
            </a:r>
          </a:p>
          <a:p>
            <a:endParaRPr lang="zh-CN" altLang="en-US" dirty="0">
              <a:latin typeface="微软雅黑" panose="020B0503020204020204" pitchFamily="34" charset="-122"/>
              <a:ea typeface="微软雅黑" panose="020B0503020204020204" pitchFamily="34" charset="-122"/>
            </a:endParaRPr>
          </a:p>
        </p:txBody>
      </p:sp>
      <p:sp>
        <p:nvSpPr>
          <p:cNvPr id="56323" name="Text Box 2"/>
          <p:cNvSpPr txBox="1">
            <a:spLocks noChangeArrowheads="1"/>
          </p:cNvSpPr>
          <p:nvPr/>
        </p:nvSpPr>
        <p:spPr bwMode="auto">
          <a:xfrm>
            <a:off x="3752850" y="614363"/>
            <a:ext cx="4694238" cy="539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lgn="ctr">
                <a:solidFill>
                  <a:srgbClr val="000000"/>
                </a:solidFill>
                <a:miter lim="800000"/>
                <a:headEnd/>
                <a:tailEnd/>
              </a14:hiddenLine>
            </a:ext>
          </a:extLst>
        </p:spPr>
        <p:txBody>
          <a:bodyPr wrap="none"/>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sz="3600" b="1">
              <a:solidFill>
                <a:schemeClr val="hlink"/>
              </a:solidFill>
              <a:latin typeface="Times New Roman" panose="02020603050405020304" pitchFamily="18" charset="0"/>
              <a:ea typeface="华文新魏" panose="02010800040101010101" pitchFamily="2" charset="-122"/>
            </a:endParaRPr>
          </a:p>
        </p:txBody>
      </p:sp>
      <p:sp>
        <p:nvSpPr>
          <p:cNvPr id="56324" name="Text Box 110"/>
          <p:cNvSpPr txBox="1">
            <a:spLocks noChangeAspect="1" noChangeArrowheads="1"/>
          </p:cNvSpPr>
          <p:nvPr/>
        </p:nvSpPr>
        <p:spPr bwMode="auto">
          <a:xfrm>
            <a:off x="3152775" y="5348289"/>
            <a:ext cx="2076450" cy="395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eaLnBrk="1" hangingPunct="1"/>
            <a:r>
              <a:rPr lang="en-US" altLang="zh-CN">
                <a:latin typeface="宋体" panose="02010600030101010101" pitchFamily="2" charset="-122"/>
              </a:rPr>
              <a:t>b)</a:t>
            </a:r>
            <a:r>
              <a:rPr lang="zh-CN" altLang="en-US">
                <a:latin typeface="宋体" panose="02010600030101010101" pitchFamily="2" charset="-122"/>
              </a:rPr>
              <a:t>高通滤波电路</a:t>
            </a:r>
            <a:endParaRPr lang="zh-CN" altLang="en-US">
              <a:latin typeface="Times New Roman" panose="02020603050405020304" pitchFamily="18" charset="0"/>
            </a:endParaRPr>
          </a:p>
        </p:txBody>
      </p:sp>
      <p:grpSp>
        <p:nvGrpSpPr>
          <p:cNvPr id="56325" name="Group 122"/>
          <p:cNvGrpSpPr>
            <a:grpSpLocks/>
          </p:cNvGrpSpPr>
          <p:nvPr/>
        </p:nvGrpSpPr>
        <p:grpSpPr bwMode="auto">
          <a:xfrm>
            <a:off x="1820863" y="2182813"/>
            <a:ext cx="4140200" cy="2895600"/>
            <a:chOff x="187" y="1375"/>
            <a:chExt cx="2608" cy="1824"/>
          </a:xfrm>
        </p:grpSpPr>
        <p:sp>
          <p:nvSpPr>
            <p:cNvPr id="56338" name="Text Box 61"/>
            <p:cNvSpPr txBox="1">
              <a:spLocks noChangeAspect="1" noChangeArrowheads="1"/>
            </p:cNvSpPr>
            <p:nvPr/>
          </p:nvSpPr>
          <p:spPr bwMode="auto">
            <a:xfrm>
              <a:off x="2378" y="2452"/>
              <a:ext cx="417" cy="3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eaLnBrk="1" hangingPunct="1"/>
              <a:r>
                <a:rPr lang="en-US" altLang="zh-CN" b="1" i="1">
                  <a:latin typeface="Times New Roman" panose="02020603050405020304" pitchFamily="18" charset="0"/>
                </a:rPr>
                <a:t>u</a:t>
              </a:r>
              <a:r>
                <a:rPr lang="en-US" altLang="zh-CN" b="1" baseline="-25000">
                  <a:latin typeface="Times New Roman" panose="02020603050405020304" pitchFamily="18" charset="0"/>
                </a:rPr>
                <a:t>o</a:t>
              </a:r>
              <a:r>
                <a:rPr lang="en-US" altLang="zh-CN" b="1">
                  <a:latin typeface="Times New Roman" panose="02020603050405020304" pitchFamily="18" charset="0"/>
                </a:rPr>
                <a:t>(</a:t>
              </a:r>
              <a:r>
                <a:rPr lang="en-US" altLang="zh-CN" b="1" i="1">
                  <a:latin typeface="Times New Roman" panose="02020603050405020304" pitchFamily="18" charset="0"/>
                </a:rPr>
                <a:t>t</a:t>
              </a:r>
              <a:r>
                <a:rPr lang="en-US" altLang="zh-CN" b="1">
                  <a:latin typeface="Times New Roman" panose="02020603050405020304" pitchFamily="18" charset="0"/>
                </a:rPr>
                <a:t>)</a:t>
              </a:r>
            </a:p>
          </p:txBody>
        </p:sp>
        <p:sp>
          <p:nvSpPr>
            <p:cNvPr id="56339" name="Line 62"/>
            <p:cNvSpPr>
              <a:spLocks noChangeAspect="1" noChangeShapeType="1"/>
            </p:cNvSpPr>
            <p:nvPr/>
          </p:nvSpPr>
          <p:spPr bwMode="auto">
            <a:xfrm rot="5394778">
              <a:off x="664" y="1846"/>
              <a:ext cx="156" cy="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6340" name="Line 63"/>
            <p:cNvSpPr>
              <a:spLocks noChangeAspect="1" noChangeShapeType="1"/>
            </p:cNvSpPr>
            <p:nvPr/>
          </p:nvSpPr>
          <p:spPr bwMode="auto">
            <a:xfrm rot="5394778">
              <a:off x="610" y="1846"/>
              <a:ext cx="156" cy="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6341" name="Line 64"/>
            <p:cNvSpPr>
              <a:spLocks noChangeAspect="1" noChangeShapeType="1"/>
            </p:cNvSpPr>
            <p:nvPr/>
          </p:nvSpPr>
          <p:spPr bwMode="auto">
            <a:xfrm rot="10794778">
              <a:off x="354" y="1845"/>
              <a:ext cx="335" cy="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6342" name="Line 65"/>
            <p:cNvSpPr>
              <a:spLocks noChangeAspect="1" noChangeShapeType="1"/>
            </p:cNvSpPr>
            <p:nvPr/>
          </p:nvSpPr>
          <p:spPr bwMode="auto">
            <a:xfrm rot="5403424">
              <a:off x="1396" y="2403"/>
              <a:ext cx="428" cy="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6343" name="Line 66"/>
            <p:cNvSpPr>
              <a:spLocks noChangeAspect="1" noChangeShapeType="1"/>
            </p:cNvSpPr>
            <p:nvPr/>
          </p:nvSpPr>
          <p:spPr bwMode="auto">
            <a:xfrm rot="5403424">
              <a:off x="1546" y="2930"/>
              <a:ext cx="131" cy="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6344" name="Rectangle 67"/>
            <p:cNvSpPr>
              <a:spLocks noChangeAspect="1" noChangeArrowheads="1"/>
            </p:cNvSpPr>
            <p:nvPr/>
          </p:nvSpPr>
          <p:spPr bwMode="auto">
            <a:xfrm>
              <a:off x="1955" y="2449"/>
              <a:ext cx="252" cy="98"/>
            </a:xfrm>
            <a:prstGeom prst="rect">
              <a:avLst/>
            </a:prstGeom>
            <a:solidFill>
              <a:srgbClr val="FFFFFF"/>
            </a:solidFill>
            <a:ln w="19050">
              <a:solidFill>
                <a:srgbClr val="000000"/>
              </a:solidFill>
              <a:miter lim="800000"/>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latin typeface="Times New Roman" panose="02020603050405020304" pitchFamily="18" charset="0"/>
              </a:endParaRPr>
            </a:p>
          </p:txBody>
        </p:sp>
        <p:sp>
          <p:nvSpPr>
            <p:cNvPr id="56345" name="Line 68"/>
            <p:cNvSpPr>
              <a:spLocks noChangeAspect="1" noChangeShapeType="1"/>
            </p:cNvSpPr>
            <p:nvPr/>
          </p:nvSpPr>
          <p:spPr bwMode="auto">
            <a:xfrm>
              <a:off x="1610" y="2499"/>
              <a:ext cx="343" cy="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6346" name="Line 69"/>
            <p:cNvSpPr>
              <a:spLocks noChangeShapeType="1"/>
            </p:cNvSpPr>
            <p:nvPr/>
          </p:nvSpPr>
          <p:spPr bwMode="auto">
            <a:xfrm>
              <a:off x="2207" y="2499"/>
              <a:ext cx="256" cy="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6347" name="Oval 70"/>
            <p:cNvSpPr>
              <a:spLocks noChangeAspect="1" noChangeArrowheads="1"/>
            </p:cNvSpPr>
            <p:nvPr/>
          </p:nvSpPr>
          <p:spPr bwMode="auto">
            <a:xfrm>
              <a:off x="2430" y="1979"/>
              <a:ext cx="61" cy="64"/>
            </a:xfrm>
            <a:prstGeom prst="ellipse">
              <a:avLst/>
            </a:prstGeom>
            <a:solidFill>
              <a:srgbClr val="FFFFFF"/>
            </a:solidFill>
            <a:ln w="19050">
              <a:solidFill>
                <a:srgbClr val="000000"/>
              </a:solidFill>
              <a:round/>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latin typeface="Times New Roman" panose="02020603050405020304" pitchFamily="18" charset="0"/>
              </a:endParaRPr>
            </a:p>
          </p:txBody>
        </p:sp>
        <p:sp>
          <p:nvSpPr>
            <p:cNvPr id="56348" name="Oval 71"/>
            <p:cNvSpPr>
              <a:spLocks noChangeAspect="1" noChangeArrowheads="1"/>
            </p:cNvSpPr>
            <p:nvPr/>
          </p:nvSpPr>
          <p:spPr bwMode="auto">
            <a:xfrm>
              <a:off x="2445" y="1991"/>
              <a:ext cx="31" cy="37"/>
            </a:xfrm>
            <a:prstGeom prst="ellipse">
              <a:avLst/>
            </a:prstGeom>
            <a:solidFill>
              <a:srgbClr val="FFFFFF"/>
            </a:solidFill>
            <a:ln w="19050">
              <a:solidFill>
                <a:srgbClr val="000000"/>
              </a:solidFill>
              <a:round/>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latin typeface="Times New Roman" panose="02020603050405020304" pitchFamily="18" charset="0"/>
              </a:endParaRPr>
            </a:p>
          </p:txBody>
        </p:sp>
        <p:sp>
          <p:nvSpPr>
            <p:cNvPr id="56349" name="Oval 72"/>
            <p:cNvSpPr>
              <a:spLocks noChangeAspect="1" noChangeArrowheads="1"/>
            </p:cNvSpPr>
            <p:nvPr/>
          </p:nvSpPr>
          <p:spPr bwMode="auto">
            <a:xfrm>
              <a:off x="2453" y="2005"/>
              <a:ext cx="12" cy="9"/>
            </a:xfrm>
            <a:prstGeom prst="ellipse">
              <a:avLst/>
            </a:prstGeom>
            <a:solidFill>
              <a:srgbClr val="FFFFFF"/>
            </a:solidFill>
            <a:ln w="19050">
              <a:solidFill>
                <a:srgbClr val="000000"/>
              </a:solidFill>
              <a:round/>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latin typeface="Times New Roman" panose="02020603050405020304" pitchFamily="18" charset="0"/>
              </a:endParaRPr>
            </a:p>
          </p:txBody>
        </p:sp>
        <p:sp>
          <p:nvSpPr>
            <p:cNvPr id="56350" name="Oval 73"/>
            <p:cNvSpPr>
              <a:spLocks noChangeAspect="1" noChangeArrowheads="1"/>
            </p:cNvSpPr>
            <p:nvPr/>
          </p:nvSpPr>
          <p:spPr bwMode="auto">
            <a:xfrm>
              <a:off x="2551" y="2961"/>
              <a:ext cx="54" cy="54"/>
            </a:xfrm>
            <a:prstGeom prst="ellipse">
              <a:avLst/>
            </a:prstGeom>
            <a:solidFill>
              <a:srgbClr val="FFFFFF"/>
            </a:solidFill>
            <a:ln w="19050">
              <a:solidFill>
                <a:srgbClr val="000000"/>
              </a:solidFill>
              <a:round/>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latin typeface="Times New Roman" panose="02020603050405020304" pitchFamily="18" charset="0"/>
              </a:endParaRPr>
            </a:p>
          </p:txBody>
        </p:sp>
        <p:sp>
          <p:nvSpPr>
            <p:cNvPr id="56351" name="Text Box 74"/>
            <p:cNvSpPr txBox="1">
              <a:spLocks noChangeAspect="1" noChangeArrowheads="1"/>
            </p:cNvSpPr>
            <p:nvPr/>
          </p:nvSpPr>
          <p:spPr bwMode="auto">
            <a:xfrm>
              <a:off x="1949" y="2521"/>
              <a:ext cx="288" cy="2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eaLnBrk="1" hangingPunct="1"/>
              <a:r>
                <a:rPr lang="en-US" altLang="zh-CN" b="1" i="1">
                  <a:latin typeface="Times New Roman" panose="02020603050405020304" pitchFamily="18" charset="0"/>
                </a:rPr>
                <a:t>R</a:t>
              </a:r>
              <a:r>
                <a:rPr lang="en-US" altLang="zh-CN" b="1" baseline="-25000">
                  <a:latin typeface="Times New Roman" panose="02020603050405020304" pitchFamily="18" charset="0"/>
                </a:rPr>
                <a:t>0</a:t>
              </a:r>
              <a:endParaRPr lang="en-US" altLang="zh-CN" b="1">
                <a:latin typeface="Times New Roman" panose="02020603050405020304" pitchFamily="18" charset="0"/>
              </a:endParaRPr>
            </a:p>
          </p:txBody>
        </p:sp>
        <p:sp>
          <p:nvSpPr>
            <p:cNvPr id="56352" name="Text Box 75"/>
            <p:cNvSpPr txBox="1">
              <a:spLocks noChangeAspect="1" noChangeArrowheads="1"/>
            </p:cNvSpPr>
            <p:nvPr/>
          </p:nvSpPr>
          <p:spPr bwMode="auto">
            <a:xfrm>
              <a:off x="1628" y="2607"/>
              <a:ext cx="288" cy="2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eaLnBrk="1" hangingPunct="1"/>
              <a:r>
                <a:rPr lang="en-US" altLang="zh-CN" b="1" i="1">
                  <a:latin typeface="Times New Roman" panose="02020603050405020304" pitchFamily="18" charset="0"/>
                </a:rPr>
                <a:t>R</a:t>
              </a:r>
              <a:endParaRPr lang="en-US" altLang="zh-CN" b="1" baseline="-25000">
                <a:latin typeface="Times New Roman" panose="02020603050405020304" pitchFamily="18" charset="0"/>
              </a:endParaRPr>
            </a:p>
          </p:txBody>
        </p:sp>
        <p:sp>
          <p:nvSpPr>
            <p:cNvPr id="56353" name="Line 76"/>
            <p:cNvSpPr>
              <a:spLocks noChangeShapeType="1"/>
            </p:cNvSpPr>
            <p:nvPr/>
          </p:nvSpPr>
          <p:spPr bwMode="auto">
            <a:xfrm rot="10794778">
              <a:off x="1749" y="1419"/>
              <a:ext cx="716"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6354" name="Line 77"/>
            <p:cNvSpPr>
              <a:spLocks noChangeAspect="1" noChangeShapeType="1"/>
            </p:cNvSpPr>
            <p:nvPr/>
          </p:nvSpPr>
          <p:spPr bwMode="auto">
            <a:xfrm rot="10794778">
              <a:off x="926" y="1423"/>
              <a:ext cx="709" cy="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6355" name="Line 78"/>
            <p:cNvSpPr>
              <a:spLocks noChangeAspect="1" noChangeShapeType="1"/>
            </p:cNvSpPr>
            <p:nvPr/>
          </p:nvSpPr>
          <p:spPr bwMode="auto">
            <a:xfrm>
              <a:off x="2459" y="1424"/>
              <a:ext cx="0" cy="1073"/>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6356" name="Line 79"/>
            <p:cNvSpPr>
              <a:spLocks noChangeAspect="1" noChangeShapeType="1"/>
            </p:cNvSpPr>
            <p:nvPr/>
          </p:nvSpPr>
          <p:spPr bwMode="auto">
            <a:xfrm flipV="1">
              <a:off x="930" y="1425"/>
              <a:ext cx="0" cy="41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6357" name="Oval 80"/>
            <p:cNvSpPr>
              <a:spLocks noChangeAspect="1" noChangeArrowheads="1"/>
            </p:cNvSpPr>
            <p:nvPr/>
          </p:nvSpPr>
          <p:spPr bwMode="auto">
            <a:xfrm>
              <a:off x="1383" y="2964"/>
              <a:ext cx="61" cy="64"/>
            </a:xfrm>
            <a:prstGeom prst="ellipse">
              <a:avLst/>
            </a:prstGeom>
            <a:solidFill>
              <a:srgbClr val="000000"/>
            </a:solidFill>
            <a:ln w="19050">
              <a:solidFill>
                <a:srgbClr val="000000"/>
              </a:solidFill>
              <a:round/>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latin typeface="Times New Roman" panose="02020603050405020304" pitchFamily="18" charset="0"/>
              </a:endParaRPr>
            </a:p>
          </p:txBody>
        </p:sp>
        <p:sp>
          <p:nvSpPr>
            <p:cNvPr id="56358" name="Oval 81"/>
            <p:cNvSpPr>
              <a:spLocks noChangeAspect="1" noChangeArrowheads="1"/>
            </p:cNvSpPr>
            <p:nvPr/>
          </p:nvSpPr>
          <p:spPr bwMode="auto">
            <a:xfrm>
              <a:off x="320" y="1819"/>
              <a:ext cx="54" cy="54"/>
            </a:xfrm>
            <a:prstGeom prst="ellipse">
              <a:avLst/>
            </a:prstGeom>
            <a:solidFill>
              <a:srgbClr val="FFFFFF"/>
            </a:solidFill>
            <a:ln w="19050">
              <a:solidFill>
                <a:srgbClr val="000000"/>
              </a:solidFill>
              <a:round/>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latin typeface="Times New Roman" panose="02020603050405020304" pitchFamily="18" charset="0"/>
              </a:endParaRPr>
            </a:p>
          </p:txBody>
        </p:sp>
        <p:sp>
          <p:nvSpPr>
            <p:cNvPr id="56359" name="Line 82"/>
            <p:cNvSpPr>
              <a:spLocks noChangeAspect="1" noChangeShapeType="1"/>
            </p:cNvSpPr>
            <p:nvPr/>
          </p:nvSpPr>
          <p:spPr bwMode="auto">
            <a:xfrm flipH="1">
              <a:off x="335" y="2995"/>
              <a:ext cx="2220" cy="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6360" name="Oval 83"/>
            <p:cNvSpPr>
              <a:spLocks noChangeAspect="1" noChangeArrowheads="1"/>
            </p:cNvSpPr>
            <p:nvPr/>
          </p:nvSpPr>
          <p:spPr bwMode="auto">
            <a:xfrm>
              <a:off x="320" y="2969"/>
              <a:ext cx="54" cy="55"/>
            </a:xfrm>
            <a:prstGeom prst="ellipse">
              <a:avLst/>
            </a:prstGeom>
            <a:solidFill>
              <a:srgbClr val="FFFFFF"/>
            </a:solidFill>
            <a:ln w="19050">
              <a:solidFill>
                <a:srgbClr val="000000"/>
              </a:solidFill>
              <a:round/>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latin typeface="Times New Roman" panose="02020603050405020304" pitchFamily="18" charset="0"/>
              </a:endParaRPr>
            </a:p>
          </p:txBody>
        </p:sp>
        <p:sp>
          <p:nvSpPr>
            <p:cNvPr id="56361" name="Text Box 84"/>
            <p:cNvSpPr txBox="1">
              <a:spLocks noChangeAspect="1" noChangeArrowheads="1"/>
            </p:cNvSpPr>
            <p:nvPr/>
          </p:nvSpPr>
          <p:spPr bwMode="auto">
            <a:xfrm>
              <a:off x="187" y="2269"/>
              <a:ext cx="417" cy="3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eaLnBrk="1" hangingPunct="1"/>
              <a:r>
                <a:rPr lang="en-US" altLang="zh-CN" b="1" i="1">
                  <a:latin typeface="Times New Roman" panose="02020603050405020304" pitchFamily="18" charset="0"/>
                </a:rPr>
                <a:t>u</a:t>
              </a:r>
              <a:r>
                <a:rPr lang="en-US" altLang="zh-CN" b="1" baseline="-25000">
                  <a:latin typeface="Times New Roman" panose="02020603050405020304" pitchFamily="18" charset="0"/>
                </a:rPr>
                <a:t>i</a:t>
              </a:r>
              <a:r>
                <a:rPr lang="en-US" altLang="zh-CN" b="1">
                  <a:latin typeface="Times New Roman" panose="02020603050405020304" pitchFamily="18" charset="0"/>
                </a:rPr>
                <a:t>(</a:t>
              </a:r>
              <a:r>
                <a:rPr lang="en-US" altLang="zh-CN" b="1" i="1">
                  <a:latin typeface="Times New Roman" panose="02020603050405020304" pitchFamily="18" charset="0"/>
                </a:rPr>
                <a:t>t</a:t>
              </a:r>
              <a:r>
                <a:rPr lang="en-US" altLang="zh-CN" b="1">
                  <a:latin typeface="Times New Roman" panose="02020603050405020304" pitchFamily="18" charset="0"/>
                </a:rPr>
                <a:t>)</a:t>
              </a:r>
            </a:p>
          </p:txBody>
        </p:sp>
        <p:sp>
          <p:nvSpPr>
            <p:cNvPr id="56362" name="Line 85"/>
            <p:cNvSpPr>
              <a:spLocks noChangeAspect="1" noChangeShapeType="1"/>
            </p:cNvSpPr>
            <p:nvPr/>
          </p:nvSpPr>
          <p:spPr bwMode="auto">
            <a:xfrm>
              <a:off x="1313" y="3199"/>
              <a:ext cx="200" cy="0"/>
            </a:xfrm>
            <a:prstGeom prst="line">
              <a:avLst/>
            </a:prstGeom>
            <a:noFill/>
            <a:ln w="3175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6363" name="Rectangle 86"/>
            <p:cNvSpPr>
              <a:spLocks noChangeAspect="1" noChangeArrowheads="1"/>
            </p:cNvSpPr>
            <p:nvPr/>
          </p:nvSpPr>
          <p:spPr bwMode="auto">
            <a:xfrm>
              <a:off x="1498" y="1375"/>
              <a:ext cx="252" cy="98"/>
            </a:xfrm>
            <a:prstGeom prst="rect">
              <a:avLst/>
            </a:prstGeom>
            <a:solidFill>
              <a:srgbClr val="FFFFFF"/>
            </a:solidFill>
            <a:ln w="19050">
              <a:solidFill>
                <a:srgbClr val="000000"/>
              </a:solidFill>
              <a:miter lim="800000"/>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latin typeface="Times New Roman" panose="02020603050405020304" pitchFamily="18" charset="0"/>
              </a:endParaRPr>
            </a:p>
          </p:txBody>
        </p:sp>
        <p:sp>
          <p:nvSpPr>
            <p:cNvPr id="56364" name="Line 87"/>
            <p:cNvSpPr>
              <a:spLocks noChangeAspect="1" noChangeShapeType="1"/>
            </p:cNvSpPr>
            <p:nvPr/>
          </p:nvSpPr>
          <p:spPr bwMode="auto">
            <a:xfrm rot="5394778">
              <a:off x="1099" y="1847"/>
              <a:ext cx="156" cy="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6365" name="Line 88"/>
            <p:cNvSpPr>
              <a:spLocks noChangeAspect="1" noChangeShapeType="1"/>
            </p:cNvSpPr>
            <p:nvPr/>
          </p:nvSpPr>
          <p:spPr bwMode="auto">
            <a:xfrm rot="5394778">
              <a:off x="1046" y="1848"/>
              <a:ext cx="156" cy="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6366" name="Line 89"/>
            <p:cNvSpPr>
              <a:spLocks noChangeShapeType="1"/>
            </p:cNvSpPr>
            <p:nvPr/>
          </p:nvSpPr>
          <p:spPr bwMode="auto">
            <a:xfrm rot="10794778">
              <a:off x="1177" y="1844"/>
              <a:ext cx="653" cy="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6367" name="Line 90"/>
            <p:cNvSpPr>
              <a:spLocks noChangeAspect="1" noChangeShapeType="1"/>
            </p:cNvSpPr>
            <p:nvPr/>
          </p:nvSpPr>
          <p:spPr bwMode="auto">
            <a:xfrm rot="10794778">
              <a:off x="738" y="1846"/>
              <a:ext cx="378" cy="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6368" name="Line 91"/>
            <p:cNvSpPr>
              <a:spLocks noChangeAspect="1" noChangeShapeType="1"/>
            </p:cNvSpPr>
            <p:nvPr/>
          </p:nvSpPr>
          <p:spPr bwMode="auto">
            <a:xfrm rot="5403424">
              <a:off x="1237" y="2023"/>
              <a:ext cx="354" cy="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6369" name="Line 92"/>
            <p:cNvSpPr>
              <a:spLocks noChangeAspect="1" noChangeShapeType="1"/>
            </p:cNvSpPr>
            <p:nvPr/>
          </p:nvSpPr>
          <p:spPr bwMode="auto">
            <a:xfrm rot="5403424">
              <a:off x="1045" y="2820"/>
              <a:ext cx="738" cy="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6370" name="Text Box 93"/>
            <p:cNvSpPr txBox="1">
              <a:spLocks noChangeAspect="1" noChangeArrowheads="1"/>
            </p:cNvSpPr>
            <p:nvPr/>
          </p:nvSpPr>
          <p:spPr bwMode="auto">
            <a:xfrm>
              <a:off x="1040" y="1521"/>
              <a:ext cx="345" cy="2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eaLnBrk="1" hangingPunct="1"/>
              <a:r>
                <a:rPr lang="en-US" altLang="zh-CN" b="1" i="1">
                  <a:latin typeface="Times New Roman" panose="02020603050405020304" pitchFamily="18" charset="0"/>
                </a:rPr>
                <a:t>C</a:t>
              </a:r>
              <a:r>
                <a:rPr lang="en-US" altLang="zh-CN" b="1" baseline="-25000">
                  <a:latin typeface="Times New Roman" panose="02020603050405020304" pitchFamily="18" charset="0"/>
                </a:rPr>
                <a:t>2</a:t>
              </a:r>
              <a:endParaRPr lang="en-US" altLang="zh-CN" b="1">
                <a:latin typeface="Times New Roman" panose="02020603050405020304" pitchFamily="18" charset="0"/>
              </a:endParaRPr>
            </a:p>
          </p:txBody>
        </p:sp>
        <p:sp>
          <p:nvSpPr>
            <p:cNvPr id="56371" name="Text Box 94"/>
            <p:cNvSpPr txBox="1">
              <a:spLocks noChangeAspect="1" noChangeArrowheads="1"/>
            </p:cNvSpPr>
            <p:nvPr/>
          </p:nvSpPr>
          <p:spPr bwMode="auto">
            <a:xfrm>
              <a:off x="625" y="1531"/>
              <a:ext cx="346" cy="2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eaLnBrk="1" hangingPunct="1"/>
              <a:r>
                <a:rPr lang="en-US" altLang="zh-CN" b="1" i="1">
                  <a:latin typeface="Times New Roman" panose="02020603050405020304" pitchFamily="18" charset="0"/>
                </a:rPr>
                <a:t>C</a:t>
              </a:r>
              <a:r>
                <a:rPr lang="en-US" altLang="zh-CN" b="1" baseline="-25000">
                  <a:latin typeface="Times New Roman" panose="02020603050405020304" pitchFamily="18" charset="0"/>
                </a:rPr>
                <a:t>1</a:t>
              </a:r>
              <a:endParaRPr lang="en-US" altLang="zh-CN" b="1">
                <a:latin typeface="Times New Roman" panose="02020603050405020304" pitchFamily="18" charset="0"/>
              </a:endParaRPr>
            </a:p>
          </p:txBody>
        </p:sp>
        <p:sp>
          <p:nvSpPr>
            <p:cNvPr id="56372" name="Text Box 95"/>
            <p:cNvSpPr txBox="1">
              <a:spLocks noChangeAspect="1" noChangeArrowheads="1"/>
            </p:cNvSpPr>
            <p:nvPr/>
          </p:nvSpPr>
          <p:spPr bwMode="auto">
            <a:xfrm>
              <a:off x="1497" y="1427"/>
              <a:ext cx="345" cy="2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eaLnBrk="1" hangingPunct="1"/>
              <a:r>
                <a:rPr lang="en-US" altLang="zh-CN" b="1" i="1">
                  <a:latin typeface="Times New Roman" panose="02020603050405020304" pitchFamily="18" charset="0"/>
                </a:rPr>
                <a:t>R</a:t>
              </a:r>
              <a:r>
                <a:rPr lang="en-US" altLang="zh-CN" b="1" baseline="-25000">
                  <a:latin typeface="Times New Roman" panose="02020603050405020304" pitchFamily="18" charset="0"/>
                </a:rPr>
                <a:t>1</a:t>
              </a:r>
              <a:endParaRPr lang="en-US" altLang="zh-CN" b="1">
                <a:latin typeface="Times New Roman" panose="02020603050405020304" pitchFamily="18" charset="0"/>
              </a:endParaRPr>
            </a:p>
          </p:txBody>
        </p:sp>
        <p:sp>
          <p:nvSpPr>
            <p:cNvPr id="56373" name="Text Box 96"/>
            <p:cNvSpPr txBox="1">
              <a:spLocks noChangeAspect="1" noChangeArrowheads="1"/>
            </p:cNvSpPr>
            <p:nvPr/>
          </p:nvSpPr>
          <p:spPr bwMode="auto">
            <a:xfrm>
              <a:off x="1137" y="2211"/>
              <a:ext cx="346" cy="2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eaLnBrk="1" hangingPunct="1"/>
              <a:r>
                <a:rPr lang="en-US" altLang="zh-CN" b="1" i="1">
                  <a:latin typeface="Times New Roman" panose="02020603050405020304" pitchFamily="18" charset="0"/>
                </a:rPr>
                <a:t>R</a:t>
              </a:r>
              <a:r>
                <a:rPr lang="en-US" altLang="zh-CN" b="1" baseline="-25000">
                  <a:latin typeface="Times New Roman" panose="02020603050405020304" pitchFamily="18" charset="0"/>
                </a:rPr>
                <a:t>2</a:t>
              </a:r>
              <a:endParaRPr lang="en-US" altLang="zh-CN" b="1">
                <a:latin typeface="Times New Roman" panose="02020603050405020304" pitchFamily="18" charset="0"/>
              </a:endParaRPr>
            </a:p>
          </p:txBody>
        </p:sp>
        <p:sp>
          <p:nvSpPr>
            <p:cNvPr id="56374" name="Rectangle 97"/>
            <p:cNvSpPr>
              <a:spLocks noChangeAspect="1" noChangeArrowheads="1"/>
            </p:cNvSpPr>
            <p:nvPr/>
          </p:nvSpPr>
          <p:spPr bwMode="auto">
            <a:xfrm>
              <a:off x="1357" y="2207"/>
              <a:ext cx="111" cy="246"/>
            </a:xfrm>
            <a:prstGeom prst="rect">
              <a:avLst/>
            </a:prstGeom>
            <a:solidFill>
              <a:srgbClr val="FFFFFF"/>
            </a:solidFill>
            <a:ln w="19050">
              <a:solidFill>
                <a:srgbClr val="000000"/>
              </a:solidFill>
              <a:miter lim="800000"/>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latin typeface="Times New Roman" panose="02020603050405020304" pitchFamily="18" charset="0"/>
              </a:endParaRPr>
            </a:p>
          </p:txBody>
        </p:sp>
        <p:sp>
          <p:nvSpPr>
            <p:cNvPr id="56375" name="Rectangle 98"/>
            <p:cNvSpPr>
              <a:spLocks noChangeAspect="1" noChangeArrowheads="1"/>
            </p:cNvSpPr>
            <p:nvPr/>
          </p:nvSpPr>
          <p:spPr bwMode="auto">
            <a:xfrm>
              <a:off x="1553" y="2616"/>
              <a:ext cx="112" cy="246"/>
            </a:xfrm>
            <a:prstGeom prst="rect">
              <a:avLst/>
            </a:prstGeom>
            <a:solidFill>
              <a:srgbClr val="FFFFFF"/>
            </a:solidFill>
            <a:ln w="19050">
              <a:solidFill>
                <a:srgbClr val="000000"/>
              </a:solidFill>
              <a:miter lim="800000"/>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latin typeface="Times New Roman" panose="02020603050405020304" pitchFamily="18" charset="0"/>
              </a:endParaRPr>
            </a:p>
          </p:txBody>
        </p:sp>
        <p:sp>
          <p:nvSpPr>
            <p:cNvPr id="56376" name="Rectangle 99"/>
            <p:cNvSpPr>
              <a:spLocks noChangeAspect="1" noChangeArrowheads="1"/>
            </p:cNvSpPr>
            <p:nvPr/>
          </p:nvSpPr>
          <p:spPr bwMode="auto">
            <a:xfrm>
              <a:off x="1830" y="1515"/>
              <a:ext cx="504" cy="850"/>
            </a:xfrm>
            <a:prstGeom prst="rect">
              <a:avLst/>
            </a:prstGeom>
            <a:noFill/>
            <a:ln w="1905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latin typeface="Times New Roman" panose="02020603050405020304" pitchFamily="18" charset="0"/>
              </a:endParaRPr>
            </a:p>
          </p:txBody>
        </p:sp>
        <p:sp>
          <p:nvSpPr>
            <p:cNvPr id="56377" name="AutoShape 100"/>
            <p:cNvSpPr>
              <a:spLocks noChangeAspect="1" noChangeArrowheads="1"/>
            </p:cNvSpPr>
            <p:nvPr/>
          </p:nvSpPr>
          <p:spPr bwMode="auto">
            <a:xfrm rot="5400000">
              <a:off x="1983" y="1601"/>
              <a:ext cx="170" cy="142"/>
            </a:xfrm>
            <a:prstGeom prst="triangle">
              <a:avLst>
                <a:gd name="adj" fmla="val 50000"/>
              </a:avLst>
            </a:prstGeom>
            <a:solidFill>
              <a:srgbClr val="FFFFFF"/>
            </a:solidFill>
            <a:ln w="19050">
              <a:solidFill>
                <a:srgbClr val="000000"/>
              </a:solidFill>
              <a:miter lim="800000"/>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latin typeface="Times New Roman" panose="02020603050405020304" pitchFamily="18" charset="0"/>
              </a:endParaRPr>
            </a:p>
          </p:txBody>
        </p:sp>
        <p:sp>
          <p:nvSpPr>
            <p:cNvPr id="56378" name="Text Box 101"/>
            <p:cNvSpPr txBox="1">
              <a:spLocks noChangeAspect="1" noChangeArrowheads="1"/>
            </p:cNvSpPr>
            <p:nvPr/>
          </p:nvSpPr>
          <p:spPr bwMode="auto">
            <a:xfrm>
              <a:off x="2164" y="1594"/>
              <a:ext cx="154" cy="1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lIns="0" tIns="0" rIns="0" bIns="0"/>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eaLnBrk="1" hangingPunct="1"/>
              <a:r>
                <a:rPr lang="en-US" altLang="zh-CN" b="1">
                  <a:latin typeface="宋体" panose="02010600030101010101" pitchFamily="2" charset="-122"/>
                </a:rPr>
                <a:t>∞</a:t>
              </a:r>
              <a:endParaRPr lang="en-US" altLang="zh-CN" b="1">
                <a:latin typeface="Times New Roman" panose="02020603050405020304" pitchFamily="18" charset="0"/>
              </a:endParaRPr>
            </a:p>
          </p:txBody>
        </p:sp>
        <p:sp>
          <p:nvSpPr>
            <p:cNvPr id="56379" name="Line 103"/>
            <p:cNvSpPr>
              <a:spLocks noChangeAspect="1" noChangeShapeType="1"/>
            </p:cNvSpPr>
            <p:nvPr/>
          </p:nvSpPr>
          <p:spPr bwMode="auto">
            <a:xfrm>
              <a:off x="1611" y="2189"/>
              <a:ext cx="217" cy="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6380" name="Line 104"/>
            <p:cNvSpPr>
              <a:spLocks noChangeAspect="1" noChangeShapeType="1"/>
            </p:cNvSpPr>
            <p:nvPr/>
          </p:nvSpPr>
          <p:spPr bwMode="auto">
            <a:xfrm>
              <a:off x="2336" y="2008"/>
              <a:ext cx="217" cy="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6381" name="Text Box 105"/>
            <p:cNvSpPr txBox="1">
              <a:spLocks noChangeAspect="1" noChangeArrowheads="1"/>
            </p:cNvSpPr>
            <p:nvPr/>
          </p:nvSpPr>
          <p:spPr bwMode="auto">
            <a:xfrm>
              <a:off x="1865" y="1747"/>
              <a:ext cx="143" cy="2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lIns="0" tIns="0" rIns="0" bIns="0"/>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eaLnBrk="1" hangingPunct="1"/>
              <a:r>
                <a:rPr lang="en-US" altLang="zh-CN" b="1">
                  <a:latin typeface="宋体" panose="02010600030101010101" pitchFamily="2" charset="-122"/>
                </a:rPr>
                <a:t>+</a:t>
              </a:r>
              <a:endParaRPr lang="en-US" altLang="zh-CN" b="1">
                <a:latin typeface="Times New Roman" panose="02020603050405020304" pitchFamily="18" charset="0"/>
              </a:endParaRPr>
            </a:p>
          </p:txBody>
        </p:sp>
        <p:sp>
          <p:nvSpPr>
            <p:cNvPr id="56382" name="Text Box 106"/>
            <p:cNvSpPr txBox="1">
              <a:spLocks noChangeAspect="1" noChangeArrowheads="1"/>
            </p:cNvSpPr>
            <p:nvPr/>
          </p:nvSpPr>
          <p:spPr bwMode="auto">
            <a:xfrm>
              <a:off x="1867" y="2096"/>
              <a:ext cx="117" cy="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lIns="0" tIns="0" rIns="0" bIns="0"/>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eaLnBrk="1" hangingPunct="1"/>
              <a:r>
                <a:rPr lang="en-US" altLang="zh-CN" b="1">
                  <a:latin typeface="宋体" panose="02010600030101010101" pitchFamily="2" charset="-122"/>
                </a:rPr>
                <a:t>-</a:t>
              </a:r>
              <a:endParaRPr lang="en-US" altLang="zh-CN" b="1">
                <a:latin typeface="Times New Roman" panose="02020603050405020304" pitchFamily="18" charset="0"/>
              </a:endParaRPr>
            </a:p>
          </p:txBody>
        </p:sp>
        <p:sp>
          <p:nvSpPr>
            <p:cNvPr id="56383" name="Text Box 107"/>
            <p:cNvSpPr txBox="1">
              <a:spLocks noChangeAspect="1" noChangeArrowheads="1"/>
            </p:cNvSpPr>
            <p:nvPr/>
          </p:nvSpPr>
          <p:spPr bwMode="auto">
            <a:xfrm>
              <a:off x="2213" y="1917"/>
              <a:ext cx="130" cy="1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lIns="0" tIns="0" rIns="0" bIns="0"/>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eaLnBrk="1" hangingPunct="1"/>
              <a:r>
                <a:rPr lang="en-US" altLang="zh-CN" b="1">
                  <a:latin typeface="宋体" panose="02010600030101010101" pitchFamily="2" charset="-122"/>
                </a:rPr>
                <a:t>+</a:t>
              </a:r>
              <a:endParaRPr lang="en-US" altLang="zh-CN" b="1">
                <a:latin typeface="Times New Roman" panose="02020603050405020304" pitchFamily="18" charset="0"/>
              </a:endParaRPr>
            </a:p>
          </p:txBody>
        </p:sp>
        <p:sp>
          <p:nvSpPr>
            <p:cNvPr id="56384" name="Text Box 108"/>
            <p:cNvSpPr txBox="1">
              <a:spLocks noChangeAspect="1" noChangeArrowheads="1"/>
            </p:cNvSpPr>
            <p:nvPr/>
          </p:nvSpPr>
          <p:spPr bwMode="auto">
            <a:xfrm>
              <a:off x="2070" y="2104"/>
              <a:ext cx="143" cy="2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lIns="0" tIns="0" rIns="0" bIns="0"/>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eaLnBrk="1" hangingPunct="1"/>
              <a:r>
                <a:rPr lang="en-US" altLang="zh-CN" b="1">
                  <a:latin typeface="Times New Roman" panose="02020603050405020304" pitchFamily="18" charset="0"/>
                </a:rPr>
                <a:t>N</a:t>
              </a:r>
            </a:p>
          </p:txBody>
        </p:sp>
        <p:sp>
          <p:nvSpPr>
            <p:cNvPr id="56385" name="Oval 109"/>
            <p:cNvSpPr>
              <a:spLocks noChangeAspect="1" noChangeArrowheads="1"/>
            </p:cNvSpPr>
            <p:nvPr/>
          </p:nvSpPr>
          <p:spPr bwMode="auto">
            <a:xfrm>
              <a:off x="2534" y="1984"/>
              <a:ext cx="54" cy="54"/>
            </a:xfrm>
            <a:prstGeom prst="ellipse">
              <a:avLst/>
            </a:prstGeom>
            <a:solidFill>
              <a:srgbClr val="FFFFFF"/>
            </a:solidFill>
            <a:ln w="19050">
              <a:solidFill>
                <a:srgbClr val="000000"/>
              </a:solidFill>
              <a:round/>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latin typeface="Times New Roman" panose="02020603050405020304" pitchFamily="18" charset="0"/>
              </a:endParaRPr>
            </a:p>
          </p:txBody>
        </p:sp>
        <p:sp>
          <p:nvSpPr>
            <p:cNvPr id="56386" name="Oval 111"/>
            <p:cNvSpPr>
              <a:spLocks noChangeAspect="1" noChangeArrowheads="1"/>
            </p:cNvSpPr>
            <p:nvPr/>
          </p:nvSpPr>
          <p:spPr bwMode="auto">
            <a:xfrm>
              <a:off x="2423" y="1980"/>
              <a:ext cx="61" cy="64"/>
            </a:xfrm>
            <a:prstGeom prst="ellipse">
              <a:avLst/>
            </a:prstGeom>
            <a:solidFill>
              <a:srgbClr val="000000"/>
            </a:solidFill>
            <a:ln w="19050">
              <a:solidFill>
                <a:srgbClr val="000000"/>
              </a:solidFill>
              <a:round/>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b="1">
                <a:latin typeface="Times New Roman" panose="02020603050405020304" pitchFamily="18" charset="0"/>
              </a:endParaRPr>
            </a:p>
          </p:txBody>
        </p:sp>
      </p:grpSp>
      <p:sp>
        <p:nvSpPr>
          <p:cNvPr id="56326" name="Rectangle 114"/>
          <p:cNvSpPr>
            <a:spLocks noChangeArrowheads="1"/>
          </p:cNvSpPr>
          <p:nvPr/>
        </p:nvSpPr>
        <p:spPr bwMode="auto">
          <a:xfrm>
            <a:off x="1524001" y="3049072"/>
            <a:ext cx="18473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lgn="ctr">
                <a:solidFill>
                  <a:srgbClr val="000000"/>
                </a:solidFill>
                <a:miter lim="800000"/>
                <a:headEnd/>
                <a:tailEnd/>
              </a14:hiddenLine>
            </a:ext>
          </a:extLst>
        </p:spPr>
        <p:txBody>
          <a:bodyPr wrap="none"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latin typeface="Times New Roman" panose="02020603050405020304" pitchFamily="18" charset="0"/>
            </a:endParaRPr>
          </a:p>
        </p:txBody>
      </p:sp>
      <p:graphicFrame>
        <p:nvGraphicFramePr>
          <p:cNvPr id="56327" name="Object 113"/>
          <p:cNvGraphicFramePr>
            <a:graphicFrameLocks noChangeAspect="1"/>
          </p:cNvGraphicFramePr>
          <p:nvPr/>
        </p:nvGraphicFramePr>
        <p:xfrm>
          <a:off x="7248526" y="3429000"/>
          <a:ext cx="1825625" cy="668338"/>
        </p:xfrm>
        <a:graphic>
          <a:graphicData uri="http://schemas.openxmlformats.org/presentationml/2006/ole">
            <mc:AlternateContent xmlns:mc="http://schemas.openxmlformats.org/markup-compatibility/2006">
              <mc:Choice xmlns:v="urn:schemas-microsoft-com:vml" Requires="v">
                <p:oleObj spid="_x0000_s51225" name="Equation" r:id="rId3" imgW="1066337" imgH="393529" progId="Equation.DSMT4">
                  <p:embed/>
                </p:oleObj>
              </mc:Choice>
              <mc:Fallback>
                <p:oleObj name="Equation" r:id="rId3" imgW="1066337" imgH="393529" progId="Equation.DSMT4">
                  <p:embed/>
                  <p:pic>
                    <p:nvPicPr>
                      <p:cNvPr id="56327" name="Object 11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248526" y="3429000"/>
                        <a:ext cx="1825625" cy="668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56328" name="Rectangle 116"/>
          <p:cNvSpPr>
            <a:spLocks noChangeArrowheads="1"/>
          </p:cNvSpPr>
          <p:nvPr/>
        </p:nvSpPr>
        <p:spPr bwMode="auto">
          <a:xfrm>
            <a:off x="1524001" y="3015734"/>
            <a:ext cx="18473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lgn="ctr">
                <a:solidFill>
                  <a:srgbClr val="000000"/>
                </a:solidFill>
                <a:miter lim="800000"/>
                <a:headEnd/>
                <a:tailEnd/>
              </a14:hiddenLine>
            </a:ext>
          </a:extLst>
        </p:spPr>
        <p:txBody>
          <a:bodyPr wrap="none"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latin typeface="Times New Roman" panose="02020603050405020304" pitchFamily="18" charset="0"/>
            </a:endParaRPr>
          </a:p>
        </p:txBody>
      </p:sp>
      <p:sp>
        <p:nvSpPr>
          <p:cNvPr id="56329" name="Rectangle 118"/>
          <p:cNvSpPr>
            <a:spLocks noChangeArrowheads="1"/>
          </p:cNvSpPr>
          <p:nvPr/>
        </p:nvSpPr>
        <p:spPr bwMode="auto">
          <a:xfrm>
            <a:off x="1524001" y="3015734"/>
            <a:ext cx="18473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lgn="ctr">
                <a:solidFill>
                  <a:srgbClr val="000000"/>
                </a:solidFill>
                <a:miter lim="800000"/>
                <a:headEnd/>
                <a:tailEnd/>
              </a14:hiddenLine>
            </a:ext>
          </a:extLst>
        </p:spPr>
        <p:txBody>
          <a:bodyPr wrap="none"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latin typeface="Times New Roman" panose="02020603050405020304" pitchFamily="18" charset="0"/>
            </a:endParaRPr>
          </a:p>
        </p:txBody>
      </p:sp>
      <p:graphicFrame>
        <p:nvGraphicFramePr>
          <p:cNvPr id="56330" name="Object 117"/>
          <p:cNvGraphicFramePr>
            <a:graphicFrameLocks noChangeAspect="1"/>
          </p:cNvGraphicFramePr>
          <p:nvPr/>
        </p:nvGraphicFramePr>
        <p:xfrm>
          <a:off x="7127875" y="4221163"/>
          <a:ext cx="2109788" cy="850900"/>
        </p:xfrm>
        <a:graphic>
          <a:graphicData uri="http://schemas.openxmlformats.org/presentationml/2006/ole">
            <mc:AlternateContent xmlns:mc="http://schemas.openxmlformats.org/markup-compatibility/2006">
              <mc:Choice xmlns:v="urn:schemas-microsoft-com:vml" Requires="v">
                <p:oleObj spid="_x0000_s51226" name="Equation" r:id="rId5" imgW="1130300" imgH="457200" progId="Equation.DSMT4">
                  <p:embed/>
                </p:oleObj>
              </mc:Choice>
              <mc:Fallback>
                <p:oleObj name="Equation" r:id="rId5" imgW="1130300" imgH="457200" progId="Equation.DSMT4">
                  <p:embed/>
                  <p:pic>
                    <p:nvPicPr>
                      <p:cNvPr id="56330" name="Object 117"/>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127875" y="4221163"/>
                        <a:ext cx="2109788" cy="850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56331" name="Rectangle 120"/>
          <p:cNvSpPr>
            <a:spLocks noChangeArrowheads="1"/>
          </p:cNvSpPr>
          <p:nvPr/>
        </p:nvSpPr>
        <p:spPr bwMode="auto">
          <a:xfrm>
            <a:off x="1524001" y="3030022"/>
            <a:ext cx="18473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lgn="ctr">
                <a:solidFill>
                  <a:srgbClr val="000000"/>
                </a:solidFill>
                <a:miter lim="800000"/>
                <a:headEnd/>
                <a:tailEnd/>
              </a14:hiddenLine>
            </a:ext>
          </a:extLst>
        </p:spPr>
        <p:txBody>
          <a:bodyPr wrap="none"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latin typeface="Times New Roman" panose="02020603050405020304" pitchFamily="18" charset="0"/>
            </a:endParaRPr>
          </a:p>
        </p:txBody>
      </p:sp>
      <p:graphicFrame>
        <p:nvGraphicFramePr>
          <p:cNvPr id="56332" name="Object 119"/>
          <p:cNvGraphicFramePr>
            <a:graphicFrameLocks noChangeAspect="1"/>
          </p:cNvGraphicFramePr>
          <p:nvPr/>
        </p:nvGraphicFramePr>
        <p:xfrm>
          <a:off x="6610350" y="5124451"/>
          <a:ext cx="3398838" cy="784225"/>
        </p:xfrm>
        <a:graphic>
          <a:graphicData uri="http://schemas.openxmlformats.org/presentationml/2006/ole">
            <mc:AlternateContent xmlns:mc="http://schemas.openxmlformats.org/markup-compatibility/2006">
              <mc:Choice xmlns:v="urn:schemas-microsoft-com:vml" Requires="v">
                <p:oleObj spid="_x0000_s51227" name="Equation" r:id="rId7" imgW="1854200" imgH="431800" progId="Equation.DSMT4">
                  <p:embed/>
                </p:oleObj>
              </mc:Choice>
              <mc:Fallback>
                <p:oleObj name="Equation" r:id="rId7" imgW="1854200" imgH="431800" progId="Equation.DSMT4">
                  <p:embed/>
                  <p:pic>
                    <p:nvPicPr>
                      <p:cNvPr id="56332" name="Object 119"/>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610350" y="5124451"/>
                        <a:ext cx="3398838" cy="784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56333" name="Text Box 121"/>
          <p:cNvSpPr txBox="1">
            <a:spLocks noChangeAspect="1" noChangeArrowheads="1"/>
          </p:cNvSpPr>
          <p:nvPr/>
        </p:nvSpPr>
        <p:spPr bwMode="auto">
          <a:xfrm>
            <a:off x="6024563" y="1916113"/>
            <a:ext cx="4464050" cy="1028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eaLnBrk="1" hangingPunct="1"/>
            <a:r>
              <a:rPr lang="en-US" altLang="zh-CN" sz="2400" b="1" i="1">
                <a:solidFill>
                  <a:srgbClr val="FF0000"/>
                </a:solidFill>
                <a:latin typeface="Times New Roman" panose="02020603050405020304" pitchFamily="18" charset="0"/>
              </a:rPr>
              <a:t>C</a:t>
            </a:r>
            <a:r>
              <a:rPr lang="en-US" altLang="zh-CN" sz="2400" b="1" baseline="-25000">
                <a:solidFill>
                  <a:srgbClr val="FF0000"/>
                </a:solidFill>
                <a:latin typeface="Times New Roman" panose="02020603050405020304" pitchFamily="18" charset="0"/>
              </a:rPr>
              <a:t>2</a:t>
            </a:r>
            <a:r>
              <a:rPr lang="zh-CN" altLang="en-US" sz="2400" b="1">
                <a:solidFill>
                  <a:srgbClr val="FF0000"/>
                </a:solidFill>
                <a:latin typeface="Times New Roman" panose="02020603050405020304" pitchFamily="18" charset="0"/>
              </a:rPr>
              <a:t>、</a:t>
            </a:r>
            <a:r>
              <a:rPr lang="en-US" altLang="zh-CN" sz="2400" b="1" i="1">
                <a:solidFill>
                  <a:srgbClr val="FF0000"/>
                </a:solidFill>
                <a:latin typeface="Times New Roman" panose="02020603050405020304" pitchFamily="18" charset="0"/>
              </a:rPr>
              <a:t>R</a:t>
            </a:r>
            <a:r>
              <a:rPr lang="en-US" altLang="zh-CN" sz="2400" b="1" baseline="-25000">
                <a:solidFill>
                  <a:srgbClr val="FF0000"/>
                </a:solidFill>
                <a:latin typeface="Times New Roman" panose="02020603050405020304" pitchFamily="18" charset="0"/>
              </a:rPr>
              <a:t>2</a:t>
            </a:r>
            <a:r>
              <a:rPr lang="zh-CN" altLang="en-US" sz="2400" b="1">
                <a:solidFill>
                  <a:srgbClr val="FF0000"/>
                </a:solidFill>
                <a:latin typeface="宋体" panose="02010600030101010101" pitchFamily="2" charset="-122"/>
              </a:rPr>
              <a:t>构成高通， </a:t>
            </a:r>
            <a:r>
              <a:rPr lang="en-US" altLang="zh-CN" sz="2400" b="1" i="1">
                <a:solidFill>
                  <a:srgbClr val="FF0000"/>
                </a:solidFill>
                <a:latin typeface="Times New Roman" panose="02020603050405020304" pitchFamily="18" charset="0"/>
              </a:rPr>
              <a:t>C</a:t>
            </a:r>
            <a:r>
              <a:rPr lang="en-US" altLang="zh-CN" sz="2400" b="1" baseline="-25000">
                <a:solidFill>
                  <a:srgbClr val="FF0000"/>
                </a:solidFill>
                <a:latin typeface="Times New Roman" panose="02020603050405020304" pitchFamily="18" charset="0"/>
              </a:rPr>
              <a:t>1</a:t>
            </a:r>
            <a:r>
              <a:rPr lang="zh-CN" altLang="en-US" sz="2400" b="1">
                <a:solidFill>
                  <a:srgbClr val="FF0000"/>
                </a:solidFill>
                <a:latin typeface="Times New Roman" panose="02020603050405020304" pitchFamily="18" charset="0"/>
              </a:rPr>
              <a:t>、</a:t>
            </a:r>
            <a:r>
              <a:rPr lang="en-US" altLang="zh-CN" sz="2400" b="1" i="1">
                <a:solidFill>
                  <a:srgbClr val="FF0000"/>
                </a:solidFill>
                <a:latin typeface="Times New Roman" panose="02020603050405020304" pitchFamily="18" charset="0"/>
              </a:rPr>
              <a:t>R</a:t>
            </a:r>
            <a:r>
              <a:rPr lang="en-US" altLang="zh-CN" sz="2400" b="1" baseline="-25000">
                <a:solidFill>
                  <a:srgbClr val="FF0000"/>
                </a:solidFill>
                <a:latin typeface="Times New Roman" panose="02020603050405020304" pitchFamily="18" charset="0"/>
              </a:rPr>
              <a:t>1</a:t>
            </a:r>
            <a:r>
              <a:rPr lang="zh-CN" altLang="en-US" sz="2400" b="1">
                <a:solidFill>
                  <a:srgbClr val="FF0000"/>
                </a:solidFill>
                <a:latin typeface="Times New Roman" panose="02020603050405020304" pitchFamily="18" charset="0"/>
              </a:rPr>
              <a:t>构成微分环节，起高通作用</a:t>
            </a:r>
          </a:p>
        </p:txBody>
      </p:sp>
      <p:sp>
        <p:nvSpPr>
          <p:cNvPr id="56334" name="Rectangle 63"/>
          <p:cNvSpPr>
            <a:spLocks noChangeArrowheads="1"/>
          </p:cNvSpPr>
          <p:nvPr/>
        </p:nvSpPr>
        <p:spPr bwMode="auto">
          <a:xfrm>
            <a:off x="1992313" y="1196976"/>
            <a:ext cx="8229600" cy="4968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42900" indent="-342900"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spcBef>
                <a:spcPct val="30000"/>
              </a:spcBef>
              <a:buFont typeface="Wingdings" panose="05000000000000000000" pitchFamily="2" charset="2"/>
              <a:buChar char="v"/>
            </a:pPr>
            <a:endParaRPr lang="zh-CN" altLang="en-US" sz="2800" dirty="0">
              <a:solidFill>
                <a:srgbClr val="3333FF"/>
              </a:solidFill>
              <a:latin typeface="Times New Roman" panose="02020603050405020304" pitchFamily="18" charset="0"/>
              <a:ea typeface="黑体" panose="02010609060101010101" pitchFamily="49" charset="-122"/>
            </a:endParaRPr>
          </a:p>
        </p:txBody>
      </p:sp>
      <p:sp>
        <p:nvSpPr>
          <p:cNvPr id="56336" name="Freeform 65"/>
          <p:cNvSpPr>
            <a:spLocks/>
          </p:cNvSpPr>
          <p:nvPr/>
        </p:nvSpPr>
        <p:spPr bwMode="auto">
          <a:xfrm>
            <a:off x="2279651" y="1989138"/>
            <a:ext cx="2447925" cy="565150"/>
          </a:xfrm>
          <a:custGeom>
            <a:avLst/>
            <a:gdLst>
              <a:gd name="T0" fmla="*/ 0 w 1542"/>
              <a:gd name="T1" fmla="*/ 493713 h 356"/>
              <a:gd name="T2" fmla="*/ 431800 w 1542"/>
              <a:gd name="T3" fmla="*/ 493713 h 356"/>
              <a:gd name="T4" fmla="*/ 792163 w 1542"/>
              <a:gd name="T5" fmla="*/ 60325 h 356"/>
              <a:gd name="T6" fmla="*/ 2447925 w 1542"/>
              <a:gd name="T7" fmla="*/ 133350 h 356"/>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542" h="356">
                <a:moveTo>
                  <a:pt x="0" y="311"/>
                </a:moveTo>
                <a:cubicBezTo>
                  <a:pt x="94" y="333"/>
                  <a:pt x="189" y="356"/>
                  <a:pt x="272" y="311"/>
                </a:cubicBezTo>
                <a:cubicBezTo>
                  <a:pt x="355" y="266"/>
                  <a:pt x="287" y="76"/>
                  <a:pt x="499" y="38"/>
                </a:cubicBezTo>
                <a:cubicBezTo>
                  <a:pt x="711" y="0"/>
                  <a:pt x="1383" y="76"/>
                  <a:pt x="1542" y="84"/>
                </a:cubicBezTo>
              </a:path>
            </a:pathLst>
          </a:custGeom>
          <a:noFill/>
          <a:ln w="25400" cap="flat" cmpd="sng">
            <a:solidFill>
              <a:srgbClr val="FF0000"/>
            </a:solidFill>
            <a:prstDash val="solid"/>
            <a:round/>
            <a:headEnd type="none" w="med" len="med"/>
            <a:tailEnd type="arrow"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56337" name="Freeform 66"/>
          <p:cNvSpPr>
            <a:spLocks/>
          </p:cNvSpPr>
          <p:nvPr/>
        </p:nvSpPr>
        <p:spPr bwMode="auto">
          <a:xfrm>
            <a:off x="3143251" y="3141663"/>
            <a:ext cx="334963" cy="1008062"/>
          </a:xfrm>
          <a:custGeom>
            <a:avLst/>
            <a:gdLst>
              <a:gd name="T0" fmla="*/ 0 w 211"/>
              <a:gd name="T1" fmla="*/ 144462 h 635"/>
              <a:gd name="T2" fmla="*/ 287338 w 211"/>
              <a:gd name="T3" fmla="*/ 144462 h 635"/>
              <a:gd name="T4" fmla="*/ 287338 w 211"/>
              <a:gd name="T5" fmla="*/ 1008062 h 635"/>
              <a:gd name="T6" fmla="*/ 0 60000 65536"/>
              <a:gd name="T7" fmla="*/ 0 60000 65536"/>
              <a:gd name="T8" fmla="*/ 0 60000 65536"/>
            </a:gdLst>
            <a:ahLst/>
            <a:cxnLst>
              <a:cxn ang="T6">
                <a:pos x="T0" y="T1"/>
              </a:cxn>
              <a:cxn ang="T7">
                <a:pos x="T2" y="T3"/>
              </a:cxn>
              <a:cxn ang="T8">
                <a:pos x="T4" y="T5"/>
              </a:cxn>
            </a:cxnLst>
            <a:rect l="0" t="0" r="r" b="b"/>
            <a:pathLst>
              <a:path w="211" h="635">
                <a:moveTo>
                  <a:pt x="0" y="91"/>
                </a:moveTo>
                <a:cubicBezTo>
                  <a:pt x="75" y="45"/>
                  <a:pt x="151" y="0"/>
                  <a:pt x="181" y="91"/>
                </a:cubicBezTo>
                <a:cubicBezTo>
                  <a:pt x="211" y="182"/>
                  <a:pt x="196" y="461"/>
                  <a:pt x="181" y="635"/>
                </a:cubicBezTo>
              </a:path>
            </a:pathLst>
          </a:custGeom>
          <a:noFill/>
          <a:ln w="25400" cap="flat" cmpd="sng">
            <a:solidFill>
              <a:srgbClr val="FF0000"/>
            </a:solidFill>
            <a:prstDash val="solid"/>
            <a:round/>
            <a:headEnd type="none" w="med" len="med"/>
            <a:tailEnd type="arrow"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Tree>
    <p:extLst>
      <p:ext uri="{BB962C8B-B14F-4D97-AF65-F5344CB8AC3E}">
        <p14:creationId xmlns:p14="http://schemas.microsoft.com/office/powerpoint/2010/main" val="4030602064"/>
      </p:ext>
    </p:extLst>
  </p:cSld>
  <p:clrMapOvr>
    <a:masterClrMapping/>
  </p:clrMapOvr>
  <p:transition advTm="23712"/>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 name="标题 1"/>
          <p:cNvSpPr>
            <a:spLocks noGrp="1"/>
          </p:cNvSpPr>
          <p:nvPr>
            <p:ph type="title"/>
          </p:nvPr>
        </p:nvSpPr>
        <p:spPr>
          <a:xfrm>
            <a:off x="838200" y="474784"/>
            <a:ext cx="10515600" cy="590429"/>
          </a:xfrm>
        </p:spPr>
        <p:txBody>
          <a:bodyPr>
            <a:normAutofit/>
          </a:bodyPr>
          <a:lstStyle/>
          <a:p>
            <a:r>
              <a:rPr kumimoji="1" lang="en-US" altLang="zh-CN" dirty="0">
                <a:latin typeface="微软雅黑" panose="020B0503020204020204" pitchFamily="34" charset="-122"/>
                <a:ea typeface="微软雅黑" panose="020B0503020204020204" pitchFamily="34" charset="-122"/>
              </a:rPr>
              <a:t>1</a:t>
            </a:r>
            <a:r>
              <a:rPr kumimoji="1" lang="zh-CN" altLang="en-US" dirty="0">
                <a:latin typeface="微软雅黑" panose="020B0503020204020204" pitchFamily="34" charset="-122"/>
                <a:ea typeface="微软雅黑" panose="020B0503020204020204" pitchFamily="34" charset="-122"/>
              </a:rPr>
              <a:t>、</a:t>
            </a:r>
            <a:r>
              <a:rPr kumimoji="1" lang="en-US" altLang="zh-CN" dirty="0">
                <a:latin typeface="微软雅黑" panose="020B0503020204020204" pitchFamily="34" charset="-122"/>
                <a:ea typeface="微软雅黑" panose="020B0503020204020204" pitchFamily="34" charset="-122"/>
              </a:rPr>
              <a:t> </a:t>
            </a:r>
            <a:r>
              <a:rPr kumimoji="1" lang="zh-CN" altLang="en-US" dirty="0">
                <a:latin typeface="微软雅黑" panose="020B0503020204020204" pitchFamily="34" charset="-122"/>
                <a:ea typeface="微软雅黑" panose="020B0503020204020204" pitchFamily="34" charset="-122"/>
              </a:rPr>
              <a:t>压控电压源型滤波电路</a:t>
            </a:r>
          </a:p>
        </p:txBody>
      </p:sp>
      <p:sp>
        <p:nvSpPr>
          <p:cNvPr id="3" name="内容占位符 2"/>
          <p:cNvSpPr>
            <a:spLocks noGrp="1"/>
          </p:cNvSpPr>
          <p:nvPr>
            <p:ph idx="4294967295"/>
          </p:nvPr>
        </p:nvSpPr>
        <p:spPr>
          <a:xfrm>
            <a:off x="838200" y="1199177"/>
            <a:ext cx="10515600" cy="4977788"/>
          </a:xfrm>
        </p:spPr>
        <p:txBody>
          <a:bodyPr/>
          <a:lstStyle/>
          <a:p>
            <a:r>
              <a:rPr lang="zh-CN" altLang="en-US" dirty="0">
                <a:solidFill>
                  <a:srgbClr val="3333FF"/>
                </a:solidFill>
                <a:latin typeface="微软雅黑" panose="020B0503020204020204" pitchFamily="34" charset="-122"/>
                <a:ea typeface="微软雅黑" panose="020B0503020204020204" pitchFamily="34" charset="-122"/>
              </a:rPr>
              <a:t>压控电压源型</a:t>
            </a:r>
            <a:r>
              <a:rPr lang="zh-CN" altLang="en-US" dirty="0">
                <a:solidFill>
                  <a:srgbClr val="FF0000"/>
                </a:solidFill>
                <a:latin typeface="微软雅黑" panose="020B0503020204020204" pitchFamily="34" charset="-122"/>
                <a:ea typeface="微软雅黑" panose="020B0503020204020204" pitchFamily="34" charset="-122"/>
              </a:rPr>
              <a:t>带通</a:t>
            </a:r>
            <a:r>
              <a:rPr lang="zh-CN" altLang="en-US" dirty="0">
                <a:solidFill>
                  <a:srgbClr val="3333FF"/>
                </a:solidFill>
                <a:latin typeface="微软雅黑" panose="020B0503020204020204" pitchFamily="34" charset="-122"/>
                <a:ea typeface="微软雅黑" panose="020B0503020204020204" pitchFamily="34" charset="-122"/>
              </a:rPr>
              <a:t>滤波电路</a:t>
            </a:r>
          </a:p>
          <a:p>
            <a:endParaRPr lang="zh-CN" altLang="en-US" dirty="0">
              <a:latin typeface="微软雅黑" panose="020B0503020204020204" pitchFamily="34" charset="-122"/>
              <a:ea typeface="微软雅黑" panose="020B0503020204020204" pitchFamily="34" charset="-122"/>
            </a:endParaRPr>
          </a:p>
        </p:txBody>
      </p:sp>
      <p:sp>
        <p:nvSpPr>
          <p:cNvPr id="57347" name="Text Box 2"/>
          <p:cNvSpPr txBox="1">
            <a:spLocks noChangeArrowheads="1"/>
          </p:cNvSpPr>
          <p:nvPr/>
        </p:nvSpPr>
        <p:spPr bwMode="auto">
          <a:xfrm>
            <a:off x="3752850" y="614363"/>
            <a:ext cx="4694238" cy="539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lgn="ctr">
                <a:solidFill>
                  <a:srgbClr val="000000"/>
                </a:solidFill>
                <a:miter lim="800000"/>
                <a:headEnd/>
                <a:tailEnd/>
              </a14:hiddenLine>
            </a:ext>
          </a:extLst>
        </p:spPr>
        <p:txBody>
          <a:bodyPr wrap="none"/>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sz="3600" b="1">
              <a:solidFill>
                <a:schemeClr val="hlink"/>
              </a:solidFill>
              <a:latin typeface="Times New Roman" panose="02020603050405020304" pitchFamily="18" charset="0"/>
              <a:ea typeface="华文新魏" panose="02010800040101010101" pitchFamily="2" charset="-122"/>
            </a:endParaRPr>
          </a:p>
        </p:txBody>
      </p:sp>
      <p:sp>
        <p:nvSpPr>
          <p:cNvPr id="57348" name="Text Box 122"/>
          <p:cNvSpPr txBox="1">
            <a:spLocks noChangeAspect="1" noChangeArrowheads="1"/>
          </p:cNvSpPr>
          <p:nvPr/>
        </p:nvSpPr>
        <p:spPr bwMode="auto">
          <a:xfrm>
            <a:off x="3216275" y="6021389"/>
            <a:ext cx="206375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eaLnBrk="1" hangingPunct="1"/>
            <a:r>
              <a:rPr lang="en-US" altLang="zh-CN">
                <a:latin typeface="宋体" panose="02010600030101010101" pitchFamily="2" charset="-122"/>
              </a:rPr>
              <a:t>c)</a:t>
            </a:r>
            <a:r>
              <a:rPr lang="zh-CN" altLang="en-US">
                <a:latin typeface="宋体" panose="02010600030101010101" pitchFamily="2" charset="-122"/>
              </a:rPr>
              <a:t>带通滤波电路</a:t>
            </a:r>
            <a:endParaRPr lang="zh-CN" altLang="en-US">
              <a:latin typeface="Times New Roman" panose="02020603050405020304" pitchFamily="18" charset="0"/>
            </a:endParaRPr>
          </a:p>
        </p:txBody>
      </p:sp>
      <p:graphicFrame>
        <p:nvGraphicFramePr>
          <p:cNvPr id="57349" name="Object 125"/>
          <p:cNvGraphicFramePr>
            <a:graphicFrameLocks noChangeAspect="1"/>
          </p:cNvGraphicFramePr>
          <p:nvPr/>
        </p:nvGraphicFramePr>
        <p:xfrm>
          <a:off x="5919788" y="2528888"/>
          <a:ext cx="4381500" cy="906462"/>
        </p:xfrm>
        <a:graphic>
          <a:graphicData uri="http://schemas.openxmlformats.org/presentationml/2006/ole">
            <mc:AlternateContent xmlns:mc="http://schemas.openxmlformats.org/markup-compatibility/2006">
              <mc:Choice xmlns:v="urn:schemas-microsoft-com:vml" Requires="v">
                <p:oleObj spid="_x0000_s50201" name="Equation" r:id="rId3" imgW="2438400" imgH="508000" progId="Equation.DSMT4">
                  <p:embed/>
                </p:oleObj>
              </mc:Choice>
              <mc:Fallback>
                <p:oleObj name="Equation" r:id="rId3" imgW="2438400" imgH="508000" progId="Equation.DSMT4">
                  <p:embed/>
                  <p:pic>
                    <p:nvPicPr>
                      <p:cNvPr id="57349" name="Object 12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919788" y="2528888"/>
                        <a:ext cx="4381500" cy="906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57350" name="Object 127"/>
          <p:cNvGraphicFramePr>
            <a:graphicFrameLocks noChangeAspect="1"/>
          </p:cNvGraphicFramePr>
          <p:nvPr/>
        </p:nvGraphicFramePr>
        <p:xfrm>
          <a:off x="7010401" y="3656014"/>
          <a:ext cx="2238375" cy="892175"/>
        </p:xfrm>
        <a:graphic>
          <a:graphicData uri="http://schemas.openxmlformats.org/presentationml/2006/ole">
            <mc:AlternateContent xmlns:mc="http://schemas.openxmlformats.org/markup-compatibility/2006">
              <mc:Choice xmlns:v="urn:schemas-microsoft-com:vml" Requires="v">
                <p:oleObj spid="_x0000_s50202" name="Equation" r:id="rId5" imgW="1218671" imgH="482391" progId="Equation.DSMT4">
                  <p:embed/>
                </p:oleObj>
              </mc:Choice>
              <mc:Fallback>
                <p:oleObj name="Equation" r:id="rId5" imgW="1218671" imgH="482391" progId="Equation.DSMT4">
                  <p:embed/>
                  <p:pic>
                    <p:nvPicPr>
                      <p:cNvPr id="57350" name="Object 127"/>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010401" y="3656014"/>
                        <a:ext cx="2238375" cy="892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57351" name="Object 129"/>
          <p:cNvGraphicFramePr>
            <a:graphicFrameLocks noChangeAspect="1"/>
          </p:cNvGraphicFramePr>
          <p:nvPr/>
        </p:nvGraphicFramePr>
        <p:xfrm>
          <a:off x="6299200" y="4764089"/>
          <a:ext cx="3784600" cy="744537"/>
        </p:xfrm>
        <a:graphic>
          <a:graphicData uri="http://schemas.openxmlformats.org/presentationml/2006/ole">
            <mc:AlternateContent xmlns:mc="http://schemas.openxmlformats.org/markup-compatibility/2006">
              <mc:Choice xmlns:v="urn:schemas-microsoft-com:vml" Requires="v">
                <p:oleObj spid="_x0000_s50203" name="Equation" r:id="rId7" imgW="2184400" imgH="431800" progId="Equation.DSMT4">
                  <p:embed/>
                </p:oleObj>
              </mc:Choice>
              <mc:Fallback>
                <p:oleObj name="Equation" r:id="rId7" imgW="2184400" imgH="431800" progId="Equation.DSMT4">
                  <p:embed/>
                  <p:pic>
                    <p:nvPicPr>
                      <p:cNvPr id="57351" name="Object 129"/>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299200" y="4764089"/>
                        <a:ext cx="3784600" cy="744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pSp>
        <p:nvGrpSpPr>
          <p:cNvPr id="57352" name="Group 133"/>
          <p:cNvGrpSpPr>
            <a:grpSpLocks/>
          </p:cNvGrpSpPr>
          <p:nvPr/>
        </p:nvGrpSpPr>
        <p:grpSpPr bwMode="auto">
          <a:xfrm>
            <a:off x="1847851" y="2924176"/>
            <a:ext cx="4240213" cy="2886075"/>
            <a:chOff x="199" y="1342"/>
            <a:chExt cx="2671" cy="1818"/>
          </a:xfrm>
        </p:grpSpPr>
        <p:sp>
          <p:nvSpPr>
            <p:cNvPr id="57358" name="Text Box 66"/>
            <p:cNvSpPr txBox="1">
              <a:spLocks noChangeAspect="1" noChangeArrowheads="1"/>
            </p:cNvSpPr>
            <p:nvPr/>
          </p:nvSpPr>
          <p:spPr bwMode="auto">
            <a:xfrm>
              <a:off x="199" y="2352"/>
              <a:ext cx="418" cy="3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eaLnBrk="1" hangingPunct="1"/>
              <a:r>
                <a:rPr lang="en-US" altLang="zh-CN" b="1" i="1">
                  <a:latin typeface="Times New Roman" panose="02020603050405020304" pitchFamily="18" charset="0"/>
                </a:rPr>
                <a:t>u</a:t>
              </a:r>
              <a:r>
                <a:rPr lang="en-US" altLang="zh-CN" b="1" baseline="-25000">
                  <a:latin typeface="Times New Roman" panose="02020603050405020304" pitchFamily="18" charset="0"/>
                </a:rPr>
                <a:t>i</a:t>
              </a:r>
              <a:r>
                <a:rPr lang="en-US" altLang="zh-CN" b="1">
                  <a:latin typeface="Times New Roman" panose="02020603050405020304" pitchFamily="18" charset="0"/>
                </a:rPr>
                <a:t>(</a:t>
              </a:r>
              <a:r>
                <a:rPr lang="en-US" altLang="zh-CN" b="1" i="1">
                  <a:latin typeface="Times New Roman" panose="02020603050405020304" pitchFamily="18" charset="0"/>
                </a:rPr>
                <a:t>t</a:t>
              </a:r>
              <a:r>
                <a:rPr lang="en-US" altLang="zh-CN" b="1">
                  <a:latin typeface="Times New Roman" panose="02020603050405020304" pitchFamily="18" charset="0"/>
                </a:rPr>
                <a:t>)</a:t>
              </a:r>
            </a:p>
          </p:txBody>
        </p:sp>
        <p:sp>
          <p:nvSpPr>
            <p:cNvPr id="57359" name="Rectangle 67"/>
            <p:cNvSpPr>
              <a:spLocks noChangeAspect="1" noChangeArrowheads="1"/>
            </p:cNvSpPr>
            <p:nvPr/>
          </p:nvSpPr>
          <p:spPr bwMode="auto">
            <a:xfrm rot="5403424">
              <a:off x="1495" y="2660"/>
              <a:ext cx="252" cy="102"/>
            </a:xfrm>
            <a:prstGeom prst="rect">
              <a:avLst/>
            </a:prstGeom>
            <a:solidFill>
              <a:srgbClr val="FFFFFF"/>
            </a:solidFill>
            <a:ln w="19050">
              <a:solidFill>
                <a:srgbClr val="000000"/>
              </a:solidFill>
              <a:miter lim="800000"/>
              <a:headEnd/>
              <a:tailEnd/>
            </a:ln>
          </p:spPr>
          <p:txBody>
            <a:bodyPr rot="10800000" vert="eaVert"/>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latin typeface="Times New Roman" panose="02020603050405020304" pitchFamily="18" charset="0"/>
              </a:endParaRPr>
            </a:p>
          </p:txBody>
        </p:sp>
        <p:sp>
          <p:nvSpPr>
            <p:cNvPr id="57360" name="Line 68"/>
            <p:cNvSpPr>
              <a:spLocks noChangeAspect="1" noChangeShapeType="1"/>
            </p:cNvSpPr>
            <p:nvPr/>
          </p:nvSpPr>
          <p:spPr bwMode="auto">
            <a:xfrm rot="5403424">
              <a:off x="1402" y="2365"/>
              <a:ext cx="438" cy="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7361" name="Line 69"/>
            <p:cNvSpPr>
              <a:spLocks noChangeShapeType="1"/>
            </p:cNvSpPr>
            <p:nvPr/>
          </p:nvSpPr>
          <p:spPr bwMode="auto">
            <a:xfrm rot="5403424">
              <a:off x="1555" y="2901"/>
              <a:ext cx="131" cy="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7362" name="Line 70"/>
            <p:cNvSpPr>
              <a:spLocks noChangeAspect="1" noChangeShapeType="1"/>
            </p:cNvSpPr>
            <p:nvPr/>
          </p:nvSpPr>
          <p:spPr bwMode="auto">
            <a:xfrm>
              <a:off x="1623" y="2467"/>
              <a:ext cx="343" cy="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7363" name="Line 71"/>
            <p:cNvSpPr>
              <a:spLocks noChangeAspect="1" noChangeShapeType="1"/>
            </p:cNvSpPr>
            <p:nvPr/>
          </p:nvSpPr>
          <p:spPr bwMode="auto">
            <a:xfrm>
              <a:off x="2219" y="2467"/>
              <a:ext cx="252" cy="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7364" name="Oval 75"/>
            <p:cNvSpPr>
              <a:spLocks noChangeAspect="1" noChangeArrowheads="1"/>
            </p:cNvSpPr>
            <p:nvPr/>
          </p:nvSpPr>
          <p:spPr bwMode="auto">
            <a:xfrm>
              <a:off x="2563" y="2938"/>
              <a:ext cx="54" cy="54"/>
            </a:xfrm>
            <a:prstGeom prst="ellipse">
              <a:avLst/>
            </a:prstGeom>
            <a:solidFill>
              <a:srgbClr val="FFFFFF"/>
            </a:solidFill>
            <a:ln w="19050">
              <a:solidFill>
                <a:srgbClr val="000000"/>
              </a:solidFill>
              <a:round/>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latin typeface="Times New Roman" panose="02020603050405020304" pitchFamily="18" charset="0"/>
              </a:endParaRPr>
            </a:p>
          </p:txBody>
        </p:sp>
        <p:sp>
          <p:nvSpPr>
            <p:cNvPr id="57365" name="Text Box 76"/>
            <p:cNvSpPr txBox="1">
              <a:spLocks noChangeAspect="1" noChangeArrowheads="1"/>
            </p:cNvSpPr>
            <p:nvPr/>
          </p:nvSpPr>
          <p:spPr bwMode="auto">
            <a:xfrm>
              <a:off x="1961" y="2489"/>
              <a:ext cx="288" cy="2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eaLnBrk="1" hangingPunct="1"/>
              <a:r>
                <a:rPr lang="en-US" altLang="zh-CN" b="1" i="1">
                  <a:latin typeface="Times New Roman" panose="02020603050405020304" pitchFamily="18" charset="0"/>
                </a:rPr>
                <a:t>R</a:t>
              </a:r>
              <a:r>
                <a:rPr lang="en-US" altLang="zh-CN" b="1" baseline="-25000">
                  <a:latin typeface="Times New Roman" panose="02020603050405020304" pitchFamily="18" charset="0"/>
                </a:rPr>
                <a:t>B</a:t>
              </a:r>
              <a:endParaRPr lang="en-US" altLang="zh-CN" b="1">
                <a:latin typeface="Times New Roman" panose="02020603050405020304" pitchFamily="18" charset="0"/>
              </a:endParaRPr>
            </a:p>
          </p:txBody>
        </p:sp>
        <p:sp>
          <p:nvSpPr>
            <p:cNvPr id="57366" name="Text Box 77"/>
            <p:cNvSpPr txBox="1">
              <a:spLocks noChangeAspect="1" noChangeArrowheads="1"/>
            </p:cNvSpPr>
            <p:nvPr/>
          </p:nvSpPr>
          <p:spPr bwMode="auto">
            <a:xfrm>
              <a:off x="1640" y="2583"/>
              <a:ext cx="288" cy="2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eaLnBrk="1" hangingPunct="1"/>
              <a:r>
                <a:rPr lang="en-US" altLang="zh-CN" b="1" i="1">
                  <a:latin typeface="Times New Roman" panose="02020603050405020304" pitchFamily="18" charset="0"/>
                </a:rPr>
                <a:t>R</a:t>
              </a:r>
              <a:r>
                <a:rPr lang="en-US" altLang="zh-CN" b="1" i="1" baseline="-25000">
                  <a:latin typeface="Times New Roman" panose="02020603050405020304" pitchFamily="18" charset="0"/>
                </a:rPr>
                <a:t>A</a:t>
              </a:r>
              <a:endParaRPr lang="en-US" altLang="zh-CN" b="1" baseline="-25000">
                <a:latin typeface="Times New Roman" panose="02020603050405020304" pitchFamily="18" charset="0"/>
              </a:endParaRPr>
            </a:p>
          </p:txBody>
        </p:sp>
        <p:sp>
          <p:nvSpPr>
            <p:cNvPr id="57367" name="Line 78"/>
            <p:cNvSpPr>
              <a:spLocks noChangeAspect="1" noChangeShapeType="1"/>
            </p:cNvSpPr>
            <p:nvPr/>
          </p:nvSpPr>
          <p:spPr bwMode="auto">
            <a:xfrm rot="10794778">
              <a:off x="1670" y="1390"/>
              <a:ext cx="797" cy="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7368" name="Line 79"/>
            <p:cNvSpPr>
              <a:spLocks noChangeAspect="1" noChangeShapeType="1"/>
            </p:cNvSpPr>
            <p:nvPr/>
          </p:nvSpPr>
          <p:spPr bwMode="auto">
            <a:xfrm rot="10794778">
              <a:off x="908" y="1390"/>
              <a:ext cx="709" cy="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7369" name="Line 80"/>
            <p:cNvSpPr>
              <a:spLocks noChangeShapeType="1"/>
            </p:cNvSpPr>
            <p:nvPr/>
          </p:nvSpPr>
          <p:spPr bwMode="auto">
            <a:xfrm>
              <a:off x="2472" y="1387"/>
              <a:ext cx="0" cy="1084"/>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7370" name="Line 81"/>
            <p:cNvSpPr>
              <a:spLocks noChangeAspect="1" noChangeShapeType="1"/>
            </p:cNvSpPr>
            <p:nvPr/>
          </p:nvSpPr>
          <p:spPr bwMode="auto">
            <a:xfrm flipV="1">
              <a:off x="909" y="1384"/>
              <a:ext cx="0" cy="41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7371" name="Oval 82"/>
            <p:cNvSpPr>
              <a:spLocks noChangeAspect="1" noChangeArrowheads="1"/>
            </p:cNvSpPr>
            <p:nvPr/>
          </p:nvSpPr>
          <p:spPr bwMode="auto">
            <a:xfrm>
              <a:off x="878" y="1779"/>
              <a:ext cx="61" cy="63"/>
            </a:xfrm>
            <a:prstGeom prst="ellipse">
              <a:avLst/>
            </a:prstGeom>
            <a:solidFill>
              <a:srgbClr val="000000"/>
            </a:solidFill>
            <a:ln w="19050">
              <a:solidFill>
                <a:srgbClr val="000000"/>
              </a:solidFill>
              <a:round/>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latin typeface="Times New Roman" panose="02020603050405020304" pitchFamily="18" charset="0"/>
              </a:endParaRPr>
            </a:p>
          </p:txBody>
        </p:sp>
        <p:sp>
          <p:nvSpPr>
            <p:cNvPr id="57372" name="Oval 83"/>
            <p:cNvSpPr>
              <a:spLocks noChangeArrowheads="1"/>
            </p:cNvSpPr>
            <p:nvPr/>
          </p:nvSpPr>
          <p:spPr bwMode="auto">
            <a:xfrm>
              <a:off x="1383" y="2932"/>
              <a:ext cx="63" cy="64"/>
            </a:xfrm>
            <a:prstGeom prst="ellipse">
              <a:avLst/>
            </a:prstGeom>
            <a:solidFill>
              <a:srgbClr val="000000"/>
            </a:solidFill>
            <a:ln w="19050">
              <a:solidFill>
                <a:srgbClr val="000000"/>
              </a:solidFill>
              <a:round/>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latin typeface="Times New Roman" panose="02020603050405020304" pitchFamily="18" charset="0"/>
              </a:endParaRPr>
            </a:p>
          </p:txBody>
        </p:sp>
        <p:sp>
          <p:nvSpPr>
            <p:cNvPr id="57373" name="Oval 84"/>
            <p:cNvSpPr>
              <a:spLocks noChangeAspect="1" noChangeArrowheads="1"/>
            </p:cNvSpPr>
            <p:nvPr/>
          </p:nvSpPr>
          <p:spPr bwMode="auto">
            <a:xfrm>
              <a:off x="332" y="1786"/>
              <a:ext cx="54" cy="55"/>
            </a:xfrm>
            <a:prstGeom prst="ellipse">
              <a:avLst/>
            </a:prstGeom>
            <a:solidFill>
              <a:srgbClr val="FFFFFF"/>
            </a:solidFill>
            <a:ln w="19050">
              <a:solidFill>
                <a:srgbClr val="000000"/>
              </a:solidFill>
              <a:round/>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latin typeface="Times New Roman" panose="02020603050405020304" pitchFamily="18" charset="0"/>
              </a:endParaRPr>
            </a:p>
          </p:txBody>
        </p:sp>
        <p:sp>
          <p:nvSpPr>
            <p:cNvPr id="57374" name="Line 85"/>
            <p:cNvSpPr>
              <a:spLocks noChangeAspect="1" noChangeShapeType="1"/>
            </p:cNvSpPr>
            <p:nvPr/>
          </p:nvSpPr>
          <p:spPr bwMode="auto">
            <a:xfrm flipH="1">
              <a:off x="347" y="2963"/>
              <a:ext cx="2221" cy="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7375" name="Oval 86"/>
            <p:cNvSpPr>
              <a:spLocks noChangeAspect="1" noChangeArrowheads="1"/>
            </p:cNvSpPr>
            <p:nvPr/>
          </p:nvSpPr>
          <p:spPr bwMode="auto">
            <a:xfrm>
              <a:off x="332" y="2937"/>
              <a:ext cx="54" cy="55"/>
            </a:xfrm>
            <a:prstGeom prst="ellipse">
              <a:avLst/>
            </a:prstGeom>
            <a:solidFill>
              <a:srgbClr val="FFFFFF"/>
            </a:solidFill>
            <a:ln w="19050">
              <a:solidFill>
                <a:srgbClr val="000000"/>
              </a:solidFill>
              <a:round/>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latin typeface="Times New Roman" panose="02020603050405020304" pitchFamily="18" charset="0"/>
              </a:endParaRPr>
            </a:p>
          </p:txBody>
        </p:sp>
        <p:sp>
          <p:nvSpPr>
            <p:cNvPr id="57376" name="Text Box 87"/>
            <p:cNvSpPr txBox="1">
              <a:spLocks noChangeAspect="1" noChangeArrowheads="1"/>
            </p:cNvSpPr>
            <p:nvPr/>
          </p:nvSpPr>
          <p:spPr bwMode="auto">
            <a:xfrm>
              <a:off x="2452" y="2344"/>
              <a:ext cx="418" cy="3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eaLnBrk="1" hangingPunct="1"/>
              <a:r>
                <a:rPr lang="en-US" altLang="zh-CN" b="1" i="1">
                  <a:latin typeface="Times New Roman" panose="02020603050405020304" pitchFamily="18" charset="0"/>
                </a:rPr>
                <a:t>u</a:t>
              </a:r>
              <a:r>
                <a:rPr lang="en-US" altLang="zh-CN" b="1" baseline="-25000">
                  <a:latin typeface="Times New Roman" panose="02020603050405020304" pitchFamily="18" charset="0"/>
                </a:rPr>
                <a:t>o</a:t>
              </a:r>
              <a:r>
                <a:rPr lang="en-US" altLang="zh-CN" b="1">
                  <a:latin typeface="Times New Roman" panose="02020603050405020304" pitchFamily="18" charset="0"/>
                </a:rPr>
                <a:t>(</a:t>
              </a:r>
              <a:r>
                <a:rPr lang="en-US" altLang="zh-CN" b="1" i="1">
                  <a:latin typeface="Times New Roman" panose="02020603050405020304" pitchFamily="18" charset="0"/>
                </a:rPr>
                <a:t>t</a:t>
              </a:r>
              <a:r>
                <a:rPr lang="en-US" altLang="zh-CN" b="1">
                  <a:latin typeface="Times New Roman" panose="02020603050405020304" pitchFamily="18" charset="0"/>
                </a:rPr>
                <a:t>)</a:t>
              </a:r>
            </a:p>
          </p:txBody>
        </p:sp>
        <p:sp>
          <p:nvSpPr>
            <p:cNvPr id="57377" name="Line 88"/>
            <p:cNvSpPr>
              <a:spLocks noChangeAspect="1" noChangeShapeType="1"/>
            </p:cNvSpPr>
            <p:nvPr/>
          </p:nvSpPr>
          <p:spPr bwMode="auto">
            <a:xfrm>
              <a:off x="1320" y="3160"/>
              <a:ext cx="200" cy="0"/>
            </a:xfrm>
            <a:prstGeom prst="line">
              <a:avLst/>
            </a:prstGeom>
            <a:noFill/>
            <a:ln w="3175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7378" name="Rectangle 90"/>
            <p:cNvSpPr>
              <a:spLocks noChangeAspect="1" noChangeArrowheads="1"/>
            </p:cNvSpPr>
            <p:nvPr/>
          </p:nvSpPr>
          <p:spPr bwMode="auto">
            <a:xfrm>
              <a:off x="1511" y="1342"/>
              <a:ext cx="251" cy="98"/>
            </a:xfrm>
            <a:prstGeom prst="rect">
              <a:avLst/>
            </a:prstGeom>
            <a:solidFill>
              <a:srgbClr val="FFFFFF"/>
            </a:solidFill>
            <a:ln w="19050">
              <a:solidFill>
                <a:srgbClr val="000000"/>
              </a:solidFill>
              <a:miter lim="800000"/>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latin typeface="Times New Roman" panose="02020603050405020304" pitchFamily="18" charset="0"/>
              </a:endParaRPr>
            </a:p>
          </p:txBody>
        </p:sp>
        <p:sp>
          <p:nvSpPr>
            <p:cNvPr id="57379" name="Line 91"/>
            <p:cNvSpPr>
              <a:spLocks noChangeAspect="1" noChangeShapeType="1"/>
            </p:cNvSpPr>
            <p:nvPr/>
          </p:nvSpPr>
          <p:spPr bwMode="auto">
            <a:xfrm rot="5394778">
              <a:off x="1111" y="1814"/>
              <a:ext cx="156" cy="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7380" name="Line 92"/>
            <p:cNvSpPr>
              <a:spLocks noChangeAspect="1" noChangeShapeType="1"/>
            </p:cNvSpPr>
            <p:nvPr/>
          </p:nvSpPr>
          <p:spPr bwMode="auto">
            <a:xfrm rot="5394778">
              <a:off x="1058" y="1815"/>
              <a:ext cx="156" cy="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7381" name="Line 94"/>
            <p:cNvSpPr>
              <a:spLocks noChangeShapeType="1"/>
            </p:cNvSpPr>
            <p:nvPr/>
          </p:nvSpPr>
          <p:spPr bwMode="auto">
            <a:xfrm rot="10794778">
              <a:off x="772" y="1814"/>
              <a:ext cx="363" cy="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7382" name="Line 95"/>
            <p:cNvSpPr>
              <a:spLocks noChangeAspect="1" noChangeShapeType="1"/>
            </p:cNvSpPr>
            <p:nvPr/>
          </p:nvSpPr>
          <p:spPr bwMode="auto">
            <a:xfrm rot="5403424">
              <a:off x="1244" y="1991"/>
              <a:ext cx="354" cy="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7383" name="Line 96"/>
            <p:cNvSpPr>
              <a:spLocks noChangeShapeType="1"/>
            </p:cNvSpPr>
            <p:nvPr/>
          </p:nvSpPr>
          <p:spPr bwMode="auto">
            <a:xfrm rot="5403424">
              <a:off x="1054" y="2784"/>
              <a:ext cx="732" cy="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7384" name="Text Box 97"/>
            <p:cNvSpPr txBox="1">
              <a:spLocks noChangeAspect="1" noChangeArrowheads="1"/>
            </p:cNvSpPr>
            <p:nvPr/>
          </p:nvSpPr>
          <p:spPr bwMode="auto">
            <a:xfrm>
              <a:off x="559" y="2171"/>
              <a:ext cx="346" cy="2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eaLnBrk="1" hangingPunct="1"/>
              <a:r>
                <a:rPr lang="en-US" altLang="zh-CN" b="1" i="1">
                  <a:latin typeface="Times New Roman" panose="02020603050405020304" pitchFamily="18" charset="0"/>
                </a:rPr>
                <a:t>C</a:t>
              </a:r>
              <a:r>
                <a:rPr lang="en-US" altLang="zh-CN" b="1" baseline="-25000">
                  <a:latin typeface="Times New Roman" panose="02020603050405020304" pitchFamily="18" charset="0"/>
                </a:rPr>
                <a:t>1</a:t>
              </a:r>
              <a:endParaRPr lang="en-US" altLang="zh-CN" b="1">
                <a:latin typeface="Times New Roman" panose="02020603050405020304" pitchFamily="18" charset="0"/>
              </a:endParaRPr>
            </a:p>
          </p:txBody>
        </p:sp>
        <p:sp>
          <p:nvSpPr>
            <p:cNvPr id="57385" name="Text Box 98"/>
            <p:cNvSpPr txBox="1">
              <a:spLocks noChangeAspect="1" noChangeArrowheads="1"/>
            </p:cNvSpPr>
            <p:nvPr/>
          </p:nvSpPr>
          <p:spPr bwMode="auto">
            <a:xfrm>
              <a:off x="1053" y="1522"/>
              <a:ext cx="346" cy="2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eaLnBrk="1" hangingPunct="1"/>
              <a:r>
                <a:rPr lang="en-US" altLang="zh-CN" b="1" i="1">
                  <a:latin typeface="Times New Roman" panose="02020603050405020304" pitchFamily="18" charset="0"/>
                </a:rPr>
                <a:t>C</a:t>
              </a:r>
              <a:r>
                <a:rPr lang="en-US" altLang="zh-CN" b="1" baseline="-25000">
                  <a:latin typeface="Times New Roman" panose="02020603050405020304" pitchFamily="18" charset="0"/>
                </a:rPr>
                <a:t>2</a:t>
              </a:r>
              <a:endParaRPr lang="en-US" altLang="zh-CN" b="1">
                <a:latin typeface="Times New Roman" panose="02020603050405020304" pitchFamily="18" charset="0"/>
              </a:endParaRPr>
            </a:p>
          </p:txBody>
        </p:sp>
        <p:sp>
          <p:nvSpPr>
            <p:cNvPr id="57386" name="Text Box 99"/>
            <p:cNvSpPr txBox="1">
              <a:spLocks noChangeAspect="1" noChangeArrowheads="1"/>
            </p:cNvSpPr>
            <p:nvPr/>
          </p:nvSpPr>
          <p:spPr bwMode="auto">
            <a:xfrm>
              <a:off x="509" y="1511"/>
              <a:ext cx="345" cy="2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eaLnBrk="1" hangingPunct="1"/>
              <a:r>
                <a:rPr lang="en-US" altLang="zh-CN" b="1" i="1">
                  <a:latin typeface="Times New Roman" panose="02020603050405020304" pitchFamily="18" charset="0"/>
                </a:rPr>
                <a:t>R</a:t>
              </a:r>
              <a:r>
                <a:rPr lang="en-US" altLang="zh-CN" b="1" baseline="-25000">
                  <a:latin typeface="Times New Roman" panose="02020603050405020304" pitchFamily="18" charset="0"/>
                </a:rPr>
                <a:t>1</a:t>
              </a:r>
              <a:endParaRPr lang="en-US" altLang="zh-CN" b="1">
                <a:latin typeface="Times New Roman" panose="02020603050405020304" pitchFamily="18" charset="0"/>
              </a:endParaRPr>
            </a:p>
          </p:txBody>
        </p:sp>
        <p:sp>
          <p:nvSpPr>
            <p:cNvPr id="57387" name="Text Box 100"/>
            <p:cNvSpPr txBox="1">
              <a:spLocks noChangeAspect="1" noChangeArrowheads="1"/>
            </p:cNvSpPr>
            <p:nvPr/>
          </p:nvSpPr>
          <p:spPr bwMode="auto">
            <a:xfrm>
              <a:off x="1502" y="1408"/>
              <a:ext cx="346" cy="2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eaLnBrk="1" hangingPunct="1"/>
              <a:r>
                <a:rPr lang="en-US" altLang="zh-CN" b="1" i="1">
                  <a:latin typeface="Times New Roman" panose="02020603050405020304" pitchFamily="18" charset="0"/>
                </a:rPr>
                <a:t>R</a:t>
              </a:r>
              <a:r>
                <a:rPr lang="en-US" altLang="zh-CN" b="1" baseline="-25000">
                  <a:latin typeface="Times New Roman" panose="02020603050405020304" pitchFamily="18" charset="0"/>
                </a:rPr>
                <a:t>2</a:t>
              </a:r>
              <a:endParaRPr lang="en-US" altLang="zh-CN" b="1">
                <a:latin typeface="Times New Roman" panose="02020603050405020304" pitchFamily="18" charset="0"/>
              </a:endParaRPr>
            </a:p>
          </p:txBody>
        </p:sp>
        <p:sp>
          <p:nvSpPr>
            <p:cNvPr id="57388" name="Line 101"/>
            <p:cNvSpPr>
              <a:spLocks noChangeAspect="1" noChangeShapeType="1"/>
            </p:cNvSpPr>
            <p:nvPr/>
          </p:nvSpPr>
          <p:spPr bwMode="auto">
            <a:xfrm>
              <a:off x="833" y="2266"/>
              <a:ext cx="156" cy="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7389" name="Line 102"/>
            <p:cNvSpPr>
              <a:spLocks noChangeAspect="1" noChangeShapeType="1"/>
            </p:cNvSpPr>
            <p:nvPr/>
          </p:nvSpPr>
          <p:spPr bwMode="auto">
            <a:xfrm>
              <a:off x="833" y="2319"/>
              <a:ext cx="156" cy="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7390" name="Line 103"/>
            <p:cNvSpPr>
              <a:spLocks noChangeAspect="1" noChangeShapeType="1"/>
            </p:cNvSpPr>
            <p:nvPr/>
          </p:nvSpPr>
          <p:spPr bwMode="auto">
            <a:xfrm rot="5400000">
              <a:off x="681" y="2039"/>
              <a:ext cx="455" cy="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7391" name="Line 104"/>
            <p:cNvSpPr>
              <a:spLocks noChangeAspect="1" noChangeShapeType="1"/>
            </p:cNvSpPr>
            <p:nvPr/>
          </p:nvSpPr>
          <p:spPr bwMode="auto">
            <a:xfrm rot="5400000">
              <a:off x="585" y="2640"/>
              <a:ext cx="646" cy="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7392" name="Rectangle 105"/>
            <p:cNvSpPr>
              <a:spLocks noChangeAspect="1" noChangeArrowheads="1"/>
            </p:cNvSpPr>
            <p:nvPr/>
          </p:nvSpPr>
          <p:spPr bwMode="auto">
            <a:xfrm>
              <a:off x="521" y="1761"/>
              <a:ext cx="252" cy="98"/>
            </a:xfrm>
            <a:prstGeom prst="rect">
              <a:avLst/>
            </a:prstGeom>
            <a:solidFill>
              <a:srgbClr val="FFFFFF"/>
            </a:solidFill>
            <a:ln w="19050">
              <a:solidFill>
                <a:srgbClr val="000000"/>
              </a:solidFill>
              <a:miter lim="800000"/>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latin typeface="Times New Roman" panose="02020603050405020304" pitchFamily="18" charset="0"/>
              </a:endParaRPr>
            </a:p>
          </p:txBody>
        </p:sp>
        <p:sp>
          <p:nvSpPr>
            <p:cNvPr id="57393" name="Line 106"/>
            <p:cNvSpPr>
              <a:spLocks noChangeAspect="1" noChangeShapeType="1"/>
            </p:cNvSpPr>
            <p:nvPr/>
          </p:nvSpPr>
          <p:spPr bwMode="auto">
            <a:xfrm>
              <a:off x="389" y="1811"/>
              <a:ext cx="132" cy="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7394" name="Text Box 108"/>
            <p:cNvSpPr txBox="1">
              <a:spLocks noChangeAspect="1" noChangeArrowheads="1"/>
            </p:cNvSpPr>
            <p:nvPr/>
          </p:nvSpPr>
          <p:spPr bwMode="auto">
            <a:xfrm>
              <a:off x="1149" y="2164"/>
              <a:ext cx="346" cy="2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eaLnBrk="1" hangingPunct="1"/>
              <a:r>
                <a:rPr lang="en-US" altLang="zh-CN" b="1" i="1">
                  <a:latin typeface="Times New Roman" panose="02020603050405020304" pitchFamily="18" charset="0"/>
                </a:rPr>
                <a:t>R</a:t>
              </a:r>
              <a:r>
                <a:rPr lang="en-US" altLang="zh-CN" b="1" baseline="-25000">
                  <a:latin typeface="Times New Roman" panose="02020603050405020304" pitchFamily="18" charset="0"/>
                </a:rPr>
                <a:t>3</a:t>
              </a:r>
              <a:endParaRPr lang="en-US" altLang="zh-CN" b="1">
                <a:latin typeface="Times New Roman" panose="02020603050405020304" pitchFamily="18" charset="0"/>
              </a:endParaRPr>
            </a:p>
          </p:txBody>
        </p:sp>
        <p:sp>
          <p:nvSpPr>
            <p:cNvPr id="57395" name="Rectangle 109"/>
            <p:cNvSpPr>
              <a:spLocks noChangeAspect="1" noChangeArrowheads="1"/>
            </p:cNvSpPr>
            <p:nvPr/>
          </p:nvSpPr>
          <p:spPr bwMode="auto">
            <a:xfrm>
              <a:off x="1365" y="2169"/>
              <a:ext cx="112" cy="246"/>
            </a:xfrm>
            <a:prstGeom prst="rect">
              <a:avLst/>
            </a:prstGeom>
            <a:solidFill>
              <a:srgbClr val="FFFFFF"/>
            </a:solidFill>
            <a:ln w="19050">
              <a:solidFill>
                <a:srgbClr val="000000"/>
              </a:solidFill>
              <a:miter lim="800000"/>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latin typeface="Times New Roman" panose="02020603050405020304" pitchFamily="18" charset="0"/>
              </a:endParaRPr>
            </a:p>
          </p:txBody>
        </p:sp>
        <p:sp>
          <p:nvSpPr>
            <p:cNvPr id="57396" name="Rectangle 110"/>
            <p:cNvSpPr>
              <a:spLocks noChangeAspect="1" noChangeArrowheads="1"/>
            </p:cNvSpPr>
            <p:nvPr/>
          </p:nvSpPr>
          <p:spPr bwMode="auto">
            <a:xfrm>
              <a:off x="1844" y="1481"/>
              <a:ext cx="504" cy="850"/>
            </a:xfrm>
            <a:prstGeom prst="rect">
              <a:avLst/>
            </a:prstGeom>
            <a:noFill/>
            <a:ln w="1905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latin typeface="Times New Roman" panose="02020603050405020304" pitchFamily="18" charset="0"/>
              </a:endParaRPr>
            </a:p>
          </p:txBody>
        </p:sp>
        <p:sp>
          <p:nvSpPr>
            <p:cNvPr id="57397" name="AutoShape 111"/>
            <p:cNvSpPr>
              <a:spLocks noChangeAspect="1" noChangeArrowheads="1"/>
            </p:cNvSpPr>
            <p:nvPr/>
          </p:nvSpPr>
          <p:spPr bwMode="auto">
            <a:xfrm rot="5400000">
              <a:off x="1997" y="1567"/>
              <a:ext cx="170" cy="141"/>
            </a:xfrm>
            <a:prstGeom prst="triangle">
              <a:avLst>
                <a:gd name="adj" fmla="val 50000"/>
              </a:avLst>
            </a:prstGeom>
            <a:solidFill>
              <a:srgbClr val="FFFFFF"/>
            </a:solidFill>
            <a:ln w="19050">
              <a:solidFill>
                <a:srgbClr val="000000"/>
              </a:solidFill>
              <a:miter lim="800000"/>
              <a:headEnd/>
              <a:tailEnd/>
            </a:ln>
          </p:spPr>
          <p:txBody>
            <a:bodyPr rot="10800000" vert="eaVert"/>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latin typeface="Times New Roman" panose="02020603050405020304" pitchFamily="18" charset="0"/>
              </a:endParaRPr>
            </a:p>
          </p:txBody>
        </p:sp>
        <p:sp>
          <p:nvSpPr>
            <p:cNvPr id="57398" name="Text Box 112"/>
            <p:cNvSpPr txBox="1">
              <a:spLocks noChangeAspect="1" noChangeArrowheads="1"/>
            </p:cNvSpPr>
            <p:nvPr/>
          </p:nvSpPr>
          <p:spPr bwMode="auto">
            <a:xfrm>
              <a:off x="2178" y="1560"/>
              <a:ext cx="153" cy="1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lIns="0" tIns="0" rIns="0" bIns="0"/>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eaLnBrk="1" hangingPunct="1"/>
              <a:r>
                <a:rPr lang="en-US" altLang="zh-CN" b="1">
                  <a:latin typeface="宋体" panose="02010600030101010101" pitchFamily="2" charset="-122"/>
                </a:rPr>
                <a:t>∞</a:t>
              </a:r>
              <a:endParaRPr lang="en-US" altLang="zh-CN" b="1">
                <a:latin typeface="Times New Roman" panose="02020603050405020304" pitchFamily="18" charset="0"/>
              </a:endParaRPr>
            </a:p>
          </p:txBody>
        </p:sp>
        <p:sp>
          <p:nvSpPr>
            <p:cNvPr id="57399" name="Line 113"/>
            <p:cNvSpPr>
              <a:spLocks noChangeShapeType="1"/>
            </p:cNvSpPr>
            <p:nvPr/>
          </p:nvSpPr>
          <p:spPr bwMode="auto">
            <a:xfrm>
              <a:off x="1193" y="1813"/>
              <a:ext cx="644" cy="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7400" name="Line 114"/>
            <p:cNvSpPr>
              <a:spLocks noChangeAspect="1" noChangeShapeType="1"/>
            </p:cNvSpPr>
            <p:nvPr/>
          </p:nvSpPr>
          <p:spPr bwMode="auto">
            <a:xfrm>
              <a:off x="1624" y="2156"/>
              <a:ext cx="218" cy="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7401" name="Line 115"/>
            <p:cNvSpPr>
              <a:spLocks noChangeAspect="1" noChangeShapeType="1"/>
            </p:cNvSpPr>
            <p:nvPr/>
          </p:nvSpPr>
          <p:spPr bwMode="auto">
            <a:xfrm>
              <a:off x="2349" y="1975"/>
              <a:ext cx="217" cy="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7402" name="Text Box 116"/>
            <p:cNvSpPr txBox="1">
              <a:spLocks noChangeAspect="1" noChangeArrowheads="1"/>
            </p:cNvSpPr>
            <p:nvPr/>
          </p:nvSpPr>
          <p:spPr bwMode="auto">
            <a:xfrm>
              <a:off x="1894" y="1721"/>
              <a:ext cx="143" cy="2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lIns="0" tIns="0" rIns="0" bIns="0"/>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eaLnBrk="1" hangingPunct="1"/>
              <a:r>
                <a:rPr lang="en-US" altLang="zh-CN" b="1">
                  <a:latin typeface="宋体" panose="02010600030101010101" pitchFamily="2" charset="-122"/>
                </a:rPr>
                <a:t>+</a:t>
              </a:r>
              <a:endParaRPr lang="en-US" altLang="zh-CN" b="1">
                <a:latin typeface="Times New Roman" panose="02020603050405020304" pitchFamily="18" charset="0"/>
              </a:endParaRPr>
            </a:p>
          </p:txBody>
        </p:sp>
        <p:sp>
          <p:nvSpPr>
            <p:cNvPr id="57403" name="Text Box 117"/>
            <p:cNvSpPr txBox="1">
              <a:spLocks noChangeAspect="1" noChangeArrowheads="1"/>
            </p:cNvSpPr>
            <p:nvPr/>
          </p:nvSpPr>
          <p:spPr bwMode="auto">
            <a:xfrm>
              <a:off x="1897" y="2063"/>
              <a:ext cx="116" cy="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lIns="0" tIns="0" rIns="0" bIns="0"/>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eaLnBrk="1" hangingPunct="1"/>
              <a:r>
                <a:rPr lang="en-US" altLang="zh-CN" b="1">
                  <a:latin typeface="宋体" panose="02010600030101010101" pitchFamily="2" charset="-122"/>
                </a:rPr>
                <a:t>-</a:t>
              </a:r>
              <a:endParaRPr lang="en-US" altLang="zh-CN" b="1">
                <a:latin typeface="Times New Roman" panose="02020603050405020304" pitchFamily="18" charset="0"/>
              </a:endParaRPr>
            </a:p>
          </p:txBody>
        </p:sp>
        <p:sp>
          <p:nvSpPr>
            <p:cNvPr id="57404" name="Text Box 118"/>
            <p:cNvSpPr txBox="1">
              <a:spLocks noChangeAspect="1" noChangeArrowheads="1"/>
            </p:cNvSpPr>
            <p:nvPr/>
          </p:nvSpPr>
          <p:spPr bwMode="auto">
            <a:xfrm>
              <a:off x="2227" y="1883"/>
              <a:ext cx="129" cy="1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lIns="0" tIns="0" rIns="0" bIns="0"/>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eaLnBrk="1" hangingPunct="1"/>
              <a:r>
                <a:rPr lang="en-US" altLang="zh-CN" b="1">
                  <a:latin typeface="宋体" panose="02010600030101010101" pitchFamily="2" charset="-122"/>
                </a:rPr>
                <a:t>+</a:t>
              </a:r>
              <a:endParaRPr lang="en-US" altLang="zh-CN" b="1">
                <a:latin typeface="Times New Roman" panose="02020603050405020304" pitchFamily="18" charset="0"/>
              </a:endParaRPr>
            </a:p>
          </p:txBody>
        </p:sp>
        <p:sp>
          <p:nvSpPr>
            <p:cNvPr id="57405" name="Text Box 119"/>
            <p:cNvSpPr txBox="1">
              <a:spLocks noChangeAspect="1" noChangeArrowheads="1"/>
            </p:cNvSpPr>
            <p:nvPr/>
          </p:nvSpPr>
          <p:spPr bwMode="auto">
            <a:xfrm>
              <a:off x="2084" y="2070"/>
              <a:ext cx="143" cy="2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lIns="0" tIns="0" rIns="0" bIns="0"/>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eaLnBrk="1" hangingPunct="1"/>
              <a:r>
                <a:rPr lang="en-US" altLang="zh-CN" b="1">
                  <a:latin typeface="Times New Roman" panose="02020603050405020304" pitchFamily="18" charset="0"/>
                </a:rPr>
                <a:t>N</a:t>
              </a:r>
            </a:p>
          </p:txBody>
        </p:sp>
        <p:sp>
          <p:nvSpPr>
            <p:cNvPr id="57406" name="Oval 120"/>
            <p:cNvSpPr>
              <a:spLocks noChangeAspect="1" noChangeArrowheads="1"/>
            </p:cNvSpPr>
            <p:nvPr/>
          </p:nvSpPr>
          <p:spPr bwMode="auto">
            <a:xfrm>
              <a:off x="2547" y="1948"/>
              <a:ext cx="54" cy="55"/>
            </a:xfrm>
            <a:prstGeom prst="ellipse">
              <a:avLst/>
            </a:prstGeom>
            <a:solidFill>
              <a:srgbClr val="FFFFFF"/>
            </a:solidFill>
            <a:ln w="19050">
              <a:solidFill>
                <a:srgbClr val="000000"/>
              </a:solidFill>
              <a:round/>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latin typeface="Times New Roman" panose="02020603050405020304" pitchFamily="18" charset="0"/>
              </a:endParaRPr>
            </a:p>
          </p:txBody>
        </p:sp>
        <p:sp>
          <p:nvSpPr>
            <p:cNvPr id="57407" name="Rectangle 121"/>
            <p:cNvSpPr>
              <a:spLocks noChangeAspect="1" noChangeArrowheads="1"/>
            </p:cNvSpPr>
            <p:nvPr/>
          </p:nvSpPr>
          <p:spPr bwMode="auto">
            <a:xfrm>
              <a:off x="1967" y="2417"/>
              <a:ext cx="252" cy="98"/>
            </a:xfrm>
            <a:prstGeom prst="rect">
              <a:avLst/>
            </a:prstGeom>
            <a:solidFill>
              <a:srgbClr val="FFFFFF"/>
            </a:solidFill>
            <a:ln w="19050">
              <a:solidFill>
                <a:srgbClr val="000000"/>
              </a:solidFill>
              <a:miter lim="800000"/>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latin typeface="Times New Roman" panose="02020603050405020304" pitchFamily="18" charset="0"/>
              </a:endParaRPr>
            </a:p>
          </p:txBody>
        </p:sp>
        <p:sp>
          <p:nvSpPr>
            <p:cNvPr id="57408" name="Oval 132"/>
            <p:cNvSpPr>
              <a:spLocks noChangeArrowheads="1"/>
            </p:cNvSpPr>
            <p:nvPr/>
          </p:nvSpPr>
          <p:spPr bwMode="auto">
            <a:xfrm>
              <a:off x="2439" y="1948"/>
              <a:ext cx="63" cy="64"/>
            </a:xfrm>
            <a:prstGeom prst="ellipse">
              <a:avLst/>
            </a:prstGeom>
            <a:solidFill>
              <a:srgbClr val="000000"/>
            </a:solidFill>
            <a:ln w="19050">
              <a:solidFill>
                <a:srgbClr val="000000"/>
              </a:solidFill>
              <a:round/>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latin typeface="Times New Roman" panose="02020603050405020304" pitchFamily="18" charset="0"/>
              </a:endParaRPr>
            </a:p>
          </p:txBody>
        </p:sp>
      </p:grpSp>
      <p:sp>
        <p:nvSpPr>
          <p:cNvPr id="57353" name="Rectangle 60"/>
          <p:cNvSpPr>
            <a:spLocks noChangeArrowheads="1"/>
          </p:cNvSpPr>
          <p:nvPr/>
        </p:nvSpPr>
        <p:spPr bwMode="auto">
          <a:xfrm>
            <a:off x="1992313" y="1196976"/>
            <a:ext cx="8229600" cy="4968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42900" indent="-342900"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spcBef>
                <a:spcPct val="30000"/>
              </a:spcBef>
              <a:buFont typeface="Wingdings" panose="05000000000000000000" pitchFamily="2" charset="2"/>
              <a:buChar char="v"/>
            </a:pPr>
            <a:endParaRPr lang="zh-CN" altLang="en-US" sz="2800" dirty="0">
              <a:solidFill>
                <a:srgbClr val="3333FF"/>
              </a:solidFill>
              <a:latin typeface="Times New Roman" panose="02020603050405020304" pitchFamily="18" charset="0"/>
              <a:ea typeface="黑体" panose="02010609060101010101" pitchFamily="49" charset="-122"/>
            </a:endParaRPr>
          </a:p>
        </p:txBody>
      </p:sp>
      <p:sp>
        <p:nvSpPr>
          <p:cNvPr id="57354" name="Freeform 61"/>
          <p:cNvSpPr>
            <a:spLocks/>
          </p:cNvSpPr>
          <p:nvPr/>
        </p:nvSpPr>
        <p:spPr bwMode="auto">
          <a:xfrm>
            <a:off x="3143251" y="4005263"/>
            <a:ext cx="334963" cy="1008062"/>
          </a:xfrm>
          <a:custGeom>
            <a:avLst/>
            <a:gdLst>
              <a:gd name="T0" fmla="*/ 0 w 211"/>
              <a:gd name="T1" fmla="*/ 144462 h 635"/>
              <a:gd name="T2" fmla="*/ 287338 w 211"/>
              <a:gd name="T3" fmla="*/ 144462 h 635"/>
              <a:gd name="T4" fmla="*/ 287338 w 211"/>
              <a:gd name="T5" fmla="*/ 1008062 h 635"/>
              <a:gd name="T6" fmla="*/ 0 60000 65536"/>
              <a:gd name="T7" fmla="*/ 0 60000 65536"/>
              <a:gd name="T8" fmla="*/ 0 60000 65536"/>
            </a:gdLst>
            <a:ahLst/>
            <a:cxnLst>
              <a:cxn ang="T6">
                <a:pos x="T0" y="T1"/>
              </a:cxn>
              <a:cxn ang="T7">
                <a:pos x="T2" y="T3"/>
              </a:cxn>
              <a:cxn ang="T8">
                <a:pos x="T4" y="T5"/>
              </a:cxn>
            </a:cxnLst>
            <a:rect l="0" t="0" r="r" b="b"/>
            <a:pathLst>
              <a:path w="211" h="635">
                <a:moveTo>
                  <a:pt x="0" y="91"/>
                </a:moveTo>
                <a:cubicBezTo>
                  <a:pt x="75" y="45"/>
                  <a:pt x="151" y="0"/>
                  <a:pt x="181" y="91"/>
                </a:cubicBezTo>
                <a:cubicBezTo>
                  <a:pt x="211" y="182"/>
                  <a:pt x="196" y="461"/>
                  <a:pt x="181" y="635"/>
                </a:cubicBezTo>
              </a:path>
            </a:pathLst>
          </a:custGeom>
          <a:noFill/>
          <a:ln w="25400" cap="flat" cmpd="sng">
            <a:solidFill>
              <a:srgbClr val="FF0000"/>
            </a:solidFill>
            <a:prstDash val="solid"/>
            <a:round/>
            <a:headEnd type="none" w="med" len="med"/>
            <a:tailEnd type="arrow"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57355" name="Freeform 62"/>
          <p:cNvSpPr>
            <a:spLocks/>
          </p:cNvSpPr>
          <p:nvPr/>
        </p:nvSpPr>
        <p:spPr bwMode="auto">
          <a:xfrm>
            <a:off x="2135188" y="3933826"/>
            <a:ext cx="334962" cy="1008063"/>
          </a:xfrm>
          <a:custGeom>
            <a:avLst/>
            <a:gdLst>
              <a:gd name="T0" fmla="*/ 0 w 211"/>
              <a:gd name="T1" fmla="*/ 144463 h 635"/>
              <a:gd name="T2" fmla="*/ 287337 w 211"/>
              <a:gd name="T3" fmla="*/ 144463 h 635"/>
              <a:gd name="T4" fmla="*/ 287337 w 211"/>
              <a:gd name="T5" fmla="*/ 1008063 h 635"/>
              <a:gd name="T6" fmla="*/ 0 60000 65536"/>
              <a:gd name="T7" fmla="*/ 0 60000 65536"/>
              <a:gd name="T8" fmla="*/ 0 60000 65536"/>
            </a:gdLst>
            <a:ahLst/>
            <a:cxnLst>
              <a:cxn ang="T6">
                <a:pos x="T0" y="T1"/>
              </a:cxn>
              <a:cxn ang="T7">
                <a:pos x="T2" y="T3"/>
              </a:cxn>
              <a:cxn ang="T8">
                <a:pos x="T4" y="T5"/>
              </a:cxn>
            </a:cxnLst>
            <a:rect l="0" t="0" r="r" b="b"/>
            <a:pathLst>
              <a:path w="211" h="635">
                <a:moveTo>
                  <a:pt x="0" y="91"/>
                </a:moveTo>
                <a:cubicBezTo>
                  <a:pt x="75" y="45"/>
                  <a:pt x="151" y="0"/>
                  <a:pt x="181" y="91"/>
                </a:cubicBezTo>
                <a:cubicBezTo>
                  <a:pt x="211" y="182"/>
                  <a:pt x="196" y="461"/>
                  <a:pt x="181" y="635"/>
                </a:cubicBezTo>
              </a:path>
            </a:pathLst>
          </a:custGeom>
          <a:noFill/>
          <a:ln w="25400" cap="flat" cmpd="sng">
            <a:solidFill>
              <a:srgbClr val="FF0000"/>
            </a:solidFill>
            <a:prstDash val="solid"/>
            <a:round/>
            <a:headEnd type="none" w="med" len="med"/>
            <a:tailEnd type="arrow"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57356" name="Text Box 121"/>
          <p:cNvSpPr txBox="1">
            <a:spLocks noChangeAspect="1" noChangeArrowheads="1"/>
          </p:cNvSpPr>
          <p:nvPr/>
        </p:nvSpPr>
        <p:spPr bwMode="auto">
          <a:xfrm>
            <a:off x="4106416" y="1820863"/>
            <a:ext cx="6850341" cy="777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eaLnBrk="1" hangingPunct="1"/>
            <a:r>
              <a:rPr lang="en-US" altLang="zh-CN" sz="2400" b="1" i="1" dirty="0">
                <a:solidFill>
                  <a:srgbClr val="FF0000"/>
                </a:solidFill>
                <a:latin typeface="Times New Roman" panose="02020603050405020304" pitchFamily="18" charset="0"/>
              </a:rPr>
              <a:t>C</a:t>
            </a:r>
            <a:r>
              <a:rPr lang="en-US" altLang="zh-CN" sz="2400" b="1" baseline="-25000" dirty="0">
                <a:solidFill>
                  <a:srgbClr val="FF0000"/>
                </a:solidFill>
                <a:latin typeface="Times New Roman" panose="02020603050405020304" pitchFamily="18" charset="0"/>
              </a:rPr>
              <a:t>2</a:t>
            </a:r>
            <a:r>
              <a:rPr lang="zh-CN" altLang="en-US" sz="2400" b="1" dirty="0">
                <a:solidFill>
                  <a:srgbClr val="FF0000"/>
                </a:solidFill>
                <a:latin typeface="Times New Roman" panose="02020603050405020304" pitchFamily="18" charset="0"/>
              </a:rPr>
              <a:t>、</a:t>
            </a:r>
            <a:r>
              <a:rPr lang="en-US" altLang="zh-CN" sz="2400" b="1" i="1" dirty="0">
                <a:solidFill>
                  <a:srgbClr val="FF0000"/>
                </a:solidFill>
                <a:latin typeface="Times New Roman" panose="02020603050405020304" pitchFamily="18" charset="0"/>
              </a:rPr>
              <a:t>R</a:t>
            </a:r>
            <a:r>
              <a:rPr lang="en-US" altLang="zh-CN" sz="2400" b="1" baseline="-25000" dirty="0">
                <a:solidFill>
                  <a:srgbClr val="FF0000"/>
                </a:solidFill>
                <a:latin typeface="Times New Roman" panose="02020603050405020304" pitchFamily="18" charset="0"/>
              </a:rPr>
              <a:t>2</a:t>
            </a:r>
            <a:r>
              <a:rPr lang="zh-CN" altLang="en-US" sz="2400" b="1" dirty="0">
                <a:solidFill>
                  <a:srgbClr val="FF0000"/>
                </a:solidFill>
                <a:latin typeface="宋体" panose="02010600030101010101" pitchFamily="2" charset="-122"/>
              </a:rPr>
              <a:t>构成高通， </a:t>
            </a:r>
            <a:r>
              <a:rPr lang="en-US" altLang="zh-CN" sz="2400" b="1" i="1" dirty="0">
                <a:solidFill>
                  <a:srgbClr val="FF0000"/>
                </a:solidFill>
                <a:latin typeface="Times New Roman" panose="02020603050405020304" pitchFamily="18" charset="0"/>
              </a:rPr>
              <a:t>C</a:t>
            </a:r>
            <a:r>
              <a:rPr lang="en-US" altLang="zh-CN" sz="2400" b="1" baseline="-25000" dirty="0">
                <a:solidFill>
                  <a:srgbClr val="FF0000"/>
                </a:solidFill>
                <a:latin typeface="Times New Roman" panose="02020603050405020304" pitchFamily="18" charset="0"/>
              </a:rPr>
              <a:t>1</a:t>
            </a:r>
            <a:r>
              <a:rPr lang="zh-CN" altLang="en-US" sz="2400" b="1" dirty="0">
                <a:solidFill>
                  <a:srgbClr val="FF0000"/>
                </a:solidFill>
                <a:latin typeface="Times New Roman" panose="02020603050405020304" pitchFamily="18" charset="0"/>
              </a:rPr>
              <a:t>、</a:t>
            </a:r>
            <a:r>
              <a:rPr lang="en-US" altLang="zh-CN" sz="2400" b="1" i="1" dirty="0">
                <a:solidFill>
                  <a:srgbClr val="FF0000"/>
                </a:solidFill>
                <a:latin typeface="Times New Roman" panose="02020603050405020304" pitchFamily="18" charset="0"/>
              </a:rPr>
              <a:t>R</a:t>
            </a:r>
            <a:r>
              <a:rPr lang="en-US" altLang="zh-CN" sz="2400" b="1" baseline="-25000" dirty="0">
                <a:solidFill>
                  <a:srgbClr val="FF0000"/>
                </a:solidFill>
                <a:latin typeface="Times New Roman" panose="02020603050405020304" pitchFamily="18" charset="0"/>
              </a:rPr>
              <a:t>1</a:t>
            </a:r>
            <a:r>
              <a:rPr lang="zh-CN" altLang="en-US" sz="2400" b="1" dirty="0">
                <a:solidFill>
                  <a:srgbClr val="FF0000"/>
                </a:solidFill>
                <a:latin typeface="Times New Roman" panose="02020603050405020304" pitchFamily="18" charset="0"/>
              </a:rPr>
              <a:t>构成低通</a:t>
            </a:r>
          </a:p>
        </p:txBody>
      </p:sp>
    </p:spTree>
    <p:extLst>
      <p:ext uri="{BB962C8B-B14F-4D97-AF65-F5344CB8AC3E}">
        <p14:creationId xmlns:p14="http://schemas.microsoft.com/office/powerpoint/2010/main" val="2852888505"/>
      </p:ext>
    </p:extLst>
  </p:cSld>
  <p:clrMapOvr>
    <a:masterClrMapping/>
  </p:clrMapOvr>
  <p:transition advTm="23712"/>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 name="标题 1"/>
          <p:cNvSpPr>
            <a:spLocks noGrp="1"/>
          </p:cNvSpPr>
          <p:nvPr>
            <p:ph type="title"/>
          </p:nvPr>
        </p:nvSpPr>
        <p:spPr>
          <a:xfrm>
            <a:off x="838200" y="474784"/>
            <a:ext cx="10515600" cy="590429"/>
          </a:xfrm>
        </p:spPr>
        <p:txBody>
          <a:bodyPr>
            <a:normAutofit/>
          </a:bodyPr>
          <a:lstStyle/>
          <a:p>
            <a:r>
              <a:rPr kumimoji="1" lang="en-US" altLang="zh-CN" dirty="0">
                <a:latin typeface="微软雅黑" panose="020B0503020204020204" pitchFamily="34" charset="-122"/>
                <a:ea typeface="微软雅黑" panose="020B0503020204020204" pitchFamily="34" charset="-122"/>
              </a:rPr>
              <a:t>1</a:t>
            </a:r>
            <a:r>
              <a:rPr kumimoji="1" lang="zh-CN" altLang="en-US" dirty="0">
                <a:latin typeface="微软雅黑" panose="020B0503020204020204" pitchFamily="34" charset="-122"/>
                <a:ea typeface="微软雅黑" panose="020B0503020204020204" pitchFamily="34" charset="-122"/>
              </a:rPr>
              <a:t>、压控电压源型滤波电路</a:t>
            </a:r>
          </a:p>
        </p:txBody>
      </p:sp>
      <p:sp>
        <p:nvSpPr>
          <p:cNvPr id="3" name="内容占位符 2"/>
          <p:cNvSpPr>
            <a:spLocks noGrp="1"/>
          </p:cNvSpPr>
          <p:nvPr>
            <p:ph idx="4294967295"/>
          </p:nvPr>
        </p:nvSpPr>
        <p:spPr>
          <a:xfrm>
            <a:off x="838200" y="1199177"/>
            <a:ext cx="10515600" cy="4977788"/>
          </a:xfrm>
        </p:spPr>
        <p:txBody>
          <a:bodyPr/>
          <a:lstStyle/>
          <a:p>
            <a:r>
              <a:rPr lang="zh-CN" altLang="en-US" dirty="0">
                <a:solidFill>
                  <a:srgbClr val="3333FF"/>
                </a:solidFill>
                <a:latin typeface="微软雅黑" panose="020B0503020204020204" pitchFamily="34" charset="-122"/>
                <a:ea typeface="微软雅黑" panose="020B0503020204020204" pitchFamily="34" charset="-122"/>
              </a:rPr>
              <a:t>压控电压源型</a:t>
            </a:r>
            <a:r>
              <a:rPr lang="zh-CN" altLang="en-US" dirty="0">
                <a:solidFill>
                  <a:srgbClr val="FF0000"/>
                </a:solidFill>
                <a:latin typeface="微软雅黑" panose="020B0503020204020204" pitchFamily="34" charset="-122"/>
                <a:ea typeface="微软雅黑" panose="020B0503020204020204" pitchFamily="34" charset="-122"/>
              </a:rPr>
              <a:t>带阻</a:t>
            </a:r>
            <a:r>
              <a:rPr lang="zh-CN" altLang="en-US" dirty="0">
                <a:solidFill>
                  <a:srgbClr val="3333FF"/>
                </a:solidFill>
                <a:latin typeface="微软雅黑" panose="020B0503020204020204" pitchFamily="34" charset="-122"/>
                <a:ea typeface="微软雅黑" panose="020B0503020204020204" pitchFamily="34" charset="-122"/>
              </a:rPr>
              <a:t>滤波电路</a:t>
            </a:r>
          </a:p>
          <a:p>
            <a:endParaRPr lang="zh-CN" altLang="en-US" dirty="0">
              <a:latin typeface="微软雅黑" panose="020B0503020204020204" pitchFamily="34" charset="-122"/>
              <a:ea typeface="微软雅黑" panose="020B0503020204020204" pitchFamily="34" charset="-122"/>
            </a:endParaRPr>
          </a:p>
        </p:txBody>
      </p:sp>
      <p:sp>
        <p:nvSpPr>
          <p:cNvPr id="58371" name="Text Box 2"/>
          <p:cNvSpPr txBox="1">
            <a:spLocks noChangeArrowheads="1"/>
          </p:cNvSpPr>
          <p:nvPr/>
        </p:nvSpPr>
        <p:spPr bwMode="auto">
          <a:xfrm>
            <a:off x="3752850" y="614363"/>
            <a:ext cx="4694238" cy="539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lgn="ctr">
                <a:solidFill>
                  <a:srgbClr val="000000"/>
                </a:solidFill>
                <a:miter lim="800000"/>
                <a:headEnd/>
                <a:tailEnd/>
              </a14:hiddenLine>
            </a:ext>
          </a:extLst>
        </p:spPr>
        <p:txBody>
          <a:bodyPr wrap="none"/>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sz="3600" b="1">
              <a:solidFill>
                <a:schemeClr val="hlink"/>
              </a:solidFill>
              <a:latin typeface="Times New Roman" panose="02020603050405020304" pitchFamily="18" charset="0"/>
              <a:ea typeface="华文新魏" panose="02010800040101010101" pitchFamily="2" charset="-122"/>
            </a:endParaRPr>
          </a:p>
        </p:txBody>
      </p:sp>
      <p:grpSp>
        <p:nvGrpSpPr>
          <p:cNvPr id="58373" name="Group 208"/>
          <p:cNvGrpSpPr>
            <a:grpSpLocks/>
          </p:cNvGrpSpPr>
          <p:nvPr/>
        </p:nvGrpSpPr>
        <p:grpSpPr bwMode="auto">
          <a:xfrm>
            <a:off x="6112126" y="2578768"/>
            <a:ext cx="4202112" cy="2928938"/>
            <a:chOff x="413" y="1418"/>
            <a:chExt cx="2647" cy="1845"/>
          </a:xfrm>
        </p:grpSpPr>
        <p:sp>
          <p:nvSpPr>
            <p:cNvPr id="58379" name="Text Box 75"/>
            <p:cNvSpPr txBox="1">
              <a:spLocks noChangeAspect="1" noChangeArrowheads="1"/>
            </p:cNvSpPr>
            <p:nvPr/>
          </p:nvSpPr>
          <p:spPr bwMode="auto">
            <a:xfrm>
              <a:off x="773" y="2101"/>
              <a:ext cx="346" cy="2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eaLnBrk="1" hangingPunct="1"/>
              <a:r>
                <a:rPr lang="en-US" altLang="zh-CN" i="1">
                  <a:latin typeface="Times New Roman" panose="02020603050405020304" pitchFamily="18" charset="0"/>
                </a:rPr>
                <a:t>R</a:t>
              </a:r>
              <a:r>
                <a:rPr lang="en-US" altLang="zh-CN" baseline="-25000">
                  <a:latin typeface="Times New Roman" panose="02020603050405020304" pitchFamily="18" charset="0"/>
                </a:rPr>
                <a:t>1</a:t>
              </a:r>
              <a:endParaRPr lang="en-US" altLang="zh-CN">
                <a:latin typeface="Times New Roman" panose="02020603050405020304" pitchFamily="18" charset="0"/>
              </a:endParaRPr>
            </a:p>
          </p:txBody>
        </p:sp>
        <p:sp>
          <p:nvSpPr>
            <p:cNvPr id="58380" name="Text Box 76"/>
            <p:cNvSpPr txBox="1">
              <a:spLocks noChangeAspect="1" noChangeArrowheads="1"/>
            </p:cNvSpPr>
            <p:nvPr/>
          </p:nvSpPr>
          <p:spPr bwMode="auto">
            <a:xfrm>
              <a:off x="831" y="2432"/>
              <a:ext cx="345" cy="2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eaLnBrk="1" hangingPunct="1"/>
              <a:r>
                <a:rPr lang="en-US" altLang="zh-CN" i="1">
                  <a:latin typeface="Times New Roman" panose="02020603050405020304" pitchFamily="18" charset="0"/>
                </a:rPr>
                <a:t>C</a:t>
              </a:r>
              <a:r>
                <a:rPr lang="en-US" altLang="zh-CN" baseline="-25000">
                  <a:latin typeface="Times New Roman" panose="02020603050405020304" pitchFamily="18" charset="0"/>
                </a:rPr>
                <a:t>3</a:t>
              </a:r>
              <a:endParaRPr lang="en-US" altLang="zh-CN">
                <a:latin typeface="Times New Roman" panose="02020603050405020304" pitchFamily="18" charset="0"/>
              </a:endParaRPr>
            </a:p>
          </p:txBody>
        </p:sp>
        <p:sp>
          <p:nvSpPr>
            <p:cNvPr id="58381" name="Line 77"/>
            <p:cNvSpPr>
              <a:spLocks noChangeAspect="1" noChangeShapeType="1"/>
            </p:cNvSpPr>
            <p:nvPr/>
          </p:nvSpPr>
          <p:spPr bwMode="auto">
            <a:xfrm rot="5394778">
              <a:off x="890" y="1889"/>
              <a:ext cx="156" cy="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8382" name="Line 78"/>
            <p:cNvSpPr>
              <a:spLocks noChangeAspect="1" noChangeShapeType="1"/>
            </p:cNvSpPr>
            <p:nvPr/>
          </p:nvSpPr>
          <p:spPr bwMode="auto">
            <a:xfrm rot="5394778">
              <a:off x="837" y="1890"/>
              <a:ext cx="156" cy="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8383" name="Line 80"/>
            <p:cNvSpPr>
              <a:spLocks noChangeAspect="1" noChangeShapeType="1"/>
            </p:cNvSpPr>
            <p:nvPr/>
          </p:nvSpPr>
          <p:spPr bwMode="auto">
            <a:xfrm rot="10794778">
              <a:off x="473" y="1888"/>
              <a:ext cx="442" cy="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8384" name="Line 81"/>
            <p:cNvSpPr>
              <a:spLocks noChangeAspect="1" noChangeShapeType="1"/>
            </p:cNvSpPr>
            <p:nvPr/>
          </p:nvSpPr>
          <p:spPr bwMode="auto">
            <a:xfrm rot="5403424">
              <a:off x="1623" y="2447"/>
              <a:ext cx="428" cy="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8385" name="Line 82"/>
            <p:cNvSpPr>
              <a:spLocks noChangeAspect="1" noChangeShapeType="1"/>
            </p:cNvSpPr>
            <p:nvPr/>
          </p:nvSpPr>
          <p:spPr bwMode="auto">
            <a:xfrm rot="5403424">
              <a:off x="1772" y="2973"/>
              <a:ext cx="132" cy="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8386" name="Rectangle 83"/>
            <p:cNvSpPr>
              <a:spLocks noChangeAspect="1" noChangeArrowheads="1"/>
            </p:cNvSpPr>
            <p:nvPr/>
          </p:nvSpPr>
          <p:spPr bwMode="auto">
            <a:xfrm>
              <a:off x="2181" y="2493"/>
              <a:ext cx="252" cy="98"/>
            </a:xfrm>
            <a:prstGeom prst="rect">
              <a:avLst/>
            </a:prstGeom>
            <a:solidFill>
              <a:srgbClr val="FFFFFF"/>
            </a:solidFill>
            <a:ln w="19050">
              <a:solidFill>
                <a:srgbClr val="000000"/>
              </a:solidFill>
              <a:miter lim="800000"/>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latin typeface="Times New Roman" panose="02020603050405020304" pitchFamily="18" charset="0"/>
              </a:endParaRPr>
            </a:p>
          </p:txBody>
        </p:sp>
        <p:sp>
          <p:nvSpPr>
            <p:cNvPr id="58387" name="Line 84"/>
            <p:cNvSpPr>
              <a:spLocks noChangeAspect="1" noChangeShapeType="1"/>
            </p:cNvSpPr>
            <p:nvPr/>
          </p:nvSpPr>
          <p:spPr bwMode="auto">
            <a:xfrm>
              <a:off x="1837" y="2543"/>
              <a:ext cx="343" cy="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8388" name="Line 85"/>
            <p:cNvSpPr>
              <a:spLocks noChangeShapeType="1"/>
            </p:cNvSpPr>
            <p:nvPr/>
          </p:nvSpPr>
          <p:spPr bwMode="auto">
            <a:xfrm>
              <a:off x="2433" y="2543"/>
              <a:ext cx="256" cy="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8389" name="Oval 86"/>
            <p:cNvSpPr>
              <a:spLocks noChangeAspect="1" noChangeArrowheads="1"/>
            </p:cNvSpPr>
            <p:nvPr/>
          </p:nvSpPr>
          <p:spPr bwMode="auto">
            <a:xfrm>
              <a:off x="2656" y="2022"/>
              <a:ext cx="61" cy="64"/>
            </a:xfrm>
            <a:prstGeom prst="ellipse">
              <a:avLst/>
            </a:prstGeom>
            <a:solidFill>
              <a:srgbClr val="FFFFFF"/>
            </a:solidFill>
            <a:ln w="19050">
              <a:solidFill>
                <a:srgbClr val="000000"/>
              </a:solidFill>
              <a:round/>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latin typeface="Times New Roman" panose="02020603050405020304" pitchFamily="18" charset="0"/>
              </a:endParaRPr>
            </a:p>
          </p:txBody>
        </p:sp>
        <p:sp>
          <p:nvSpPr>
            <p:cNvPr id="58390" name="Oval 87"/>
            <p:cNvSpPr>
              <a:spLocks noChangeAspect="1" noChangeArrowheads="1"/>
            </p:cNvSpPr>
            <p:nvPr/>
          </p:nvSpPr>
          <p:spPr bwMode="auto">
            <a:xfrm>
              <a:off x="2672" y="2034"/>
              <a:ext cx="30" cy="37"/>
            </a:xfrm>
            <a:prstGeom prst="ellipse">
              <a:avLst/>
            </a:prstGeom>
            <a:solidFill>
              <a:srgbClr val="FFFFFF"/>
            </a:solidFill>
            <a:ln w="19050">
              <a:solidFill>
                <a:srgbClr val="000000"/>
              </a:solidFill>
              <a:round/>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latin typeface="Times New Roman" panose="02020603050405020304" pitchFamily="18" charset="0"/>
              </a:endParaRPr>
            </a:p>
          </p:txBody>
        </p:sp>
        <p:sp>
          <p:nvSpPr>
            <p:cNvPr id="58391" name="Oval 88"/>
            <p:cNvSpPr>
              <a:spLocks noChangeAspect="1" noChangeArrowheads="1"/>
            </p:cNvSpPr>
            <p:nvPr/>
          </p:nvSpPr>
          <p:spPr bwMode="auto">
            <a:xfrm>
              <a:off x="2680" y="2049"/>
              <a:ext cx="12" cy="8"/>
            </a:xfrm>
            <a:prstGeom prst="ellipse">
              <a:avLst/>
            </a:prstGeom>
            <a:solidFill>
              <a:srgbClr val="FFFFFF"/>
            </a:solidFill>
            <a:ln w="19050">
              <a:solidFill>
                <a:srgbClr val="000000"/>
              </a:solidFill>
              <a:round/>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latin typeface="Times New Roman" panose="02020603050405020304" pitchFamily="18" charset="0"/>
              </a:endParaRPr>
            </a:p>
          </p:txBody>
        </p:sp>
        <p:sp>
          <p:nvSpPr>
            <p:cNvPr id="58392" name="Oval 89"/>
            <p:cNvSpPr>
              <a:spLocks noChangeAspect="1" noChangeArrowheads="1"/>
            </p:cNvSpPr>
            <p:nvPr/>
          </p:nvSpPr>
          <p:spPr bwMode="auto">
            <a:xfrm>
              <a:off x="2777" y="3013"/>
              <a:ext cx="54" cy="55"/>
            </a:xfrm>
            <a:prstGeom prst="ellipse">
              <a:avLst/>
            </a:prstGeom>
            <a:solidFill>
              <a:srgbClr val="FFFFFF"/>
            </a:solidFill>
            <a:ln w="19050">
              <a:solidFill>
                <a:srgbClr val="000000"/>
              </a:solidFill>
              <a:round/>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latin typeface="Times New Roman" panose="02020603050405020304" pitchFamily="18" charset="0"/>
              </a:endParaRPr>
            </a:p>
          </p:txBody>
        </p:sp>
        <p:sp>
          <p:nvSpPr>
            <p:cNvPr id="58393" name="Text Box 90"/>
            <p:cNvSpPr txBox="1">
              <a:spLocks noChangeAspect="1" noChangeArrowheads="1"/>
            </p:cNvSpPr>
            <p:nvPr/>
          </p:nvSpPr>
          <p:spPr bwMode="auto">
            <a:xfrm>
              <a:off x="2175" y="2565"/>
              <a:ext cx="288" cy="2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eaLnBrk="1" hangingPunct="1"/>
              <a:r>
                <a:rPr lang="en-US" altLang="zh-CN" i="1">
                  <a:latin typeface="Times New Roman" panose="02020603050405020304" pitchFamily="18" charset="0"/>
                </a:rPr>
                <a:t>R</a:t>
              </a:r>
              <a:r>
                <a:rPr lang="en-US" altLang="zh-CN" baseline="-25000">
                  <a:latin typeface="Times New Roman" panose="02020603050405020304" pitchFamily="18" charset="0"/>
                </a:rPr>
                <a:t>0</a:t>
              </a:r>
              <a:endParaRPr lang="en-US" altLang="zh-CN">
                <a:latin typeface="Times New Roman" panose="02020603050405020304" pitchFamily="18" charset="0"/>
              </a:endParaRPr>
            </a:p>
          </p:txBody>
        </p:sp>
        <p:sp>
          <p:nvSpPr>
            <p:cNvPr id="58394" name="Text Box 91"/>
            <p:cNvSpPr txBox="1">
              <a:spLocks noChangeAspect="1" noChangeArrowheads="1"/>
            </p:cNvSpPr>
            <p:nvPr/>
          </p:nvSpPr>
          <p:spPr bwMode="auto">
            <a:xfrm>
              <a:off x="1854" y="2651"/>
              <a:ext cx="288" cy="2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eaLnBrk="1" hangingPunct="1"/>
              <a:r>
                <a:rPr lang="en-US" altLang="zh-CN" i="1">
                  <a:latin typeface="Times New Roman" panose="02020603050405020304" pitchFamily="18" charset="0"/>
                </a:rPr>
                <a:t>R</a:t>
              </a:r>
              <a:endParaRPr lang="en-US" altLang="zh-CN" baseline="-25000">
                <a:latin typeface="Times New Roman" panose="02020603050405020304" pitchFamily="18" charset="0"/>
              </a:endParaRPr>
            </a:p>
          </p:txBody>
        </p:sp>
        <p:sp>
          <p:nvSpPr>
            <p:cNvPr id="58395" name="Line 92"/>
            <p:cNvSpPr>
              <a:spLocks noChangeShapeType="1"/>
            </p:cNvSpPr>
            <p:nvPr/>
          </p:nvSpPr>
          <p:spPr bwMode="auto">
            <a:xfrm rot="10794778">
              <a:off x="1985" y="1465"/>
              <a:ext cx="707" cy="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8396" name="Line 93"/>
            <p:cNvSpPr>
              <a:spLocks noChangeShapeType="1"/>
            </p:cNvSpPr>
            <p:nvPr/>
          </p:nvSpPr>
          <p:spPr bwMode="auto">
            <a:xfrm rot="10794778">
              <a:off x="1146" y="1464"/>
              <a:ext cx="585" cy="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8397" name="Line 94"/>
            <p:cNvSpPr>
              <a:spLocks noChangeAspect="1" noChangeShapeType="1"/>
            </p:cNvSpPr>
            <p:nvPr/>
          </p:nvSpPr>
          <p:spPr bwMode="auto">
            <a:xfrm>
              <a:off x="2686" y="1467"/>
              <a:ext cx="0" cy="1074"/>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8398" name="Line 95"/>
            <p:cNvSpPr>
              <a:spLocks noChangeShapeType="1"/>
            </p:cNvSpPr>
            <p:nvPr/>
          </p:nvSpPr>
          <p:spPr bwMode="auto">
            <a:xfrm flipV="1">
              <a:off x="1151" y="1465"/>
              <a:ext cx="0" cy="426"/>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8399" name="Oval 96"/>
            <p:cNvSpPr>
              <a:spLocks noChangeAspect="1" noChangeArrowheads="1"/>
            </p:cNvSpPr>
            <p:nvPr/>
          </p:nvSpPr>
          <p:spPr bwMode="auto">
            <a:xfrm>
              <a:off x="1123" y="3010"/>
              <a:ext cx="62" cy="64"/>
            </a:xfrm>
            <a:prstGeom prst="ellipse">
              <a:avLst/>
            </a:prstGeom>
            <a:solidFill>
              <a:srgbClr val="000000"/>
            </a:solidFill>
            <a:ln w="19050">
              <a:solidFill>
                <a:srgbClr val="000000"/>
              </a:solidFill>
              <a:round/>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latin typeface="Times New Roman" panose="02020603050405020304" pitchFamily="18" charset="0"/>
              </a:endParaRPr>
            </a:p>
          </p:txBody>
        </p:sp>
        <p:sp>
          <p:nvSpPr>
            <p:cNvPr id="58400" name="Oval 97"/>
            <p:cNvSpPr>
              <a:spLocks noChangeAspect="1" noChangeArrowheads="1"/>
            </p:cNvSpPr>
            <p:nvPr/>
          </p:nvSpPr>
          <p:spPr bwMode="auto">
            <a:xfrm>
              <a:off x="436" y="1861"/>
              <a:ext cx="54" cy="54"/>
            </a:xfrm>
            <a:prstGeom prst="ellipse">
              <a:avLst/>
            </a:prstGeom>
            <a:solidFill>
              <a:srgbClr val="FFFFFF"/>
            </a:solidFill>
            <a:ln w="19050">
              <a:solidFill>
                <a:srgbClr val="000000"/>
              </a:solidFill>
              <a:round/>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latin typeface="Times New Roman" panose="02020603050405020304" pitchFamily="18" charset="0"/>
              </a:endParaRPr>
            </a:p>
          </p:txBody>
        </p:sp>
        <p:sp>
          <p:nvSpPr>
            <p:cNvPr id="58401" name="Line 98"/>
            <p:cNvSpPr>
              <a:spLocks noChangeShapeType="1"/>
            </p:cNvSpPr>
            <p:nvPr/>
          </p:nvSpPr>
          <p:spPr bwMode="auto">
            <a:xfrm flipH="1">
              <a:off x="505" y="3039"/>
              <a:ext cx="2267" cy="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8402" name="Oval 99"/>
            <p:cNvSpPr>
              <a:spLocks noChangeAspect="1" noChangeArrowheads="1"/>
            </p:cNvSpPr>
            <p:nvPr/>
          </p:nvSpPr>
          <p:spPr bwMode="auto">
            <a:xfrm>
              <a:off x="458" y="3011"/>
              <a:ext cx="54" cy="55"/>
            </a:xfrm>
            <a:prstGeom prst="ellipse">
              <a:avLst/>
            </a:prstGeom>
            <a:solidFill>
              <a:srgbClr val="FFFFFF"/>
            </a:solidFill>
            <a:ln w="19050">
              <a:solidFill>
                <a:srgbClr val="000000"/>
              </a:solidFill>
              <a:round/>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latin typeface="Times New Roman" panose="02020603050405020304" pitchFamily="18" charset="0"/>
              </a:endParaRPr>
            </a:p>
          </p:txBody>
        </p:sp>
        <p:sp>
          <p:nvSpPr>
            <p:cNvPr id="58403" name="Text Box 100"/>
            <p:cNvSpPr txBox="1">
              <a:spLocks noChangeAspect="1" noChangeArrowheads="1"/>
            </p:cNvSpPr>
            <p:nvPr/>
          </p:nvSpPr>
          <p:spPr bwMode="auto">
            <a:xfrm>
              <a:off x="2642" y="2548"/>
              <a:ext cx="418" cy="3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eaLnBrk="1" hangingPunct="1"/>
              <a:r>
                <a:rPr lang="en-US" altLang="zh-CN" i="1">
                  <a:latin typeface="Times New Roman" panose="02020603050405020304" pitchFamily="18" charset="0"/>
                </a:rPr>
                <a:t>u</a:t>
              </a:r>
              <a:r>
                <a:rPr lang="en-US" altLang="zh-CN" baseline="-25000">
                  <a:latin typeface="Times New Roman" panose="02020603050405020304" pitchFamily="18" charset="0"/>
                </a:rPr>
                <a:t>o</a:t>
              </a:r>
              <a:r>
                <a:rPr lang="en-US" altLang="zh-CN">
                  <a:latin typeface="Times New Roman" panose="02020603050405020304" pitchFamily="18" charset="0"/>
                </a:rPr>
                <a:t>(</a:t>
              </a:r>
              <a:r>
                <a:rPr lang="en-US" altLang="zh-CN" i="1">
                  <a:latin typeface="Times New Roman" panose="02020603050405020304" pitchFamily="18" charset="0"/>
                </a:rPr>
                <a:t>t</a:t>
              </a:r>
              <a:r>
                <a:rPr lang="en-US" altLang="zh-CN">
                  <a:latin typeface="Times New Roman" panose="02020603050405020304" pitchFamily="18" charset="0"/>
                </a:rPr>
                <a:t>)</a:t>
              </a:r>
            </a:p>
          </p:txBody>
        </p:sp>
        <p:sp>
          <p:nvSpPr>
            <p:cNvPr id="58404" name="Text Box 101"/>
            <p:cNvSpPr txBox="1">
              <a:spLocks noChangeAspect="1" noChangeArrowheads="1"/>
            </p:cNvSpPr>
            <p:nvPr/>
          </p:nvSpPr>
          <p:spPr bwMode="auto">
            <a:xfrm>
              <a:off x="413" y="2312"/>
              <a:ext cx="418" cy="3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eaLnBrk="1" hangingPunct="1"/>
              <a:r>
                <a:rPr lang="en-US" altLang="zh-CN" i="1">
                  <a:latin typeface="Times New Roman" panose="02020603050405020304" pitchFamily="18" charset="0"/>
                </a:rPr>
                <a:t>u</a:t>
              </a:r>
              <a:r>
                <a:rPr lang="en-US" altLang="zh-CN" baseline="-25000">
                  <a:latin typeface="Times New Roman" panose="02020603050405020304" pitchFamily="18" charset="0"/>
                </a:rPr>
                <a:t>i</a:t>
              </a:r>
              <a:r>
                <a:rPr lang="en-US" altLang="zh-CN">
                  <a:latin typeface="Times New Roman" panose="02020603050405020304" pitchFamily="18" charset="0"/>
                </a:rPr>
                <a:t>(</a:t>
              </a:r>
              <a:r>
                <a:rPr lang="en-US" altLang="zh-CN" i="1">
                  <a:latin typeface="Times New Roman" panose="02020603050405020304" pitchFamily="18" charset="0"/>
                </a:rPr>
                <a:t>t</a:t>
              </a:r>
              <a:r>
                <a:rPr lang="en-US" altLang="zh-CN">
                  <a:latin typeface="Times New Roman" panose="02020603050405020304" pitchFamily="18" charset="0"/>
                </a:rPr>
                <a:t>)</a:t>
              </a:r>
            </a:p>
          </p:txBody>
        </p:sp>
        <p:sp>
          <p:nvSpPr>
            <p:cNvPr id="58405" name="Rectangle 102"/>
            <p:cNvSpPr>
              <a:spLocks noChangeAspect="1" noChangeArrowheads="1"/>
            </p:cNvSpPr>
            <p:nvPr/>
          </p:nvSpPr>
          <p:spPr bwMode="auto">
            <a:xfrm>
              <a:off x="1725" y="1418"/>
              <a:ext cx="251" cy="98"/>
            </a:xfrm>
            <a:prstGeom prst="rect">
              <a:avLst/>
            </a:prstGeom>
            <a:solidFill>
              <a:srgbClr val="FFFFFF"/>
            </a:solidFill>
            <a:ln w="19050">
              <a:solidFill>
                <a:srgbClr val="000000"/>
              </a:solidFill>
              <a:miter lim="800000"/>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latin typeface="Times New Roman" panose="02020603050405020304" pitchFamily="18" charset="0"/>
              </a:endParaRPr>
            </a:p>
          </p:txBody>
        </p:sp>
        <p:sp>
          <p:nvSpPr>
            <p:cNvPr id="58406" name="Line 103"/>
            <p:cNvSpPr>
              <a:spLocks noChangeAspect="1" noChangeShapeType="1"/>
            </p:cNvSpPr>
            <p:nvPr/>
          </p:nvSpPr>
          <p:spPr bwMode="auto">
            <a:xfrm rot="5394778">
              <a:off x="1325" y="1890"/>
              <a:ext cx="156" cy="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8407" name="Line 104"/>
            <p:cNvSpPr>
              <a:spLocks noChangeAspect="1" noChangeShapeType="1"/>
            </p:cNvSpPr>
            <p:nvPr/>
          </p:nvSpPr>
          <p:spPr bwMode="auto">
            <a:xfrm rot="5394778">
              <a:off x="1272" y="1891"/>
              <a:ext cx="156" cy="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8408" name="Line 105"/>
            <p:cNvSpPr>
              <a:spLocks noChangeShapeType="1"/>
            </p:cNvSpPr>
            <p:nvPr/>
          </p:nvSpPr>
          <p:spPr bwMode="auto">
            <a:xfrm rot="10794778">
              <a:off x="967" y="1889"/>
              <a:ext cx="381" cy="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8409" name="Text Box 106"/>
            <p:cNvSpPr txBox="1">
              <a:spLocks noChangeAspect="1" noChangeArrowheads="1"/>
            </p:cNvSpPr>
            <p:nvPr/>
          </p:nvSpPr>
          <p:spPr bwMode="auto">
            <a:xfrm>
              <a:off x="1258" y="1582"/>
              <a:ext cx="345" cy="2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eaLnBrk="1" hangingPunct="1"/>
              <a:r>
                <a:rPr lang="en-US" altLang="zh-CN" i="1">
                  <a:latin typeface="Times New Roman" panose="02020603050405020304" pitchFamily="18" charset="0"/>
                </a:rPr>
                <a:t>C</a:t>
              </a:r>
              <a:r>
                <a:rPr lang="en-US" altLang="zh-CN" baseline="-25000">
                  <a:latin typeface="Times New Roman" panose="02020603050405020304" pitchFamily="18" charset="0"/>
                </a:rPr>
                <a:t>2</a:t>
              </a:r>
              <a:endParaRPr lang="en-US" altLang="zh-CN">
                <a:latin typeface="Times New Roman" panose="02020603050405020304" pitchFamily="18" charset="0"/>
              </a:endParaRPr>
            </a:p>
          </p:txBody>
        </p:sp>
        <p:sp>
          <p:nvSpPr>
            <p:cNvPr id="58410" name="Text Box 107"/>
            <p:cNvSpPr txBox="1">
              <a:spLocks noChangeAspect="1" noChangeArrowheads="1"/>
            </p:cNvSpPr>
            <p:nvPr/>
          </p:nvSpPr>
          <p:spPr bwMode="auto">
            <a:xfrm>
              <a:off x="787" y="1586"/>
              <a:ext cx="346" cy="2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eaLnBrk="1" hangingPunct="1"/>
              <a:r>
                <a:rPr lang="en-US" altLang="zh-CN" i="1">
                  <a:latin typeface="Times New Roman" panose="02020603050405020304" pitchFamily="18" charset="0"/>
                </a:rPr>
                <a:t>C</a:t>
              </a:r>
              <a:r>
                <a:rPr lang="en-US" altLang="zh-CN" baseline="-25000">
                  <a:latin typeface="Times New Roman" panose="02020603050405020304" pitchFamily="18" charset="0"/>
                </a:rPr>
                <a:t>1</a:t>
              </a:r>
              <a:endParaRPr lang="en-US" altLang="zh-CN">
                <a:latin typeface="Times New Roman" panose="02020603050405020304" pitchFamily="18" charset="0"/>
              </a:endParaRPr>
            </a:p>
          </p:txBody>
        </p:sp>
        <p:sp>
          <p:nvSpPr>
            <p:cNvPr id="58411" name="Text Box 108"/>
            <p:cNvSpPr txBox="1">
              <a:spLocks noChangeAspect="1" noChangeArrowheads="1"/>
            </p:cNvSpPr>
            <p:nvPr/>
          </p:nvSpPr>
          <p:spPr bwMode="auto">
            <a:xfrm>
              <a:off x="1723" y="1470"/>
              <a:ext cx="346" cy="2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eaLnBrk="1" hangingPunct="1"/>
              <a:r>
                <a:rPr lang="en-US" altLang="zh-CN" i="1">
                  <a:latin typeface="Times New Roman" panose="02020603050405020304" pitchFamily="18" charset="0"/>
                </a:rPr>
                <a:t>R</a:t>
              </a:r>
              <a:r>
                <a:rPr lang="en-US" altLang="zh-CN" baseline="-25000">
                  <a:latin typeface="Times New Roman" panose="02020603050405020304" pitchFamily="18" charset="0"/>
                </a:rPr>
                <a:t>3</a:t>
              </a:r>
              <a:endParaRPr lang="en-US" altLang="zh-CN">
                <a:latin typeface="Times New Roman" panose="02020603050405020304" pitchFamily="18" charset="0"/>
              </a:endParaRPr>
            </a:p>
          </p:txBody>
        </p:sp>
        <p:sp>
          <p:nvSpPr>
            <p:cNvPr id="58412" name="Text Box 109"/>
            <p:cNvSpPr txBox="1">
              <a:spLocks noChangeAspect="1" noChangeArrowheads="1"/>
            </p:cNvSpPr>
            <p:nvPr/>
          </p:nvSpPr>
          <p:spPr bwMode="auto">
            <a:xfrm>
              <a:off x="1263" y="2110"/>
              <a:ext cx="345" cy="2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eaLnBrk="1" hangingPunct="1"/>
              <a:r>
                <a:rPr lang="en-US" altLang="zh-CN" i="1">
                  <a:latin typeface="Times New Roman" panose="02020603050405020304" pitchFamily="18" charset="0"/>
                </a:rPr>
                <a:t>R</a:t>
              </a:r>
              <a:r>
                <a:rPr lang="en-US" altLang="zh-CN" baseline="-25000">
                  <a:latin typeface="Times New Roman" panose="02020603050405020304" pitchFamily="18" charset="0"/>
                </a:rPr>
                <a:t>2</a:t>
              </a:r>
              <a:endParaRPr lang="en-US" altLang="zh-CN">
                <a:latin typeface="Times New Roman" panose="02020603050405020304" pitchFamily="18" charset="0"/>
              </a:endParaRPr>
            </a:p>
          </p:txBody>
        </p:sp>
        <p:sp>
          <p:nvSpPr>
            <p:cNvPr id="58413" name="Rectangle 110"/>
            <p:cNvSpPr>
              <a:spLocks noChangeAspect="1" noChangeArrowheads="1"/>
            </p:cNvSpPr>
            <p:nvPr/>
          </p:nvSpPr>
          <p:spPr bwMode="auto">
            <a:xfrm>
              <a:off x="1780" y="2660"/>
              <a:ext cx="111" cy="246"/>
            </a:xfrm>
            <a:prstGeom prst="rect">
              <a:avLst/>
            </a:prstGeom>
            <a:solidFill>
              <a:srgbClr val="FFFFFF"/>
            </a:solidFill>
            <a:ln w="19050">
              <a:solidFill>
                <a:srgbClr val="000000"/>
              </a:solidFill>
              <a:miter lim="800000"/>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latin typeface="Times New Roman" panose="02020603050405020304" pitchFamily="18" charset="0"/>
              </a:endParaRPr>
            </a:p>
          </p:txBody>
        </p:sp>
        <p:sp>
          <p:nvSpPr>
            <p:cNvPr id="58414" name="Rectangle 111"/>
            <p:cNvSpPr>
              <a:spLocks noChangeAspect="1" noChangeArrowheads="1"/>
            </p:cNvSpPr>
            <p:nvPr/>
          </p:nvSpPr>
          <p:spPr bwMode="auto">
            <a:xfrm>
              <a:off x="1273" y="2041"/>
              <a:ext cx="252" cy="98"/>
            </a:xfrm>
            <a:prstGeom prst="rect">
              <a:avLst/>
            </a:prstGeom>
            <a:solidFill>
              <a:srgbClr val="FFFFFF"/>
            </a:solidFill>
            <a:ln w="19050">
              <a:solidFill>
                <a:srgbClr val="000000"/>
              </a:solidFill>
              <a:miter lim="800000"/>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latin typeface="Times New Roman" panose="02020603050405020304" pitchFamily="18" charset="0"/>
              </a:endParaRPr>
            </a:p>
          </p:txBody>
        </p:sp>
        <p:sp>
          <p:nvSpPr>
            <p:cNvPr id="58415" name="Line 112"/>
            <p:cNvSpPr>
              <a:spLocks noChangeAspect="1" noChangeShapeType="1"/>
            </p:cNvSpPr>
            <p:nvPr/>
          </p:nvSpPr>
          <p:spPr bwMode="auto">
            <a:xfrm>
              <a:off x="1141" y="2091"/>
              <a:ext cx="132" cy="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8416" name="Line 113"/>
            <p:cNvSpPr>
              <a:spLocks noChangeAspect="1" noChangeShapeType="1"/>
            </p:cNvSpPr>
            <p:nvPr/>
          </p:nvSpPr>
          <p:spPr bwMode="auto">
            <a:xfrm>
              <a:off x="1525" y="2091"/>
              <a:ext cx="132" cy="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8417" name="Rectangle 114"/>
            <p:cNvSpPr>
              <a:spLocks noChangeAspect="1" noChangeArrowheads="1"/>
            </p:cNvSpPr>
            <p:nvPr/>
          </p:nvSpPr>
          <p:spPr bwMode="auto">
            <a:xfrm>
              <a:off x="778" y="2041"/>
              <a:ext cx="252" cy="98"/>
            </a:xfrm>
            <a:prstGeom prst="rect">
              <a:avLst/>
            </a:prstGeom>
            <a:solidFill>
              <a:srgbClr val="FFFFFF"/>
            </a:solidFill>
            <a:ln w="19050">
              <a:solidFill>
                <a:srgbClr val="000000"/>
              </a:solidFill>
              <a:miter lim="800000"/>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latin typeface="Times New Roman" panose="02020603050405020304" pitchFamily="18" charset="0"/>
              </a:endParaRPr>
            </a:p>
          </p:txBody>
        </p:sp>
        <p:sp>
          <p:nvSpPr>
            <p:cNvPr id="58418" name="Line 115"/>
            <p:cNvSpPr>
              <a:spLocks noChangeAspect="1" noChangeShapeType="1"/>
            </p:cNvSpPr>
            <p:nvPr/>
          </p:nvSpPr>
          <p:spPr bwMode="auto">
            <a:xfrm>
              <a:off x="646" y="2091"/>
              <a:ext cx="132" cy="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8419" name="Line 116"/>
            <p:cNvSpPr>
              <a:spLocks noChangeAspect="1" noChangeShapeType="1"/>
            </p:cNvSpPr>
            <p:nvPr/>
          </p:nvSpPr>
          <p:spPr bwMode="auto">
            <a:xfrm>
              <a:off x="1030" y="2091"/>
              <a:ext cx="132" cy="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8420" name="Line 117"/>
            <p:cNvSpPr>
              <a:spLocks noChangeAspect="1" noChangeShapeType="1"/>
            </p:cNvSpPr>
            <p:nvPr/>
          </p:nvSpPr>
          <p:spPr bwMode="auto">
            <a:xfrm>
              <a:off x="1077" y="2524"/>
              <a:ext cx="156" cy="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8421" name="Line 118"/>
            <p:cNvSpPr>
              <a:spLocks noChangeAspect="1" noChangeShapeType="1"/>
            </p:cNvSpPr>
            <p:nvPr/>
          </p:nvSpPr>
          <p:spPr bwMode="auto">
            <a:xfrm>
              <a:off x="1077" y="2577"/>
              <a:ext cx="156" cy="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8422" name="Line 119"/>
            <p:cNvSpPr>
              <a:spLocks noChangeAspect="1" noChangeShapeType="1"/>
            </p:cNvSpPr>
            <p:nvPr/>
          </p:nvSpPr>
          <p:spPr bwMode="auto">
            <a:xfrm rot="5400000">
              <a:off x="938" y="2307"/>
              <a:ext cx="434" cy="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8423" name="Line 120"/>
            <p:cNvSpPr>
              <a:spLocks noChangeShapeType="1"/>
            </p:cNvSpPr>
            <p:nvPr/>
          </p:nvSpPr>
          <p:spPr bwMode="auto">
            <a:xfrm rot="5400000">
              <a:off x="814" y="2918"/>
              <a:ext cx="682" cy="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8424" name="Line 121"/>
            <p:cNvSpPr>
              <a:spLocks noChangeAspect="1" noChangeShapeType="1"/>
            </p:cNvSpPr>
            <p:nvPr/>
          </p:nvSpPr>
          <p:spPr bwMode="auto">
            <a:xfrm>
              <a:off x="1655" y="1886"/>
              <a:ext cx="0" cy="202"/>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8425" name="Line 122"/>
            <p:cNvSpPr>
              <a:spLocks noChangeAspect="1" noChangeShapeType="1"/>
            </p:cNvSpPr>
            <p:nvPr/>
          </p:nvSpPr>
          <p:spPr bwMode="auto">
            <a:xfrm>
              <a:off x="1055" y="3263"/>
              <a:ext cx="200" cy="0"/>
            </a:xfrm>
            <a:prstGeom prst="line">
              <a:avLst/>
            </a:prstGeom>
            <a:noFill/>
            <a:ln w="3175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8426" name="Line 124"/>
            <p:cNvSpPr>
              <a:spLocks noChangeAspect="1" noChangeShapeType="1"/>
            </p:cNvSpPr>
            <p:nvPr/>
          </p:nvSpPr>
          <p:spPr bwMode="auto">
            <a:xfrm flipV="1">
              <a:off x="646" y="1890"/>
              <a:ext cx="0" cy="201"/>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8427" name="Rectangle 125"/>
            <p:cNvSpPr>
              <a:spLocks noChangeAspect="1" noChangeArrowheads="1"/>
            </p:cNvSpPr>
            <p:nvPr/>
          </p:nvSpPr>
          <p:spPr bwMode="auto">
            <a:xfrm>
              <a:off x="2056" y="1557"/>
              <a:ext cx="504" cy="850"/>
            </a:xfrm>
            <a:prstGeom prst="rect">
              <a:avLst/>
            </a:prstGeom>
            <a:noFill/>
            <a:ln w="1905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latin typeface="Times New Roman" panose="02020603050405020304" pitchFamily="18" charset="0"/>
              </a:endParaRPr>
            </a:p>
          </p:txBody>
        </p:sp>
        <p:sp>
          <p:nvSpPr>
            <p:cNvPr id="58428" name="AutoShape 126"/>
            <p:cNvSpPr>
              <a:spLocks noChangeAspect="1" noChangeArrowheads="1"/>
            </p:cNvSpPr>
            <p:nvPr/>
          </p:nvSpPr>
          <p:spPr bwMode="auto">
            <a:xfrm rot="5400000">
              <a:off x="2208" y="1643"/>
              <a:ext cx="170" cy="142"/>
            </a:xfrm>
            <a:prstGeom prst="triangle">
              <a:avLst>
                <a:gd name="adj" fmla="val 50000"/>
              </a:avLst>
            </a:prstGeom>
            <a:solidFill>
              <a:srgbClr val="FFFFFF"/>
            </a:solidFill>
            <a:ln w="19050">
              <a:solidFill>
                <a:srgbClr val="000000"/>
              </a:solidFill>
              <a:miter lim="800000"/>
              <a:headEnd/>
              <a:tailEnd/>
            </a:ln>
          </p:spPr>
          <p:txBody>
            <a:bodyPr rot="10800000" vert="eaVert"/>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latin typeface="Times New Roman" panose="02020603050405020304" pitchFamily="18" charset="0"/>
              </a:endParaRPr>
            </a:p>
          </p:txBody>
        </p:sp>
        <p:sp>
          <p:nvSpPr>
            <p:cNvPr id="58429" name="Text Box 127"/>
            <p:cNvSpPr txBox="1">
              <a:spLocks noChangeAspect="1" noChangeArrowheads="1"/>
            </p:cNvSpPr>
            <p:nvPr/>
          </p:nvSpPr>
          <p:spPr bwMode="auto">
            <a:xfrm>
              <a:off x="2389" y="1636"/>
              <a:ext cx="154" cy="1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lIns="0" tIns="0" rIns="0" bIns="0"/>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eaLnBrk="1" hangingPunct="1"/>
              <a:r>
                <a:rPr lang="en-US" altLang="zh-CN">
                  <a:latin typeface="宋体" panose="02010600030101010101" pitchFamily="2" charset="-122"/>
                </a:rPr>
                <a:t>∞</a:t>
              </a:r>
              <a:endParaRPr lang="en-US" altLang="zh-CN">
                <a:latin typeface="Times New Roman" panose="02020603050405020304" pitchFamily="18" charset="0"/>
              </a:endParaRPr>
            </a:p>
          </p:txBody>
        </p:sp>
        <p:sp>
          <p:nvSpPr>
            <p:cNvPr id="58430" name="Line 128"/>
            <p:cNvSpPr>
              <a:spLocks noChangeAspect="1" noChangeShapeType="1"/>
            </p:cNvSpPr>
            <p:nvPr/>
          </p:nvSpPr>
          <p:spPr bwMode="auto">
            <a:xfrm>
              <a:off x="1401" y="1888"/>
              <a:ext cx="660" cy="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8431" name="Line 129"/>
            <p:cNvSpPr>
              <a:spLocks noChangeAspect="1" noChangeShapeType="1"/>
            </p:cNvSpPr>
            <p:nvPr/>
          </p:nvSpPr>
          <p:spPr bwMode="auto">
            <a:xfrm>
              <a:off x="1836" y="2232"/>
              <a:ext cx="217" cy="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8432" name="Line 130"/>
            <p:cNvSpPr>
              <a:spLocks noChangeAspect="1" noChangeShapeType="1"/>
            </p:cNvSpPr>
            <p:nvPr/>
          </p:nvSpPr>
          <p:spPr bwMode="auto">
            <a:xfrm>
              <a:off x="2561" y="2050"/>
              <a:ext cx="217" cy="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8433" name="Text Box 131"/>
            <p:cNvSpPr txBox="1">
              <a:spLocks noChangeAspect="1" noChangeArrowheads="1"/>
            </p:cNvSpPr>
            <p:nvPr/>
          </p:nvSpPr>
          <p:spPr bwMode="auto">
            <a:xfrm>
              <a:off x="2090" y="1785"/>
              <a:ext cx="143" cy="2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lIns="0" tIns="0" rIns="0" bIns="0"/>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eaLnBrk="1" hangingPunct="1"/>
              <a:r>
                <a:rPr lang="en-US" altLang="zh-CN">
                  <a:latin typeface="宋体" panose="02010600030101010101" pitchFamily="2" charset="-122"/>
                </a:rPr>
                <a:t>+</a:t>
              </a:r>
              <a:endParaRPr lang="en-US" altLang="zh-CN">
                <a:latin typeface="Times New Roman" panose="02020603050405020304" pitchFamily="18" charset="0"/>
              </a:endParaRPr>
            </a:p>
          </p:txBody>
        </p:sp>
        <p:sp>
          <p:nvSpPr>
            <p:cNvPr id="58434" name="Text Box 132"/>
            <p:cNvSpPr txBox="1">
              <a:spLocks noChangeAspect="1" noChangeArrowheads="1"/>
            </p:cNvSpPr>
            <p:nvPr/>
          </p:nvSpPr>
          <p:spPr bwMode="auto">
            <a:xfrm>
              <a:off x="2092" y="2135"/>
              <a:ext cx="117" cy="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lIns="0" tIns="0" rIns="0" bIns="0"/>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eaLnBrk="1" hangingPunct="1"/>
              <a:r>
                <a:rPr lang="en-US" altLang="zh-CN">
                  <a:latin typeface="宋体" panose="02010600030101010101" pitchFamily="2" charset="-122"/>
                </a:rPr>
                <a:t>-</a:t>
              </a:r>
              <a:endParaRPr lang="en-US" altLang="zh-CN">
                <a:latin typeface="Times New Roman" panose="02020603050405020304" pitchFamily="18" charset="0"/>
              </a:endParaRPr>
            </a:p>
          </p:txBody>
        </p:sp>
        <p:sp>
          <p:nvSpPr>
            <p:cNvPr id="58435" name="Text Box 133"/>
            <p:cNvSpPr txBox="1">
              <a:spLocks noChangeAspect="1" noChangeArrowheads="1"/>
            </p:cNvSpPr>
            <p:nvPr/>
          </p:nvSpPr>
          <p:spPr bwMode="auto">
            <a:xfrm>
              <a:off x="2462" y="1951"/>
              <a:ext cx="130" cy="1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lIns="0" tIns="0" rIns="0" bIns="0"/>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eaLnBrk="1" hangingPunct="1"/>
              <a:r>
                <a:rPr lang="en-US" altLang="zh-CN">
                  <a:latin typeface="宋体" panose="02010600030101010101" pitchFamily="2" charset="-122"/>
                </a:rPr>
                <a:t>+</a:t>
              </a:r>
              <a:endParaRPr lang="en-US" altLang="zh-CN">
                <a:latin typeface="Times New Roman" panose="02020603050405020304" pitchFamily="18" charset="0"/>
              </a:endParaRPr>
            </a:p>
          </p:txBody>
        </p:sp>
        <p:sp>
          <p:nvSpPr>
            <p:cNvPr id="58436" name="Text Box 134"/>
            <p:cNvSpPr txBox="1">
              <a:spLocks noChangeAspect="1" noChangeArrowheads="1"/>
            </p:cNvSpPr>
            <p:nvPr/>
          </p:nvSpPr>
          <p:spPr bwMode="auto">
            <a:xfrm>
              <a:off x="2296" y="2146"/>
              <a:ext cx="142" cy="2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lIns="0" tIns="0" rIns="0" bIns="0"/>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eaLnBrk="1" hangingPunct="1"/>
              <a:r>
                <a:rPr lang="en-US" altLang="zh-CN">
                  <a:latin typeface="Times New Roman" panose="02020603050405020304" pitchFamily="18" charset="0"/>
                </a:rPr>
                <a:t>N</a:t>
              </a:r>
            </a:p>
          </p:txBody>
        </p:sp>
        <p:sp>
          <p:nvSpPr>
            <p:cNvPr id="58437" name="Oval 135"/>
            <p:cNvSpPr>
              <a:spLocks noChangeAspect="1" noChangeArrowheads="1"/>
            </p:cNvSpPr>
            <p:nvPr/>
          </p:nvSpPr>
          <p:spPr bwMode="auto">
            <a:xfrm>
              <a:off x="2761" y="2027"/>
              <a:ext cx="54" cy="55"/>
            </a:xfrm>
            <a:prstGeom prst="ellipse">
              <a:avLst/>
            </a:prstGeom>
            <a:solidFill>
              <a:srgbClr val="FFFFFF"/>
            </a:solidFill>
            <a:ln w="19050">
              <a:solidFill>
                <a:srgbClr val="000000"/>
              </a:solidFill>
              <a:round/>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latin typeface="Times New Roman" panose="02020603050405020304" pitchFamily="18" charset="0"/>
              </a:endParaRPr>
            </a:p>
          </p:txBody>
        </p:sp>
        <p:sp>
          <p:nvSpPr>
            <p:cNvPr id="58438" name="Oval 198"/>
            <p:cNvSpPr>
              <a:spLocks noChangeArrowheads="1"/>
            </p:cNvSpPr>
            <p:nvPr/>
          </p:nvSpPr>
          <p:spPr bwMode="auto">
            <a:xfrm>
              <a:off x="2651" y="2018"/>
              <a:ext cx="63" cy="64"/>
            </a:xfrm>
            <a:prstGeom prst="ellipse">
              <a:avLst/>
            </a:prstGeom>
            <a:solidFill>
              <a:srgbClr val="000000"/>
            </a:solidFill>
            <a:ln w="19050">
              <a:solidFill>
                <a:srgbClr val="000000"/>
              </a:solidFill>
              <a:round/>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latin typeface="Times New Roman" panose="02020603050405020304" pitchFamily="18" charset="0"/>
              </a:endParaRPr>
            </a:p>
          </p:txBody>
        </p:sp>
      </p:grpSp>
      <p:graphicFrame>
        <p:nvGraphicFramePr>
          <p:cNvPr id="58376" name="Object 200"/>
          <p:cNvGraphicFramePr>
            <a:graphicFrameLocks noChangeAspect="1"/>
          </p:cNvGraphicFramePr>
          <p:nvPr/>
        </p:nvGraphicFramePr>
        <p:xfrm>
          <a:off x="2583114" y="2434307"/>
          <a:ext cx="2060575" cy="757237"/>
        </p:xfrm>
        <a:graphic>
          <a:graphicData uri="http://schemas.openxmlformats.org/presentationml/2006/ole">
            <mc:AlternateContent xmlns:mc="http://schemas.openxmlformats.org/markup-compatibility/2006">
              <mc:Choice xmlns:v="urn:schemas-microsoft-com:vml" Requires="v">
                <p:oleObj spid="_x0000_s49177" name="Equation" r:id="rId4" imgW="1066337" imgH="393529" progId="Equation.DSMT4">
                  <p:embed/>
                </p:oleObj>
              </mc:Choice>
              <mc:Fallback>
                <p:oleObj name="Equation" r:id="rId4" imgW="1066337" imgH="393529" progId="Equation.DSMT4">
                  <p:embed/>
                  <p:pic>
                    <p:nvPicPr>
                      <p:cNvPr id="58376" name="Object 200"/>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583114" y="2434307"/>
                        <a:ext cx="2060575" cy="757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58377" name="Object 14"/>
          <p:cNvGraphicFramePr>
            <a:graphicFrameLocks noChangeAspect="1"/>
          </p:cNvGraphicFramePr>
          <p:nvPr/>
        </p:nvGraphicFramePr>
        <p:xfrm>
          <a:off x="2295777" y="4450432"/>
          <a:ext cx="3246437" cy="739775"/>
        </p:xfrm>
        <a:graphic>
          <a:graphicData uri="http://schemas.openxmlformats.org/presentationml/2006/ole">
            <mc:AlternateContent xmlns:mc="http://schemas.openxmlformats.org/markup-compatibility/2006">
              <mc:Choice xmlns:v="urn:schemas-microsoft-com:vml" Requires="v">
                <p:oleObj spid="_x0000_s49178" name="Equation" r:id="rId6" imgW="1905000" imgH="431800" progId="Equation.DSMT4">
                  <p:embed/>
                </p:oleObj>
              </mc:Choice>
              <mc:Fallback>
                <p:oleObj name="Equation" r:id="rId6" imgW="1905000" imgH="431800" progId="Equation.DSMT4">
                  <p:embed/>
                  <p:pic>
                    <p:nvPicPr>
                      <p:cNvPr id="58377" name="Object 14"/>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295777" y="4450432"/>
                        <a:ext cx="3246437" cy="739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58378" name="Object 127"/>
          <p:cNvGraphicFramePr>
            <a:graphicFrameLocks noChangeAspect="1"/>
          </p:cNvGraphicFramePr>
          <p:nvPr/>
        </p:nvGraphicFramePr>
        <p:xfrm>
          <a:off x="2438652" y="3370932"/>
          <a:ext cx="2238375" cy="892175"/>
        </p:xfrm>
        <a:graphic>
          <a:graphicData uri="http://schemas.openxmlformats.org/presentationml/2006/ole">
            <mc:AlternateContent xmlns:mc="http://schemas.openxmlformats.org/markup-compatibility/2006">
              <mc:Choice xmlns:v="urn:schemas-microsoft-com:vml" Requires="v">
                <p:oleObj spid="_x0000_s49179" name="Equation" r:id="rId8" imgW="1218671" imgH="482391" progId="Equation.DSMT4">
                  <p:embed/>
                </p:oleObj>
              </mc:Choice>
              <mc:Fallback>
                <p:oleObj name="Equation" r:id="rId8" imgW="1218671" imgH="482391" progId="Equation.DSMT4">
                  <p:embed/>
                  <p:pic>
                    <p:nvPicPr>
                      <p:cNvPr id="58378" name="Object 127"/>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2438652" y="3370932"/>
                        <a:ext cx="2238375" cy="892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3899218630"/>
      </p:ext>
    </p:extLst>
  </p:cSld>
  <p:clrMapOvr>
    <a:masterClrMapping/>
  </p:clrMapOvr>
  <p:transition advTm="23712"/>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标题 1">
            <a:extLst>
              <a:ext uri="{FF2B5EF4-FFF2-40B4-BE49-F238E27FC236}">
                <a16:creationId xmlns:a16="http://schemas.microsoft.com/office/drawing/2014/main" id="{7A77F774-2153-4EB5-980B-9BFC4D7D1E1C}"/>
              </a:ext>
            </a:extLst>
          </p:cNvPr>
          <p:cNvSpPr>
            <a:spLocks noGrp="1"/>
          </p:cNvSpPr>
          <p:nvPr>
            <p:ph type="title"/>
          </p:nvPr>
        </p:nvSpPr>
        <p:spPr>
          <a:xfrm>
            <a:off x="838200" y="474784"/>
            <a:ext cx="10515600" cy="590429"/>
          </a:xfrm>
        </p:spPr>
        <p:txBody>
          <a:bodyPr>
            <a:normAutofit/>
          </a:bodyPr>
          <a:lstStyle/>
          <a:p>
            <a:r>
              <a:rPr kumimoji="1" lang="en-US" altLang="zh-CN" dirty="0">
                <a:latin typeface="微软雅黑" panose="020B0503020204020204" pitchFamily="34" charset="-122"/>
                <a:ea typeface="微软雅黑" panose="020B0503020204020204" pitchFamily="34" charset="-122"/>
              </a:rPr>
              <a:t>1</a:t>
            </a:r>
            <a:r>
              <a:rPr kumimoji="1" lang="zh-CN" altLang="en-US" dirty="0">
                <a:latin typeface="微软雅黑" panose="020B0503020204020204" pitchFamily="34" charset="-122"/>
                <a:ea typeface="微软雅黑" panose="020B0503020204020204" pitchFamily="34" charset="-122"/>
              </a:rPr>
              <a:t>、压控电压源型滤波电路</a:t>
            </a:r>
          </a:p>
        </p:txBody>
      </p:sp>
      <p:pic>
        <p:nvPicPr>
          <p:cNvPr id="7" name="图片 6">
            <a:extLst>
              <a:ext uri="{FF2B5EF4-FFF2-40B4-BE49-F238E27FC236}">
                <a16:creationId xmlns:a16="http://schemas.microsoft.com/office/drawing/2014/main" id="{486E14EF-200C-4E7F-B916-86F7E22D75BF}"/>
              </a:ext>
            </a:extLst>
          </p:cNvPr>
          <p:cNvPicPr>
            <a:picLocks noChangeAspect="1"/>
          </p:cNvPicPr>
          <p:nvPr/>
        </p:nvPicPr>
        <p:blipFill>
          <a:blip r:embed="rId2"/>
          <a:stretch>
            <a:fillRect/>
          </a:stretch>
        </p:blipFill>
        <p:spPr>
          <a:xfrm>
            <a:off x="1247860" y="1850628"/>
            <a:ext cx="10105940" cy="3714956"/>
          </a:xfrm>
          <a:prstGeom prst="rect">
            <a:avLst/>
          </a:prstGeom>
        </p:spPr>
      </p:pic>
    </p:spTree>
    <p:extLst>
      <p:ext uri="{BB962C8B-B14F-4D97-AF65-F5344CB8AC3E}">
        <p14:creationId xmlns:p14="http://schemas.microsoft.com/office/powerpoint/2010/main" val="1041076116"/>
      </p:ext>
    </p:extLst>
  </p:cSld>
  <p:clrMapOvr>
    <a:masterClrMapping/>
  </p:clrMapOvr>
  <mc:AlternateContent xmlns:mc="http://schemas.openxmlformats.org/markup-compatibility/2006" xmlns:p14="http://schemas.microsoft.com/office/powerpoint/2010/main">
    <mc:Choice Requires="p14">
      <p:transition spd="slow" p14:dur="999"/>
    </mc:Choice>
    <mc:Fallback xmlns="">
      <p:transition spd="slow"/>
    </mc:Fallback>
  </mc:AlternateContent>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a:extLst>
              <a:ext uri="{FF2B5EF4-FFF2-40B4-BE49-F238E27FC236}">
                <a16:creationId xmlns:a16="http://schemas.microsoft.com/office/drawing/2014/main" id="{B4CD6FF0-8A2E-4667-A821-F38767CC1EB5}"/>
              </a:ext>
            </a:extLst>
          </p:cNvPr>
          <p:cNvSpPr>
            <a:spLocks noGrp="1"/>
          </p:cNvSpPr>
          <p:nvPr>
            <p:ph type="title"/>
          </p:nvPr>
        </p:nvSpPr>
        <p:spPr>
          <a:xfrm>
            <a:off x="838200" y="474784"/>
            <a:ext cx="10515600" cy="590429"/>
          </a:xfrm>
        </p:spPr>
        <p:txBody>
          <a:bodyPr>
            <a:normAutofit/>
          </a:bodyPr>
          <a:lstStyle/>
          <a:p>
            <a:r>
              <a:rPr kumimoji="1" lang="en-US" altLang="zh-CN" dirty="0">
                <a:latin typeface="微软雅黑" panose="020B0503020204020204" pitchFamily="34" charset="-122"/>
                <a:ea typeface="微软雅黑" panose="020B0503020204020204" pitchFamily="34" charset="-122"/>
              </a:rPr>
              <a:t>1</a:t>
            </a:r>
            <a:r>
              <a:rPr kumimoji="1" lang="zh-CN" altLang="en-US" dirty="0">
                <a:latin typeface="微软雅黑" panose="020B0503020204020204" pitchFamily="34" charset="-122"/>
                <a:ea typeface="微软雅黑" panose="020B0503020204020204" pitchFamily="34" charset="-122"/>
              </a:rPr>
              <a:t>、压控电压源型滤波电路</a:t>
            </a:r>
          </a:p>
        </p:txBody>
      </p:sp>
      <p:sp>
        <p:nvSpPr>
          <p:cNvPr id="2" name="内容占位符 1">
            <a:extLst>
              <a:ext uri="{FF2B5EF4-FFF2-40B4-BE49-F238E27FC236}">
                <a16:creationId xmlns:a16="http://schemas.microsoft.com/office/drawing/2014/main" id="{2CAA4359-5795-40F4-96AE-69A44B261643}"/>
              </a:ext>
            </a:extLst>
          </p:cNvPr>
          <p:cNvSpPr>
            <a:spLocks noGrp="1"/>
          </p:cNvSpPr>
          <p:nvPr>
            <p:ph idx="4294967295"/>
          </p:nvPr>
        </p:nvSpPr>
        <p:spPr>
          <a:xfrm>
            <a:off x="838200" y="1199177"/>
            <a:ext cx="10515600" cy="4977788"/>
          </a:xfrm>
        </p:spPr>
        <p:txBody>
          <a:bodyPr/>
          <a:lstStyle/>
          <a:p>
            <a:r>
              <a:rPr lang="zh-CN" altLang="en-US" dirty="0">
                <a:latin typeface="微软雅黑" panose="020B0503020204020204" pitchFamily="34" charset="-122"/>
                <a:ea typeface="微软雅黑" panose="020B0503020204020204" pitchFamily="34" charset="-122"/>
              </a:rPr>
              <a:t>压控电压源电路构成的二阶滤波器</a:t>
            </a:r>
            <a:r>
              <a:rPr lang="en-US" altLang="zh-CN" dirty="0">
                <a:latin typeface="微软雅黑" panose="020B0503020204020204" pitchFamily="34" charset="-122"/>
                <a:ea typeface="微软雅黑" panose="020B0503020204020204" pitchFamily="34" charset="-122"/>
              </a:rPr>
              <a:t>α</a:t>
            </a:r>
            <a:r>
              <a:rPr lang="zh-CN" altLang="en-US" dirty="0">
                <a:latin typeface="微软雅黑" panose="020B0503020204020204" pitchFamily="34" charset="-122"/>
                <a:ea typeface="微软雅黑" panose="020B0503020204020204" pitchFamily="34" charset="-122"/>
              </a:rPr>
              <a:t>或</a:t>
            </a:r>
            <a:r>
              <a:rPr lang="en-US" altLang="zh-CN" dirty="0">
                <a:latin typeface="微软雅黑" panose="020B0503020204020204" pitchFamily="34" charset="-122"/>
                <a:ea typeface="微软雅黑" panose="020B0503020204020204" pitchFamily="34" charset="-122"/>
              </a:rPr>
              <a:t>Q</a:t>
            </a:r>
            <a:r>
              <a:rPr lang="zh-CN" altLang="en-US" dirty="0">
                <a:latin typeface="微软雅黑" panose="020B0503020204020204" pitchFamily="34" charset="-122"/>
                <a:ea typeface="微软雅黑" panose="020B0503020204020204" pitchFamily="34" charset="-122"/>
              </a:rPr>
              <a:t>表达式中都包含</a:t>
            </a:r>
            <a:r>
              <a:rPr lang="en-US" altLang="zh-CN" dirty="0" err="1">
                <a:latin typeface="微软雅黑" panose="020B0503020204020204" pitchFamily="34" charset="-122"/>
                <a:ea typeface="微软雅黑" panose="020B0503020204020204" pitchFamily="34" charset="-122"/>
              </a:rPr>
              <a:t>Kf</a:t>
            </a:r>
            <a:r>
              <a:rPr lang="zh-CN" altLang="en-US" dirty="0">
                <a:latin typeface="微软雅黑" panose="020B0503020204020204" pitchFamily="34" charset="-122"/>
                <a:ea typeface="微软雅黑" panose="020B0503020204020204" pitchFamily="34" charset="-122"/>
              </a:rPr>
              <a:t>项，说明增益过大很容易导致自激振荡，这是因为电路中存在正反馈。除此之外，这种电路灵敏度也比较高，不适宜作高性能滤波电路。其优点是电路简单，并且对放大器理想程度要求也比较低，成本低，经济性好。</a:t>
            </a:r>
          </a:p>
          <a:p>
            <a:endParaRPr lang="zh-CN" altLang="en-US"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998337298"/>
      </p:ext>
    </p:extLst>
  </p:cSld>
  <p:clrMapOvr>
    <a:masterClrMapping/>
  </p:clrMapOvr>
  <mc:AlternateContent xmlns:mc="http://schemas.openxmlformats.org/markup-compatibility/2006" xmlns:p14="http://schemas.microsoft.com/office/powerpoint/2010/main">
    <mc:Choice Requires="p14">
      <p:transition spd="slow" p14:dur="999"/>
    </mc:Choice>
    <mc:Fallback xmlns="">
      <p:transition spd="slow"/>
    </mc:Fallback>
  </mc:AlternateContent>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 name="Text Box 54"/>
          <p:cNvSpPr>
            <a:spLocks noGrp="1" noChangeArrowheads="1"/>
          </p:cNvSpPr>
          <p:nvPr>
            <p:ph type="title"/>
          </p:nvPr>
        </p:nvSpPr>
        <p:spPr>
          <a:xfrm>
            <a:off x="838200" y="474784"/>
            <a:ext cx="10515600" cy="590429"/>
          </a:xfrm>
          <a:noFill/>
          <a:extLst>
            <a:ext uri="{91240B29-F687-4F45-9708-019B960494DF}">
              <a14:hiddenLine xmlns:a14="http://schemas.microsoft.com/office/drawing/2010/main" w="12700" cap="sq">
                <a:solidFill>
                  <a:schemeClr val="tx1"/>
                </a:solidFill>
                <a:miter lim="800000"/>
                <a:headEnd/>
                <a:tailEnd/>
              </a14:hiddenLine>
            </a:ext>
          </a:extLst>
        </p:spPr>
        <p:txBody>
          <a:bodyPr/>
          <a:lstStyle/>
          <a:p>
            <a:pPr marL="342900" indent="-342900">
              <a:spcBef>
                <a:spcPct val="50000"/>
              </a:spcBef>
              <a:buClr>
                <a:schemeClr val="tx2"/>
              </a:buClr>
            </a:pPr>
            <a:r>
              <a:rPr kumimoji="1" lang="en-US" altLang="zh-CN" dirty="0">
                <a:latin typeface="微软雅黑" panose="020B0503020204020204" pitchFamily="34" charset="-122"/>
                <a:ea typeface="微软雅黑" panose="020B0503020204020204" pitchFamily="34" charset="-122"/>
              </a:rPr>
              <a:t>2</a:t>
            </a:r>
            <a:r>
              <a:rPr kumimoji="1" lang="zh-CN" altLang="en-US" dirty="0">
                <a:latin typeface="微软雅黑" panose="020B0503020204020204" pitchFamily="34" charset="-122"/>
                <a:ea typeface="微软雅黑" panose="020B0503020204020204" pitchFamily="34" charset="-122"/>
              </a:rPr>
              <a:t>、无限增益多路反馈型滤波电路</a:t>
            </a:r>
          </a:p>
        </p:txBody>
      </p:sp>
      <p:sp>
        <p:nvSpPr>
          <p:cNvPr id="2" name="内容占位符 1"/>
          <p:cNvSpPr>
            <a:spLocks noGrp="1"/>
          </p:cNvSpPr>
          <p:nvPr>
            <p:ph idx="4294967295"/>
          </p:nvPr>
        </p:nvSpPr>
        <p:spPr>
          <a:xfrm>
            <a:off x="838200" y="1199177"/>
            <a:ext cx="10515600" cy="4977788"/>
          </a:xfrm>
        </p:spPr>
        <p:txBody>
          <a:bodyPr>
            <a:normAutofit/>
          </a:bodyPr>
          <a:lstStyle/>
          <a:p>
            <a:r>
              <a:rPr lang="zh-CN" altLang="en-US" dirty="0">
                <a:latin typeface="微软雅黑" panose="020B0503020204020204" pitchFamily="34" charset="-122"/>
                <a:ea typeface="微软雅黑" panose="020B0503020204020204" pitchFamily="34" charset="-122"/>
              </a:rPr>
              <a:t>由一个理论上具有无限增益的运算放大器与多路反馈网络构成的滤波电路。</a:t>
            </a:r>
          </a:p>
          <a:p>
            <a:pPr lvl="1"/>
            <a:r>
              <a:rPr lang="zh-CN" altLang="en-US" dirty="0">
                <a:latin typeface="微软雅黑" panose="020B0503020204020204" pitchFamily="34" charset="-122"/>
                <a:ea typeface="微软雅黑" panose="020B0503020204020204" pitchFamily="34" charset="-122"/>
              </a:rPr>
              <a:t>不存在正反馈，因而总是稳定的。其不足之处在于这种电路对运算放大器理想程度要求比较高，调整也不方便。</a:t>
            </a:r>
          </a:p>
          <a:p>
            <a:pPr lvl="1"/>
            <a:r>
              <a:rPr lang="zh-CN" altLang="en-US" dirty="0">
                <a:latin typeface="微软雅黑" panose="020B0503020204020204" pitchFamily="34" charset="-122"/>
                <a:ea typeface="微软雅黑" panose="020B0503020204020204" pitchFamily="34" charset="-122"/>
              </a:rPr>
              <a:t>运放为反相输入，是电路有倒相作用。</a:t>
            </a:r>
          </a:p>
          <a:p>
            <a:pPr lvl="1"/>
            <a:r>
              <a:rPr lang="zh-CN" altLang="en-US" dirty="0">
                <a:latin typeface="微软雅黑" panose="020B0503020204020204" pitchFamily="34" charset="-122"/>
                <a:ea typeface="微软雅黑" panose="020B0503020204020204" pitchFamily="34" charset="-122"/>
              </a:rPr>
              <a:t>可构成低通、高通或带通，不能构成带阻滤波电路</a:t>
            </a:r>
          </a:p>
          <a:p>
            <a:endParaRPr lang="zh-CN" altLang="en-US" dirty="0">
              <a:latin typeface="微软雅黑" panose="020B0503020204020204" pitchFamily="34" charset="-122"/>
              <a:ea typeface="微软雅黑" panose="020B0503020204020204" pitchFamily="34" charset="-122"/>
            </a:endParaRPr>
          </a:p>
        </p:txBody>
      </p:sp>
      <p:grpSp>
        <p:nvGrpSpPr>
          <p:cNvPr id="4" name="Group 3"/>
          <p:cNvGrpSpPr>
            <a:grpSpLocks/>
          </p:cNvGrpSpPr>
          <p:nvPr/>
        </p:nvGrpSpPr>
        <p:grpSpPr bwMode="auto">
          <a:xfrm>
            <a:off x="3964161" y="4206510"/>
            <a:ext cx="3859365" cy="2323165"/>
            <a:chOff x="1920" y="1776"/>
            <a:chExt cx="1968" cy="1068"/>
          </a:xfrm>
        </p:grpSpPr>
        <p:sp>
          <p:nvSpPr>
            <p:cNvPr id="5" name="Line 4"/>
            <p:cNvSpPr>
              <a:spLocks noChangeShapeType="1"/>
            </p:cNvSpPr>
            <p:nvPr/>
          </p:nvSpPr>
          <p:spPr bwMode="auto">
            <a:xfrm>
              <a:off x="2411" y="2127"/>
              <a:ext cx="184"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6" name="Rectangle 5"/>
            <p:cNvSpPr>
              <a:spLocks noChangeArrowheads="1"/>
            </p:cNvSpPr>
            <p:nvPr/>
          </p:nvSpPr>
          <p:spPr bwMode="auto">
            <a:xfrm>
              <a:off x="2809" y="1877"/>
              <a:ext cx="75" cy="164"/>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7" name="Line 6"/>
            <p:cNvSpPr>
              <a:spLocks noChangeShapeType="1"/>
            </p:cNvSpPr>
            <p:nvPr/>
          </p:nvSpPr>
          <p:spPr bwMode="auto">
            <a:xfrm rot="5403424">
              <a:off x="2802" y="1833"/>
              <a:ext cx="88"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8" name="Line 7"/>
            <p:cNvSpPr>
              <a:spLocks noChangeShapeType="1"/>
            </p:cNvSpPr>
            <p:nvPr/>
          </p:nvSpPr>
          <p:spPr bwMode="auto">
            <a:xfrm>
              <a:off x="2847" y="2041"/>
              <a:ext cx="0" cy="89"/>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9" name="Rectangle 8"/>
            <p:cNvSpPr>
              <a:spLocks noChangeArrowheads="1"/>
            </p:cNvSpPr>
            <p:nvPr/>
          </p:nvSpPr>
          <p:spPr bwMode="auto">
            <a:xfrm>
              <a:off x="2461" y="1875"/>
              <a:ext cx="74" cy="164"/>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0" name="Line 9"/>
            <p:cNvSpPr>
              <a:spLocks noChangeShapeType="1"/>
            </p:cNvSpPr>
            <p:nvPr/>
          </p:nvSpPr>
          <p:spPr bwMode="auto">
            <a:xfrm rot="5403424">
              <a:off x="2454" y="1831"/>
              <a:ext cx="88"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1" name="Line 10"/>
            <p:cNvSpPr>
              <a:spLocks noChangeShapeType="1"/>
            </p:cNvSpPr>
            <p:nvPr/>
          </p:nvSpPr>
          <p:spPr bwMode="auto">
            <a:xfrm>
              <a:off x="2499" y="2039"/>
              <a:ext cx="0" cy="89"/>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2" name="Rectangle 11"/>
            <p:cNvSpPr>
              <a:spLocks noChangeArrowheads="1"/>
            </p:cNvSpPr>
            <p:nvPr/>
          </p:nvSpPr>
          <p:spPr bwMode="auto">
            <a:xfrm>
              <a:off x="2996" y="1908"/>
              <a:ext cx="336" cy="566"/>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0000"/>
                  </a:solidFill>
                </a14:hiddenFill>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3" name="AutoShape 12"/>
            <p:cNvSpPr>
              <a:spLocks noChangeArrowheads="1"/>
            </p:cNvSpPr>
            <p:nvPr/>
          </p:nvSpPr>
          <p:spPr bwMode="auto">
            <a:xfrm rot="5400000">
              <a:off x="3097" y="1966"/>
              <a:ext cx="113" cy="94"/>
            </a:xfrm>
            <a:prstGeom prst="triangle">
              <a:avLst>
                <a:gd name="adj" fmla="val 50000"/>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4" name="Text Box 13"/>
            <p:cNvSpPr txBox="1">
              <a:spLocks noChangeArrowheads="1"/>
            </p:cNvSpPr>
            <p:nvPr/>
          </p:nvSpPr>
          <p:spPr bwMode="auto">
            <a:xfrm>
              <a:off x="3218" y="1960"/>
              <a:ext cx="102" cy="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a:r>
                <a:rPr lang="en-US" altLang="zh-CN">
                  <a:latin typeface="宋体" panose="02010600030101010101" pitchFamily="2" charset="-122"/>
                </a:rPr>
                <a:t>∞</a:t>
              </a:r>
              <a:endParaRPr lang="en-US" altLang="zh-CN">
                <a:latin typeface="Times New Roman" panose="02020603050405020304" pitchFamily="18" charset="0"/>
              </a:endParaRPr>
            </a:p>
          </p:txBody>
        </p:sp>
        <p:sp>
          <p:nvSpPr>
            <p:cNvPr id="15" name="Line 14"/>
            <p:cNvSpPr>
              <a:spLocks noChangeShapeType="1"/>
            </p:cNvSpPr>
            <p:nvPr/>
          </p:nvSpPr>
          <p:spPr bwMode="auto">
            <a:xfrm>
              <a:off x="2849" y="2129"/>
              <a:ext cx="145"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6" name="Line 15"/>
            <p:cNvSpPr>
              <a:spLocks noChangeShapeType="1"/>
            </p:cNvSpPr>
            <p:nvPr/>
          </p:nvSpPr>
          <p:spPr bwMode="auto">
            <a:xfrm>
              <a:off x="2849" y="2358"/>
              <a:ext cx="145"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7" name="Line 16"/>
            <p:cNvSpPr>
              <a:spLocks noChangeShapeType="1"/>
            </p:cNvSpPr>
            <p:nvPr/>
          </p:nvSpPr>
          <p:spPr bwMode="auto">
            <a:xfrm>
              <a:off x="3332" y="2231"/>
              <a:ext cx="196"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8" name="Text Box 17"/>
            <p:cNvSpPr txBox="1">
              <a:spLocks noChangeArrowheads="1"/>
            </p:cNvSpPr>
            <p:nvPr/>
          </p:nvSpPr>
          <p:spPr bwMode="auto">
            <a:xfrm>
              <a:off x="3029" y="2068"/>
              <a:ext cx="95" cy="1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a:r>
                <a:rPr lang="en-US" altLang="zh-CN">
                  <a:latin typeface="宋体" panose="02010600030101010101" pitchFamily="2" charset="-122"/>
                </a:rPr>
                <a:t>-</a:t>
              </a:r>
              <a:endParaRPr lang="en-US" altLang="zh-CN">
                <a:latin typeface="Times New Roman" panose="02020603050405020304" pitchFamily="18" charset="0"/>
              </a:endParaRPr>
            </a:p>
          </p:txBody>
        </p:sp>
        <p:sp>
          <p:nvSpPr>
            <p:cNvPr id="19" name="Text Box 18"/>
            <p:cNvSpPr txBox="1">
              <a:spLocks noChangeArrowheads="1"/>
            </p:cNvSpPr>
            <p:nvPr/>
          </p:nvSpPr>
          <p:spPr bwMode="auto">
            <a:xfrm>
              <a:off x="3031" y="2296"/>
              <a:ext cx="77" cy="1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a:r>
                <a:rPr lang="en-US" altLang="zh-CN">
                  <a:latin typeface="宋体" panose="02010600030101010101" pitchFamily="2" charset="-122"/>
                </a:rPr>
                <a:t>+</a:t>
              </a:r>
              <a:endParaRPr lang="en-US" altLang="zh-CN">
                <a:latin typeface="Times New Roman" panose="02020603050405020304" pitchFamily="18" charset="0"/>
              </a:endParaRPr>
            </a:p>
          </p:txBody>
        </p:sp>
        <p:sp>
          <p:nvSpPr>
            <p:cNvPr id="20" name="Text Box 19"/>
            <p:cNvSpPr txBox="1">
              <a:spLocks noChangeArrowheads="1"/>
            </p:cNvSpPr>
            <p:nvPr/>
          </p:nvSpPr>
          <p:spPr bwMode="auto">
            <a:xfrm>
              <a:off x="3251" y="2176"/>
              <a:ext cx="86" cy="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a:r>
                <a:rPr lang="en-US" altLang="zh-CN">
                  <a:latin typeface="宋体" panose="02010600030101010101" pitchFamily="2" charset="-122"/>
                </a:rPr>
                <a:t>+</a:t>
              </a:r>
              <a:endParaRPr lang="en-US" altLang="zh-CN">
                <a:latin typeface="Times New Roman" panose="02020603050405020304" pitchFamily="18" charset="0"/>
              </a:endParaRPr>
            </a:p>
          </p:txBody>
        </p:sp>
        <p:sp>
          <p:nvSpPr>
            <p:cNvPr id="21" name="Text Box 20"/>
            <p:cNvSpPr txBox="1">
              <a:spLocks noChangeArrowheads="1"/>
            </p:cNvSpPr>
            <p:nvPr/>
          </p:nvSpPr>
          <p:spPr bwMode="auto">
            <a:xfrm>
              <a:off x="3156" y="2300"/>
              <a:ext cx="95" cy="1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a:r>
                <a:rPr lang="en-US" altLang="zh-CN">
                  <a:latin typeface="Times New Roman" panose="02020603050405020304" pitchFamily="18" charset="0"/>
                </a:rPr>
                <a:t>N</a:t>
              </a:r>
            </a:p>
          </p:txBody>
        </p:sp>
        <p:sp>
          <p:nvSpPr>
            <p:cNvPr id="22" name="Rectangle 21"/>
            <p:cNvSpPr>
              <a:spLocks noChangeArrowheads="1"/>
            </p:cNvSpPr>
            <p:nvPr/>
          </p:nvSpPr>
          <p:spPr bwMode="auto">
            <a:xfrm>
              <a:off x="2589" y="2096"/>
              <a:ext cx="168" cy="66"/>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3" name="Line 22"/>
            <p:cNvSpPr>
              <a:spLocks noChangeShapeType="1"/>
            </p:cNvSpPr>
            <p:nvPr/>
          </p:nvSpPr>
          <p:spPr bwMode="auto">
            <a:xfrm>
              <a:off x="2757" y="2130"/>
              <a:ext cx="88"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4" name="Rectangle 23"/>
            <p:cNvSpPr>
              <a:spLocks noChangeArrowheads="1"/>
            </p:cNvSpPr>
            <p:nvPr/>
          </p:nvSpPr>
          <p:spPr bwMode="auto">
            <a:xfrm>
              <a:off x="2463" y="2298"/>
              <a:ext cx="75" cy="164"/>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5" name="Line 24"/>
            <p:cNvSpPr>
              <a:spLocks noChangeShapeType="1"/>
            </p:cNvSpPr>
            <p:nvPr/>
          </p:nvSpPr>
          <p:spPr bwMode="auto">
            <a:xfrm rot="5403424">
              <a:off x="2418" y="2216"/>
              <a:ext cx="164"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6" name="Line 25"/>
            <p:cNvSpPr>
              <a:spLocks noChangeShapeType="1"/>
            </p:cNvSpPr>
            <p:nvPr/>
          </p:nvSpPr>
          <p:spPr bwMode="auto">
            <a:xfrm>
              <a:off x="2502" y="2462"/>
              <a:ext cx="0" cy="241"/>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7" name="Oval 26"/>
            <p:cNvSpPr>
              <a:spLocks noChangeArrowheads="1"/>
            </p:cNvSpPr>
            <p:nvPr/>
          </p:nvSpPr>
          <p:spPr bwMode="auto">
            <a:xfrm>
              <a:off x="2835" y="2120"/>
              <a:ext cx="27" cy="27"/>
            </a:xfrm>
            <a:prstGeom prst="ellipse">
              <a:avLst/>
            </a:prstGeom>
            <a:noFill/>
            <a:ln w="9525">
              <a:solidFill>
                <a:srgbClr val="000000"/>
              </a:solidFill>
              <a:round/>
              <a:headEnd/>
              <a:tailEnd/>
            </a:ln>
            <a:extLst>
              <a:ext uri="{909E8E84-426E-40DD-AFC4-6F175D3DCCD1}">
                <a14:hiddenFill xmlns:a14="http://schemas.microsoft.com/office/drawing/2010/main">
                  <a:solidFill>
                    <a:srgbClr val="000000"/>
                  </a:solidFill>
                </a14:hiddenFill>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8" name="Oval 27"/>
            <p:cNvSpPr>
              <a:spLocks noChangeArrowheads="1"/>
            </p:cNvSpPr>
            <p:nvPr/>
          </p:nvSpPr>
          <p:spPr bwMode="auto">
            <a:xfrm>
              <a:off x="2487" y="2112"/>
              <a:ext cx="27" cy="27"/>
            </a:xfrm>
            <a:prstGeom prst="ellipse">
              <a:avLst/>
            </a:prstGeom>
            <a:noFill/>
            <a:ln w="9525">
              <a:solidFill>
                <a:srgbClr val="000000"/>
              </a:solidFill>
              <a:round/>
              <a:headEnd/>
              <a:tailEnd/>
            </a:ln>
            <a:extLst>
              <a:ext uri="{909E8E84-426E-40DD-AFC4-6F175D3DCCD1}">
                <a14:hiddenFill xmlns:a14="http://schemas.microsoft.com/office/drawing/2010/main">
                  <a:solidFill>
                    <a:srgbClr val="000000"/>
                  </a:solidFill>
                </a14:hiddenFill>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9" name="Oval 28"/>
            <p:cNvSpPr>
              <a:spLocks noChangeArrowheads="1"/>
            </p:cNvSpPr>
            <p:nvPr/>
          </p:nvSpPr>
          <p:spPr bwMode="auto">
            <a:xfrm>
              <a:off x="2830" y="1776"/>
              <a:ext cx="27" cy="27"/>
            </a:xfrm>
            <a:prstGeom prst="ellipse">
              <a:avLst/>
            </a:prstGeom>
            <a:noFill/>
            <a:ln w="9525">
              <a:solidFill>
                <a:srgbClr val="000000"/>
              </a:solidFill>
              <a:round/>
              <a:headEnd/>
              <a:tailEnd/>
            </a:ln>
            <a:extLst>
              <a:ext uri="{909E8E84-426E-40DD-AFC4-6F175D3DCCD1}">
                <a14:hiddenFill xmlns:a14="http://schemas.microsoft.com/office/drawing/2010/main">
                  <a:solidFill>
                    <a:srgbClr val="000000"/>
                  </a:solidFill>
                </a14:hiddenFill>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30" name="Oval 29"/>
            <p:cNvSpPr>
              <a:spLocks noChangeArrowheads="1"/>
            </p:cNvSpPr>
            <p:nvPr/>
          </p:nvSpPr>
          <p:spPr bwMode="auto">
            <a:xfrm>
              <a:off x="3430" y="2222"/>
              <a:ext cx="28" cy="27"/>
            </a:xfrm>
            <a:prstGeom prst="ellipse">
              <a:avLst/>
            </a:prstGeom>
            <a:noFill/>
            <a:ln w="9525">
              <a:solidFill>
                <a:srgbClr val="000000"/>
              </a:solidFill>
              <a:round/>
              <a:headEnd/>
              <a:tailEnd/>
            </a:ln>
            <a:extLst>
              <a:ext uri="{909E8E84-426E-40DD-AFC4-6F175D3DCCD1}">
                <a14:hiddenFill xmlns:a14="http://schemas.microsoft.com/office/drawing/2010/main">
                  <a:solidFill>
                    <a:srgbClr val="000000"/>
                  </a:solidFill>
                </a14:hiddenFill>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31" name="Oval 30"/>
            <p:cNvSpPr>
              <a:spLocks noChangeArrowheads="1"/>
            </p:cNvSpPr>
            <p:nvPr/>
          </p:nvSpPr>
          <p:spPr bwMode="auto">
            <a:xfrm>
              <a:off x="2488" y="2700"/>
              <a:ext cx="27" cy="27"/>
            </a:xfrm>
            <a:prstGeom prst="ellipse">
              <a:avLst/>
            </a:prstGeom>
            <a:noFill/>
            <a:ln w="9525">
              <a:solidFill>
                <a:srgbClr val="000000"/>
              </a:solidFill>
              <a:round/>
              <a:headEnd/>
              <a:tailEnd/>
            </a:ln>
            <a:extLst>
              <a:ext uri="{909E8E84-426E-40DD-AFC4-6F175D3DCCD1}">
                <a14:hiddenFill xmlns:a14="http://schemas.microsoft.com/office/drawing/2010/main">
                  <a:solidFill>
                    <a:srgbClr val="000000"/>
                  </a:solidFill>
                </a14:hiddenFill>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32" name="Oval 31"/>
            <p:cNvSpPr>
              <a:spLocks noChangeArrowheads="1"/>
            </p:cNvSpPr>
            <p:nvPr/>
          </p:nvSpPr>
          <p:spPr bwMode="auto">
            <a:xfrm>
              <a:off x="2835" y="2699"/>
              <a:ext cx="27" cy="27"/>
            </a:xfrm>
            <a:prstGeom prst="ellipse">
              <a:avLst/>
            </a:prstGeom>
            <a:noFill/>
            <a:ln w="9525">
              <a:solidFill>
                <a:srgbClr val="000000"/>
              </a:solidFill>
              <a:round/>
              <a:headEnd/>
              <a:tailEnd/>
            </a:ln>
            <a:extLst>
              <a:ext uri="{909E8E84-426E-40DD-AFC4-6F175D3DCCD1}">
                <a14:hiddenFill xmlns:a14="http://schemas.microsoft.com/office/drawing/2010/main">
                  <a:solidFill>
                    <a:srgbClr val="000000"/>
                  </a:solidFill>
                </a14:hiddenFill>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33" name="Line 32"/>
            <p:cNvSpPr>
              <a:spLocks noChangeShapeType="1"/>
            </p:cNvSpPr>
            <p:nvPr/>
          </p:nvSpPr>
          <p:spPr bwMode="auto">
            <a:xfrm>
              <a:off x="2498" y="1787"/>
              <a:ext cx="946" cy="0"/>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4" name="Rectangle 33"/>
            <p:cNvSpPr>
              <a:spLocks noChangeArrowheads="1"/>
            </p:cNvSpPr>
            <p:nvPr/>
          </p:nvSpPr>
          <p:spPr bwMode="auto">
            <a:xfrm>
              <a:off x="2811" y="2451"/>
              <a:ext cx="74" cy="164"/>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35" name="Line 34"/>
            <p:cNvSpPr>
              <a:spLocks noChangeShapeType="1"/>
            </p:cNvSpPr>
            <p:nvPr/>
          </p:nvSpPr>
          <p:spPr bwMode="auto">
            <a:xfrm rot="5403424">
              <a:off x="2800" y="2405"/>
              <a:ext cx="93"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36" name="Line 35"/>
            <p:cNvSpPr>
              <a:spLocks noChangeShapeType="1"/>
            </p:cNvSpPr>
            <p:nvPr/>
          </p:nvSpPr>
          <p:spPr bwMode="auto">
            <a:xfrm>
              <a:off x="2848" y="2615"/>
              <a:ext cx="0" cy="225"/>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37" name="Line 36"/>
            <p:cNvSpPr>
              <a:spLocks noChangeShapeType="1"/>
            </p:cNvSpPr>
            <p:nvPr/>
          </p:nvSpPr>
          <p:spPr bwMode="auto">
            <a:xfrm>
              <a:off x="3441" y="1792"/>
              <a:ext cx="0" cy="447"/>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8" name="Line 37"/>
            <p:cNvSpPr>
              <a:spLocks noChangeShapeType="1"/>
            </p:cNvSpPr>
            <p:nvPr/>
          </p:nvSpPr>
          <p:spPr bwMode="auto">
            <a:xfrm flipH="1">
              <a:off x="2137" y="2714"/>
              <a:ext cx="1384" cy="0"/>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9" name="Oval 38"/>
            <p:cNvSpPr>
              <a:spLocks noChangeArrowheads="1"/>
            </p:cNvSpPr>
            <p:nvPr/>
          </p:nvSpPr>
          <p:spPr bwMode="auto">
            <a:xfrm>
              <a:off x="3529" y="2218"/>
              <a:ext cx="34" cy="35"/>
            </a:xfrm>
            <a:prstGeom prst="ellipse">
              <a:avLst/>
            </a:pr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40" name="Oval 39"/>
            <p:cNvSpPr>
              <a:spLocks noChangeArrowheads="1"/>
            </p:cNvSpPr>
            <p:nvPr/>
          </p:nvSpPr>
          <p:spPr bwMode="auto">
            <a:xfrm>
              <a:off x="2118" y="2111"/>
              <a:ext cx="34" cy="34"/>
            </a:xfrm>
            <a:prstGeom prst="ellipse">
              <a:avLst/>
            </a:pr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41" name="Oval 40"/>
            <p:cNvSpPr>
              <a:spLocks noChangeArrowheads="1"/>
            </p:cNvSpPr>
            <p:nvPr/>
          </p:nvSpPr>
          <p:spPr bwMode="auto">
            <a:xfrm>
              <a:off x="2116" y="2698"/>
              <a:ext cx="34" cy="34"/>
            </a:xfrm>
            <a:prstGeom prst="ellipse">
              <a:avLst/>
            </a:pr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42" name="Oval 41"/>
            <p:cNvSpPr>
              <a:spLocks noChangeArrowheads="1"/>
            </p:cNvSpPr>
            <p:nvPr/>
          </p:nvSpPr>
          <p:spPr bwMode="auto">
            <a:xfrm>
              <a:off x="3528" y="2698"/>
              <a:ext cx="34" cy="34"/>
            </a:xfrm>
            <a:prstGeom prst="ellipse">
              <a:avLst/>
            </a:pr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43" name="Line 42"/>
            <p:cNvSpPr>
              <a:spLocks noChangeShapeType="1"/>
            </p:cNvSpPr>
            <p:nvPr/>
          </p:nvSpPr>
          <p:spPr bwMode="auto">
            <a:xfrm>
              <a:off x="2783" y="2844"/>
              <a:ext cx="133" cy="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4" name="Text Box 43"/>
            <p:cNvSpPr txBox="1">
              <a:spLocks noChangeArrowheads="1"/>
            </p:cNvSpPr>
            <p:nvPr/>
          </p:nvSpPr>
          <p:spPr bwMode="auto">
            <a:xfrm>
              <a:off x="2626" y="1848"/>
              <a:ext cx="278" cy="1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a:r>
                <a:rPr lang="en-US" altLang="zh-CN" i="1">
                  <a:latin typeface="Times New Roman" panose="02020603050405020304" pitchFamily="18" charset="0"/>
                </a:rPr>
                <a:t>Y</a:t>
              </a:r>
              <a:r>
                <a:rPr lang="en-US" altLang="zh-CN" baseline="-25000">
                  <a:latin typeface="Times New Roman" panose="02020603050405020304" pitchFamily="18" charset="0"/>
                </a:rPr>
                <a:t>4</a:t>
              </a:r>
            </a:p>
          </p:txBody>
        </p:sp>
        <p:sp>
          <p:nvSpPr>
            <p:cNvPr id="45" name="Text Box 44"/>
            <p:cNvSpPr txBox="1">
              <a:spLocks noChangeArrowheads="1"/>
            </p:cNvSpPr>
            <p:nvPr/>
          </p:nvSpPr>
          <p:spPr bwMode="auto">
            <a:xfrm>
              <a:off x="2208" y="2124"/>
              <a:ext cx="313" cy="2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a:r>
                <a:rPr lang="en-US" altLang="zh-CN" i="1">
                  <a:latin typeface="Times New Roman" panose="02020603050405020304" pitchFamily="18" charset="0"/>
                </a:rPr>
                <a:t>Y</a:t>
              </a:r>
              <a:r>
                <a:rPr lang="en-US" altLang="zh-CN" baseline="-25000">
                  <a:latin typeface="Times New Roman" panose="02020603050405020304" pitchFamily="18" charset="0"/>
                </a:rPr>
                <a:t>1</a:t>
              </a:r>
            </a:p>
          </p:txBody>
        </p:sp>
        <p:sp>
          <p:nvSpPr>
            <p:cNvPr id="46" name="Text Box 45"/>
            <p:cNvSpPr txBox="1">
              <a:spLocks noChangeArrowheads="1"/>
            </p:cNvSpPr>
            <p:nvPr/>
          </p:nvSpPr>
          <p:spPr bwMode="auto">
            <a:xfrm>
              <a:off x="2275" y="1824"/>
              <a:ext cx="317" cy="1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a:r>
                <a:rPr lang="en-US" altLang="zh-CN" i="1">
                  <a:latin typeface="Times New Roman" panose="02020603050405020304" pitchFamily="18" charset="0"/>
                </a:rPr>
                <a:t>Y</a:t>
              </a:r>
              <a:r>
                <a:rPr lang="en-US" altLang="zh-CN" baseline="-25000">
                  <a:latin typeface="Times New Roman" panose="02020603050405020304" pitchFamily="18" charset="0"/>
                </a:rPr>
                <a:t>3</a:t>
              </a:r>
            </a:p>
          </p:txBody>
        </p:sp>
        <p:sp>
          <p:nvSpPr>
            <p:cNvPr id="47" name="Text Box 46"/>
            <p:cNvSpPr txBox="1">
              <a:spLocks noChangeArrowheads="1"/>
            </p:cNvSpPr>
            <p:nvPr/>
          </p:nvSpPr>
          <p:spPr bwMode="auto">
            <a:xfrm>
              <a:off x="2561" y="2132"/>
              <a:ext cx="343" cy="2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a:r>
                <a:rPr lang="en-US" altLang="zh-CN" i="1">
                  <a:latin typeface="Times New Roman" panose="02020603050405020304" pitchFamily="18" charset="0"/>
                </a:rPr>
                <a:t>Y</a:t>
              </a:r>
              <a:r>
                <a:rPr lang="en-US" altLang="zh-CN" baseline="-25000">
                  <a:latin typeface="Times New Roman" panose="02020603050405020304" pitchFamily="18" charset="0"/>
                </a:rPr>
                <a:t>2</a:t>
              </a:r>
            </a:p>
          </p:txBody>
        </p:sp>
        <p:sp>
          <p:nvSpPr>
            <p:cNvPr id="48" name="Rectangle 47"/>
            <p:cNvSpPr>
              <a:spLocks noChangeArrowheads="1"/>
            </p:cNvSpPr>
            <p:nvPr/>
          </p:nvSpPr>
          <p:spPr bwMode="auto">
            <a:xfrm>
              <a:off x="2242" y="2094"/>
              <a:ext cx="169" cy="6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49" name="Line 48"/>
            <p:cNvSpPr>
              <a:spLocks noChangeShapeType="1"/>
            </p:cNvSpPr>
            <p:nvPr/>
          </p:nvSpPr>
          <p:spPr bwMode="auto">
            <a:xfrm>
              <a:off x="2154" y="2127"/>
              <a:ext cx="88"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0" name="Text Box 49"/>
            <p:cNvSpPr txBox="1">
              <a:spLocks noChangeArrowheads="1"/>
            </p:cNvSpPr>
            <p:nvPr/>
          </p:nvSpPr>
          <p:spPr bwMode="auto">
            <a:xfrm>
              <a:off x="2279" y="2282"/>
              <a:ext cx="289" cy="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a:r>
                <a:rPr lang="en-US" altLang="zh-CN" i="1">
                  <a:latin typeface="Times New Roman" panose="02020603050405020304" pitchFamily="18" charset="0"/>
                </a:rPr>
                <a:t>Y</a:t>
              </a:r>
              <a:r>
                <a:rPr lang="en-US" altLang="zh-CN" baseline="-25000">
                  <a:latin typeface="Times New Roman" panose="02020603050405020304" pitchFamily="18" charset="0"/>
                </a:rPr>
                <a:t>5</a:t>
              </a:r>
            </a:p>
          </p:txBody>
        </p:sp>
        <p:sp>
          <p:nvSpPr>
            <p:cNvPr id="51" name="Text Box 50"/>
            <p:cNvSpPr txBox="1">
              <a:spLocks noChangeArrowheads="1"/>
            </p:cNvSpPr>
            <p:nvPr/>
          </p:nvSpPr>
          <p:spPr bwMode="auto">
            <a:xfrm>
              <a:off x="2658" y="2450"/>
              <a:ext cx="231" cy="1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a:r>
                <a:rPr lang="en-US" altLang="zh-CN" i="1">
                  <a:latin typeface="Times New Roman" panose="02020603050405020304" pitchFamily="18" charset="0"/>
                </a:rPr>
                <a:t>R</a:t>
              </a:r>
              <a:endParaRPr lang="en-US" altLang="zh-CN" baseline="-25000">
                <a:latin typeface="Times New Roman" panose="02020603050405020304" pitchFamily="18" charset="0"/>
              </a:endParaRPr>
            </a:p>
          </p:txBody>
        </p:sp>
        <p:sp>
          <p:nvSpPr>
            <p:cNvPr id="52" name="Text Box 51"/>
            <p:cNvSpPr txBox="1">
              <a:spLocks noChangeArrowheads="1"/>
            </p:cNvSpPr>
            <p:nvPr/>
          </p:nvSpPr>
          <p:spPr bwMode="auto">
            <a:xfrm>
              <a:off x="1920" y="2256"/>
              <a:ext cx="374" cy="2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a:r>
                <a:rPr lang="en-US" altLang="zh-CN" i="1">
                  <a:latin typeface="Times New Roman" panose="02020603050405020304" pitchFamily="18" charset="0"/>
                </a:rPr>
                <a:t>u</a:t>
              </a:r>
              <a:r>
                <a:rPr lang="en-US" altLang="zh-CN" baseline="-25000">
                  <a:latin typeface="Times New Roman" panose="02020603050405020304" pitchFamily="18" charset="0"/>
                </a:rPr>
                <a:t>i</a:t>
              </a:r>
              <a:r>
                <a:rPr lang="en-US" altLang="zh-CN">
                  <a:latin typeface="Times New Roman" panose="02020603050405020304" pitchFamily="18" charset="0"/>
                </a:rPr>
                <a:t>(</a:t>
              </a:r>
              <a:r>
                <a:rPr lang="en-US" altLang="zh-CN" i="1">
                  <a:latin typeface="Times New Roman" panose="02020603050405020304" pitchFamily="18" charset="0"/>
                </a:rPr>
                <a:t>t</a:t>
              </a:r>
              <a:r>
                <a:rPr lang="en-US" altLang="zh-CN">
                  <a:latin typeface="Times New Roman" panose="02020603050405020304" pitchFamily="18" charset="0"/>
                </a:rPr>
                <a:t>)</a:t>
              </a:r>
            </a:p>
          </p:txBody>
        </p:sp>
        <p:sp>
          <p:nvSpPr>
            <p:cNvPr id="53" name="Text Box 52"/>
            <p:cNvSpPr txBox="1">
              <a:spLocks noChangeArrowheads="1"/>
            </p:cNvSpPr>
            <p:nvPr/>
          </p:nvSpPr>
          <p:spPr bwMode="auto">
            <a:xfrm>
              <a:off x="3445" y="2363"/>
              <a:ext cx="443" cy="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a:r>
                <a:rPr lang="en-US" altLang="zh-CN" i="1">
                  <a:latin typeface="Times New Roman" panose="02020603050405020304" pitchFamily="18" charset="0"/>
                </a:rPr>
                <a:t>u</a:t>
              </a:r>
              <a:r>
                <a:rPr lang="en-US" altLang="zh-CN" baseline="-25000">
                  <a:latin typeface="Times New Roman" panose="02020603050405020304" pitchFamily="18" charset="0"/>
                </a:rPr>
                <a:t>o</a:t>
              </a:r>
              <a:r>
                <a:rPr lang="en-US" altLang="zh-CN">
                  <a:latin typeface="Times New Roman" panose="02020603050405020304" pitchFamily="18" charset="0"/>
                </a:rPr>
                <a:t>(</a:t>
              </a:r>
              <a:r>
                <a:rPr lang="en-US" altLang="zh-CN" i="1">
                  <a:latin typeface="Times New Roman" panose="02020603050405020304" pitchFamily="18" charset="0"/>
                </a:rPr>
                <a:t>t</a:t>
              </a:r>
              <a:r>
                <a:rPr lang="en-US" altLang="zh-CN">
                  <a:latin typeface="Times New Roman" panose="02020603050405020304" pitchFamily="18" charset="0"/>
                </a:rPr>
                <a:t>)</a:t>
              </a:r>
            </a:p>
          </p:txBody>
        </p:sp>
      </p:grpSp>
    </p:spTree>
    <p:extLst>
      <p:ext uri="{BB962C8B-B14F-4D97-AF65-F5344CB8AC3E}">
        <p14:creationId xmlns:p14="http://schemas.microsoft.com/office/powerpoint/2010/main" val="698720113"/>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22" name="Text Box 57"/>
          <p:cNvSpPr>
            <a:spLocks noGrp="1" noChangeArrowheads="1"/>
          </p:cNvSpPr>
          <p:nvPr>
            <p:ph type="title"/>
          </p:nvPr>
        </p:nvSpPr>
        <p:spPr>
          <a:xfrm>
            <a:off x="838200" y="474784"/>
            <a:ext cx="10515600" cy="590429"/>
          </a:xfrm>
          <a:noFill/>
          <a:extLst>
            <a:ext uri="{91240B29-F687-4F45-9708-019B960494DF}">
              <a14:hiddenLine xmlns:a14="http://schemas.microsoft.com/office/drawing/2010/main" w="12700" cap="sq">
                <a:solidFill>
                  <a:schemeClr val="tx1"/>
                </a:solidFill>
                <a:miter lim="800000"/>
                <a:headEnd/>
                <a:tailEnd/>
              </a14:hiddenLine>
            </a:ext>
          </a:extLst>
        </p:spPr>
        <p:txBody>
          <a:bodyPr/>
          <a:lstStyle/>
          <a:p>
            <a:pPr marL="342900" indent="-342900">
              <a:spcBef>
                <a:spcPct val="50000"/>
              </a:spcBef>
              <a:buClr>
                <a:schemeClr val="tx2"/>
              </a:buClr>
            </a:pPr>
            <a:r>
              <a:rPr kumimoji="1" lang="en-US" altLang="zh-CN" dirty="0">
                <a:latin typeface="微软雅黑" panose="020B0503020204020204" pitchFamily="34" charset="-122"/>
                <a:ea typeface="微软雅黑" panose="020B0503020204020204" pitchFamily="34" charset="-122"/>
              </a:rPr>
              <a:t>2</a:t>
            </a:r>
            <a:r>
              <a:rPr kumimoji="1" lang="zh-CN" altLang="en-US" dirty="0">
                <a:latin typeface="微软雅黑" panose="020B0503020204020204" pitchFamily="34" charset="-122"/>
                <a:ea typeface="微软雅黑" panose="020B0503020204020204" pitchFamily="34" charset="-122"/>
              </a:rPr>
              <a:t>、无限增益多路反馈型滤波电路</a:t>
            </a:r>
          </a:p>
        </p:txBody>
      </p:sp>
      <p:sp>
        <p:nvSpPr>
          <p:cNvPr id="60419" name="Rectangle 2"/>
          <p:cNvSpPr>
            <a:spLocks noGrp="1" noChangeArrowheads="1"/>
          </p:cNvSpPr>
          <p:nvPr>
            <p:ph idx="4294967295"/>
          </p:nvPr>
        </p:nvSpPr>
        <p:spPr>
          <a:xfrm>
            <a:off x="838200" y="1199177"/>
            <a:ext cx="10515600" cy="4977788"/>
          </a:xfrm>
        </p:spPr>
        <p:txBody>
          <a:bodyPr/>
          <a:lstStyle/>
          <a:p>
            <a:pPr eaLnBrk="1" hangingPunct="1"/>
            <a:r>
              <a:rPr kumimoji="1" lang="zh-CN" altLang="en-US">
                <a:solidFill>
                  <a:srgbClr val="0000FF"/>
                </a:solidFill>
                <a:latin typeface="微软雅黑" panose="020B0503020204020204" pitchFamily="34" charset="-122"/>
                <a:ea typeface="微软雅黑" panose="020B0503020204020204" pitchFamily="34" charset="-122"/>
              </a:rPr>
              <a:t>无限增益多路反馈型</a:t>
            </a:r>
            <a:r>
              <a:rPr kumimoji="1" lang="zh-CN" altLang="en-US">
                <a:solidFill>
                  <a:srgbClr val="FF0000"/>
                </a:solidFill>
                <a:latin typeface="微软雅黑" panose="020B0503020204020204" pitchFamily="34" charset="-122"/>
                <a:ea typeface="微软雅黑" panose="020B0503020204020204" pitchFamily="34" charset="-122"/>
              </a:rPr>
              <a:t>低通</a:t>
            </a:r>
            <a:r>
              <a:rPr kumimoji="1" lang="zh-CN" altLang="en-US">
                <a:solidFill>
                  <a:srgbClr val="0000FF"/>
                </a:solidFill>
                <a:latin typeface="微软雅黑" panose="020B0503020204020204" pitchFamily="34" charset="-122"/>
                <a:ea typeface="微软雅黑" panose="020B0503020204020204" pitchFamily="34" charset="-122"/>
              </a:rPr>
              <a:t>滤波电路</a:t>
            </a:r>
          </a:p>
        </p:txBody>
      </p:sp>
      <p:grpSp>
        <p:nvGrpSpPr>
          <p:cNvPr id="60421" name="Group 4"/>
          <p:cNvGrpSpPr>
            <a:grpSpLocks/>
          </p:cNvGrpSpPr>
          <p:nvPr/>
        </p:nvGrpSpPr>
        <p:grpSpPr bwMode="auto">
          <a:xfrm>
            <a:off x="3728915" y="2494379"/>
            <a:ext cx="4385276" cy="3400394"/>
            <a:chOff x="3334" y="2387"/>
            <a:chExt cx="2291" cy="1600"/>
          </a:xfrm>
        </p:grpSpPr>
        <p:grpSp>
          <p:nvGrpSpPr>
            <p:cNvPr id="60423" name="Group 5"/>
            <p:cNvGrpSpPr>
              <a:grpSpLocks/>
            </p:cNvGrpSpPr>
            <p:nvPr/>
          </p:nvGrpSpPr>
          <p:grpSpPr bwMode="auto">
            <a:xfrm>
              <a:off x="3334" y="2387"/>
              <a:ext cx="2039" cy="1600"/>
              <a:chOff x="3456" y="1824"/>
              <a:chExt cx="1690" cy="1074"/>
            </a:xfrm>
          </p:grpSpPr>
          <p:sp>
            <p:nvSpPr>
              <p:cNvPr id="60425" name="Line 6"/>
              <p:cNvSpPr>
                <a:spLocks noChangeShapeType="1"/>
              </p:cNvSpPr>
              <p:nvPr/>
            </p:nvSpPr>
            <p:spPr bwMode="auto">
              <a:xfrm>
                <a:off x="3964" y="2181"/>
                <a:ext cx="184"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60426" name="Rectangle 7"/>
              <p:cNvSpPr>
                <a:spLocks noChangeArrowheads="1"/>
              </p:cNvSpPr>
              <p:nvPr/>
            </p:nvSpPr>
            <p:spPr bwMode="auto">
              <a:xfrm>
                <a:off x="4015" y="1929"/>
                <a:ext cx="74" cy="164"/>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60427" name="Line 8"/>
              <p:cNvSpPr>
                <a:spLocks noChangeShapeType="1"/>
              </p:cNvSpPr>
              <p:nvPr/>
            </p:nvSpPr>
            <p:spPr bwMode="auto">
              <a:xfrm rot="5403424">
                <a:off x="4008" y="1885"/>
                <a:ext cx="88"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60428" name="Line 9"/>
              <p:cNvSpPr>
                <a:spLocks noChangeShapeType="1"/>
              </p:cNvSpPr>
              <p:nvPr/>
            </p:nvSpPr>
            <p:spPr bwMode="auto">
              <a:xfrm>
                <a:off x="4053" y="2093"/>
                <a:ext cx="0" cy="89"/>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60429" name="Rectangle 10"/>
              <p:cNvSpPr>
                <a:spLocks noChangeArrowheads="1"/>
              </p:cNvSpPr>
              <p:nvPr/>
            </p:nvSpPr>
            <p:spPr bwMode="auto">
              <a:xfrm>
                <a:off x="4549" y="1962"/>
                <a:ext cx="336" cy="566"/>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0000"/>
                    </a:solidFill>
                  </a14:hiddenFill>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60430" name="AutoShape 11"/>
              <p:cNvSpPr>
                <a:spLocks noChangeArrowheads="1"/>
              </p:cNvSpPr>
              <p:nvPr/>
            </p:nvSpPr>
            <p:spPr bwMode="auto">
              <a:xfrm rot="5400000">
                <a:off x="4599" y="2018"/>
                <a:ext cx="114" cy="95"/>
              </a:xfrm>
              <a:prstGeom prst="triangle">
                <a:avLst>
                  <a:gd name="adj" fmla="val 50000"/>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60431" name="Text Box 12"/>
              <p:cNvSpPr txBox="1">
                <a:spLocks noChangeArrowheads="1"/>
              </p:cNvSpPr>
              <p:nvPr/>
            </p:nvSpPr>
            <p:spPr bwMode="auto">
              <a:xfrm>
                <a:off x="4748" y="1978"/>
                <a:ext cx="102"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a:r>
                  <a:rPr lang="en-US" altLang="zh-CN" sz="2000">
                    <a:latin typeface="宋体" panose="02010600030101010101" pitchFamily="2" charset="-122"/>
                  </a:rPr>
                  <a:t>∞</a:t>
                </a:r>
                <a:endParaRPr lang="en-US" altLang="zh-CN" sz="2000">
                  <a:latin typeface="Times New Roman" panose="02020603050405020304" pitchFamily="18" charset="0"/>
                </a:endParaRPr>
              </a:p>
            </p:txBody>
          </p:sp>
          <p:sp>
            <p:nvSpPr>
              <p:cNvPr id="60432" name="Line 13"/>
              <p:cNvSpPr>
                <a:spLocks noChangeShapeType="1"/>
              </p:cNvSpPr>
              <p:nvPr/>
            </p:nvSpPr>
            <p:spPr bwMode="auto">
              <a:xfrm>
                <a:off x="4403" y="2183"/>
                <a:ext cx="145"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60433" name="Line 14"/>
              <p:cNvSpPr>
                <a:spLocks noChangeShapeType="1"/>
              </p:cNvSpPr>
              <p:nvPr/>
            </p:nvSpPr>
            <p:spPr bwMode="auto">
              <a:xfrm>
                <a:off x="4403" y="2412"/>
                <a:ext cx="145"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60434" name="Line 15"/>
              <p:cNvSpPr>
                <a:spLocks noChangeShapeType="1"/>
              </p:cNvSpPr>
              <p:nvPr/>
            </p:nvSpPr>
            <p:spPr bwMode="auto">
              <a:xfrm>
                <a:off x="4886" y="2292"/>
                <a:ext cx="227"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60435" name="Text Box 16"/>
              <p:cNvSpPr txBox="1">
                <a:spLocks noChangeArrowheads="1"/>
              </p:cNvSpPr>
              <p:nvPr/>
            </p:nvSpPr>
            <p:spPr bwMode="auto">
              <a:xfrm>
                <a:off x="4583" y="2122"/>
                <a:ext cx="95" cy="1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a:r>
                  <a:rPr lang="en-US" altLang="zh-CN" sz="2000">
                    <a:latin typeface="宋体" panose="02010600030101010101" pitchFamily="2" charset="-122"/>
                  </a:rPr>
                  <a:t>-</a:t>
                </a:r>
                <a:endParaRPr lang="en-US" altLang="zh-CN" sz="2000">
                  <a:latin typeface="Times New Roman" panose="02020603050405020304" pitchFamily="18" charset="0"/>
                </a:endParaRPr>
              </a:p>
            </p:txBody>
          </p:sp>
          <p:sp>
            <p:nvSpPr>
              <p:cNvPr id="60436" name="Text Box 17"/>
              <p:cNvSpPr txBox="1">
                <a:spLocks noChangeArrowheads="1"/>
              </p:cNvSpPr>
              <p:nvPr/>
            </p:nvSpPr>
            <p:spPr bwMode="auto">
              <a:xfrm>
                <a:off x="4584" y="2350"/>
                <a:ext cx="78" cy="1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a:r>
                  <a:rPr lang="en-US" altLang="zh-CN" sz="2000">
                    <a:latin typeface="宋体" panose="02010600030101010101" pitchFamily="2" charset="-122"/>
                  </a:rPr>
                  <a:t>+</a:t>
                </a:r>
                <a:endParaRPr lang="en-US" altLang="zh-CN" sz="2000">
                  <a:latin typeface="Times New Roman" panose="02020603050405020304" pitchFamily="18" charset="0"/>
                </a:endParaRPr>
              </a:p>
            </p:txBody>
          </p:sp>
          <p:sp>
            <p:nvSpPr>
              <p:cNvPr id="60437" name="Text Box 18"/>
              <p:cNvSpPr txBox="1">
                <a:spLocks noChangeArrowheads="1"/>
              </p:cNvSpPr>
              <p:nvPr/>
            </p:nvSpPr>
            <p:spPr bwMode="auto">
              <a:xfrm>
                <a:off x="4804" y="2229"/>
                <a:ext cx="87" cy="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a:r>
                  <a:rPr lang="en-US" altLang="zh-CN" sz="2000">
                    <a:latin typeface="宋体" panose="02010600030101010101" pitchFamily="2" charset="-122"/>
                  </a:rPr>
                  <a:t>+</a:t>
                </a:r>
                <a:endParaRPr lang="en-US" altLang="zh-CN" sz="2000">
                  <a:latin typeface="Times New Roman" panose="02020603050405020304" pitchFamily="18" charset="0"/>
                </a:endParaRPr>
              </a:p>
            </p:txBody>
          </p:sp>
          <p:sp>
            <p:nvSpPr>
              <p:cNvPr id="60438" name="Text Box 19"/>
              <p:cNvSpPr txBox="1">
                <a:spLocks noChangeArrowheads="1"/>
              </p:cNvSpPr>
              <p:nvPr/>
            </p:nvSpPr>
            <p:spPr bwMode="auto">
              <a:xfrm>
                <a:off x="4709" y="2355"/>
                <a:ext cx="95" cy="1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a:r>
                  <a:rPr lang="en-US" altLang="zh-CN" sz="2000">
                    <a:latin typeface="Times New Roman" panose="02020603050405020304" pitchFamily="18" charset="0"/>
                  </a:rPr>
                  <a:t>N</a:t>
                </a:r>
              </a:p>
            </p:txBody>
          </p:sp>
          <p:sp>
            <p:nvSpPr>
              <p:cNvPr id="60439" name="Rectangle 20"/>
              <p:cNvSpPr>
                <a:spLocks noChangeArrowheads="1"/>
              </p:cNvSpPr>
              <p:nvPr/>
            </p:nvSpPr>
            <p:spPr bwMode="auto">
              <a:xfrm>
                <a:off x="4143" y="2150"/>
                <a:ext cx="168" cy="6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60440" name="Line 21"/>
              <p:cNvSpPr>
                <a:spLocks noChangeShapeType="1"/>
              </p:cNvSpPr>
              <p:nvPr/>
            </p:nvSpPr>
            <p:spPr bwMode="auto">
              <a:xfrm>
                <a:off x="4311" y="2183"/>
                <a:ext cx="88"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60441" name="Oval 22"/>
              <p:cNvSpPr>
                <a:spLocks noChangeArrowheads="1"/>
              </p:cNvSpPr>
              <p:nvPr/>
            </p:nvSpPr>
            <p:spPr bwMode="auto">
              <a:xfrm>
                <a:off x="4386" y="2168"/>
                <a:ext cx="27" cy="27"/>
              </a:xfrm>
              <a:prstGeom prst="ellipse">
                <a:avLst/>
              </a:prstGeom>
              <a:noFill/>
              <a:ln w="9525">
                <a:solidFill>
                  <a:srgbClr val="000000"/>
                </a:solidFill>
                <a:round/>
                <a:headEnd/>
                <a:tailEnd/>
              </a:ln>
              <a:extLst>
                <a:ext uri="{909E8E84-426E-40DD-AFC4-6F175D3DCCD1}">
                  <a14:hiddenFill xmlns:a14="http://schemas.microsoft.com/office/drawing/2010/main">
                    <a:solidFill>
                      <a:srgbClr val="000000"/>
                    </a:solidFill>
                  </a14:hiddenFill>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60442" name="Oval 23"/>
              <p:cNvSpPr>
                <a:spLocks noChangeArrowheads="1"/>
              </p:cNvSpPr>
              <p:nvPr/>
            </p:nvSpPr>
            <p:spPr bwMode="auto">
              <a:xfrm>
                <a:off x="4038" y="2167"/>
                <a:ext cx="28" cy="28"/>
              </a:xfrm>
              <a:prstGeom prst="ellipse">
                <a:avLst/>
              </a:prstGeom>
              <a:noFill/>
              <a:ln w="9525">
                <a:solidFill>
                  <a:srgbClr val="000000"/>
                </a:solidFill>
                <a:round/>
                <a:headEnd/>
                <a:tailEnd/>
              </a:ln>
              <a:extLst>
                <a:ext uri="{909E8E84-426E-40DD-AFC4-6F175D3DCCD1}">
                  <a14:hiddenFill xmlns:a14="http://schemas.microsoft.com/office/drawing/2010/main">
                    <a:solidFill>
                      <a:srgbClr val="000000"/>
                    </a:solidFill>
                  </a14:hiddenFill>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60443" name="Oval 24"/>
              <p:cNvSpPr>
                <a:spLocks noChangeArrowheads="1"/>
              </p:cNvSpPr>
              <p:nvPr/>
            </p:nvSpPr>
            <p:spPr bwMode="auto">
              <a:xfrm>
                <a:off x="4385" y="1824"/>
                <a:ext cx="27" cy="27"/>
              </a:xfrm>
              <a:prstGeom prst="ellipse">
                <a:avLst/>
              </a:prstGeom>
              <a:noFill/>
              <a:ln w="9525">
                <a:solidFill>
                  <a:srgbClr val="000000"/>
                </a:solidFill>
                <a:round/>
                <a:headEnd/>
                <a:tailEnd/>
              </a:ln>
              <a:extLst>
                <a:ext uri="{909E8E84-426E-40DD-AFC4-6F175D3DCCD1}">
                  <a14:hiddenFill xmlns:a14="http://schemas.microsoft.com/office/drawing/2010/main">
                    <a:solidFill>
                      <a:srgbClr val="000000"/>
                    </a:solidFill>
                  </a14:hiddenFill>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60444" name="Oval 25"/>
              <p:cNvSpPr>
                <a:spLocks noChangeArrowheads="1"/>
              </p:cNvSpPr>
              <p:nvPr/>
            </p:nvSpPr>
            <p:spPr bwMode="auto">
              <a:xfrm>
                <a:off x="4990" y="2277"/>
                <a:ext cx="27" cy="27"/>
              </a:xfrm>
              <a:prstGeom prst="ellipse">
                <a:avLst/>
              </a:prstGeom>
              <a:noFill/>
              <a:ln w="9525">
                <a:solidFill>
                  <a:srgbClr val="000000"/>
                </a:solidFill>
                <a:round/>
                <a:headEnd/>
                <a:tailEnd/>
              </a:ln>
              <a:extLst>
                <a:ext uri="{909E8E84-426E-40DD-AFC4-6F175D3DCCD1}">
                  <a14:hiddenFill xmlns:a14="http://schemas.microsoft.com/office/drawing/2010/main">
                    <a:solidFill>
                      <a:srgbClr val="000000"/>
                    </a:solidFill>
                  </a14:hiddenFill>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60445" name="Oval 26"/>
              <p:cNvSpPr>
                <a:spLocks noChangeArrowheads="1"/>
              </p:cNvSpPr>
              <p:nvPr/>
            </p:nvSpPr>
            <p:spPr bwMode="auto">
              <a:xfrm>
                <a:off x="4040" y="2754"/>
                <a:ext cx="27" cy="27"/>
              </a:xfrm>
              <a:prstGeom prst="ellipse">
                <a:avLst/>
              </a:prstGeom>
              <a:noFill/>
              <a:ln w="9525">
                <a:solidFill>
                  <a:srgbClr val="000000"/>
                </a:solidFill>
                <a:round/>
                <a:headEnd/>
                <a:tailEnd/>
              </a:ln>
              <a:extLst>
                <a:ext uri="{909E8E84-426E-40DD-AFC4-6F175D3DCCD1}">
                  <a14:hiddenFill xmlns:a14="http://schemas.microsoft.com/office/drawing/2010/main">
                    <a:solidFill>
                      <a:srgbClr val="000000"/>
                    </a:solidFill>
                  </a14:hiddenFill>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60446" name="Oval 27"/>
              <p:cNvSpPr>
                <a:spLocks noChangeArrowheads="1"/>
              </p:cNvSpPr>
              <p:nvPr/>
            </p:nvSpPr>
            <p:spPr bwMode="auto">
              <a:xfrm>
                <a:off x="4395" y="2753"/>
                <a:ext cx="27" cy="27"/>
              </a:xfrm>
              <a:prstGeom prst="ellipse">
                <a:avLst/>
              </a:prstGeom>
              <a:noFill/>
              <a:ln w="9525">
                <a:solidFill>
                  <a:srgbClr val="000000"/>
                </a:solidFill>
                <a:round/>
                <a:headEnd/>
                <a:tailEnd/>
              </a:ln>
              <a:extLst>
                <a:ext uri="{909E8E84-426E-40DD-AFC4-6F175D3DCCD1}">
                  <a14:hiddenFill xmlns:a14="http://schemas.microsoft.com/office/drawing/2010/main">
                    <a:solidFill>
                      <a:srgbClr val="000000"/>
                    </a:solidFill>
                  </a14:hiddenFill>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60447" name="Line 28"/>
              <p:cNvSpPr>
                <a:spLocks noChangeShapeType="1"/>
              </p:cNvSpPr>
              <p:nvPr/>
            </p:nvSpPr>
            <p:spPr bwMode="auto">
              <a:xfrm>
                <a:off x="4052" y="1841"/>
                <a:ext cx="952" cy="0"/>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60448" name="Rectangle 29"/>
              <p:cNvSpPr>
                <a:spLocks noChangeArrowheads="1"/>
              </p:cNvSpPr>
              <p:nvPr/>
            </p:nvSpPr>
            <p:spPr bwMode="auto">
              <a:xfrm>
                <a:off x="4364" y="2505"/>
                <a:ext cx="75" cy="164"/>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60449" name="Line 30"/>
              <p:cNvSpPr>
                <a:spLocks noChangeShapeType="1"/>
              </p:cNvSpPr>
              <p:nvPr/>
            </p:nvSpPr>
            <p:spPr bwMode="auto">
              <a:xfrm rot="5403424">
                <a:off x="4357" y="2461"/>
                <a:ext cx="88"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60450" name="Line 31"/>
              <p:cNvSpPr>
                <a:spLocks noChangeShapeType="1"/>
              </p:cNvSpPr>
              <p:nvPr/>
            </p:nvSpPr>
            <p:spPr bwMode="auto">
              <a:xfrm>
                <a:off x="4403" y="2669"/>
                <a:ext cx="0" cy="225"/>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60451" name="Line 32"/>
              <p:cNvSpPr>
                <a:spLocks noChangeShapeType="1"/>
              </p:cNvSpPr>
              <p:nvPr/>
            </p:nvSpPr>
            <p:spPr bwMode="auto">
              <a:xfrm>
                <a:off x="5006" y="1840"/>
                <a:ext cx="0" cy="452"/>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60452" name="Line 33"/>
              <p:cNvSpPr>
                <a:spLocks noChangeShapeType="1"/>
              </p:cNvSpPr>
              <p:nvPr/>
            </p:nvSpPr>
            <p:spPr bwMode="auto">
              <a:xfrm flipH="1">
                <a:off x="3691" y="2768"/>
                <a:ext cx="1417" cy="1"/>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60453" name="Oval 34"/>
              <p:cNvSpPr>
                <a:spLocks noChangeArrowheads="1"/>
              </p:cNvSpPr>
              <p:nvPr/>
            </p:nvSpPr>
            <p:spPr bwMode="auto">
              <a:xfrm>
                <a:off x="5112" y="2272"/>
                <a:ext cx="34" cy="35"/>
              </a:xfrm>
              <a:prstGeom prst="ellipse">
                <a:avLst/>
              </a:pr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60454" name="Oval 35"/>
              <p:cNvSpPr>
                <a:spLocks noChangeArrowheads="1"/>
              </p:cNvSpPr>
              <p:nvPr/>
            </p:nvSpPr>
            <p:spPr bwMode="auto">
              <a:xfrm>
                <a:off x="3672" y="2163"/>
                <a:ext cx="34" cy="35"/>
              </a:xfrm>
              <a:prstGeom prst="ellipse">
                <a:avLst/>
              </a:pr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60455" name="Oval 36"/>
              <p:cNvSpPr>
                <a:spLocks noChangeArrowheads="1"/>
              </p:cNvSpPr>
              <p:nvPr/>
            </p:nvSpPr>
            <p:spPr bwMode="auto">
              <a:xfrm>
                <a:off x="3670" y="2751"/>
                <a:ext cx="34" cy="35"/>
              </a:xfrm>
              <a:prstGeom prst="ellipse">
                <a:avLst/>
              </a:pr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60456" name="Oval 37"/>
              <p:cNvSpPr>
                <a:spLocks noChangeArrowheads="1"/>
              </p:cNvSpPr>
              <p:nvPr/>
            </p:nvSpPr>
            <p:spPr bwMode="auto">
              <a:xfrm>
                <a:off x="5111" y="2751"/>
                <a:ext cx="34" cy="35"/>
              </a:xfrm>
              <a:prstGeom prst="ellipse">
                <a:avLst/>
              </a:pr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60457" name="Line 38"/>
              <p:cNvSpPr>
                <a:spLocks noChangeShapeType="1"/>
              </p:cNvSpPr>
              <p:nvPr/>
            </p:nvSpPr>
            <p:spPr bwMode="auto">
              <a:xfrm>
                <a:off x="4336" y="2898"/>
                <a:ext cx="134" cy="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60458" name="Text Box 39"/>
              <p:cNvSpPr txBox="1">
                <a:spLocks noChangeArrowheads="1"/>
              </p:cNvSpPr>
              <p:nvPr/>
            </p:nvSpPr>
            <p:spPr bwMode="auto">
              <a:xfrm>
                <a:off x="4128" y="1872"/>
                <a:ext cx="286" cy="2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a:r>
                  <a:rPr lang="en-US" altLang="zh-CN" sz="2000" i="1">
                    <a:latin typeface="Times New Roman" panose="02020603050405020304" pitchFamily="18" charset="0"/>
                  </a:rPr>
                  <a:t>C</a:t>
                </a:r>
                <a:r>
                  <a:rPr lang="en-US" altLang="zh-CN" sz="2000" baseline="-25000">
                    <a:latin typeface="Times New Roman" panose="02020603050405020304" pitchFamily="18" charset="0"/>
                  </a:rPr>
                  <a:t>2</a:t>
                </a:r>
              </a:p>
            </p:txBody>
          </p:sp>
          <p:sp>
            <p:nvSpPr>
              <p:cNvPr id="60459" name="Text Box 40"/>
              <p:cNvSpPr txBox="1">
                <a:spLocks noChangeArrowheads="1"/>
              </p:cNvSpPr>
              <p:nvPr/>
            </p:nvSpPr>
            <p:spPr bwMode="auto">
              <a:xfrm>
                <a:off x="3756" y="2160"/>
                <a:ext cx="328" cy="2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a:r>
                  <a:rPr lang="en-US" altLang="zh-CN" sz="2000" i="1">
                    <a:latin typeface="Times New Roman" panose="02020603050405020304" pitchFamily="18" charset="0"/>
                  </a:rPr>
                  <a:t>R</a:t>
                </a:r>
                <a:r>
                  <a:rPr lang="en-US" altLang="zh-CN" sz="2000" baseline="-25000">
                    <a:latin typeface="Times New Roman" panose="02020603050405020304" pitchFamily="18" charset="0"/>
                  </a:rPr>
                  <a:t>1</a:t>
                </a:r>
              </a:p>
            </p:txBody>
          </p:sp>
          <p:sp>
            <p:nvSpPr>
              <p:cNvPr id="60460" name="Text Box 41"/>
              <p:cNvSpPr txBox="1">
                <a:spLocks noChangeArrowheads="1"/>
              </p:cNvSpPr>
              <p:nvPr/>
            </p:nvSpPr>
            <p:spPr bwMode="auto">
              <a:xfrm>
                <a:off x="3792" y="1824"/>
                <a:ext cx="384" cy="3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a:r>
                  <a:rPr lang="en-US" altLang="zh-CN" sz="2000" i="1">
                    <a:latin typeface="Times New Roman" panose="02020603050405020304" pitchFamily="18" charset="0"/>
                  </a:rPr>
                  <a:t>R</a:t>
                </a:r>
                <a:r>
                  <a:rPr lang="en-US" altLang="zh-CN" sz="2000" baseline="-25000">
                    <a:latin typeface="Times New Roman" panose="02020603050405020304" pitchFamily="18" charset="0"/>
                  </a:rPr>
                  <a:t>3</a:t>
                </a:r>
              </a:p>
            </p:txBody>
          </p:sp>
          <p:sp>
            <p:nvSpPr>
              <p:cNvPr id="60461" name="Text Box 42"/>
              <p:cNvSpPr txBox="1">
                <a:spLocks noChangeArrowheads="1"/>
              </p:cNvSpPr>
              <p:nvPr/>
            </p:nvSpPr>
            <p:spPr bwMode="auto">
              <a:xfrm>
                <a:off x="4102" y="2177"/>
                <a:ext cx="278" cy="1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a:r>
                  <a:rPr lang="en-US" altLang="zh-CN" sz="2000" i="1">
                    <a:latin typeface="Times New Roman" panose="02020603050405020304" pitchFamily="18" charset="0"/>
                  </a:rPr>
                  <a:t>R</a:t>
                </a:r>
                <a:r>
                  <a:rPr lang="en-US" altLang="zh-CN" sz="2000" baseline="-25000">
                    <a:latin typeface="Times New Roman" panose="02020603050405020304" pitchFamily="18" charset="0"/>
                  </a:rPr>
                  <a:t>2</a:t>
                </a:r>
              </a:p>
            </p:txBody>
          </p:sp>
          <p:sp>
            <p:nvSpPr>
              <p:cNvPr id="60462" name="Rectangle 43"/>
              <p:cNvSpPr>
                <a:spLocks noChangeArrowheads="1"/>
              </p:cNvSpPr>
              <p:nvPr/>
            </p:nvSpPr>
            <p:spPr bwMode="auto">
              <a:xfrm>
                <a:off x="3796" y="2147"/>
                <a:ext cx="168" cy="66"/>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60463" name="Line 44"/>
              <p:cNvSpPr>
                <a:spLocks noChangeShapeType="1"/>
              </p:cNvSpPr>
              <p:nvPr/>
            </p:nvSpPr>
            <p:spPr bwMode="auto">
              <a:xfrm>
                <a:off x="3708" y="2181"/>
                <a:ext cx="88"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60464" name="Text Box 45"/>
              <p:cNvSpPr txBox="1">
                <a:spLocks noChangeArrowheads="1"/>
              </p:cNvSpPr>
              <p:nvPr/>
            </p:nvSpPr>
            <p:spPr bwMode="auto">
              <a:xfrm>
                <a:off x="3816" y="2340"/>
                <a:ext cx="336" cy="2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a:r>
                  <a:rPr lang="en-US" altLang="zh-CN" sz="2000" i="1">
                    <a:latin typeface="Times New Roman" panose="02020603050405020304" pitchFamily="18" charset="0"/>
                  </a:rPr>
                  <a:t>C</a:t>
                </a:r>
                <a:r>
                  <a:rPr lang="en-US" altLang="zh-CN" sz="2000" baseline="-25000">
                    <a:latin typeface="Times New Roman" panose="02020603050405020304" pitchFamily="18" charset="0"/>
                  </a:rPr>
                  <a:t>1</a:t>
                </a:r>
              </a:p>
            </p:txBody>
          </p:sp>
          <p:sp>
            <p:nvSpPr>
              <p:cNvPr id="60465" name="Text Box 46"/>
              <p:cNvSpPr txBox="1">
                <a:spLocks noChangeArrowheads="1"/>
              </p:cNvSpPr>
              <p:nvPr/>
            </p:nvSpPr>
            <p:spPr bwMode="auto">
              <a:xfrm>
                <a:off x="4182" y="2456"/>
                <a:ext cx="230" cy="1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a:r>
                  <a:rPr lang="en-US" altLang="zh-CN" sz="2000" i="1">
                    <a:latin typeface="Times New Roman" panose="02020603050405020304" pitchFamily="18" charset="0"/>
                  </a:rPr>
                  <a:t>R</a:t>
                </a:r>
                <a:endParaRPr lang="en-US" altLang="zh-CN" sz="2000" baseline="-25000">
                  <a:latin typeface="Times New Roman" panose="02020603050405020304" pitchFamily="18" charset="0"/>
                </a:endParaRPr>
              </a:p>
            </p:txBody>
          </p:sp>
          <p:sp>
            <p:nvSpPr>
              <p:cNvPr id="60466" name="Text Box 47"/>
              <p:cNvSpPr txBox="1">
                <a:spLocks noChangeArrowheads="1"/>
              </p:cNvSpPr>
              <p:nvPr/>
            </p:nvSpPr>
            <p:spPr bwMode="auto">
              <a:xfrm>
                <a:off x="3456" y="2352"/>
                <a:ext cx="384" cy="2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a:r>
                  <a:rPr lang="en-US" altLang="zh-CN" sz="2000" i="1">
                    <a:latin typeface="Times New Roman" panose="02020603050405020304" pitchFamily="18" charset="0"/>
                  </a:rPr>
                  <a:t>u</a:t>
                </a:r>
                <a:r>
                  <a:rPr lang="en-US" altLang="zh-CN" sz="2000" baseline="-25000">
                    <a:latin typeface="Times New Roman" panose="02020603050405020304" pitchFamily="18" charset="0"/>
                  </a:rPr>
                  <a:t>i</a:t>
                </a:r>
                <a:r>
                  <a:rPr lang="en-US" altLang="zh-CN" sz="2000">
                    <a:latin typeface="Times New Roman" panose="02020603050405020304" pitchFamily="18" charset="0"/>
                  </a:rPr>
                  <a:t>(</a:t>
                </a:r>
                <a:r>
                  <a:rPr lang="en-US" altLang="zh-CN" sz="2000" i="1">
                    <a:latin typeface="Times New Roman" panose="02020603050405020304" pitchFamily="18" charset="0"/>
                  </a:rPr>
                  <a:t>t</a:t>
                </a:r>
                <a:r>
                  <a:rPr lang="en-US" altLang="zh-CN" sz="2000">
                    <a:latin typeface="Times New Roman" panose="02020603050405020304" pitchFamily="18" charset="0"/>
                  </a:rPr>
                  <a:t>)</a:t>
                </a:r>
              </a:p>
            </p:txBody>
          </p:sp>
          <p:sp>
            <p:nvSpPr>
              <p:cNvPr id="60467" name="Line 48"/>
              <p:cNvSpPr>
                <a:spLocks noChangeShapeType="1"/>
              </p:cNvSpPr>
              <p:nvPr/>
            </p:nvSpPr>
            <p:spPr bwMode="auto">
              <a:xfrm>
                <a:off x="4349" y="1983"/>
                <a:ext cx="104"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60468" name="Line 49"/>
              <p:cNvSpPr>
                <a:spLocks noChangeShapeType="1"/>
              </p:cNvSpPr>
              <p:nvPr/>
            </p:nvSpPr>
            <p:spPr bwMode="auto">
              <a:xfrm>
                <a:off x="4349" y="2018"/>
                <a:ext cx="104"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60469" name="Line 50"/>
              <p:cNvSpPr>
                <a:spLocks noChangeShapeType="1"/>
              </p:cNvSpPr>
              <p:nvPr/>
            </p:nvSpPr>
            <p:spPr bwMode="auto">
              <a:xfrm rot="5400000">
                <a:off x="4328" y="1912"/>
                <a:ext cx="144"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60470" name="Line 51"/>
              <p:cNvSpPr>
                <a:spLocks noChangeShapeType="1"/>
              </p:cNvSpPr>
              <p:nvPr/>
            </p:nvSpPr>
            <p:spPr bwMode="auto">
              <a:xfrm rot="5400000">
                <a:off x="4320" y="2098"/>
                <a:ext cx="159"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60471" name="Line 52"/>
              <p:cNvSpPr>
                <a:spLocks noChangeShapeType="1"/>
              </p:cNvSpPr>
              <p:nvPr/>
            </p:nvSpPr>
            <p:spPr bwMode="auto">
              <a:xfrm>
                <a:off x="4003" y="2412"/>
                <a:ext cx="104"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60472" name="Line 53"/>
              <p:cNvSpPr>
                <a:spLocks noChangeShapeType="1"/>
              </p:cNvSpPr>
              <p:nvPr/>
            </p:nvSpPr>
            <p:spPr bwMode="auto">
              <a:xfrm>
                <a:off x="4003" y="2447"/>
                <a:ext cx="104"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60473" name="Line 54"/>
              <p:cNvSpPr>
                <a:spLocks noChangeShapeType="1"/>
              </p:cNvSpPr>
              <p:nvPr/>
            </p:nvSpPr>
            <p:spPr bwMode="auto">
              <a:xfrm rot="5400000">
                <a:off x="3940" y="2297"/>
                <a:ext cx="228"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60474" name="Line 55"/>
              <p:cNvSpPr>
                <a:spLocks noChangeShapeType="1"/>
              </p:cNvSpPr>
              <p:nvPr/>
            </p:nvSpPr>
            <p:spPr bwMode="auto">
              <a:xfrm rot="5400000">
                <a:off x="3893" y="2608"/>
                <a:ext cx="321"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60424" name="Text Box 56"/>
            <p:cNvSpPr txBox="1">
              <a:spLocks noChangeArrowheads="1"/>
            </p:cNvSpPr>
            <p:nvPr/>
          </p:nvSpPr>
          <p:spPr bwMode="auto">
            <a:xfrm>
              <a:off x="5193" y="3158"/>
              <a:ext cx="432" cy="2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a:r>
                <a:rPr lang="en-US" altLang="zh-CN" sz="2000" i="1">
                  <a:latin typeface="Times New Roman" panose="02020603050405020304" pitchFamily="18" charset="0"/>
                </a:rPr>
                <a:t>u</a:t>
              </a:r>
              <a:r>
                <a:rPr lang="en-US" altLang="zh-CN" sz="2000" baseline="-25000">
                  <a:latin typeface="Times New Roman" panose="02020603050405020304" pitchFamily="18" charset="0"/>
                </a:rPr>
                <a:t>o</a:t>
              </a:r>
              <a:r>
                <a:rPr lang="en-US" altLang="zh-CN" sz="2000">
                  <a:latin typeface="Times New Roman" panose="02020603050405020304" pitchFamily="18" charset="0"/>
                </a:rPr>
                <a:t>(</a:t>
              </a:r>
              <a:r>
                <a:rPr lang="en-US" altLang="zh-CN" sz="2000" i="1">
                  <a:latin typeface="Times New Roman" panose="02020603050405020304" pitchFamily="18" charset="0"/>
                </a:rPr>
                <a:t>t</a:t>
              </a:r>
              <a:r>
                <a:rPr lang="en-US" altLang="zh-CN" sz="2000">
                  <a:latin typeface="Times New Roman" panose="02020603050405020304" pitchFamily="18" charset="0"/>
                </a:rPr>
                <a:t>)</a:t>
              </a:r>
            </a:p>
          </p:txBody>
        </p:sp>
      </p:grpSp>
    </p:spTree>
    <p:extLst>
      <p:ext uri="{BB962C8B-B14F-4D97-AF65-F5344CB8AC3E}">
        <p14:creationId xmlns:p14="http://schemas.microsoft.com/office/powerpoint/2010/main" val="291105330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2" name="Rectangle 4"/>
          <p:cNvSpPr>
            <a:spLocks noGrp="1" noChangeArrowheads="1"/>
          </p:cNvSpPr>
          <p:nvPr>
            <p:ph type="title"/>
          </p:nvPr>
        </p:nvSpPr>
        <p:spPr>
          <a:xfrm>
            <a:off x="838200" y="482481"/>
            <a:ext cx="10515600" cy="590429"/>
          </a:xfrm>
          <a:noFill/>
          <a:ln/>
        </p:spPr>
        <p:txBody>
          <a:bodyPr/>
          <a:lstStyle/>
          <a:p>
            <a:r>
              <a:rPr lang="en-US" altLang="zh-CN" dirty="0"/>
              <a:t>5.1 </a:t>
            </a:r>
            <a:r>
              <a:rPr lang="zh-CN" altLang="en-US" dirty="0"/>
              <a:t>滤波器基础知识</a:t>
            </a:r>
          </a:p>
        </p:txBody>
      </p:sp>
      <p:sp>
        <p:nvSpPr>
          <p:cNvPr id="8" name="Rectangle 2"/>
          <p:cNvSpPr txBox="1">
            <a:spLocks noChangeArrowheads="1"/>
          </p:cNvSpPr>
          <p:nvPr/>
        </p:nvSpPr>
        <p:spPr>
          <a:xfrm>
            <a:off x="1060574" y="1219348"/>
            <a:ext cx="8229600" cy="792163"/>
          </a:xfrm>
          <a:prstGeom prst="rect">
            <a:avLst/>
          </a:prstGeom>
        </p:spPr>
        <p:txBody>
          <a:bodyPr vert="horz" lIns="91440" tIns="45720" rIns="91440" bIns="45720" rtlCol="0">
            <a:normAutofit/>
          </a:bodyPr>
          <a:lstStyle>
            <a:lvl1pPr marL="228600" indent="-228600" algn="l" defTabSz="914400" rtl="0" eaLnBrk="1" latinLnBrk="0" hangingPunct="1">
              <a:lnSpc>
                <a:spcPct val="150000"/>
              </a:lnSpc>
              <a:spcBef>
                <a:spcPts val="0"/>
              </a:spcBef>
              <a:buFont typeface="Wingdings" panose="05000000000000000000" pitchFamily="2" charset="2"/>
              <a:buChar char="p"/>
              <a:defRPr sz="2000" kern="1200">
                <a:solidFill>
                  <a:schemeClr val="tx1"/>
                </a:solidFill>
                <a:latin typeface="微软雅黑" panose="020B0503020204020204" pitchFamily="34" charset="-122"/>
                <a:ea typeface="微软雅黑" panose="020B0503020204020204" pitchFamily="34" charset="-122"/>
                <a:cs typeface="+mn-cs"/>
              </a:defRPr>
            </a:lvl1pPr>
            <a:lvl2pPr marL="685800" indent="-228600" algn="l" defTabSz="914400" rtl="0" eaLnBrk="1" latinLnBrk="0" hangingPunct="1">
              <a:lnSpc>
                <a:spcPct val="150000"/>
              </a:lnSpc>
              <a:spcBef>
                <a:spcPts val="0"/>
              </a:spcBef>
              <a:buFont typeface="Arial" panose="020B0604020202020204" pitchFamily="34" charset="0"/>
              <a:buChar char="•"/>
              <a:defRPr sz="1800" kern="1200">
                <a:solidFill>
                  <a:schemeClr val="tx1"/>
                </a:solidFill>
                <a:latin typeface="微软雅黑" panose="020B0503020204020204" pitchFamily="34" charset="-122"/>
                <a:ea typeface="微软雅黑" panose="020B0503020204020204" pitchFamily="34" charset="-122"/>
                <a:cs typeface="+mn-cs"/>
              </a:defRPr>
            </a:lvl2pPr>
            <a:lvl3pPr marL="1143000" indent="-228600" algn="l" defTabSz="914400" rtl="0" eaLnBrk="1" latinLnBrk="0" hangingPunct="1">
              <a:lnSpc>
                <a:spcPct val="150000"/>
              </a:lnSpc>
              <a:spcBef>
                <a:spcPts val="0"/>
              </a:spcBef>
              <a:buFont typeface="Wingdings" panose="05000000000000000000" pitchFamily="2" charset="2"/>
              <a:buChar char="ü"/>
              <a:defRPr sz="1800" kern="1200">
                <a:solidFill>
                  <a:schemeClr val="tx1"/>
                </a:solidFill>
                <a:latin typeface="楷体" panose="02010609060101010101" pitchFamily="49" charset="-122"/>
                <a:ea typeface="楷体" panose="02010609060101010101" pitchFamily="49" charset="-122"/>
                <a:cs typeface="+mn-cs"/>
              </a:defRPr>
            </a:lvl3pPr>
            <a:lvl4pPr marL="1600200" indent="-228600" algn="l" defTabSz="914400" rtl="0" eaLnBrk="1" latinLnBrk="0" hangingPunct="1">
              <a:lnSpc>
                <a:spcPct val="120000"/>
              </a:lnSpc>
              <a:spcBef>
                <a:spcPts val="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120000"/>
              </a:lnSpc>
              <a:spcBef>
                <a:spcPts val="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FontTx/>
              <a:buNone/>
            </a:pPr>
            <a:r>
              <a:rPr kumimoji="1" lang="zh-CN" altLang="en-US" b="1" dirty="0"/>
              <a:t>例如：利用轮廓仪表测量表面粗糙度</a:t>
            </a:r>
          </a:p>
        </p:txBody>
      </p:sp>
      <p:grpSp>
        <p:nvGrpSpPr>
          <p:cNvPr id="2" name="组合 1">
            <a:extLst>
              <a:ext uri="{FF2B5EF4-FFF2-40B4-BE49-F238E27FC236}">
                <a16:creationId xmlns:a16="http://schemas.microsoft.com/office/drawing/2014/main" id="{50041D8C-8A36-484D-A3B2-CC026BACC0B9}"/>
              </a:ext>
            </a:extLst>
          </p:cNvPr>
          <p:cNvGrpSpPr/>
          <p:nvPr/>
        </p:nvGrpSpPr>
        <p:grpSpPr>
          <a:xfrm>
            <a:off x="1404254" y="1913890"/>
            <a:ext cx="9961763" cy="4516438"/>
            <a:chOff x="1269242" y="2140956"/>
            <a:chExt cx="9961763" cy="4516438"/>
          </a:xfrm>
        </p:grpSpPr>
        <p:grpSp>
          <p:nvGrpSpPr>
            <p:cNvPr id="9" name="Group 3"/>
            <p:cNvGrpSpPr>
              <a:grpSpLocks/>
            </p:cNvGrpSpPr>
            <p:nvPr/>
          </p:nvGrpSpPr>
          <p:grpSpPr bwMode="auto">
            <a:xfrm>
              <a:off x="1269242" y="3298407"/>
              <a:ext cx="6394208" cy="498421"/>
              <a:chOff x="2390" y="3511"/>
              <a:chExt cx="2220" cy="630"/>
            </a:xfrm>
          </p:grpSpPr>
          <p:sp>
            <p:nvSpPr>
              <p:cNvPr id="10" name="Line 4"/>
              <p:cNvSpPr>
                <a:spLocks noChangeShapeType="1"/>
              </p:cNvSpPr>
              <p:nvPr/>
            </p:nvSpPr>
            <p:spPr bwMode="auto">
              <a:xfrm>
                <a:off x="2390" y="3643"/>
                <a:ext cx="6" cy="1"/>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11" name="Line 5"/>
              <p:cNvSpPr>
                <a:spLocks noChangeShapeType="1"/>
              </p:cNvSpPr>
              <p:nvPr/>
            </p:nvSpPr>
            <p:spPr bwMode="auto">
              <a:xfrm>
                <a:off x="2396" y="3643"/>
                <a:ext cx="13" cy="1"/>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12" name="Line 6"/>
              <p:cNvSpPr>
                <a:spLocks noChangeShapeType="1"/>
              </p:cNvSpPr>
              <p:nvPr/>
            </p:nvSpPr>
            <p:spPr bwMode="auto">
              <a:xfrm flipV="1">
                <a:off x="2409" y="3614"/>
                <a:ext cx="1" cy="29"/>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13" name="Line 7"/>
              <p:cNvSpPr>
                <a:spLocks noChangeShapeType="1"/>
              </p:cNvSpPr>
              <p:nvPr/>
            </p:nvSpPr>
            <p:spPr bwMode="auto">
              <a:xfrm flipV="1">
                <a:off x="2409" y="3614"/>
                <a:ext cx="12" cy="14"/>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14" name="Line 8"/>
              <p:cNvSpPr>
                <a:spLocks noChangeShapeType="1"/>
              </p:cNvSpPr>
              <p:nvPr/>
            </p:nvSpPr>
            <p:spPr bwMode="auto">
              <a:xfrm flipV="1">
                <a:off x="2421" y="3584"/>
                <a:ext cx="12" cy="30"/>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15" name="Line 9"/>
              <p:cNvSpPr>
                <a:spLocks noChangeShapeType="1"/>
              </p:cNvSpPr>
              <p:nvPr/>
            </p:nvSpPr>
            <p:spPr bwMode="auto">
              <a:xfrm flipV="1">
                <a:off x="2433" y="3570"/>
                <a:ext cx="13" cy="14"/>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16" name="Line 10"/>
              <p:cNvSpPr>
                <a:spLocks noChangeShapeType="1"/>
              </p:cNvSpPr>
              <p:nvPr/>
            </p:nvSpPr>
            <p:spPr bwMode="auto">
              <a:xfrm flipV="1">
                <a:off x="2440" y="3540"/>
                <a:ext cx="12" cy="30"/>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17" name="Line 11"/>
              <p:cNvSpPr>
                <a:spLocks noChangeShapeType="1"/>
              </p:cNvSpPr>
              <p:nvPr/>
            </p:nvSpPr>
            <p:spPr bwMode="auto">
              <a:xfrm flipV="1">
                <a:off x="2452" y="3526"/>
                <a:ext cx="1" cy="14"/>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18" name="Line 12"/>
              <p:cNvSpPr>
                <a:spLocks noChangeShapeType="1"/>
              </p:cNvSpPr>
              <p:nvPr/>
            </p:nvSpPr>
            <p:spPr bwMode="auto">
              <a:xfrm>
                <a:off x="2452" y="3526"/>
                <a:ext cx="12" cy="1"/>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19" name="Line 13"/>
              <p:cNvSpPr>
                <a:spLocks noChangeShapeType="1"/>
              </p:cNvSpPr>
              <p:nvPr/>
            </p:nvSpPr>
            <p:spPr bwMode="auto">
              <a:xfrm flipV="1">
                <a:off x="2464" y="3511"/>
                <a:ext cx="13" cy="15"/>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20" name="Line 14"/>
              <p:cNvSpPr>
                <a:spLocks noChangeShapeType="1"/>
              </p:cNvSpPr>
              <p:nvPr/>
            </p:nvSpPr>
            <p:spPr bwMode="auto">
              <a:xfrm>
                <a:off x="2477" y="3511"/>
                <a:ext cx="12" cy="15"/>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21" name="Line 15"/>
              <p:cNvSpPr>
                <a:spLocks noChangeShapeType="1"/>
              </p:cNvSpPr>
              <p:nvPr/>
            </p:nvSpPr>
            <p:spPr bwMode="auto">
              <a:xfrm>
                <a:off x="2483" y="3526"/>
                <a:ext cx="13" cy="14"/>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22" name="Line 16"/>
              <p:cNvSpPr>
                <a:spLocks noChangeShapeType="1"/>
              </p:cNvSpPr>
              <p:nvPr/>
            </p:nvSpPr>
            <p:spPr bwMode="auto">
              <a:xfrm>
                <a:off x="2496" y="3540"/>
                <a:ext cx="1" cy="15"/>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23" name="Line 17"/>
              <p:cNvSpPr>
                <a:spLocks noChangeShapeType="1"/>
              </p:cNvSpPr>
              <p:nvPr/>
            </p:nvSpPr>
            <p:spPr bwMode="auto">
              <a:xfrm>
                <a:off x="2496" y="3555"/>
                <a:ext cx="12" cy="29"/>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24" name="Line 18"/>
              <p:cNvSpPr>
                <a:spLocks noChangeShapeType="1"/>
              </p:cNvSpPr>
              <p:nvPr/>
            </p:nvSpPr>
            <p:spPr bwMode="auto">
              <a:xfrm>
                <a:off x="2508" y="3584"/>
                <a:ext cx="12" cy="15"/>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25" name="Line 19"/>
              <p:cNvSpPr>
                <a:spLocks noChangeShapeType="1"/>
              </p:cNvSpPr>
              <p:nvPr/>
            </p:nvSpPr>
            <p:spPr bwMode="auto">
              <a:xfrm>
                <a:off x="2520" y="3599"/>
                <a:ext cx="13" cy="15"/>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26" name="Line 20"/>
              <p:cNvSpPr>
                <a:spLocks noChangeShapeType="1"/>
              </p:cNvSpPr>
              <p:nvPr/>
            </p:nvSpPr>
            <p:spPr bwMode="auto">
              <a:xfrm>
                <a:off x="2533" y="3614"/>
                <a:ext cx="1" cy="14"/>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27" name="Line 21"/>
              <p:cNvSpPr>
                <a:spLocks noChangeShapeType="1"/>
              </p:cNvSpPr>
              <p:nvPr/>
            </p:nvSpPr>
            <p:spPr bwMode="auto">
              <a:xfrm>
                <a:off x="2533" y="3628"/>
                <a:ext cx="12" cy="1"/>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28" name="Line 22"/>
              <p:cNvSpPr>
                <a:spLocks noChangeShapeType="1"/>
              </p:cNvSpPr>
              <p:nvPr/>
            </p:nvSpPr>
            <p:spPr bwMode="auto">
              <a:xfrm>
                <a:off x="2539" y="3628"/>
                <a:ext cx="13" cy="15"/>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29" name="Line 23"/>
              <p:cNvSpPr>
                <a:spLocks noChangeShapeType="1"/>
              </p:cNvSpPr>
              <p:nvPr/>
            </p:nvSpPr>
            <p:spPr bwMode="auto">
              <a:xfrm flipV="1">
                <a:off x="2552" y="3628"/>
                <a:ext cx="12" cy="15"/>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30" name="Line 24"/>
              <p:cNvSpPr>
                <a:spLocks noChangeShapeType="1"/>
              </p:cNvSpPr>
              <p:nvPr/>
            </p:nvSpPr>
            <p:spPr bwMode="auto">
              <a:xfrm>
                <a:off x="2564" y="3628"/>
                <a:ext cx="12" cy="1"/>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31" name="Line 25"/>
              <p:cNvSpPr>
                <a:spLocks noChangeShapeType="1"/>
              </p:cNvSpPr>
              <p:nvPr/>
            </p:nvSpPr>
            <p:spPr bwMode="auto">
              <a:xfrm flipV="1">
                <a:off x="2576" y="3614"/>
                <a:ext cx="1" cy="14"/>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32" name="Line 26"/>
              <p:cNvSpPr>
                <a:spLocks noChangeShapeType="1"/>
              </p:cNvSpPr>
              <p:nvPr/>
            </p:nvSpPr>
            <p:spPr bwMode="auto">
              <a:xfrm flipV="1">
                <a:off x="2576" y="3614"/>
                <a:ext cx="7" cy="14"/>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33" name="Line 27"/>
              <p:cNvSpPr>
                <a:spLocks noChangeShapeType="1"/>
              </p:cNvSpPr>
              <p:nvPr/>
            </p:nvSpPr>
            <p:spPr bwMode="auto">
              <a:xfrm flipV="1">
                <a:off x="2583" y="3599"/>
                <a:ext cx="12" cy="15"/>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34" name="Line 28"/>
              <p:cNvSpPr>
                <a:spLocks noChangeShapeType="1"/>
              </p:cNvSpPr>
              <p:nvPr/>
            </p:nvSpPr>
            <p:spPr bwMode="auto">
              <a:xfrm flipV="1">
                <a:off x="2595" y="3584"/>
                <a:ext cx="13" cy="15"/>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35" name="Line 29"/>
              <p:cNvSpPr>
                <a:spLocks noChangeShapeType="1"/>
              </p:cNvSpPr>
              <p:nvPr/>
            </p:nvSpPr>
            <p:spPr bwMode="auto">
              <a:xfrm flipV="1">
                <a:off x="2608" y="3570"/>
                <a:ext cx="12" cy="14"/>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36" name="Line 30"/>
              <p:cNvSpPr>
                <a:spLocks noChangeShapeType="1"/>
              </p:cNvSpPr>
              <p:nvPr/>
            </p:nvSpPr>
            <p:spPr bwMode="auto">
              <a:xfrm flipV="1">
                <a:off x="2620" y="3555"/>
                <a:ext cx="1" cy="15"/>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37" name="Line 31"/>
              <p:cNvSpPr>
                <a:spLocks noChangeShapeType="1"/>
              </p:cNvSpPr>
              <p:nvPr/>
            </p:nvSpPr>
            <p:spPr bwMode="auto">
              <a:xfrm>
                <a:off x="2620" y="3555"/>
                <a:ext cx="12" cy="1"/>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38" name="Line 32"/>
              <p:cNvSpPr>
                <a:spLocks noChangeShapeType="1"/>
              </p:cNvSpPr>
              <p:nvPr/>
            </p:nvSpPr>
            <p:spPr bwMode="auto">
              <a:xfrm>
                <a:off x="2626" y="3555"/>
                <a:ext cx="13" cy="1"/>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39" name="Line 33"/>
              <p:cNvSpPr>
                <a:spLocks noChangeShapeType="1"/>
              </p:cNvSpPr>
              <p:nvPr/>
            </p:nvSpPr>
            <p:spPr bwMode="auto">
              <a:xfrm>
                <a:off x="2639" y="3555"/>
                <a:ext cx="12" cy="15"/>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40" name="Line 34"/>
              <p:cNvSpPr>
                <a:spLocks noChangeShapeType="1"/>
              </p:cNvSpPr>
              <p:nvPr/>
            </p:nvSpPr>
            <p:spPr bwMode="auto">
              <a:xfrm>
                <a:off x="2651" y="3570"/>
                <a:ext cx="12" cy="14"/>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41" name="Line 35"/>
              <p:cNvSpPr>
                <a:spLocks noChangeShapeType="1"/>
              </p:cNvSpPr>
              <p:nvPr/>
            </p:nvSpPr>
            <p:spPr bwMode="auto">
              <a:xfrm>
                <a:off x="2663" y="3584"/>
                <a:ext cx="1" cy="15"/>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42" name="Line 36"/>
              <p:cNvSpPr>
                <a:spLocks noChangeShapeType="1"/>
              </p:cNvSpPr>
              <p:nvPr/>
            </p:nvSpPr>
            <p:spPr bwMode="auto">
              <a:xfrm>
                <a:off x="2663" y="3599"/>
                <a:ext cx="13" cy="15"/>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43" name="Line 37"/>
              <p:cNvSpPr>
                <a:spLocks noChangeShapeType="1"/>
              </p:cNvSpPr>
              <p:nvPr/>
            </p:nvSpPr>
            <p:spPr bwMode="auto">
              <a:xfrm>
                <a:off x="2670" y="3614"/>
                <a:ext cx="12" cy="14"/>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44" name="Line 38"/>
              <p:cNvSpPr>
                <a:spLocks noChangeShapeType="1"/>
              </p:cNvSpPr>
              <p:nvPr/>
            </p:nvSpPr>
            <p:spPr bwMode="auto">
              <a:xfrm>
                <a:off x="2682" y="3614"/>
                <a:ext cx="13" cy="14"/>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45" name="Line 39"/>
              <p:cNvSpPr>
                <a:spLocks noChangeShapeType="1"/>
              </p:cNvSpPr>
              <p:nvPr/>
            </p:nvSpPr>
            <p:spPr bwMode="auto">
              <a:xfrm>
                <a:off x="2695" y="3614"/>
                <a:ext cx="12" cy="14"/>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46" name="Line 40"/>
              <p:cNvSpPr>
                <a:spLocks noChangeShapeType="1"/>
              </p:cNvSpPr>
              <p:nvPr/>
            </p:nvSpPr>
            <p:spPr bwMode="auto">
              <a:xfrm>
                <a:off x="2707" y="3628"/>
                <a:ext cx="1" cy="1"/>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47" name="Line 41"/>
              <p:cNvSpPr>
                <a:spLocks noChangeShapeType="1"/>
              </p:cNvSpPr>
              <p:nvPr/>
            </p:nvSpPr>
            <p:spPr bwMode="auto">
              <a:xfrm>
                <a:off x="2707" y="3628"/>
                <a:ext cx="12" cy="1"/>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48" name="Line 42"/>
              <p:cNvSpPr>
                <a:spLocks noChangeShapeType="1"/>
              </p:cNvSpPr>
              <p:nvPr/>
            </p:nvSpPr>
            <p:spPr bwMode="auto">
              <a:xfrm>
                <a:off x="2719" y="3628"/>
                <a:ext cx="13" cy="1"/>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49" name="Line 43"/>
              <p:cNvSpPr>
                <a:spLocks noChangeShapeType="1"/>
              </p:cNvSpPr>
              <p:nvPr/>
            </p:nvSpPr>
            <p:spPr bwMode="auto">
              <a:xfrm>
                <a:off x="2726" y="3628"/>
                <a:ext cx="12" cy="1"/>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50" name="Line 44"/>
              <p:cNvSpPr>
                <a:spLocks noChangeShapeType="1"/>
              </p:cNvSpPr>
              <p:nvPr/>
            </p:nvSpPr>
            <p:spPr bwMode="auto">
              <a:xfrm flipV="1">
                <a:off x="2738" y="3614"/>
                <a:ext cx="1" cy="14"/>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51" name="Line 45"/>
              <p:cNvSpPr>
                <a:spLocks noChangeShapeType="1"/>
              </p:cNvSpPr>
              <p:nvPr/>
            </p:nvSpPr>
            <p:spPr bwMode="auto">
              <a:xfrm>
                <a:off x="2738" y="3614"/>
                <a:ext cx="13" cy="14"/>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52" name="Line 46"/>
              <p:cNvSpPr>
                <a:spLocks noChangeShapeType="1"/>
              </p:cNvSpPr>
              <p:nvPr/>
            </p:nvSpPr>
            <p:spPr bwMode="auto">
              <a:xfrm flipV="1">
                <a:off x="2751" y="3614"/>
                <a:ext cx="12" cy="14"/>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53" name="Line 47"/>
              <p:cNvSpPr>
                <a:spLocks noChangeShapeType="1"/>
              </p:cNvSpPr>
              <p:nvPr/>
            </p:nvSpPr>
            <p:spPr bwMode="auto">
              <a:xfrm>
                <a:off x="2763" y="3614"/>
                <a:ext cx="12" cy="1"/>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54" name="Line 48"/>
              <p:cNvSpPr>
                <a:spLocks noChangeShapeType="1"/>
              </p:cNvSpPr>
              <p:nvPr/>
            </p:nvSpPr>
            <p:spPr bwMode="auto">
              <a:xfrm>
                <a:off x="2769" y="3614"/>
                <a:ext cx="13" cy="1"/>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55" name="Line 49"/>
              <p:cNvSpPr>
                <a:spLocks noChangeShapeType="1"/>
              </p:cNvSpPr>
              <p:nvPr/>
            </p:nvSpPr>
            <p:spPr bwMode="auto">
              <a:xfrm flipV="1">
                <a:off x="2782" y="3599"/>
                <a:ext cx="1" cy="15"/>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56" name="Line 50"/>
              <p:cNvSpPr>
                <a:spLocks noChangeShapeType="1"/>
              </p:cNvSpPr>
              <p:nvPr/>
            </p:nvSpPr>
            <p:spPr bwMode="auto">
              <a:xfrm>
                <a:off x="2782" y="3599"/>
                <a:ext cx="12" cy="15"/>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57" name="Line 51"/>
              <p:cNvSpPr>
                <a:spLocks noChangeShapeType="1"/>
              </p:cNvSpPr>
              <p:nvPr/>
            </p:nvSpPr>
            <p:spPr bwMode="auto">
              <a:xfrm>
                <a:off x="2794" y="3614"/>
                <a:ext cx="12" cy="1"/>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58" name="Line 52"/>
              <p:cNvSpPr>
                <a:spLocks noChangeShapeType="1"/>
              </p:cNvSpPr>
              <p:nvPr/>
            </p:nvSpPr>
            <p:spPr bwMode="auto">
              <a:xfrm>
                <a:off x="2806" y="3614"/>
                <a:ext cx="13" cy="1"/>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59" name="Line 53"/>
              <p:cNvSpPr>
                <a:spLocks noChangeShapeType="1"/>
              </p:cNvSpPr>
              <p:nvPr/>
            </p:nvSpPr>
            <p:spPr bwMode="auto">
              <a:xfrm>
                <a:off x="2819" y="3614"/>
                <a:ext cx="6" cy="14"/>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60" name="Line 54"/>
              <p:cNvSpPr>
                <a:spLocks noChangeShapeType="1"/>
              </p:cNvSpPr>
              <p:nvPr/>
            </p:nvSpPr>
            <p:spPr bwMode="auto">
              <a:xfrm>
                <a:off x="2825" y="3614"/>
                <a:ext cx="1" cy="14"/>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61" name="Line 55"/>
              <p:cNvSpPr>
                <a:spLocks noChangeShapeType="1"/>
              </p:cNvSpPr>
              <p:nvPr/>
            </p:nvSpPr>
            <p:spPr bwMode="auto">
              <a:xfrm>
                <a:off x="2825" y="3614"/>
                <a:ext cx="13" cy="14"/>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62" name="Line 56"/>
              <p:cNvSpPr>
                <a:spLocks noChangeShapeType="1"/>
              </p:cNvSpPr>
              <p:nvPr/>
            </p:nvSpPr>
            <p:spPr bwMode="auto">
              <a:xfrm>
                <a:off x="2838" y="3628"/>
                <a:ext cx="12" cy="1"/>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63" name="Line 57"/>
              <p:cNvSpPr>
                <a:spLocks noChangeShapeType="1"/>
              </p:cNvSpPr>
              <p:nvPr/>
            </p:nvSpPr>
            <p:spPr bwMode="auto">
              <a:xfrm>
                <a:off x="2850" y="3628"/>
                <a:ext cx="12" cy="15"/>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64" name="Line 58"/>
              <p:cNvSpPr>
                <a:spLocks noChangeShapeType="1"/>
              </p:cNvSpPr>
              <p:nvPr/>
            </p:nvSpPr>
            <p:spPr bwMode="auto">
              <a:xfrm>
                <a:off x="2862" y="3643"/>
                <a:ext cx="13" cy="14"/>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65" name="Line 59"/>
              <p:cNvSpPr>
                <a:spLocks noChangeShapeType="1"/>
              </p:cNvSpPr>
              <p:nvPr/>
            </p:nvSpPr>
            <p:spPr bwMode="auto">
              <a:xfrm>
                <a:off x="2869" y="3657"/>
                <a:ext cx="6" cy="15"/>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66" name="Line 60"/>
              <p:cNvSpPr>
                <a:spLocks noChangeShapeType="1"/>
              </p:cNvSpPr>
              <p:nvPr/>
            </p:nvSpPr>
            <p:spPr bwMode="auto">
              <a:xfrm>
                <a:off x="2869" y="3672"/>
                <a:ext cx="12" cy="1"/>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67" name="Line 61"/>
              <p:cNvSpPr>
                <a:spLocks noChangeShapeType="1"/>
              </p:cNvSpPr>
              <p:nvPr/>
            </p:nvSpPr>
            <p:spPr bwMode="auto">
              <a:xfrm>
                <a:off x="2881" y="3672"/>
                <a:ext cx="13" cy="15"/>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68" name="Line 62"/>
              <p:cNvSpPr>
                <a:spLocks noChangeShapeType="1"/>
              </p:cNvSpPr>
              <p:nvPr/>
            </p:nvSpPr>
            <p:spPr bwMode="auto">
              <a:xfrm>
                <a:off x="2894" y="3687"/>
                <a:ext cx="12" cy="14"/>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69" name="Line 63"/>
              <p:cNvSpPr>
                <a:spLocks noChangeShapeType="1"/>
              </p:cNvSpPr>
              <p:nvPr/>
            </p:nvSpPr>
            <p:spPr bwMode="auto">
              <a:xfrm>
                <a:off x="2906" y="3701"/>
                <a:ext cx="12" cy="15"/>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70" name="Line 64"/>
              <p:cNvSpPr>
                <a:spLocks noChangeShapeType="1"/>
              </p:cNvSpPr>
              <p:nvPr/>
            </p:nvSpPr>
            <p:spPr bwMode="auto">
              <a:xfrm>
                <a:off x="2918" y="3716"/>
                <a:ext cx="1" cy="1"/>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71" name="Line 65"/>
              <p:cNvSpPr>
                <a:spLocks noChangeShapeType="1"/>
              </p:cNvSpPr>
              <p:nvPr/>
            </p:nvSpPr>
            <p:spPr bwMode="auto">
              <a:xfrm>
                <a:off x="2918" y="3716"/>
                <a:ext cx="7" cy="15"/>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72" name="Line 66"/>
              <p:cNvSpPr>
                <a:spLocks noChangeShapeType="1"/>
              </p:cNvSpPr>
              <p:nvPr/>
            </p:nvSpPr>
            <p:spPr bwMode="auto">
              <a:xfrm>
                <a:off x="2925" y="3731"/>
                <a:ext cx="12" cy="1"/>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73" name="Line 67"/>
              <p:cNvSpPr>
                <a:spLocks noChangeShapeType="1"/>
              </p:cNvSpPr>
              <p:nvPr/>
            </p:nvSpPr>
            <p:spPr bwMode="auto">
              <a:xfrm>
                <a:off x="2937" y="3731"/>
                <a:ext cx="12" cy="14"/>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74" name="Line 68"/>
              <p:cNvSpPr>
                <a:spLocks noChangeShapeType="1"/>
              </p:cNvSpPr>
              <p:nvPr/>
            </p:nvSpPr>
            <p:spPr bwMode="auto">
              <a:xfrm>
                <a:off x="2949" y="3745"/>
                <a:ext cx="1" cy="1"/>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75" name="Line 69"/>
              <p:cNvSpPr>
                <a:spLocks noChangeShapeType="1"/>
              </p:cNvSpPr>
              <p:nvPr/>
            </p:nvSpPr>
            <p:spPr bwMode="auto">
              <a:xfrm flipV="1">
                <a:off x="2949" y="3731"/>
                <a:ext cx="13" cy="14"/>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76" name="Line 70"/>
              <p:cNvSpPr>
                <a:spLocks noChangeShapeType="1"/>
              </p:cNvSpPr>
              <p:nvPr/>
            </p:nvSpPr>
            <p:spPr bwMode="auto">
              <a:xfrm>
                <a:off x="2962" y="3731"/>
                <a:ext cx="6" cy="1"/>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77" name="Line 71"/>
              <p:cNvSpPr>
                <a:spLocks noChangeShapeType="1"/>
              </p:cNvSpPr>
              <p:nvPr/>
            </p:nvSpPr>
            <p:spPr bwMode="auto">
              <a:xfrm>
                <a:off x="2968" y="3731"/>
                <a:ext cx="13" cy="1"/>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78" name="Line 72"/>
              <p:cNvSpPr>
                <a:spLocks noChangeShapeType="1"/>
              </p:cNvSpPr>
              <p:nvPr/>
            </p:nvSpPr>
            <p:spPr bwMode="auto">
              <a:xfrm flipV="1">
                <a:off x="2981" y="3716"/>
                <a:ext cx="12" cy="15"/>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79" name="Line 73"/>
              <p:cNvSpPr>
                <a:spLocks noChangeShapeType="1"/>
              </p:cNvSpPr>
              <p:nvPr/>
            </p:nvSpPr>
            <p:spPr bwMode="auto">
              <a:xfrm>
                <a:off x="2993" y="3716"/>
                <a:ext cx="1" cy="1"/>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80" name="Line 74"/>
              <p:cNvSpPr>
                <a:spLocks noChangeShapeType="1"/>
              </p:cNvSpPr>
              <p:nvPr/>
            </p:nvSpPr>
            <p:spPr bwMode="auto">
              <a:xfrm flipV="1">
                <a:off x="2993" y="3701"/>
                <a:ext cx="12" cy="15"/>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81" name="Line 75"/>
              <p:cNvSpPr>
                <a:spLocks noChangeShapeType="1"/>
              </p:cNvSpPr>
              <p:nvPr/>
            </p:nvSpPr>
            <p:spPr bwMode="auto">
              <a:xfrm>
                <a:off x="3005" y="3701"/>
                <a:ext cx="7" cy="1"/>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82" name="Line 76"/>
              <p:cNvSpPr>
                <a:spLocks noChangeShapeType="1"/>
              </p:cNvSpPr>
              <p:nvPr/>
            </p:nvSpPr>
            <p:spPr bwMode="auto">
              <a:xfrm flipV="1">
                <a:off x="3012" y="3687"/>
                <a:ext cx="12" cy="14"/>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83" name="Line 77"/>
              <p:cNvSpPr>
                <a:spLocks noChangeShapeType="1"/>
              </p:cNvSpPr>
              <p:nvPr/>
            </p:nvSpPr>
            <p:spPr bwMode="auto">
              <a:xfrm>
                <a:off x="3024" y="3687"/>
                <a:ext cx="13" cy="1"/>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84" name="Line 78"/>
              <p:cNvSpPr>
                <a:spLocks noChangeShapeType="1"/>
              </p:cNvSpPr>
              <p:nvPr/>
            </p:nvSpPr>
            <p:spPr bwMode="auto">
              <a:xfrm>
                <a:off x="3037" y="3687"/>
                <a:ext cx="1" cy="1"/>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85" name="Line 79"/>
              <p:cNvSpPr>
                <a:spLocks noChangeShapeType="1"/>
              </p:cNvSpPr>
              <p:nvPr/>
            </p:nvSpPr>
            <p:spPr bwMode="auto">
              <a:xfrm>
                <a:off x="3037" y="3687"/>
                <a:ext cx="12" cy="1"/>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86" name="Line 80"/>
              <p:cNvSpPr>
                <a:spLocks noChangeShapeType="1"/>
              </p:cNvSpPr>
              <p:nvPr/>
            </p:nvSpPr>
            <p:spPr bwMode="auto">
              <a:xfrm>
                <a:off x="3049" y="3687"/>
                <a:ext cx="12" cy="1"/>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87" name="Line 81"/>
              <p:cNvSpPr>
                <a:spLocks noChangeShapeType="1"/>
              </p:cNvSpPr>
              <p:nvPr/>
            </p:nvSpPr>
            <p:spPr bwMode="auto">
              <a:xfrm>
                <a:off x="3055" y="3687"/>
                <a:ext cx="13" cy="1"/>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88" name="Line 82"/>
              <p:cNvSpPr>
                <a:spLocks noChangeShapeType="1"/>
              </p:cNvSpPr>
              <p:nvPr/>
            </p:nvSpPr>
            <p:spPr bwMode="auto">
              <a:xfrm>
                <a:off x="3068" y="3687"/>
                <a:ext cx="12" cy="1"/>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89" name="Line 83"/>
              <p:cNvSpPr>
                <a:spLocks noChangeShapeType="1"/>
              </p:cNvSpPr>
              <p:nvPr/>
            </p:nvSpPr>
            <p:spPr bwMode="auto">
              <a:xfrm>
                <a:off x="3080" y="3687"/>
                <a:ext cx="1" cy="14"/>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90" name="Line 84"/>
              <p:cNvSpPr>
                <a:spLocks noChangeShapeType="1"/>
              </p:cNvSpPr>
              <p:nvPr/>
            </p:nvSpPr>
            <p:spPr bwMode="auto">
              <a:xfrm>
                <a:off x="3080" y="3701"/>
                <a:ext cx="13" cy="1"/>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91" name="Line 85"/>
              <p:cNvSpPr>
                <a:spLocks noChangeShapeType="1"/>
              </p:cNvSpPr>
              <p:nvPr/>
            </p:nvSpPr>
            <p:spPr bwMode="auto">
              <a:xfrm>
                <a:off x="3093" y="3701"/>
                <a:ext cx="12" cy="1"/>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92" name="Line 86"/>
              <p:cNvSpPr>
                <a:spLocks noChangeShapeType="1"/>
              </p:cNvSpPr>
              <p:nvPr/>
            </p:nvSpPr>
            <p:spPr bwMode="auto">
              <a:xfrm>
                <a:off x="3105" y="3701"/>
                <a:ext cx="6" cy="1"/>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93" name="Line 87"/>
              <p:cNvSpPr>
                <a:spLocks noChangeShapeType="1"/>
              </p:cNvSpPr>
              <p:nvPr/>
            </p:nvSpPr>
            <p:spPr bwMode="auto">
              <a:xfrm>
                <a:off x="3111" y="3701"/>
                <a:ext cx="13" cy="15"/>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94" name="Line 88"/>
              <p:cNvSpPr>
                <a:spLocks noChangeShapeType="1"/>
              </p:cNvSpPr>
              <p:nvPr/>
            </p:nvSpPr>
            <p:spPr bwMode="auto">
              <a:xfrm>
                <a:off x="3124" y="3716"/>
                <a:ext cx="1" cy="1"/>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95" name="Line 89"/>
              <p:cNvSpPr>
                <a:spLocks noChangeShapeType="1"/>
              </p:cNvSpPr>
              <p:nvPr/>
            </p:nvSpPr>
            <p:spPr bwMode="auto">
              <a:xfrm>
                <a:off x="3124" y="3716"/>
                <a:ext cx="12" cy="15"/>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96" name="Line 90"/>
              <p:cNvSpPr>
                <a:spLocks noChangeShapeType="1"/>
              </p:cNvSpPr>
              <p:nvPr/>
            </p:nvSpPr>
            <p:spPr bwMode="auto">
              <a:xfrm>
                <a:off x="3136" y="3731"/>
                <a:ext cx="12" cy="1"/>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97" name="Line 91"/>
              <p:cNvSpPr>
                <a:spLocks noChangeShapeType="1"/>
              </p:cNvSpPr>
              <p:nvPr/>
            </p:nvSpPr>
            <p:spPr bwMode="auto">
              <a:xfrm>
                <a:off x="3148" y="3731"/>
                <a:ext cx="13" cy="14"/>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98" name="Line 92"/>
              <p:cNvSpPr>
                <a:spLocks noChangeShapeType="1"/>
              </p:cNvSpPr>
              <p:nvPr/>
            </p:nvSpPr>
            <p:spPr bwMode="auto">
              <a:xfrm>
                <a:off x="3155" y="3745"/>
                <a:ext cx="12" cy="15"/>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99" name="Line 93"/>
              <p:cNvSpPr>
                <a:spLocks noChangeShapeType="1"/>
              </p:cNvSpPr>
              <p:nvPr/>
            </p:nvSpPr>
            <p:spPr bwMode="auto">
              <a:xfrm>
                <a:off x="3167" y="3745"/>
                <a:ext cx="1" cy="30"/>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100" name="Line 94"/>
              <p:cNvSpPr>
                <a:spLocks noChangeShapeType="1"/>
              </p:cNvSpPr>
              <p:nvPr/>
            </p:nvSpPr>
            <p:spPr bwMode="auto">
              <a:xfrm>
                <a:off x="3167" y="3775"/>
                <a:ext cx="13" cy="14"/>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101" name="Line 95"/>
              <p:cNvSpPr>
                <a:spLocks noChangeShapeType="1"/>
              </p:cNvSpPr>
              <p:nvPr/>
            </p:nvSpPr>
            <p:spPr bwMode="auto">
              <a:xfrm>
                <a:off x="3180" y="3789"/>
                <a:ext cx="12" cy="30"/>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102" name="Line 96"/>
              <p:cNvSpPr>
                <a:spLocks noChangeShapeType="1"/>
              </p:cNvSpPr>
              <p:nvPr/>
            </p:nvSpPr>
            <p:spPr bwMode="auto">
              <a:xfrm>
                <a:off x="3192" y="3819"/>
                <a:ext cx="12" cy="14"/>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103" name="Line 97"/>
              <p:cNvSpPr>
                <a:spLocks noChangeShapeType="1"/>
              </p:cNvSpPr>
              <p:nvPr/>
            </p:nvSpPr>
            <p:spPr bwMode="auto">
              <a:xfrm>
                <a:off x="3198" y="3833"/>
                <a:ext cx="6" cy="30"/>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104" name="Line 98"/>
              <p:cNvSpPr>
                <a:spLocks noChangeShapeType="1"/>
              </p:cNvSpPr>
              <p:nvPr/>
            </p:nvSpPr>
            <p:spPr bwMode="auto">
              <a:xfrm>
                <a:off x="3198" y="3863"/>
                <a:ext cx="13" cy="14"/>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105" name="Line 99"/>
              <p:cNvSpPr>
                <a:spLocks noChangeShapeType="1"/>
              </p:cNvSpPr>
              <p:nvPr/>
            </p:nvSpPr>
            <p:spPr bwMode="auto">
              <a:xfrm>
                <a:off x="3211" y="3877"/>
                <a:ext cx="12" cy="15"/>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106" name="Line 100"/>
              <p:cNvSpPr>
                <a:spLocks noChangeShapeType="1"/>
              </p:cNvSpPr>
              <p:nvPr/>
            </p:nvSpPr>
            <p:spPr bwMode="auto">
              <a:xfrm>
                <a:off x="3223" y="3877"/>
                <a:ext cx="13" cy="15"/>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107" name="Line 101"/>
              <p:cNvSpPr>
                <a:spLocks noChangeShapeType="1"/>
              </p:cNvSpPr>
              <p:nvPr/>
            </p:nvSpPr>
            <p:spPr bwMode="auto">
              <a:xfrm>
                <a:off x="3236" y="3877"/>
                <a:ext cx="12" cy="15"/>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108" name="Line 102"/>
              <p:cNvSpPr>
                <a:spLocks noChangeShapeType="1"/>
              </p:cNvSpPr>
              <p:nvPr/>
            </p:nvSpPr>
            <p:spPr bwMode="auto">
              <a:xfrm>
                <a:off x="3248" y="3877"/>
                <a:ext cx="1" cy="15"/>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109" name="Line 103"/>
              <p:cNvSpPr>
                <a:spLocks noChangeShapeType="1"/>
              </p:cNvSpPr>
              <p:nvPr/>
            </p:nvSpPr>
            <p:spPr bwMode="auto">
              <a:xfrm>
                <a:off x="3248" y="3877"/>
                <a:ext cx="12" cy="15"/>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110" name="Line 104"/>
              <p:cNvSpPr>
                <a:spLocks noChangeShapeType="1"/>
              </p:cNvSpPr>
              <p:nvPr/>
            </p:nvSpPr>
            <p:spPr bwMode="auto">
              <a:xfrm flipV="1">
                <a:off x="3254" y="3877"/>
                <a:ext cx="13" cy="15"/>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111" name="Line 105"/>
              <p:cNvSpPr>
                <a:spLocks noChangeShapeType="1"/>
              </p:cNvSpPr>
              <p:nvPr/>
            </p:nvSpPr>
            <p:spPr bwMode="auto">
              <a:xfrm flipV="1">
                <a:off x="3267" y="3863"/>
                <a:ext cx="12" cy="14"/>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112" name="Line 106"/>
              <p:cNvSpPr>
                <a:spLocks noChangeShapeType="1"/>
              </p:cNvSpPr>
              <p:nvPr/>
            </p:nvSpPr>
            <p:spPr bwMode="auto">
              <a:xfrm flipV="1">
                <a:off x="3279" y="3848"/>
                <a:ext cx="12" cy="15"/>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113" name="Line 107"/>
              <p:cNvSpPr>
                <a:spLocks noChangeShapeType="1"/>
              </p:cNvSpPr>
              <p:nvPr/>
            </p:nvSpPr>
            <p:spPr bwMode="auto">
              <a:xfrm flipV="1">
                <a:off x="3291" y="3833"/>
                <a:ext cx="1" cy="15"/>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114" name="Line 108"/>
              <p:cNvSpPr>
                <a:spLocks noChangeShapeType="1"/>
              </p:cNvSpPr>
              <p:nvPr/>
            </p:nvSpPr>
            <p:spPr bwMode="auto">
              <a:xfrm flipV="1">
                <a:off x="3291" y="3819"/>
                <a:ext cx="13" cy="14"/>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115" name="Line 109"/>
              <p:cNvSpPr>
                <a:spLocks noChangeShapeType="1"/>
              </p:cNvSpPr>
              <p:nvPr/>
            </p:nvSpPr>
            <p:spPr bwMode="auto">
              <a:xfrm>
                <a:off x="3298" y="3819"/>
                <a:ext cx="12" cy="1"/>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116" name="Line 110"/>
              <p:cNvSpPr>
                <a:spLocks noChangeShapeType="1"/>
              </p:cNvSpPr>
              <p:nvPr/>
            </p:nvSpPr>
            <p:spPr bwMode="auto">
              <a:xfrm flipV="1">
                <a:off x="3310" y="3804"/>
                <a:ext cx="13" cy="15"/>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117" name="Line 111"/>
              <p:cNvSpPr>
                <a:spLocks noChangeShapeType="1"/>
              </p:cNvSpPr>
              <p:nvPr/>
            </p:nvSpPr>
            <p:spPr bwMode="auto">
              <a:xfrm>
                <a:off x="3323" y="3804"/>
                <a:ext cx="12" cy="1"/>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118" name="Line 112"/>
              <p:cNvSpPr>
                <a:spLocks noChangeShapeType="1"/>
              </p:cNvSpPr>
              <p:nvPr/>
            </p:nvSpPr>
            <p:spPr bwMode="auto">
              <a:xfrm>
                <a:off x="3335" y="3804"/>
                <a:ext cx="1" cy="15"/>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119" name="Line 113"/>
              <p:cNvSpPr>
                <a:spLocks noChangeShapeType="1"/>
              </p:cNvSpPr>
              <p:nvPr/>
            </p:nvSpPr>
            <p:spPr bwMode="auto">
              <a:xfrm>
                <a:off x="3335" y="3819"/>
                <a:ext cx="12" cy="1"/>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120" name="Line 114"/>
              <p:cNvSpPr>
                <a:spLocks noChangeShapeType="1"/>
              </p:cNvSpPr>
              <p:nvPr/>
            </p:nvSpPr>
            <p:spPr bwMode="auto">
              <a:xfrm>
                <a:off x="3347" y="3819"/>
                <a:ext cx="7" cy="1"/>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121" name="Line 115"/>
              <p:cNvSpPr>
                <a:spLocks noChangeShapeType="1"/>
              </p:cNvSpPr>
              <p:nvPr/>
            </p:nvSpPr>
            <p:spPr bwMode="auto">
              <a:xfrm>
                <a:off x="3354" y="3819"/>
                <a:ext cx="12" cy="1"/>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122" name="Line 116"/>
              <p:cNvSpPr>
                <a:spLocks noChangeShapeType="1"/>
              </p:cNvSpPr>
              <p:nvPr/>
            </p:nvSpPr>
            <p:spPr bwMode="auto">
              <a:xfrm>
                <a:off x="3366" y="3819"/>
                <a:ext cx="13" cy="14"/>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123" name="Line 117"/>
              <p:cNvSpPr>
                <a:spLocks noChangeShapeType="1"/>
              </p:cNvSpPr>
              <p:nvPr/>
            </p:nvSpPr>
            <p:spPr bwMode="auto">
              <a:xfrm>
                <a:off x="3379" y="3833"/>
                <a:ext cx="1" cy="1"/>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124" name="Line 118"/>
              <p:cNvSpPr>
                <a:spLocks noChangeShapeType="1"/>
              </p:cNvSpPr>
              <p:nvPr/>
            </p:nvSpPr>
            <p:spPr bwMode="auto">
              <a:xfrm>
                <a:off x="3379" y="3833"/>
                <a:ext cx="12" cy="1"/>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125" name="Line 119"/>
              <p:cNvSpPr>
                <a:spLocks noChangeShapeType="1"/>
              </p:cNvSpPr>
              <p:nvPr/>
            </p:nvSpPr>
            <p:spPr bwMode="auto">
              <a:xfrm>
                <a:off x="3391" y="3833"/>
                <a:ext cx="6" cy="1"/>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126" name="Line 120"/>
              <p:cNvSpPr>
                <a:spLocks noChangeShapeType="1"/>
              </p:cNvSpPr>
              <p:nvPr/>
            </p:nvSpPr>
            <p:spPr bwMode="auto">
              <a:xfrm flipV="1">
                <a:off x="3397" y="3819"/>
                <a:ext cx="13" cy="14"/>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127" name="Line 121"/>
              <p:cNvSpPr>
                <a:spLocks noChangeShapeType="1"/>
              </p:cNvSpPr>
              <p:nvPr/>
            </p:nvSpPr>
            <p:spPr bwMode="auto">
              <a:xfrm>
                <a:off x="3410" y="3819"/>
                <a:ext cx="1" cy="1"/>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128" name="Line 122"/>
              <p:cNvSpPr>
                <a:spLocks noChangeShapeType="1"/>
              </p:cNvSpPr>
              <p:nvPr/>
            </p:nvSpPr>
            <p:spPr bwMode="auto">
              <a:xfrm flipV="1">
                <a:off x="3410" y="3804"/>
                <a:ext cx="12" cy="15"/>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129" name="Line 123"/>
              <p:cNvSpPr>
                <a:spLocks noChangeShapeType="1"/>
              </p:cNvSpPr>
              <p:nvPr/>
            </p:nvSpPr>
            <p:spPr bwMode="auto">
              <a:xfrm>
                <a:off x="3422" y="3804"/>
                <a:ext cx="12" cy="1"/>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130" name="Line 124"/>
              <p:cNvSpPr>
                <a:spLocks noChangeShapeType="1"/>
              </p:cNvSpPr>
              <p:nvPr/>
            </p:nvSpPr>
            <p:spPr bwMode="auto">
              <a:xfrm>
                <a:off x="3434" y="3804"/>
                <a:ext cx="13" cy="1"/>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131" name="Line 125"/>
              <p:cNvSpPr>
                <a:spLocks noChangeShapeType="1"/>
              </p:cNvSpPr>
              <p:nvPr/>
            </p:nvSpPr>
            <p:spPr bwMode="auto">
              <a:xfrm>
                <a:off x="3441" y="3804"/>
                <a:ext cx="12" cy="1"/>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132" name="Line 126"/>
              <p:cNvSpPr>
                <a:spLocks noChangeShapeType="1"/>
              </p:cNvSpPr>
              <p:nvPr/>
            </p:nvSpPr>
            <p:spPr bwMode="auto">
              <a:xfrm>
                <a:off x="3453" y="3804"/>
                <a:ext cx="1" cy="15"/>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133" name="Line 127"/>
              <p:cNvSpPr>
                <a:spLocks noChangeShapeType="1"/>
              </p:cNvSpPr>
              <p:nvPr/>
            </p:nvSpPr>
            <p:spPr bwMode="auto">
              <a:xfrm>
                <a:off x="3453" y="3819"/>
                <a:ext cx="13" cy="1"/>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134" name="Line 128"/>
              <p:cNvSpPr>
                <a:spLocks noChangeShapeType="1"/>
              </p:cNvSpPr>
              <p:nvPr/>
            </p:nvSpPr>
            <p:spPr bwMode="auto">
              <a:xfrm>
                <a:off x="3466" y="3819"/>
                <a:ext cx="12" cy="14"/>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135" name="Line 129"/>
              <p:cNvSpPr>
                <a:spLocks noChangeShapeType="1"/>
              </p:cNvSpPr>
              <p:nvPr/>
            </p:nvSpPr>
            <p:spPr bwMode="auto">
              <a:xfrm>
                <a:off x="3478" y="3833"/>
                <a:ext cx="12" cy="30"/>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136" name="Line 130"/>
              <p:cNvSpPr>
                <a:spLocks noChangeShapeType="1"/>
              </p:cNvSpPr>
              <p:nvPr/>
            </p:nvSpPr>
            <p:spPr bwMode="auto">
              <a:xfrm>
                <a:off x="3484" y="3863"/>
                <a:ext cx="13" cy="14"/>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137" name="Line 131"/>
              <p:cNvSpPr>
                <a:spLocks noChangeShapeType="1"/>
              </p:cNvSpPr>
              <p:nvPr/>
            </p:nvSpPr>
            <p:spPr bwMode="auto">
              <a:xfrm>
                <a:off x="3497" y="3877"/>
                <a:ext cx="1" cy="15"/>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138" name="Line 132"/>
              <p:cNvSpPr>
                <a:spLocks noChangeShapeType="1"/>
              </p:cNvSpPr>
              <p:nvPr/>
            </p:nvSpPr>
            <p:spPr bwMode="auto">
              <a:xfrm>
                <a:off x="3497" y="3877"/>
                <a:ext cx="12" cy="30"/>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139" name="Line 133"/>
              <p:cNvSpPr>
                <a:spLocks noChangeShapeType="1"/>
              </p:cNvSpPr>
              <p:nvPr/>
            </p:nvSpPr>
            <p:spPr bwMode="auto">
              <a:xfrm>
                <a:off x="3509" y="3907"/>
                <a:ext cx="13" cy="14"/>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140" name="Line 134"/>
              <p:cNvSpPr>
                <a:spLocks noChangeShapeType="1"/>
              </p:cNvSpPr>
              <p:nvPr/>
            </p:nvSpPr>
            <p:spPr bwMode="auto">
              <a:xfrm>
                <a:off x="3522" y="3921"/>
                <a:ext cx="12" cy="30"/>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141" name="Line 135"/>
              <p:cNvSpPr>
                <a:spLocks noChangeShapeType="1"/>
              </p:cNvSpPr>
              <p:nvPr/>
            </p:nvSpPr>
            <p:spPr bwMode="auto">
              <a:xfrm>
                <a:off x="3534" y="3951"/>
                <a:ext cx="6" cy="14"/>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142" name="Line 136"/>
              <p:cNvSpPr>
                <a:spLocks noChangeShapeType="1"/>
              </p:cNvSpPr>
              <p:nvPr/>
            </p:nvSpPr>
            <p:spPr bwMode="auto">
              <a:xfrm>
                <a:off x="3540" y="3965"/>
                <a:ext cx="1" cy="15"/>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143" name="Line 137"/>
              <p:cNvSpPr>
                <a:spLocks noChangeShapeType="1"/>
              </p:cNvSpPr>
              <p:nvPr/>
            </p:nvSpPr>
            <p:spPr bwMode="auto">
              <a:xfrm>
                <a:off x="3540" y="3980"/>
                <a:ext cx="13" cy="1"/>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144" name="Line 138"/>
              <p:cNvSpPr>
                <a:spLocks noChangeShapeType="1"/>
              </p:cNvSpPr>
              <p:nvPr/>
            </p:nvSpPr>
            <p:spPr bwMode="auto">
              <a:xfrm>
                <a:off x="3553" y="3980"/>
                <a:ext cx="12" cy="15"/>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145" name="Line 139"/>
              <p:cNvSpPr>
                <a:spLocks noChangeShapeType="1"/>
              </p:cNvSpPr>
              <p:nvPr/>
            </p:nvSpPr>
            <p:spPr bwMode="auto">
              <a:xfrm>
                <a:off x="3565" y="3995"/>
                <a:ext cx="13" cy="14"/>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146" name="Line 140"/>
              <p:cNvSpPr>
                <a:spLocks noChangeShapeType="1"/>
              </p:cNvSpPr>
              <p:nvPr/>
            </p:nvSpPr>
            <p:spPr bwMode="auto">
              <a:xfrm>
                <a:off x="3578" y="3995"/>
                <a:ext cx="12" cy="14"/>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147" name="Line 141"/>
              <p:cNvSpPr>
                <a:spLocks noChangeShapeType="1"/>
              </p:cNvSpPr>
              <p:nvPr/>
            </p:nvSpPr>
            <p:spPr bwMode="auto">
              <a:xfrm>
                <a:off x="3584" y="3995"/>
                <a:ext cx="6" cy="14"/>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148" name="Line 142"/>
              <p:cNvSpPr>
                <a:spLocks noChangeShapeType="1"/>
              </p:cNvSpPr>
              <p:nvPr/>
            </p:nvSpPr>
            <p:spPr bwMode="auto">
              <a:xfrm>
                <a:off x="3584" y="4009"/>
                <a:ext cx="12" cy="1"/>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149" name="Line 143"/>
              <p:cNvSpPr>
                <a:spLocks noChangeShapeType="1"/>
              </p:cNvSpPr>
              <p:nvPr/>
            </p:nvSpPr>
            <p:spPr bwMode="auto">
              <a:xfrm>
                <a:off x="3596" y="4009"/>
                <a:ext cx="13" cy="1"/>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150" name="Line 144"/>
              <p:cNvSpPr>
                <a:spLocks noChangeShapeType="1"/>
              </p:cNvSpPr>
              <p:nvPr/>
            </p:nvSpPr>
            <p:spPr bwMode="auto">
              <a:xfrm>
                <a:off x="3609" y="4009"/>
                <a:ext cx="12" cy="1"/>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151" name="Line 145"/>
              <p:cNvSpPr>
                <a:spLocks noChangeShapeType="1"/>
              </p:cNvSpPr>
              <p:nvPr/>
            </p:nvSpPr>
            <p:spPr bwMode="auto">
              <a:xfrm>
                <a:off x="3621" y="4009"/>
                <a:ext cx="1" cy="1"/>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152" name="Line 146"/>
              <p:cNvSpPr>
                <a:spLocks noChangeShapeType="1"/>
              </p:cNvSpPr>
              <p:nvPr/>
            </p:nvSpPr>
            <p:spPr bwMode="auto">
              <a:xfrm>
                <a:off x="3621" y="4009"/>
                <a:ext cx="12" cy="1"/>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153" name="Line 147"/>
              <p:cNvSpPr>
                <a:spLocks noChangeShapeType="1"/>
              </p:cNvSpPr>
              <p:nvPr/>
            </p:nvSpPr>
            <p:spPr bwMode="auto">
              <a:xfrm flipV="1">
                <a:off x="3633" y="3995"/>
                <a:ext cx="7" cy="14"/>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154" name="Line 148"/>
              <p:cNvSpPr>
                <a:spLocks noChangeShapeType="1"/>
              </p:cNvSpPr>
              <p:nvPr/>
            </p:nvSpPr>
            <p:spPr bwMode="auto">
              <a:xfrm>
                <a:off x="3640" y="3995"/>
                <a:ext cx="12" cy="14"/>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155" name="Line 149"/>
              <p:cNvSpPr>
                <a:spLocks noChangeShapeType="1"/>
              </p:cNvSpPr>
              <p:nvPr/>
            </p:nvSpPr>
            <p:spPr bwMode="auto">
              <a:xfrm flipV="1">
                <a:off x="3652" y="3980"/>
                <a:ext cx="13" cy="29"/>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156" name="Line 150"/>
              <p:cNvSpPr>
                <a:spLocks noChangeShapeType="1"/>
              </p:cNvSpPr>
              <p:nvPr/>
            </p:nvSpPr>
            <p:spPr bwMode="auto">
              <a:xfrm flipV="1">
                <a:off x="3665" y="3965"/>
                <a:ext cx="1" cy="15"/>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157" name="Line 151"/>
              <p:cNvSpPr>
                <a:spLocks noChangeShapeType="1"/>
              </p:cNvSpPr>
              <p:nvPr/>
            </p:nvSpPr>
            <p:spPr bwMode="auto">
              <a:xfrm flipV="1">
                <a:off x="3665" y="3951"/>
                <a:ext cx="12" cy="14"/>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158" name="Line 152"/>
              <p:cNvSpPr>
                <a:spLocks noChangeShapeType="1"/>
              </p:cNvSpPr>
              <p:nvPr/>
            </p:nvSpPr>
            <p:spPr bwMode="auto">
              <a:xfrm flipV="1">
                <a:off x="3677" y="3936"/>
                <a:ext cx="12" cy="15"/>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159" name="Line 153"/>
              <p:cNvSpPr>
                <a:spLocks noChangeShapeType="1"/>
              </p:cNvSpPr>
              <p:nvPr/>
            </p:nvSpPr>
            <p:spPr bwMode="auto">
              <a:xfrm flipV="1">
                <a:off x="3683" y="3921"/>
                <a:ext cx="13" cy="15"/>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160" name="Line 154"/>
              <p:cNvSpPr>
                <a:spLocks noChangeShapeType="1"/>
              </p:cNvSpPr>
              <p:nvPr/>
            </p:nvSpPr>
            <p:spPr bwMode="auto">
              <a:xfrm flipV="1">
                <a:off x="3696" y="3907"/>
                <a:ext cx="12" cy="14"/>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161" name="Line 155"/>
              <p:cNvSpPr>
                <a:spLocks noChangeShapeType="1"/>
              </p:cNvSpPr>
              <p:nvPr/>
            </p:nvSpPr>
            <p:spPr bwMode="auto">
              <a:xfrm>
                <a:off x="3708" y="3907"/>
                <a:ext cx="1" cy="1"/>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162" name="Line 156"/>
              <p:cNvSpPr>
                <a:spLocks noChangeShapeType="1"/>
              </p:cNvSpPr>
              <p:nvPr/>
            </p:nvSpPr>
            <p:spPr bwMode="auto">
              <a:xfrm>
                <a:off x="3708" y="3907"/>
                <a:ext cx="13" cy="14"/>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163" name="Line 157"/>
              <p:cNvSpPr>
                <a:spLocks noChangeShapeType="1"/>
              </p:cNvSpPr>
              <p:nvPr/>
            </p:nvSpPr>
            <p:spPr bwMode="auto">
              <a:xfrm>
                <a:off x="3721" y="3921"/>
                <a:ext cx="12" cy="15"/>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164" name="Line 158"/>
              <p:cNvSpPr>
                <a:spLocks noChangeShapeType="1"/>
              </p:cNvSpPr>
              <p:nvPr/>
            </p:nvSpPr>
            <p:spPr bwMode="auto">
              <a:xfrm>
                <a:off x="3727" y="3936"/>
                <a:ext cx="12" cy="15"/>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165" name="Line 159"/>
              <p:cNvSpPr>
                <a:spLocks noChangeShapeType="1"/>
              </p:cNvSpPr>
              <p:nvPr/>
            </p:nvSpPr>
            <p:spPr bwMode="auto">
              <a:xfrm>
                <a:off x="3739" y="3951"/>
                <a:ext cx="13" cy="29"/>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166" name="Line 160"/>
              <p:cNvSpPr>
                <a:spLocks noChangeShapeType="1"/>
              </p:cNvSpPr>
              <p:nvPr/>
            </p:nvSpPr>
            <p:spPr bwMode="auto">
              <a:xfrm>
                <a:off x="3752" y="3980"/>
                <a:ext cx="1" cy="29"/>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167" name="Line 161"/>
              <p:cNvSpPr>
                <a:spLocks noChangeShapeType="1"/>
              </p:cNvSpPr>
              <p:nvPr/>
            </p:nvSpPr>
            <p:spPr bwMode="auto">
              <a:xfrm>
                <a:off x="3752" y="3995"/>
                <a:ext cx="12" cy="43"/>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168" name="Line 162"/>
              <p:cNvSpPr>
                <a:spLocks noChangeShapeType="1"/>
              </p:cNvSpPr>
              <p:nvPr/>
            </p:nvSpPr>
            <p:spPr bwMode="auto">
              <a:xfrm>
                <a:off x="3764" y="4038"/>
                <a:ext cx="12" cy="30"/>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169" name="Line 163"/>
              <p:cNvSpPr>
                <a:spLocks noChangeShapeType="1"/>
              </p:cNvSpPr>
              <p:nvPr/>
            </p:nvSpPr>
            <p:spPr bwMode="auto">
              <a:xfrm>
                <a:off x="3776" y="4068"/>
                <a:ext cx="7" cy="29"/>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170" name="Line 164"/>
              <p:cNvSpPr>
                <a:spLocks noChangeShapeType="1"/>
              </p:cNvSpPr>
              <p:nvPr/>
            </p:nvSpPr>
            <p:spPr bwMode="auto">
              <a:xfrm>
                <a:off x="3783" y="4097"/>
                <a:ext cx="12" cy="29"/>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171" name="Line 165"/>
              <p:cNvSpPr>
                <a:spLocks noChangeShapeType="1"/>
              </p:cNvSpPr>
              <p:nvPr/>
            </p:nvSpPr>
            <p:spPr bwMode="auto">
              <a:xfrm>
                <a:off x="3795" y="4126"/>
                <a:ext cx="1" cy="15"/>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172" name="Line 166"/>
              <p:cNvSpPr>
                <a:spLocks noChangeShapeType="1"/>
              </p:cNvSpPr>
              <p:nvPr/>
            </p:nvSpPr>
            <p:spPr bwMode="auto">
              <a:xfrm>
                <a:off x="3795" y="4126"/>
                <a:ext cx="13" cy="15"/>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173" name="Line 167"/>
              <p:cNvSpPr>
                <a:spLocks noChangeShapeType="1"/>
              </p:cNvSpPr>
              <p:nvPr/>
            </p:nvSpPr>
            <p:spPr bwMode="auto">
              <a:xfrm flipV="1">
                <a:off x="3808" y="4126"/>
                <a:ext cx="12" cy="15"/>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174" name="Line 168"/>
              <p:cNvSpPr>
                <a:spLocks noChangeShapeType="1"/>
              </p:cNvSpPr>
              <p:nvPr/>
            </p:nvSpPr>
            <p:spPr bwMode="auto">
              <a:xfrm flipV="1">
                <a:off x="3820" y="4112"/>
                <a:ext cx="6" cy="14"/>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175" name="Line 169"/>
              <p:cNvSpPr>
                <a:spLocks noChangeShapeType="1"/>
              </p:cNvSpPr>
              <p:nvPr/>
            </p:nvSpPr>
            <p:spPr bwMode="auto">
              <a:xfrm flipV="1">
                <a:off x="3826" y="4082"/>
                <a:ext cx="1" cy="30"/>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176" name="Line 170"/>
              <p:cNvSpPr>
                <a:spLocks noChangeShapeType="1"/>
              </p:cNvSpPr>
              <p:nvPr/>
            </p:nvSpPr>
            <p:spPr bwMode="auto">
              <a:xfrm flipV="1">
                <a:off x="3826" y="4053"/>
                <a:ext cx="13" cy="29"/>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177" name="Line 171"/>
              <p:cNvSpPr>
                <a:spLocks noChangeShapeType="1"/>
              </p:cNvSpPr>
              <p:nvPr/>
            </p:nvSpPr>
            <p:spPr bwMode="auto">
              <a:xfrm flipV="1">
                <a:off x="3839" y="4024"/>
                <a:ext cx="12" cy="29"/>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178" name="Line 172"/>
              <p:cNvSpPr>
                <a:spLocks noChangeShapeType="1"/>
              </p:cNvSpPr>
              <p:nvPr/>
            </p:nvSpPr>
            <p:spPr bwMode="auto">
              <a:xfrm flipV="1">
                <a:off x="3851" y="3995"/>
                <a:ext cx="13" cy="29"/>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179" name="Line 173"/>
              <p:cNvSpPr>
                <a:spLocks noChangeShapeType="1"/>
              </p:cNvSpPr>
              <p:nvPr/>
            </p:nvSpPr>
            <p:spPr bwMode="auto">
              <a:xfrm flipV="1">
                <a:off x="3864" y="3980"/>
                <a:ext cx="12" cy="29"/>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180" name="Line 174"/>
              <p:cNvSpPr>
                <a:spLocks noChangeShapeType="1"/>
              </p:cNvSpPr>
              <p:nvPr/>
            </p:nvSpPr>
            <p:spPr bwMode="auto">
              <a:xfrm flipV="1">
                <a:off x="3870" y="3965"/>
                <a:ext cx="6" cy="15"/>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181" name="Line 175"/>
              <p:cNvSpPr>
                <a:spLocks noChangeShapeType="1"/>
              </p:cNvSpPr>
              <p:nvPr/>
            </p:nvSpPr>
            <p:spPr bwMode="auto">
              <a:xfrm>
                <a:off x="3870" y="3965"/>
                <a:ext cx="12" cy="1"/>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182" name="Line 176"/>
              <p:cNvSpPr>
                <a:spLocks noChangeShapeType="1"/>
              </p:cNvSpPr>
              <p:nvPr/>
            </p:nvSpPr>
            <p:spPr bwMode="auto">
              <a:xfrm>
                <a:off x="3882" y="3965"/>
                <a:ext cx="13" cy="1"/>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183" name="Line 177"/>
              <p:cNvSpPr>
                <a:spLocks noChangeShapeType="1"/>
              </p:cNvSpPr>
              <p:nvPr/>
            </p:nvSpPr>
            <p:spPr bwMode="auto">
              <a:xfrm>
                <a:off x="3895" y="3965"/>
                <a:ext cx="12" cy="1"/>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184" name="Line 178"/>
              <p:cNvSpPr>
                <a:spLocks noChangeShapeType="1"/>
              </p:cNvSpPr>
              <p:nvPr/>
            </p:nvSpPr>
            <p:spPr bwMode="auto">
              <a:xfrm>
                <a:off x="3907" y="3965"/>
                <a:ext cx="12" cy="15"/>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185" name="Line 179"/>
              <p:cNvSpPr>
                <a:spLocks noChangeShapeType="1"/>
              </p:cNvSpPr>
              <p:nvPr/>
            </p:nvSpPr>
            <p:spPr bwMode="auto">
              <a:xfrm>
                <a:off x="3913" y="3980"/>
                <a:ext cx="6" cy="15"/>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186" name="Line 180"/>
              <p:cNvSpPr>
                <a:spLocks noChangeShapeType="1"/>
              </p:cNvSpPr>
              <p:nvPr/>
            </p:nvSpPr>
            <p:spPr bwMode="auto">
              <a:xfrm>
                <a:off x="3913" y="3995"/>
                <a:ext cx="13" cy="14"/>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187" name="Line 181"/>
              <p:cNvSpPr>
                <a:spLocks noChangeShapeType="1"/>
              </p:cNvSpPr>
              <p:nvPr/>
            </p:nvSpPr>
            <p:spPr bwMode="auto">
              <a:xfrm>
                <a:off x="3926" y="3995"/>
                <a:ext cx="12" cy="29"/>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188" name="Line 182"/>
              <p:cNvSpPr>
                <a:spLocks noChangeShapeType="1"/>
              </p:cNvSpPr>
              <p:nvPr/>
            </p:nvSpPr>
            <p:spPr bwMode="auto">
              <a:xfrm>
                <a:off x="3938" y="4024"/>
                <a:ext cx="13" cy="1"/>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189" name="Line 183"/>
              <p:cNvSpPr>
                <a:spLocks noChangeShapeType="1"/>
              </p:cNvSpPr>
              <p:nvPr/>
            </p:nvSpPr>
            <p:spPr bwMode="auto">
              <a:xfrm>
                <a:off x="3951" y="4024"/>
                <a:ext cx="12" cy="14"/>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190" name="Line 184"/>
              <p:cNvSpPr>
                <a:spLocks noChangeShapeType="1"/>
              </p:cNvSpPr>
              <p:nvPr/>
            </p:nvSpPr>
            <p:spPr bwMode="auto">
              <a:xfrm>
                <a:off x="3963" y="4038"/>
                <a:ext cx="1" cy="1"/>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191" name="Line 185"/>
              <p:cNvSpPr>
                <a:spLocks noChangeShapeType="1"/>
              </p:cNvSpPr>
              <p:nvPr/>
            </p:nvSpPr>
            <p:spPr bwMode="auto">
              <a:xfrm flipV="1">
                <a:off x="3963" y="4024"/>
                <a:ext cx="12" cy="14"/>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192" name="Line 186"/>
              <p:cNvSpPr>
                <a:spLocks noChangeShapeType="1"/>
              </p:cNvSpPr>
              <p:nvPr/>
            </p:nvSpPr>
            <p:spPr bwMode="auto">
              <a:xfrm flipV="1">
                <a:off x="3969" y="4009"/>
                <a:ext cx="13" cy="15"/>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193" name="Line 187"/>
              <p:cNvSpPr>
                <a:spLocks noChangeShapeType="1"/>
              </p:cNvSpPr>
              <p:nvPr/>
            </p:nvSpPr>
            <p:spPr bwMode="auto">
              <a:xfrm flipV="1">
                <a:off x="3982" y="3995"/>
                <a:ext cx="12" cy="14"/>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194" name="Line 188"/>
              <p:cNvSpPr>
                <a:spLocks noChangeShapeType="1"/>
              </p:cNvSpPr>
              <p:nvPr/>
            </p:nvSpPr>
            <p:spPr bwMode="auto">
              <a:xfrm flipV="1">
                <a:off x="3994" y="3980"/>
                <a:ext cx="13" cy="29"/>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195" name="Line 189"/>
              <p:cNvSpPr>
                <a:spLocks noChangeShapeType="1"/>
              </p:cNvSpPr>
              <p:nvPr/>
            </p:nvSpPr>
            <p:spPr bwMode="auto">
              <a:xfrm flipV="1">
                <a:off x="4007" y="3965"/>
                <a:ext cx="1" cy="15"/>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196" name="Line 190"/>
              <p:cNvSpPr>
                <a:spLocks noChangeShapeType="1"/>
              </p:cNvSpPr>
              <p:nvPr/>
            </p:nvSpPr>
            <p:spPr bwMode="auto">
              <a:xfrm>
                <a:off x="4007" y="3965"/>
                <a:ext cx="12" cy="1"/>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197" name="Line 191"/>
              <p:cNvSpPr>
                <a:spLocks noChangeShapeType="1"/>
              </p:cNvSpPr>
              <p:nvPr/>
            </p:nvSpPr>
            <p:spPr bwMode="auto">
              <a:xfrm flipV="1">
                <a:off x="4013" y="3951"/>
                <a:ext cx="12" cy="14"/>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198" name="Line 192"/>
              <p:cNvSpPr>
                <a:spLocks noChangeShapeType="1"/>
              </p:cNvSpPr>
              <p:nvPr/>
            </p:nvSpPr>
            <p:spPr bwMode="auto">
              <a:xfrm>
                <a:off x="4025" y="3951"/>
                <a:ext cx="13" cy="1"/>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199" name="Line 193"/>
              <p:cNvSpPr>
                <a:spLocks noChangeShapeType="1"/>
              </p:cNvSpPr>
              <p:nvPr/>
            </p:nvSpPr>
            <p:spPr bwMode="auto">
              <a:xfrm>
                <a:off x="4038" y="3951"/>
                <a:ext cx="12" cy="14"/>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200" name="Line 194"/>
              <p:cNvSpPr>
                <a:spLocks noChangeShapeType="1"/>
              </p:cNvSpPr>
              <p:nvPr/>
            </p:nvSpPr>
            <p:spPr bwMode="auto">
              <a:xfrm>
                <a:off x="4050" y="3965"/>
                <a:ext cx="1" cy="15"/>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201" name="Line 195"/>
              <p:cNvSpPr>
                <a:spLocks noChangeShapeType="1"/>
              </p:cNvSpPr>
              <p:nvPr/>
            </p:nvSpPr>
            <p:spPr bwMode="auto">
              <a:xfrm>
                <a:off x="4050" y="3980"/>
                <a:ext cx="13" cy="15"/>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202" name="Line 196"/>
              <p:cNvSpPr>
                <a:spLocks noChangeShapeType="1"/>
              </p:cNvSpPr>
              <p:nvPr/>
            </p:nvSpPr>
            <p:spPr bwMode="auto">
              <a:xfrm>
                <a:off x="4063" y="3995"/>
                <a:ext cx="6" cy="14"/>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203" name="Line 197"/>
              <p:cNvSpPr>
                <a:spLocks noChangeShapeType="1"/>
              </p:cNvSpPr>
              <p:nvPr/>
            </p:nvSpPr>
            <p:spPr bwMode="auto">
              <a:xfrm>
                <a:off x="4069" y="4009"/>
                <a:ext cx="12" cy="15"/>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204" name="Line 198"/>
              <p:cNvSpPr>
                <a:spLocks noChangeShapeType="1"/>
              </p:cNvSpPr>
              <p:nvPr/>
            </p:nvSpPr>
            <p:spPr bwMode="auto">
              <a:xfrm>
                <a:off x="4081" y="4024"/>
                <a:ext cx="1" cy="14"/>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205" name="Line 199"/>
              <p:cNvSpPr>
                <a:spLocks noChangeShapeType="1"/>
              </p:cNvSpPr>
              <p:nvPr/>
            </p:nvSpPr>
            <p:spPr bwMode="auto">
              <a:xfrm>
                <a:off x="4081" y="4038"/>
                <a:ext cx="13" cy="1"/>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206" name="Line 200"/>
              <p:cNvSpPr>
                <a:spLocks noChangeShapeType="1"/>
              </p:cNvSpPr>
              <p:nvPr/>
            </p:nvSpPr>
            <p:spPr bwMode="auto">
              <a:xfrm>
                <a:off x="4094" y="4038"/>
                <a:ext cx="12" cy="1"/>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207" name="Line 201"/>
              <p:cNvSpPr>
                <a:spLocks noChangeShapeType="1"/>
              </p:cNvSpPr>
              <p:nvPr/>
            </p:nvSpPr>
            <p:spPr bwMode="auto">
              <a:xfrm flipV="1">
                <a:off x="4106" y="4024"/>
                <a:ext cx="12" cy="14"/>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208" name="Line 202"/>
              <p:cNvSpPr>
                <a:spLocks noChangeShapeType="1"/>
              </p:cNvSpPr>
              <p:nvPr/>
            </p:nvSpPr>
            <p:spPr bwMode="auto">
              <a:xfrm flipV="1">
                <a:off x="4112" y="3995"/>
                <a:ext cx="13" cy="29"/>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209" name="Line 203"/>
              <p:cNvSpPr>
                <a:spLocks noChangeShapeType="1"/>
              </p:cNvSpPr>
              <p:nvPr/>
            </p:nvSpPr>
            <p:spPr bwMode="auto">
              <a:xfrm flipV="1">
                <a:off x="4125" y="3980"/>
                <a:ext cx="1" cy="29"/>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210" name="Line 204"/>
              <p:cNvSpPr>
                <a:spLocks noChangeShapeType="1"/>
              </p:cNvSpPr>
              <p:nvPr/>
            </p:nvSpPr>
            <p:spPr bwMode="auto">
              <a:xfrm flipV="1">
                <a:off x="4125" y="3951"/>
                <a:ext cx="12" cy="29"/>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211" name="Line 205"/>
              <p:cNvSpPr>
                <a:spLocks noChangeShapeType="1"/>
              </p:cNvSpPr>
              <p:nvPr/>
            </p:nvSpPr>
            <p:spPr bwMode="auto">
              <a:xfrm flipV="1">
                <a:off x="4137" y="3921"/>
                <a:ext cx="13" cy="30"/>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212" name="Line 206"/>
              <p:cNvSpPr>
                <a:spLocks noChangeShapeType="1"/>
              </p:cNvSpPr>
              <p:nvPr/>
            </p:nvSpPr>
            <p:spPr bwMode="auto">
              <a:xfrm flipV="1">
                <a:off x="4150" y="3892"/>
                <a:ext cx="12" cy="29"/>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213" name="Line 207"/>
              <p:cNvSpPr>
                <a:spLocks noChangeShapeType="1"/>
              </p:cNvSpPr>
              <p:nvPr/>
            </p:nvSpPr>
            <p:spPr bwMode="auto">
              <a:xfrm flipV="1">
                <a:off x="4156" y="3877"/>
                <a:ext cx="12" cy="15"/>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214" name="Line 208"/>
              <p:cNvSpPr>
                <a:spLocks noChangeShapeType="1"/>
              </p:cNvSpPr>
              <p:nvPr/>
            </p:nvSpPr>
            <p:spPr bwMode="auto">
              <a:xfrm flipV="1">
                <a:off x="4168" y="3877"/>
                <a:ext cx="1" cy="15"/>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215" name="Line 209"/>
              <p:cNvSpPr>
                <a:spLocks noChangeShapeType="1"/>
              </p:cNvSpPr>
              <p:nvPr/>
            </p:nvSpPr>
            <p:spPr bwMode="auto">
              <a:xfrm>
                <a:off x="4168" y="3877"/>
                <a:ext cx="13" cy="1"/>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216" name="Line 210"/>
              <p:cNvSpPr>
                <a:spLocks noChangeShapeType="1"/>
              </p:cNvSpPr>
              <p:nvPr/>
            </p:nvSpPr>
            <p:spPr bwMode="auto">
              <a:xfrm>
                <a:off x="4181" y="3877"/>
                <a:ext cx="12" cy="15"/>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217" name="Line 211"/>
              <p:cNvSpPr>
                <a:spLocks noChangeShapeType="1"/>
              </p:cNvSpPr>
              <p:nvPr/>
            </p:nvSpPr>
            <p:spPr bwMode="auto">
              <a:xfrm>
                <a:off x="4193" y="3877"/>
                <a:ext cx="13" cy="15"/>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218" name="Line 212"/>
              <p:cNvSpPr>
                <a:spLocks noChangeShapeType="1"/>
              </p:cNvSpPr>
              <p:nvPr/>
            </p:nvSpPr>
            <p:spPr bwMode="auto">
              <a:xfrm>
                <a:off x="4199" y="3892"/>
                <a:ext cx="13" cy="29"/>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219" name="Line 213"/>
              <p:cNvSpPr>
                <a:spLocks noChangeShapeType="1"/>
              </p:cNvSpPr>
              <p:nvPr/>
            </p:nvSpPr>
            <p:spPr bwMode="auto">
              <a:xfrm>
                <a:off x="4212" y="3921"/>
                <a:ext cx="1" cy="30"/>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220" name="Line 214"/>
              <p:cNvSpPr>
                <a:spLocks noChangeShapeType="1"/>
              </p:cNvSpPr>
              <p:nvPr/>
            </p:nvSpPr>
            <p:spPr bwMode="auto">
              <a:xfrm>
                <a:off x="4212" y="3951"/>
                <a:ext cx="12" cy="44"/>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221" name="Line 215"/>
              <p:cNvSpPr>
                <a:spLocks noChangeShapeType="1"/>
              </p:cNvSpPr>
              <p:nvPr/>
            </p:nvSpPr>
            <p:spPr bwMode="auto">
              <a:xfrm>
                <a:off x="4224" y="3995"/>
                <a:ext cx="13" cy="14"/>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222" name="Line 216"/>
              <p:cNvSpPr>
                <a:spLocks noChangeShapeType="1"/>
              </p:cNvSpPr>
              <p:nvPr/>
            </p:nvSpPr>
            <p:spPr bwMode="auto">
              <a:xfrm>
                <a:off x="4237" y="3995"/>
                <a:ext cx="12" cy="29"/>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223" name="Line 217"/>
              <p:cNvSpPr>
                <a:spLocks noChangeShapeType="1"/>
              </p:cNvSpPr>
              <p:nvPr/>
            </p:nvSpPr>
            <p:spPr bwMode="auto">
              <a:xfrm>
                <a:off x="4249" y="4024"/>
                <a:ext cx="6" cy="1"/>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224" name="Line 218"/>
              <p:cNvSpPr>
                <a:spLocks noChangeShapeType="1"/>
              </p:cNvSpPr>
              <p:nvPr/>
            </p:nvSpPr>
            <p:spPr bwMode="auto">
              <a:xfrm>
                <a:off x="4255" y="4024"/>
                <a:ext cx="1" cy="1"/>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225" name="Line 219"/>
              <p:cNvSpPr>
                <a:spLocks noChangeShapeType="1"/>
              </p:cNvSpPr>
              <p:nvPr/>
            </p:nvSpPr>
            <p:spPr bwMode="auto">
              <a:xfrm flipV="1">
                <a:off x="4255" y="4009"/>
                <a:ext cx="13" cy="15"/>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226" name="Line 220"/>
              <p:cNvSpPr>
                <a:spLocks noChangeShapeType="1"/>
              </p:cNvSpPr>
              <p:nvPr/>
            </p:nvSpPr>
            <p:spPr bwMode="auto">
              <a:xfrm flipV="1">
                <a:off x="4268" y="3995"/>
                <a:ext cx="12" cy="14"/>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227" name="Line 221"/>
              <p:cNvSpPr>
                <a:spLocks noChangeShapeType="1"/>
              </p:cNvSpPr>
              <p:nvPr/>
            </p:nvSpPr>
            <p:spPr bwMode="auto">
              <a:xfrm flipV="1">
                <a:off x="4280" y="3980"/>
                <a:ext cx="13" cy="29"/>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228" name="Line 222"/>
              <p:cNvSpPr>
                <a:spLocks noChangeShapeType="1"/>
              </p:cNvSpPr>
              <p:nvPr/>
            </p:nvSpPr>
            <p:spPr bwMode="auto">
              <a:xfrm flipV="1">
                <a:off x="4293" y="3936"/>
                <a:ext cx="1" cy="44"/>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229" name="Line 223"/>
              <p:cNvSpPr>
                <a:spLocks noChangeShapeType="1"/>
              </p:cNvSpPr>
              <p:nvPr/>
            </p:nvSpPr>
            <p:spPr bwMode="auto">
              <a:xfrm flipV="1">
                <a:off x="4293" y="3907"/>
                <a:ext cx="12" cy="29"/>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230" name="Line 224"/>
              <p:cNvSpPr>
                <a:spLocks noChangeShapeType="1"/>
              </p:cNvSpPr>
              <p:nvPr/>
            </p:nvSpPr>
            <p:spPr bwMode="auto">
              <a:xfrm flipV="1">
                <a:off x="4299" y="3877"/>
                <a:ext cx="12" cy="30"/>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231" name="Line 225"/>
              <p:cNvSpPr>
                <a:spLocks noChangeShapeType="1"/>
              </p:cNvSpPr>
              <p:nvPr/>
            </p:nvSpPr>
            <p:spPr bwMode="auto">
              <a:xfrm flipV="1">
                <a:off x="4311" y="3863"/>
                <a:ext cx="13" cy="29"/>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232" name="Line 226"/>
              <p:cNvSpPr>
                <a:spLocks noChangeShapeType="1"/>
              </p:cNvSpPr>
              <p:nvPr/>
            </p:nvSpPr>
            <p:spPr bwMode="auto">
              <a:xfrm flipV="1">
                <a:off x="4324" y="3848"/>
                <a:ext cx="12" cy="15"/>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233" name="Line 227"/>
              <p:cNvSpPr>
                <a:spLocks noChangeShapeType="1"/>
              </p:cNvSpPr>
              <p:nvPr/>
            </p:nvSpPr>
            <p:spPr bwMode="auto">
              <a:xfrm>
                <a:off x="4336" y="3848"/>
                <a:ext cx="1" cy="1"/>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234" name="Line 228"/>
              <p:cNvSpPr>
                <a:spLocks noChangeShapeType="1"/>
              </p:cNvSpPr>
              <p:nvPr/>
            </p:nvSpPr>
            <p:spPr bwMode="auto">
              <a:xfrm>
                <a:off x="4336" y="3848"/>
                <a:ext cx="13" cy="1"/>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235" name="Line 229"/>
              <p:cNvSpPr>
                <a:spLocks noChangeShapeType="1"/>
              </p:cNvSpPr>
              <p:nvPr/>
            </p:nvSpPr>
            <p:spPr bwMode="auto">
              <a:xfrm>
                <a:off x="4349" y="3848"/>
                <a:ext cx="6" cy="1"/>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236" name="Line 230"/>
              <p:cNvSpPr>
                <a:spLocks noChangeShapeType="1"/>
              </p:cNvSpPr>
              <p:nvPr/>
            </p:nvSpPr>
            <p:spPr bwMode="auto">
              <a:xfrm>
                <a:off x="4355" y="3848"/>
                <a:ext cx="12" cy="29"/>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237" name="Line 231"/>
              <p:cNvSpPr>
                <a:spLocks noChangeShapeType="1"/>
              </p:cNvSpPr>
              <p:nvPr/>
            </p:nvSpPr>
            <p:spPr bwMode="auto">
              <a:xfrm>
                <a:off x="4367" y="3877"/>
                <a:ext cx="13" cy="15"/>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238" name="Line 232"/>
              <p:cNvSpPr>
                <a:spLocks noChangeShapeType="1"/>
              </p:cNvSpPr>
              <p:nvPr/>
            </p:nvSpPr>
            <p:spPr bwMode="auto">
              <a:xfrm>
                <a:off x="4380" y="3877"/>
                <a:ext cx="1" cy="30"/>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239" name="Line 233"/>
              <p:cNvSpPr>
                <a:spLocks noChangeShapeType="1"/>
              </p:cNvSpPr>
              <p:nvPr/>
            </p:nvSpPr>
            <p:spPr bwMode="auto">
              <a:xfrm>
                <a:off x="4380" y="3907"/>
                <a:ext cx="12" cy="14"/>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240" name="Line 234"/>
              <p:cNvSpPr>
                <a:spLocks noChangeShapeType="1"/>
              </p:cNvSpPr>
              <p:nvPr/>
            </p:nvSpPr>
            <p:spPr bwMode="auto">
              <a:xfrm>
                <a:off x="4392" y="3921"/>
                <a:ext cx="12" cy="15"/>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241" name="Line 235"/>
              <p:cNvSpPr>
                <a:spLocks noChangeShapeType="1"/>
              </p:cNvSpPr>
              <p:nvPr/>
            </p:nvSpPr>
            <p:spPr bwMode="auto">
              <a:xfrm>
                <a:off x="4398" y="3936"/>
                <a:ext cx="13" cy="1"/>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242" name="Line 236"/>
              <p:cNvSpPr>
                <a:spLocks noChangeShapeType="1"/>
              </p:cNvSpPr>
              <p:nvPr/>
            </p:nvSpPr>
            <p:spPr bwMode="auto">
              <a:xfrm>
                <a:off x="4411" y="3936"/>
                <a:ext cx="12" cy="15"/>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243" name="Line 237"/>
              <p:cNvSpPr>
                <a:spLocks noChangeShapeType="1"/>
              </p:cNvSpPr>
              <p:nvPr/>
            </p:nvSpPr>
            <p:spPr bwMode="auto">
              <a:xfrm flipV="1">
                <a:off x="4423" y="3936"/>
                <a:ext cx="1" cy="15"/>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244" name="Line 238"/>
              <p:cNvSpPr>
                <a:spLocks noChangeShapeType="1"/>
              </p:cNvSpPr>
              <p:nvPr/>
            </p:nvSpPr>
            <p:spPr bwMode="auto">
              <a:xfrm>
                <a:off x="4423" y="3936"/>
                <a:ext cx="13" cy="1"/>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245" name="Line 239"/>
              <p:cNvSpPr>
                <a:spLocks noChangeShapeType="1"/>
              </p:cNvSpPr>
              <p:nvPr/>
            </p:nvSpPr>
            <p:spPr bwMode="auto">
              <a:xfrm flipV="1">
                <a:off x="4436" y="3921"/>
                <a:ext cx="12" cy="15"/>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246" name="Line 240"/>
              <p:cNvSpPr>
                <a:spLocks noChangeShapeType="1"/>
              </p:cNvSpPr>
              <p:nvPr/>
            </p:nvSpPr>
            <p:spPr bwMode="auto">
              <a:xfrm flipV="1">
                <a:off x="4442" y="3907"/>
                <a:ext cx="12" cy="14"/>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247" name="Line 241"/>
              <p:cNvSpPr>
                <a:spLocks noChangeShapeType="1"/>
              </p:cNvSpPr>
              <p:nvPr/>
            </p:nvSpPr>
            <p:spPr bwMode="auto">
              <a:xfrm flipV="1">
                <a:off x="4454" y="3877"/>
                <a:ext cx="13" cy="30"/>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248" name="Line 242"/>
              <p:cNvSpPr>
                <a:spLocks noChangeShapeType="1"/>
              </p:cNvSpPr>
              <p:nvPr/>
            </p:nvSpPr>
            <p:spPr bwMode="auto">
              <a:xfrm flipV="1">
                <a:off x="4467" y="3877"/>
                <a:ext cx="1" cy="15"/>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249" name="Line 243"/>
              <p:cNvSpPr>
                <a:spLocks noChangeShapeType="1"/>
              </p:cNvSpPr>
              <p:nvPr/>
            </p:nvSpPr>
            <p:spPr bwMode="auto">
              <a:xfrm>
                <a:off x="4467" y="3877"/>
                <a:ext cx="12" cy="1"/>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250" name="Line 244"/>
              <p:cNvSpPr>
                <a:spLocks noChangeShapeType="1"/>
              </p:cNvSpPr>
              <p:nvPr/>
            </p:nvSpPr>
            <p:spPr bwMode="auto">
              <a:xfrm flipV="1">
                <a:off x="4479" y="3863"/>
                <a:ext cx="13" cy="14"/>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251" name="Line 245"/>
              <p:cNvSpPr>
                <a:spLocks noChangeShapeType="1"/>
              </p:cNvSpPr>
              <p:nvPr/>
            </p:nvSpPr>
            <p:spPr bwMode="auto">
              <a:xfrm>
                <a:off x="4492" y="3863"/>
                <a:ext cx="6" cy="1"/>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252" name="Line 246"/>
              <p:cNvSpPr>
                <a:spLocks noChangeShapeType="1"/>
              </p:cNvSpPr>
              <p:nvPr/>
            </p:nvSpPr>
            <p:spPr bwMode="auto">
              <a:xfrm>
                <a:off x="4498" y="3863"/>
                <a:ext cx="1" cy="1"/>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253" name="Line 247"/>
              <p:cNvSpPr>
                <a:spLocks noChangeShapeType="1"/>
              </p:cNvSpPr>
              <p:nvPr/>
            </p:nvSpPr>
            <p:spPr bwMode="auto">
              <a:xfrm flipV="1">
                <a:off x="4498" y="3848"/>
                <a:ext cx="12" cy="15"/>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254" name="Line 248"/>
              <p:cNvSpPr>
                <a:spLocks noChangeShapeType="1"/>
              </p:cNvSpPr>
              <p:nvPr/>
            </p:nvSpPr>
            <p:spPr bwMode="auto">
              <a:xfrm>
                <a:off x="4510" y="3848"/>
                <a:ext cx="13" cy="1"/>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255" name="Line 249"/>
              <p:cNvSpPr>
                <a:spLocks noChangeShapeType="1"/>
              </p:cNvSpPr>
              <p:nvPr/>
            </p:nvSpPr>
            <p:spPr bwMode="auto">
              <a:xfrm>
                <a:off x="4523" y="3848"/>
                <a:ext cx="12" cy="1"/>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256" name="Line 250"/>
              <p:cNvSpPr>
                <a:spLocks noChangeShapeType="1"/>
              </p:cNvSpPr>
              <p:nvPr/>
            </p:nvSpPr>
            <p:spPr bwMode="auto">
              <a:xfrm>
                <a:off x="4535" y="3848"/>
                <a:ext cx="6" cy="1"/>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257" name="Line 251"/>
              <p:cNvSpPr>
                <a:spLocks noChangeShapeType="1"/>
              </p:cNvSpPr>
              <p:nvPr/>
            </p:nvSpPr>
            <p:spPr bwMode="auto">
              <a:xfrm flipV="1">
                <a:off x="4541" y="3833"/>
                <a:ext cx="1" cy="15"/>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258" name="Line 252"/>
              <p:cNvSpPr>
                <a:spLocks noChangeShapeType="1"/>
              </p:cNvSpPr>
              <p:nvPr/>
            </p:nvSpPr>
            <p:spPr bwMode="auto">
              <a:xfrm>
                <a:off x="4541" y="3833"/>
                <a:ext cx="13" cy="1"/>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259" name="Line 253"/>
              <p:cNvSpPr>
                <a:spLocks noChangeShapeType="1"/>
              </p:cNvSpPr>
              <p:nvPr/>
            </p:nvSpPr>
            <p:spPr bwMode="auto">
              <a:xfrm flipV="1">
                <a:off x="4554" y="3819"/>
                <a:ext cx="12" cy="14"/>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260" name="Line 254"/>
              <p:cNvSpPr>
                <a:spLocks noChangeShapeType="1"/>
              </p:cNvSpPr>
              <p:nvPr/>
            </p:nvSpPr>
            <p:spPr bwMode="auto">
              <a:xfrm>
                <a:off x="4566" y="3819"/>
                <a:ext cx="13" cy="1"/>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261" name="Line 255"/>
              <p:cNvSpPr>
                <a:spLocks noChangeShapeType="1"/>
              </p:cNvSpPr>
              <p:nvPr/>
            </p:nvSpPr>
            <p:spPr bwMode="auto">
              <a:xfrm flipV="1">
                <a:off x="4579" y="3804"/>
                <a:ext cx="12" cy="15"/>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262" name="Line 256"/>
              <p:cNvSpPr>
                <a:spLocks noChangeShapeType="1"/>
              </p:cNvSpPr>
              <p:nvPr/>
            </p:nvSpPr>
            <p:spPr bwMode="auto">
              <a:xfrm>
                <a:off x="4585" y="3804"/>
                <a:ext cx="6" cy="1"/>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263" name="Line 257"/>
              <p:cNvSpPr>
                <a:spLocks noChangeShapeType="1"/>
              </p:cNvSpPr>
              <p:nvPr/>
            </p:nvSpPr>
            <p:spPr bwMode="auto">
              <a:xfrm>
                <a:off x="4585" y="3804"/>
                <a:ext cx="12" cy="1"/>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264" name="Line 258"/>
              <p:cNvSpPr>
                <a:spLocks noChangeShapeType="1"/>
              </p:cNvSpPr>
              <p:nvPr/>
            </p:nvSpPr>
            <p:spPr bwMode="auto">
              <a:xfrm>
                <a:off x="4597" y="3804"/>
                <a:ext cx="13" cy="1"/>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grpSp>
        <p:grpSp>
          <p:nvGrpSpPr>
            <p:cNvPr id="265" name="Group 259"/>
            <p:cNvGrpSpPr>
              <a:grpSpLocks/>
            </p:cNvGrpSpPr>
            <p:nvPr/>
          </p:nvGrpSpPr>
          <p:grpSpPr bwMode="auto">
            <a:xfrm>
              <a:off x="1269242" y="2538484"/>
              <a:ext cx="6394208" cy="739232"/>
              <a:chOff x="4947" y="3480"/>
              <a:chExt cx="2239" cy="938"/>
            </a:xfrm>
          </p:grpSpPr>
          <p:sp>
            <p:nvSpPr>
              <p:cNvPr id="266" name="Line 260"/>
              <p:cNvSpPr>
                <a:spLocks noChangeShapeType="1"/>
              </p:cNvSpPr>
              <p:nvPr/>
            </p:nvSpPr>
            <p:spPr bwMode="auto">
              <a:xfrm flipV="1">
                <a:off x="6039" y="3845"/>
                <a:ext cx="1" cy="143"/>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267" name="Line 261"/>
              <p:cNvSpPr>
                <a:spLocks noChangeShapeType="1"/>
              </p:cNvSpPr>
              <p:nvPr/>
            </p:nvSpPr>
            <p:spPr bwMode="auto">
              <a:xfrm flipV="1">
                <a:off x="6919" y="3845"/>
                <a:ext cx="1" cy="143"/>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268" name="Line 262"/>
              <p:cNvSpPr>
                <a:spLocks noChangeShapeType="1"/>
              </p:cNvSpPr>
              <p:nvPr/>
            </p:nvSpPr>
            <p:spPr bwMode="auto">
              <a:xfrm flipV="1">
                <a:off x="7142" y="3845"/>
                <a:ext cx="1" cy="143"/>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269" name="Line 263"/>
              <p:cNvSpPr>
                <a:spLocks noChangeShapeType="1"/>
              </p:cNvSpPr>
              <p:nvPr/>
            </p:nvSpPr>
            <p:spPr bwMode="auto">
              <a:xfrm>
                <a:off x="4947" y="3715"/>
                <a:ext cx="17" cy="65"/>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270" name="Line 264"/>
              <p:cNvSpPr>
                <a:spLocks noChangeShapeType="1"/>
              </p:cNvSpPr>
              <p:nvPr/>
            </p:nvSpPr>
            <p:spPr bwMode="auto">
              <a:xfrm flipV="1">
                <a:off x="4958" y="3754"/>
                <a:ext cx="11" cy="26"/>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271" name="Line 265"/>
              <p:cNvSpPr>
                <a:spLocks noChangeShapeType="1"/>
              </p:cNvSpPr>
              <p:nvPr/>
            </p:nvSpPr>
            <p:spPr bwMode="auto">
              <a:xfrm flipV="1">
                <a:off x="4969" y="3702"/>
                <a:ext cx="1" cy="52"/>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272" name="Line 266"/>
              <p:cNvSpPr>
                <a:spLocks noChangeShapeType="1"/>
              </p:cNvSpPr>
              <p:nvPr/>
            </p:nvSpPr>
            <p:spPr bwMode="auto">
              <a:xfrm>
                <a:off x="4969" y="3702"/>
                <a:ext cx="11" cy="26"/>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273" name="Line 267"/>
              <p:cNvSpPr>
                <a:spLocks noChangeShapeType="1"/>
              </p:cNvSpPr>
              <p:nvPr/>
            </p:nvSpPr>
            <p:spPr bwMode="auto">
              <a:xfrm flipV="1">
                <a:off x="4980" y="3663"/>
                <a:ext cx="12" cy="65"/>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274" name="Line 268"/>
              <p:cNvSpPr>
                <a:spLocks noChangeShapeType="1"/>
              </p:cNvSpPr>
              <p:nvPr/>
            </p:nvSpPr>
            <p:spPr bwMode="auto">
              <a:xfrm flipV="1">
                <a:off x="4992" y="3572"/>
                <a:ext cx="11" cy="91"/>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275" name="Line 269"/>
              <p:cNvSpPr>
                <a:spLocks noChangeShapeType="1"/>
              </p:cNvSpPr>
              <p:nvPr/>
            </p:nvSpPr>
            <p:spPr bwMode="auto">
              <a:xfrm>
                <a:off x="5003" y="3572"/>
                <a:ext cx="11" cy="91"/>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276" name="Line 270"/>
              <p:cNvSpPr>
                <a:spLocks noChangeShapeType="1"/>
              </p:cNvSpPr>
              <p:nvPr/>
            </p:nvSpPr>
            <p:spPr bwMode="auto">
              <a:xfrm flipV="1">
                <a:off x="5014" y="3480"/>
                <a:ext cx="11" cy="183"/>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277" name="Line 271"/>
              <p:cNvSpPr>
                <a:spLocks noChangeShapeType="1"/>
              </p:cNvSpPr>
              <p:nvPr/>
            </p:nvSpPr>
            <p:spPr bwMode="auto">
              <a:xfrm>
                <a:off x="5025" y="3480"/>
                <a:ext cx="1" cy="26"/>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278" name="Line 272"/>
              <p:cNvSpPr>
                <a:spLocks noChangeShapeType="1"/>
              </p:cNvSpPr>
              <p:nvPr/>
            </p:nvSpPr>
            <p:spPr bwMode="auto">
              <a:xfrm>
                <a:off x="5025" y="3493"/>
                <a:ext cx="11" cy="40"/>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279" name="Line 273"/>
              <p:cNvSpPr>
                <a:spLocks noChangeShapeType="1"/>
              </p:cNvSpPr>
              <p:nvPr/>
            </p:nvSpPr>
            <p:spPr bwMode="auto">
              <a:xfrm flipV="1">
                <a:off x="5036" y="3480"/>
                <a:ext cx="11" cy="53"/>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280" name="Line 274"/>
              <p:cNvSpPr>
                <a:spLocks noChangeShapeType="1"/>
              </p:cNvSpPr>
              <p:nvPr/>
            </p:nvSpPr>
            <p:spPr bwMode="auto">
              <a:xfrm>
                <a:off x="5047" y="3480"/>
                <a:ext cx="11" cy="170"/>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281" name="Line 275"/>
              <p:cNvSpPr>
                <a:spLocks noChangeShapeType="1"/>
              </p:cNvSpPr>
              <p:nvPr/>
            </p:nvSpPr>
            <p:spPr bwMode="auto">
              <a:xfrm flipV="1">
                <a:off x="5053" y="3559"/>
                <a:ext cx="17" cy="91"/>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282" name="Line 276"/>
              <p:cNvSpPr>
                <a:spLocks noChangeShapeType="1"/>
              </p:cNvSpPr>
              <p:nvPr/>
            </p:nvSpPr>
            <p:spPr bwMode="auto">
              <a:xfrm>
                <a:off x="5064" y="3559"/>
                <a:ext cx="17" cy="130"/>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283" name="Line 277"/>
              <p:cNvSpPr>
                <a:spLocks noChangeShapeType="1"/>
              </p:cNvSpPr>
              <p:nvPr/>
            </p:nvSpPr>
            <p:spPr bwMode="auto">
              <a:xfrm flipV="1">
                <a:off x="5075" y="3650"/>
                <a:ext cx="6" cy="39"/>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284" name="Line 278"/>
              <p:cNvSpPr>
                <a:spLocks noChangeShapeType="1"/>
              </p:cNvSpPr>
              <p:nvPr/>
            </p:nvSpPr>
            <p:spPr bwMode="auto">
              <a:xfrm>
                <a:off x="5075" y="3650"/>
                <a:ext cx="11" cy="65"/>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285" name="Line 279"/>
              <p:cNvSpPr>
                <a:spLocks noChangeShapeType="1"/>
              </p:cNvSpPr>
              <p:nvPr/>
            </p:nvSpPr>
            <p:spPr bwMode="auto">
              <a:xfrm>
                <a:off x="5086" y="3715"/>
                <a:ext cx="11" cy="39"/>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286" name="Line 280"/>
              <p:cNvSpPr>
                <a:spLocks noChangeShapeType="1"/>
              </p:cNvSpPr>
              <p:nvPr/>
            </p:nvSpPr>
            <p:spPr bwMode="auto">
              <a:xfrm flipV="1">
                <a:off x="5097" y="3650"/>
                <a:ext cx="12" cy="104"/>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287" name="Line 281"/>
              <p:cNvSpPr>
                <a:spLocks noChangeShapeType="1"/>
              </p:cNvSpPr>
              <p:nvPr/>
            </p:nvSpPr>
            <p:spPr bwMode="auto">
              <a:xfrm>
                <a:off x="5109" y="3650"/>
                <a:ext cx="11" cy="65"/>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288" name="Line 282"/>
              <p:cNvSpPr>
                <a:spLocks noChangeShapeType="1"/>
              </p:cNvSpPr>
              <p:nvPr/>
            </p:nvSpPr>
            <p:spPr bwMode="auto">
              <a:xfrm>
                <a:off x="5120" y="3715"/>
                <a:ext cx="11" cy="26"/>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289" name="Line 283"/>
              <p:cNvSpPr>
                <a:spLocks noChangeShapeType="1"/>
              </p:cNvSpPr>
              <p:nvPr/>
            </p:nvSpPr>
            <p:spPr bwMode="auto">
              <a:xfrm flipV="1">
                <a:off x="5131" y="3598"/>
                <a:ext cx="1" cy="143"/>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290" name="Line 284"/>
              <p:cNvSpPr>
                <a:spLocks noChangeShapeType="1"/>
              </p:cNvSpPr>
              <p:nvPr/>
            </p:nvSpPr>
            <p:spPr bwMode="auto">
              <a:xfrm>
                <a:off x="5131" y="3598"/>
                <a:ext cx="11" cy="156"/>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291" name="Line 285"/>
              <p:cNvSpPr>
                <a:spLocks noChangeShapeType="1"/>
              </p:cNvSpPr>
              <p:nvPr/>
            </p:nvSpPr>
            <p:spPr bwMode="auto">
              <a:xfrm flipV="1">
                <a:off x="5142" y="3728"/>
                <a:ext cx="11" cy="26"/>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292" name="Line 286"/>
              <p:cNvSpPr>
                <a:spLocks noChangeShapeType="1"/>
              </p:cNvSpPr>
              <p:nvPr/>
            </p:nvSpPr>
            <p:spPr bwMode="auto">
              <a:xfrm flipV="1">
                <a:off x="5153" y="3611"/>
                <a:ext cx="11" cy="117"/>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293" name="Line 287"/>
              <p:cNvSpPr>
                <a:spLocks noChangeShapeType="1"/>
              </p:cNvSpPr>
              <p:nvPr/>
            </p:nvSpPr>
            <p:spPr bwMode="auto">
              <a:xfrm flipV="1">
                <a:off x="5164" y="3585"/>
                <a:ext cx="11" cy="26"/>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294" name="Line 288"/>
              <p:cNvSpPr>
                <a:spLocks noChangeShapeType="1"/>
              </p:cNvSpPr>
              <p:nvPr/>
            </p:nvSpPr>
            <p:spPr bwMode="auto">
              <a:xfrm>
                <a:off x="5170" y="3585"/>
                <a:ext cx="17" cy="91"/>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295" name="Line 289"/>
              <p:cNvSpPr>
                <a:spLocks noChangeShapeType="1"/>
              </p:cNvSpPr>
              <p:nvPr/>
            </p:nvSpPr>
            <p:spPr bwMode="auto">
              <a:xfrm flipV="1">
                <a:off x="5181" y="3650"/>
                <a:ext cx="6" cy="26"/>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296" name="Line 290"/>
              <p:cNvSpPr>
                <a:spLocks noChangeShapeType="1"/>
              </p:cNvSpPr>
              <p:nvPr/>
            </p:nvSpPr>
            <p:spPr bwMode="auto">
              <a:xfrm flipV="1">
                <a:off x="5181" y="3493"/>
                <a:ext cx="11" cy="157"/>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297" name="Line 291"/>
              <p:cNvSpPr>
                <a:spLocks noChangeShapeType="1"/>
              </p:cNvSpPr>
              <p:nvPr/>
            </p:nvSpPr>
            <p:spPr bwMode="auto">
              <a:xfrm>
                <a:off x="5192" y="3493"/>
                <a:ext cx="11" cy="79"/>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298" name="Line 292"/>
              <p:cNvSpPr>
                <a:spLocks noChangeShapeType="1"/>
              </p:cNvSpPr>
              <p:nvPr/>
            </p:nvSpPr>
            <p:spPr bwMode="auto">
              <a:xfrm>
                <a:off x="5203" y="3572"/>
                <a:ext cx="11" cy="26"/>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299" name="Line 293"/>
              <p:cNvSpPr>
                <a:spLocks noChangeShapeType="1"/>
              </p:cNvSpPr>
              <p:nvPr/>
            </p:nvSpPr>
            <p:spPr bwMode="auto">
              <a:xfrm>
                <a:off x="5214" y="3598"/>
                <a:ext cx="11" cy="91"/>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300" name="Line 294"/>
              <p:cNvSpPr>
                <a:spLocks noChangeShapeType="1"/>
              </p:cNvSpPr>
              <p:nvPr/>
            </p:nvSpPr>
            <p:spPr bwMode="auto">
              <a:xfrm>
                <a:off x="5225" y="3689"/>
                <a:ext cx="1" cy="1"/>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301" name="Line 295"/>
              <p:cNvSpPr>
                <a:spLocks noChangeShapeType="1"/>
              </p:cNvSpPr>
              <p:nvPr/>
            </p:nvSpPr>
            <p:spPr bwMode="auto">
              <a:xfrm flipV="1">
                <a:off x="5225" y="3598"/>
                <a:ext cx="12" cy="91"/>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302" name="Line 296"/>
              <p:cNvSpPr>
                <a:spLocks noChangeShapeType="1"/>
              </p:cNvSpPr>
              <p:nvPr/>
            </p:nvSpPr>
            <p:spPr bwMode="auto">
              <a:xfrm>
                <a:off x="5237" y="3598"/>
                <a:ext cx="11" cy="39"/>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303" name="Line 297"/>
              <p:cNvSpPr>
                <a:spLocks noChangeShapeType="1"/>
              </p:cNvSpPr>
              <p:nvPr/>
            </p:nvSpPr>
            <p:spPr bwMode="auto">
              <a:xfrm>
                <a:off x="5248" y="3637"/>
                <a:ext cx="11" cy="65"/>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304" name="Line 298"/>
              <p:cNvSpPr>
                <a:spLocks noChangeShapeType="1"/>
              </p:cNvSpPr>
              <p:nvPr/>
            </p:nvSpPr>
            <p:spPr bwMode="auto">
              <a:xfrm>
                <a:off x="5259" y="3702"/>
                <a:ext cx="11" cy="65"/>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305" name="Line 299"/>
              <p:cNvSpPr>
                <a:spLocks noChangeShapeType="1"/>
              </p:cNvSpPr>
              <p:nvPr/>
            </p:nvSpPr>
            <p:spPr bwMode="auto">
              <a:xfrm flipV="1">
                <a:off x="5270" y="3650"/>
                <a:ext cx="11" cy="117"/>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306" name="Line 300"/>
              <p:cNvSpPr>
                <a:spLocks noChangeShapeType="1"/>
              </p:cNvSpPr>
              <p:nvPr/>
            </p:nvSpPr>
            <p:spPr bwMode="auto">
              <a:xfrm>
                <a:off x="5276" y="3650"/>
                <a:ext cx="5" cy="78"/>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307" name="Line 301"/>
              <p:cNvSpPr>
                <a:spLocks noChangeShapeType="1"/>
              </p:cNvSpPr>
              <p:nvPr/>
            </p:nvSpPr>
            <p:spPr bwMode="auto">
              <a:xfrm flipV="1">
                <a:off x="5276" y="3702"/>
                <a:ext cx="16" cy="26"/>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308" name="Line 302"/>
              <p:cNvSpPr>
                <a:spLocks noChangeShapeType="1"/>
              </p:cNvSpPr>
              <p:nvPr/>
            </p:nvSpPr>
            <p:spPr bwMode="auto">
              <a:xfrm flipV="1">
                <a:off x="5287" y="3637"/>
                <a:ext cx="11" cy="65"/>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309" name="Line 303"/>
              <p:cNvSpPr>
                <a:spLocks noChangeShapeType="1"/>
              </p:cNvSpPr>
              <p:nvPr/>
            </p:nvSpPr>
            <p:spPr bwMode="auto">
              <a:xfrm>
                <a:off x="5298" y="3637"/>
                <a:ext cx="11" cy="117"/>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310" name="Line 304"/>
              <p:cNvSpPr>
                <a:spLocks noChangeShapeType="1"/>
              </p:cNvSpPr>
              <p:nvPr/>
            </p:nvSpPr>
            <p:spPr bwMode="auto">
              <a:xfrm flipV="1">
                <a:off x="5309" y="3728"/>
                <a:ext cx="11" cy="26"/>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311" name="Line 305"/>
              <p:cNvSpPr>
                <a:spLocks noChangeShapeType="1"/>
              </p:cNvSpPr>
              <p:nvPr/>
            </p:nvSpPr>
            <p:spPr bwMode="auto">
              <a:xfrm flipV="1">
                <a:off x="5320" y="3650"/>
                <a:ext cx="11" cy="78"/>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312" name="Line 306"/>
              <p:cNvSpPr>
                <a:spLocks noChangeShapeType="1"/>
              </p:cNvSpPr>
              <p:nvPr/>
            </p:nvSpPr>
            <p:spPr bwMode="auto">
              <a:xfrm>
                <a:off x="5331" y="3650"/>
                <a:ext cx="1" cy="13"/>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313" name="Line 307"/>
              <p:cNvSpPr>
                <a:spLocks noChangeShapeType="1"/>
              </p:cNvSpPr>
              <p:nvPr/>
            </p:nvSpPr>
            <p:spPr bwMode="auto">
              <a:xfrm flipV="1">
                <a:off x="5331" y="3585"/>
                <a:ext cx="11" cy="78"/>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314" name="Line 308"/>
              <p:cNvSpPr>
                <a:spLocks noChangeShapeType="1"/>
              </p:cNvSpPr>
              <p:nvPr/>
            </p:nvSpPr>
            <p:spPr bwMode="auto">
              <a:xfrm>
                <a:off x="5342" y="3585"/>
                <a:ext cx="12" cy="39"/>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315" name="Line 309"/>
              <p:cNvSpPr>
                <a:spLocks noChangeShapeType="1"/>
              </p:cNvSpPr>
              <p:nvPr/>
            </p:nvSpPr>
            <p:spPr bwMode="auto">
              <a:xfrm>
                <a:off x="5354" y="3624"/>
                <a:ext cx="11" cy="13"/>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316" name="Line 310"/>
              <p:cNvSpPr>
                <a:spLocks noChangeShapeType="1"/>
              </p:cNvSpPr>
              <p:nvPr/>
            </p:nvSpPr>
            <p:spPr bwMode="auto">
              <a:xfrm>
                <a:off x="5365" y="3637"/>
                <a:ext cx="11" cy="39"/>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317" name="Line 311"/>
              <p:cNvSpPr>
                <a:spLocks noChangeShapeType="1"/>
              </p:cNvSpPr>
              <p:nvPr/>
            </p:nvSpPr>
            <p:spPr bwMode="auto">
              <a:xfrm flipV="1">
                <a:off x="5376" y="3598"/>
                <a:ext cx="11" cy="78"/>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318" name="Line 312"/>
              <p:cNvSpPr>
                <a:spLocks noChangeShapeType="1"/>
              </p:cNvSpPr>
              <p:nvPr/>
            </p:nvSpPr>
            <p:spPr bwMode="auto">
              <a:xfrm>
                <a:off x="5387" y="3598"/>
                <a:ext cx="1" cy="78"/>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319" name="Line 313"/>
              <p:cNvSpPr>
                <a:spLocks noChangeShapeType="1"/>
              </p:cNvSpPr>
              <p:nvPr/>
            </p:nvSpPr>
            <p:spPr bwMode="auto">
              <a:xfrm>
                <a:off x="5387" y="3676"/>
                <a:ext cx="11" cy="104"/>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320" name="Line 314"/>
              <p:cNvSpPr>
                <a:spLocks noChangeShapeType="1"/>
              </p:cNvSpPr>
              <p:nvPr/>
            </p:nvSpPr>
            <p:spPr bwMode="auto">
              <a:xfrm flipV="1">
                <a:off x="5393" y="3624"/>
                <a:ext cx="11" cy="156"/>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321" name="Line 315"/>
              <p:cNvSpPr>
                <a:spLocks noChangeShapeType="1"/>
              </p:cNvSpPr>
              <p:nvPr/>
            </p:nvSpPr>
            <p:spPr bwMode="auto">
              <a:xfrm>
                <a:off x="5404" y="3624"/>
                <a:ext cx="11" cy="104"/>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322" name="Line 316"/>
              <p:cNvSpPr>
                <a:spLocks noChangeShapeType="1"/>
              </p:cNvSpPr>
              <p:nvPr/>
            </p:nvSpPr>
            <p:spPr bwMode="auto">
              <a:xfrm flipV="1">
                <a:off x="5415" y="3637"/>
                <a:ext cx="11" cy="91"/>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323" name="Line 317"/>
              <p:cNvSpPr>
                <a:spLocks noChangeShapeType="1"/>
              </p:cNvSpPr>
              <p:nvPr/>
            </p:nvSpPr>
            <p:spPr bwMode="auto">
              <a:xfrm>
                <a:off x="5426" y="3637"/>
                <a:ext cx="11" cy="117"/>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324" name="Line 318"/>
              <p:cNvSpPr>
                <a:spLocks noChangeShapeType="1"/>
              </p:cNvSpPr>
              <p:nvPr/>
            </p:nvSpPr>
            <p:spPr bwMode="auto">
              <a:xfrm>
                <a:off x="5437" y="3754"/>
                <a:ext cx="1" cy="39"/>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325" name="Line 319"/>
              <p:cNvSpPr>
                <a:spLocks noChangeShapeType="1"/>
              </p:cNvSpPr>
              <p:nvPr/>
            </p:nvSpPr>
            <p:spPr bwMode="auto">
              <a:xfrm flipV="1">
                <a:off x="5437" y="3663"/>
                <a:ext cx="11" cy="130"/>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326" name="Line 320"/>
              <p:cNvSpPr>
                <a:spLocks noChangeShapeType="1"/>
              </p:cNvSpPr>
              <p:nvPr/>
            </p:nvSpPr>
            <p:spPr bwMode="auto">
              <a:xfrm>
                <a:off x="5448" y="3663"/>
                <a:ext cx="11" cy="65"/>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327" name="Line 321"/>
              <p:cNvSpPr>
                <a:spLocks noChangeShapeType="1"/>
              </p:cNvSpPr>
              <p:nvPr/>
            </p:nvSpPr>
            <p:spPr bwMode="auto">
              <a:xfrm>
                <a:off x="5459" y="3728"/>
                <a:ext cx="12" cy="104"/>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328" name="Line 322"/>
              <p:cNvSpPr>
                <a:spLocks noChangeShapeType="1"/>
              </p:cNvSpPr>
              <p:nvPr/>
            </p:nvSpPr>
            <p:spPr bwMode="auto">
              <a:xfrm>
                <a:off x="5471" y="3832"/>
                <a:ext cx="11" cy="52"/>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329" name="Line 323"/>
              <p:cNvSpPr>
                <a:spLocks noChangeShapeType="1"/>
              </p:cNvSpPr>
              <p:nvPr/>
            </p:nvSpPr>
            <p:spPr bwMode="auto">
              <a:xfrm>
                <a:off x="5482" y="3884"/>
                <a:ext cx="1" cy="1"/>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330" name="Line 324"/>
              <p:cNvSpPr>
                <a:spLocks noChangeShapeType="1"/>
              </p:cNvSpPr>
              <p:nvPr/>
            </p:nvSpPr>
            <p:spPr bwMode="auto">
              <a:xfrm flipV="1">
                <a:off x="5482" y="3832"/>
                <a:ext cx="11" cy="52"/>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331" name="Line 325"/>
              <p:cNvSpPr>
                <a:spLocks noChangeShapeType="1"/>
              </p:cNvSpPr>
              <p:nvPr/>
            </p:nvSpPr>
            <p:spPr bwMode="auto">
              <a:xfrm flipV="1">
                <a:off x="5493" y="3754"/>
                <a:ext cx="11" cy="78"/>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332" name="Line 326"/>
              <p:cNvSpPr>
                <a:spLocks noChangeShapeType="1"/>
              </p:cNvSpPr>
              <p:nvPr/>
            </p:nvSpPr>
            <p:spPr bwMode="auto">
              <a:xfrm>
                <a:off x="5498" y="3754"/>
                <a:ext cx="12" cy="52"/>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333" name="Line 327"/>
              <p:cNvSpPr>
                <a:spLocks noChangeShapeType="1"/>
              </p:cNvSpPr>
              <p:nvPr/>
            </p:nvSpPr>
            <p:spPr bwMode="auto">
              <a:xfrm>
                <a:off x="5510" y="3806"/>
                <a:ext cx="11" cy="13"/>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334" name="Line 328"/>
              <p:cNvSpPr>
                <a:spLocks noChangeShapeType="1"/>
              </p:cNvSpPr>
              <p:nvPr/>
            </p:nvSpPr>
            <p:spPr bwMode="auto">
              <a:xfrm>
                <a:off x="5521" y="3819"/>
                <a:ext cx="11" cy="1"/>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335" name="Line 329"/>
              <p:cNvSpPr>
                <a:spLocks noChangeShapeType="1"/>
              </p:cNvSpPr>
              <p:nvPr/>
            </p:nvSpPr>
            <p:spPr bwMode="auto">
              <a:xfrm flipV="1">
                <a:off x="5532" y="3793"/>
                <a:ext cx="1" cy="26"/>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336" name="Line 330"/>
              <p:cNvSpPr>
                <a:spLocks noChangeShapeType="1"/>
              </p:cNvSpPr>
              <p:nvPr/>
            </p:nvSpPr>
            <p:spPr bwMode="auto">
              <a:xfrm flipV="1">
                <a:off x="5532" y="3780"/>
                <a:ext cx="11" cy="13"/>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337" name="Line 331"/>
              <p:cNvSpPr>
                <a:spLocks noChangeShapeType="1"/>
              </p:cNvSpPr>
              <p:nvPr/>
            </p:nvSpPr>
            <p:spPr bwMode="auto">
              <a:xfrm>
                <a:off x="5543" y="3780"/>
                <a:ext cx="11" cy="117"/>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338" name="Line 332"/>
              <p:cNvSpPr>
                <a:spLocks noChangeShapeType="1"/>
              </p:cNvSpPr>
              <p:nvPr/>
            </p:nvSpPr>
            <p:spPr bwMode="auto">
              <a:xfrm flipV="1">
                <a:off x="5554" y="3845"/>
                <a:ext cx="11" cy="52"/>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339" name="Line 333"/>
              <p:cNvSpPr>
                <a:spLocks noChangeShapeType="1"/>
              </p:cNvSpPr>
              <p:nvPr/>
            </p:nvSpPr>
            <p:spPr bwMode="auto">
              <a:xfrm flipV="1">
                <a:off x="5565" y="3715"/>
                <a:ext cx="11" cy="130"/>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340" name="Line 334"/>
              <p:cNvSpPr>
                <a:spLocks noChangeShapeType="1"/>
              </p:cNvSpPr>
              <p:nvPr/>
            </p:nvSpPr>
            <p:spPr bwMode="auto">
              <a:xfrm>
                <a:off x="5576" y="3715"/>
                <a:ext cx="12" cy="143"/>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341" name="Line 335"/>
              <p:cNvSpPr>
                <a:spLocks noChangeShapeType="1"/>
              </p:cNvSpPr>
              <p:nvPr/>
            </p:nvSpPr>
            <p:spPr bwMode="auto">
              <a:xfrm flipV="1">
                <a:off x="5588" y="3715"/>
                <a:ext cx="1" cy="143"/>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342" name="Line 336"/>
              <p:cNvSpPr>
                <a:spLocks noChangeShapeType="1"/>
              </p:cNvSpPr>
              <p:nvPr/>
            </p:nvSpPr>
            <p:spPr bwMode="auto">
              <a:xfrm>
                <a:off x="5588" y="3715"/>
                <a:ext cx="11" cy="26"/>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343" name="Line 337"/>
              <p:cNvSpPr>
                <a:spLocks noChangeShapeType="1"/>
              </p:cNvSpPr>
              <p:nvPr/>
            </p:nvSpPr>
            <p:spPr bwMode="auto">
              <a:xfrm>
                <a:off x="5599" y="3741"/>
                <a:ext cx="11" cy="39"/>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344" name="Line 338"/>
              <p:cNvSpPr>
                <a:spLocks noChangeShapeType="1"/>
              </p:cNvSpPr>
              <p:nvPr/>
            </p:nvSpPr>
            <p:spPr bwMode="auto">
              <a:xfrm flipV="1">
                <a:off x="5610" y="3702"/>
                <a:ext cx="5" cy="78"/>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345" name="Line 339"/>
              <p:cNvSpPr>
                <a:spLocks noChangeShapeType="1"/>
              </p:cNvSpPr>
              <p:nvPr/>
            </p:nvSpPr>
            <p:spPr bwMode="auto">
              <a:xfrm flipV="1">
                <a:off x="5615" y="3676"/>
                <a:ext cx="12" cy="26"/>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346" name="Line 340"/>
              <p:cNvSpPr>
                <a:spLocks noChangeShapeType="1"/>
              </p:cNvSpPr>
              <p:nvPr/>
            </p:nvSpPr>
            <p:spPr bwMode="auto">
              <a:xfrm>
                <a:off x="5627" y="3676"/>
                <a:ext cx="11" cy="26"/>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347" name="Line 341"/>
              <p:cNvSpPr>
                <a:spLocks noChangeShapeType="1"/>
              </p:cNvSpPr>
              <p:nvPr/>
            </p:nvSpPr>
            <p:spPr bwMode="auto">
              <a:xfrm>
                <a:off x="5638" y="3702"/>
                <a:ext cx="1" cy="13"/>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348" name="Line 342"/>
              <p:cNvSpPr>
                <a:spLocks noChangeShapeType="1"/>
              </p:cNvSpPr>
              <p:nvPr/>
            </p:nvSpPr>
            <p:spPr bwMode="auto">
              <a:xfrm>
                <a:off x="5638" y="3715"/>
                <a:ext cx="11" cy="143"/>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349" name="Line 343"/>
              <p:cNvSpPr>
                <a:spLocks noChangeShapeType="1"/>
              </p:cNvSpPr>
              <p:nvPr/>
            </p:nvSpPr>
            <p:spPr bwMode="auto">
              <a:xfrm flipV="1">
                <a:off x="5649" y="3728"/>
                <a:ext cx="11" cy="130"/>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350" name="Line 344"/>
              <p:cNvSpPr>
                <a:spLocks noChangeShapeType="1"/>
              </p:cNvSpPr>
              <p:nvPr/>
            </p:nvSpPr>
            <p:spPr bwMode="auto">
              <a:xfrm>
                <a:off x="5660" y="3728"/>
                <a:ext cx="11" cy="65"/>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351" name="Line 345"/>
              <p:cNvSpPr>
                <a:spLocks noChangeShapeType="1"/>
              </p:cNvSpPr>
              <p:nvPr/>
            </p:nvSpPr>
            <p:spPr bwMode="auto">
              <a:xfrm>
                <a:off x="5671" y="3793"/>
                <a:ext cx="11" cy="52"/>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352" name="Line 346"/>
              <p:cNvSpPr>
                <a:spLocks noChangeShapeType="1"/>
              </p:cNvSpPr>
              <p:nvPr/>
            </p:nvSpPr>
            <p:spPr bwMode="auto">
              <a:xfrm flipV="1">
                <a:off x="5682" y="3702"/>
                <a:ext cx="11" cy="143"/>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353" name="Line 347"/>
              <p:cNvSpPr>
                <a:spLocks noChangeShapeType="1"/>
              </p:cNvSpPr>
              <p:nvPr/>
            </p:nvSpPr>
            <p:spPr bwMode="auto">
              <a:xfrm>
                <a:off x="5693" y="3702"/>
                <a:ext cx="1" cy="104"/>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354" name="Line 348"/>
              <p:cNvSpPr>
                <a:spLocks noChangeShapeType="1"/>
              </p:cNvSpPr>
              <p:nvPr/>
            </p:nvSpPr>
            <p:spPr bwMode="auto">
              <a:xfrm flipV="1">
                <a:off x="5693" y="3728"/>
                <a:ext cx="12" cy="78"/>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355" name="Line 349"/>
              <p:cNvSpPr>
                <a:spLocks noChangeShapeType="1"/>
              </p:cNvSpPr>
              <p:nvPr/>
            </p:nvSpPr>
            <p:spPr bwMode="auto">
              <a:xfrm>
                <a:off x="5705" y="3728"/>
                <a:ext cx="11" cy="91"/>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356" name="Line 350"/>
              <p:cNvSpPr>
                <a:spLocks noChangeShapeType="1"/>
              </p:cNvSpPr>
              <p:nvPr/>
            </p:nvSpPr>
            <p:spPr bwMode="auto">
              <a:xfrm>
                <a:off x="5716" y="3819"/>
                <a:ext cx="5" cy="13"/>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357" name="Line 351"/>
              <p:cNvSpPr>
                <a:spLocks noChangeShapeType="1"/>
              </p:cNvSpPr>
              <p:nvPr/>
            </p:nvSpPr>
            <p:spPr bwMode="auto">
              <a:xfrm flipV="1">
                <a:off x="5721" y="3767"/>
                <a:ext cx="11" cy="65"/>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358" name="Line 352"/>
              <p:cNvSpPr>
                <a:spLocks noChangeShapeType="1"/>
              </p:cNvSpPr>
              <p:nvPr/>
            </p:nvSpPr>
            <p:spPr bwMode="auto">
              <a:xfrm>
                <a:off x="5732" y="3767"/>
                <a:ext cx="1" cy="195"/>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359" name="Line 353"/>
              <p:cNvSpPr>
                <a:spLocks noChangeShapeType="1"/>
              </p:cNvSpPr>
              <p:nvPr/>
            </p:nvSpPr>
            <p:spPr bwMode="auto">
              <a:xfrm flipV="1">
                <a:off x="5732" y="3832"/>
                <a:ext cx="12" cy="130"/>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360" name="Line 354"/>
              <p:cNvSpPr>
                <a:spLocks noChangeShapeType="1"/>
              </p:cNvSpPr>
              <p:nvPr/>
            </p:nvSpPr>
            <p:spPr bwMode="auto">
              <a:xfrm>
                <a:off x="5744" y="3832"/>
                <a:ext cx="11" cy="104"/>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361" name="Line 355"/>
              <p:cNvSpPr>
                <a:spLocks noChangeShapeType="1"/>
              </p:cNvSpPr>
              <p:nvPr/>
            </p:nvSpPr>
            <p:spPr bwMode="auto">
              <a:xfrm>
                <a:off x="5755" y="3936"/>
                <a:ext cx="11" cy="1"/>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362" name="Line 356"/>
              <p:cNvSpPr>
                <a:spLocks noChangeShapeType="1"/>
              </p:cNvSpPr>
              <p:nvPr/>
            </p:nvSpPr>
            <p:spPr bwMode="auto">
              <a:xfrm>
                <a:off x="5766" y="3936"/>
                <a:ext cx="11" cy="117"/>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363" name="Line 357"/>
              <p:cNvSpPr>
                <a:spLocks noChangeShapeType="1"/>
              </p:cNvSpPr>
              <p:nvPr/>
            </p:nvSpPr>
            <p:spPr bwMode="auto">
              <a:xfrm flipV="1">
                <a:off x="5777" y="3923"/>
                <a:ext cx="11" cy="130"/>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364" name="Line 358"/>
              <p:cNvSpPr>
                <a:spLocks noChangeShapeType="1"/>
              </p:cNvSpPr>
              <p:nvPr/>
            </p:nvSpPr>
            <p:spPr bwMode="auto">
              <a:xfrm>
                <a:off x="5788" y="3923"/>
                <a:ext cx="1" cy="182"/>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365" name="Line 359"/>
              <p:cNvSpPr>
                <a:spLocks noChangeShapeType="1"/>
              </p:cNvSpPr>
              <p:nvPr/>
            </p:nvSpPr>
            <p:spPr bwMode="auto">
              <a:xfrm flipV="1">
                <a:off x="5788" y="4079"/>
                <a:ext cx="11" cy="26"/>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366" name="Line 360"/>
              <p:cNvSpPr>
                <a:spLocks noChangeShapeType="1"/>
              </p:cNvSpPr>
              <p:nvPr/>
            </p:nvSpPr>
            <p:spPr bwMode="auto">
              <a:xfrm flipV="1">
                <a:off x="5799" y="3936"/>
                <a:ext cx="11" cy="143"/>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367" name="Line 361"/>
              <p:cNvSpPr>
                <a:spLocks noChangeShapeType="1"/>
              </p:cNvSpPr>
              <p:nvPr/>
            </p:nvSpPr>
            <p:spPr bwMode="auto">
              <a:xfrm>
                <a:off x="5810" y="3936"/>
                <a:ext cx="12" cy="130"/>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368" name="Line 362"/>
              <p:cNvSpPr>
                <a:spLocks noChangeShapeType="1"/>
              </p:cNvSpPr>
              <p:nvPr/>
            </p:nvSpPr>
            <p:spPr bwMode="auto">
              <a:xfrm flipV="1">
                <a:off x="5822" y="4027"/>
                <a:ext cx="11" cy="39"/>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369" name="Line 363"/>
              <p:cNvSpPr>
                <a:spLocks noChangeShapeType="1"/>
              </p:cNvSpPr>
              <p:nvPr/>
            </p:nvSpPr>
            <p:spPr bwMode="auto">
              <a:xfrm>
                <a:off x="5827" y="4027"/>
                <a:ext cx="11" cy="1"/>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370" name="Line 364"/>
              <p:cNvSpPr>
                <a:spLocks noChangeShapeType="1"/>
              </p:cNvSpPr>
              <p:nvPr/>
            </p:nvSpPr>
            <p:spPr bwMode="auto">
              <a:xfrm flipV="1">
                <a:off x="5838" y="3949"/>
                <a:ext cx="1" cy="78"/>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371" name="Line 365"/>
              <p:cNvSpPr>
                <a:spLocks noChangeShapeType="1"/>
              </p:cNvSpPr>
              <p:nvPr/>
            </p:nvSpPr>
            <p:spPr bwMode="auto">
              <a:xfrm>
                <a:off x="5838" y="3949"/>
                <a:ext cx="11" cy="1"/>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372" name="Line 366"/>
              <p:cNvSpPr>
                <a:spLocks noChangeShapeType="1"/>
              </p:cNvSpPr>
              <p:nvPr/>
            </p:nvSpPr>
            <p:spPr bwMode="auto">
              <a:xfrm flipV="1">
                <a:off x="5849" y="3858"/>
                <a:ext cx="12" cy="91"/>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373" name="Line 367"/>
              <p:cNvSpPr>
                <a:spLocks noChangeShapeType="1"/>
              </p:cNvSpPr>
              <p:nvPr/>
            </p:nvSpPr>
            <p:spPr bwMode="auto">
              <a:xfrm>
                <a:off x="5861" y="3858"/>
                <a:ext cx="11" cy="117"/>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374" name="Line 368"/>
              <p:cNvSpPr>
                <a:spLocks noChangeShapeType="1"/>
              </p:cNvSpPr>
              <p:nvPr/>
            </p:nvSpPr>
            <p:spPr bwMode="auto">
              <a:xfrm flipV="1">
                <a:off x="5872" y="3949"/>
                <a:ext cx="11" cy="26"/>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375" name="Line 369"/>
              <p:cNvSpPr>
                <a:spLocks noChangeShapeType="1"/>
              </p:cNvSpPr>
              <p:nvPr/>
            </p:nvSpPr>
            <p:spPr bwMode="auto">
              <a:xfrm flipV="1">
                <a:off x="5883" y="3845"/>
                <a:ext cx="11" cy="104"/>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376" name="Line 370"/>
              <p:cNvSpPr>
                <a:spLocks noChangeShapeType="1"/>
              </p:cNvSpPr>
              <p:nvPr/>
            </p:nvSpPr>
            <p:spPr bwMode="auto">
              <a:xfrm>
                <a:off x="5894" y="3845"/>
                <a:ext cx="1" cy="91"/>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377" name="Line 371"/>
              <p:cNvSpPr>
                <a:spLocks noChangeShapeType="1"/>
              </p:cNvSpPr>
              <p:nvPr/>
            </p:nvSpPr>
            <p:spPr bwMode="auto">
              <a:xfrm flipV="1">
                <a:off x="5894" y="3884"/>
                <a:ext cx="11" cy="52"/>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378" name="Line 372"/>
              <p:cNvSpPr>
                <a:spLocks noChangeShapeType="1"/>
              </p:cNvSpPr>
              <p:nvPr/>
            </p:nvSpPr>
            <p:spPr bwMode="auto">
              <a:xfrm>
                <a:off x="5905" y="3884"/>
                <a:ext cx="11" cy="52"/>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379" name="Line 373"/>
              <p:cNvSpPr>
                <a:spLocks noChangeShapeType="1"/>
              </p:cNvSpPr>
              <p:nvPr/>
            </p:nvSpPr>
            <p:spPr bwMode="auto">
              <a:xfrm>
                <a:off x="5916" y="3936"/>
                <a:ext cx="11" cy="91"/>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380" name="Line 374"/>
              <p:cNvSpPr>
                <a:spLocks noChangeShapeType="1"/>
              </p:cNvSpPr>
              <p:nvPr/>
            </p:nvSpPr>
            <p:spPr bwMode="auto">
              <a:xfrm flipV="1">
                <a:off x="5927" y="3884"/>
                <a:ext cx="12" cy="143"/>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381" name="Line 375"/>
              <p:cNvSpPr>
                <a:spLocks noChangeShapeType="1"/>
              </p:cNvSpPr>
              <p:nvPr/>
            </p:nvSpPr>
            <p:spPr bwMode="auto">
              <a:xfrm flipV="1">
                <a:off x="5933" y="3858"/>
                <a:ext cx="11" cy="26"/>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382" name="Line 376"/>
              <p:cNvSpPr>
                <a:spLocks noChangeShapeType="1"/>
              </p:cNvSpPr>
              <p:nvPr/>
            </p:nvSpPr>
            <p:spPr bwMode="auto">
              <a:xfrm>
                <a:off x="5944" y="3858"/>
                <a:ext cx="1" cy="26"/>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383" name="Line 377"/>
              <p:cNvSpPr>
                <a:spLocks noChangeShapeType="1"/>
              </p:cNvSpPr>
              <p:nvPr/>
            </p:nvSpPr>
            <p:spPr bwMode="auto">
              <a:xfrm flipV="1">
                <a:off x="5944" y="3845"/>
                <a:ext cx="11" cy="39"/>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384" name="Line 378"/>
              <p:cNvSpPr>
                <a:spLocks noChangeShapeType="1"/>
              </p:cNvSpPr>
              <p:nvPr/>
            </p:nvSpPr>
            <p:spPr bwMode="auto">
              <a:xfrm>
                <a:off x="5955" y="3845"/>
                <a:ext cx="11" cy="91"/>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385" name="Line 379"/>
              <p:cNvSpPr>
                <a:spLocks noChangeShapeType="1"/>
              </p:cNvSpPr>
              <p:nvPr/>
            </p:nvSpPr>
            <p:spPr bwMode="auto">
              <a:xfrm flipV="1">
                <a:off x="5966" y="3923"/>
                <a:ext cx="12" cy="13"/>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386" name="Line 380"/>
              <p:cNvSpPr>
                <a:spLocks noChangeShapeType="1"/>
              </p:cNvSpPr>
              <p:nvPr/>
            </p:nvSpPr>
            <p:spPr bwMode="auto">
              <a:xfrm>
                <a:off x="5978" y="3923"/>
                <a:ext cx="11" cy="26"/>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387" name="Line 381"/>
              <p:cNvSpPr>
                <a:spLocks noChangeShapeType="1"/>
              </p:cNvSpPr>
              <p:nvPr/>
            </p:nvSpPr>
            <p:spPr bwMode="auto">
              <a:xfrm flipV="1">
                <a:off x="5989" y="3845"/>
                <a:ext cx="1" cy="104"/>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388" name="Line 382"/>
              <p:cNvSpPr>
                <a:spLocks noChangeShapeType="1"/>
              </p:cNvSpPr>
              <p:nvPr/>
            </p:nvSpPr>
            <p:spPr bwMode="auto">
              <a:xfrm>
                <a:off x="5989" y="3845"/>
                <a:ext cx="11" cy="39"/>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389" name="Line 383"/>
              <p:cNvSpPr>
                <a:spLocks noChangeShapeType="1"/>
              </p:cNvSpPr>
              <p:nvPr/>
            </p:nvSpPr>
            <p:spPr bwMode="auto">
              <a:xfrm>
                <a:off x="6000" y="3884"/>
                <a:ext cx="11" cy="78"/>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390" name="Line 384"/>
              <p:cNvSpPr>
                <a:spLocks noChangeShapeType="1"/>
              </p:cNvSpPr>
              <p:nvPr/>
            </p:nvSpPr>
            <p:spPr bwMode="auto">
              <a:xfrm flipV="1">
                <a:off x="6011" y="3832"/>
                <a:ext cx="11" cy="130"/>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391" name="Line 385"/>
              <p:cNvSpPr>
                <a:spLocks noChangeShapeType="1"/>
              </p:cNvSpPr>
              <p:nvPr/>
            </p:nvSpPr>
            <p:spPr bwMode="auto">
              <a:xfrm>
                <a:off x="6022" y="3832"/>
                <a:ext cx="11" cy="65"/>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392" name="Line 386"/>
              <p:cNvSpPr>
                <a:spLocks noChangeShapeType="1"/>
              </p:cNvSpPr>
              <p:nvPr/>
            </p:nvSpPr>
            <p:spPr bwMode="auto">
              <a:xfrm>
                <a:off x="6033" y="3897"/>
                <a:ext cx="11" cy="26"/>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393" name="Line 387"/>
              <p:cNvSpPr>
                <a:spLocks noChangeShapeType="1"/>
              </p:cNvSpPr>
              <p:nvPr/>
            </p:nvSpPr>
            <p:spPr bwMode="auto">
              <a:xfrm flipV="1">
                <a:off x="6039" y="3897"/>
                <a:ext cx="5" cy="26"/>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394" name="Line 388"/>
              <p:cNvSpPr>
                <a:spLocks noChangeShapeType="1"/>
              </p:cNvSpPr>
              <p:nvPr/>
            </p:nvSpPr>
            <p:spPr bwMode="auto">
              <a:xfrm>
                <a:off x="6039" y="3897"/>
                <a:ext cx="17" cy="91"/>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395" name="Line 389"/>
              <p:cNvSpPr>
                <a:spLocks noChangeShapeType="1"/>
              </p:cNvSpPr>
              <p:nvPr/>
            </p:nvSpPr>
            <p:spPr bwMode="auto">
              <a:xfrm flipV="1">
                <a:off x="6050" y="3910"/>
                <a:ext cx="11" cy="78"/>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396" name="Line 390"/>
              <p:cNvSpPr>
                <a:spLocks noChangeShapeType="1"/>
              </p:cNvSpPr>
              <p:nvPr/>
            </p:nvSpPr>
            <p:spPr bwMode="auto">
              <a:xfrm>
                <a:off x="6061" y="3910"/>
                <a:ext cx="11" cy="13"/>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397" name="Line 391"/>
              <p:cNvSpPr>
                <a:spLocks noChangeShapeType="1"/>
              </p:cNvSpPr>
              <p:nvPr/>
            </p:nvSpPr>
            <p:spPr bwMode="auto">
              <a:xfrm>
                <a:off x="6072" y="3923"/>
                <a:ext cx="11" cy="52"/>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398" name="Line 392"/>
              <p:cNvSpPr>
                <a:spLocks noChangeShapeType="1"/>
              </p:cNvSpPr>
              <p:nvPr/>
            </p:nvSpPr>
            <p:spPr bwMode="auto">
              <a:xfrm>
                <a:off x="6083" y="3975"/>
                <a:ext cx="11" cy="182"/>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399" name="Line 393"/>
              <p:cNvSpPr>
                <a:spLocks noChangeShapeType="1"/>
              </p:cNvSpPr>
              <p:nvPr/>
            </p:nvSpPr>
            <p:spPr bwMode="auto">
              <a:xfrm flipV="1">
                <a:off x="6094" y="4131"/>
                <a:ext cx="1" cy="26"/>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400" name="Line 394"/>
              <p:cNvSpPr>
                <a:spLocks noChangeShapeType="1"/>
              </p:cNvSpPr>
              <p:nvPr/>
            </p:nvSpPr>
            <p:spPr bwMode="auto">
              <a:xfrm>
                <a:off x="6094" y="4131"/>
                <a:ext cx="12" cy="39"/>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401" name="Line 395"/>
              <p:cNvSpPr>
                <a:spLocks noChangeShapeType="1"/>
              </p:cNvSpPr>
              <p:nvPr/>
            </p:nvSpPr>
            <p:spPr bwMode="auto">
              <a:xfrm flipV="1">
                <a:off x="6106" y="4040"/>
                <a:ext cx="11" cy="130"/>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402" name="Line 396"/>
              <p:cNvSpPr>
                <a:spLocks noChangeShapeType="1"/>
              </p:cNvSpPr>
              <p:nvPr/>
            </p:nvSpPr>
            <p:spPr bwMode="auto">
              <a:xfrm>
                <a:off x="6117" y="4040"/>
                <a:ext cx="11" cy="169"/>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403" name="Line 397"/>
              <p:cNvSpPr>
                <a:spLocks noChangeShapeType="1"/>
              </p:cNvSpPr>
              <p:nvPr/>
            </p:nvSpPr>
            <p:spPr bwMode="auto">
              <a:xfrm flipV="1">
                <a:off x="6128" y="4053"/>
                <a:ext cx="11" cy="156"/>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404" name="Line 398"/>
              <p:cNvSpPr>
                <a:spLocks noChangeShapeType="1"/>
              </p:cNvSpPr>
              <p:nvPr/>
            </p:nvSpPr>
            <p:spPr bwMode="auto">
              <a:xfrm>
                <a:off x="6139" y="4053"/>
                <a:ext cx="11" cy="143"/>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405" name="Line 399"/>
              <p:cNvSpPr>
                <a:spLocks noChangeShapeType="1"/>
              </p:cNvSpPr>
              <p:nvPr/>
            </p:nvSpPr>
            <p:spPr bwMode="auto">
              <a:xfrm>
                <a:off x="6145" y="4196"/>
                <a:ext cx="5" cy="65"/>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406" name="Line 400"/>
              <p:cNvSpPr>
                <a:spLocks noChangeShapeType="1"/>
              </p:cNvSpPr>
              <p:nvPr/>
            </p:nvSpPr>
            <p:spPr bwMode="auto">
              <a:xfrm flipV="1">
                <a:off x="6145" y="4209"/>
                <a:ext cx="16" cy="52"/>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407" name="Line 401"/>
              <p:cNvSpPr>
                <a:spLocks noChangeShapeType="1"/>
              </p:cNvSpPr>
              <p:nvPr/>
            </p:nvSpPr>
            <p:spPr bwMode="auto">
              <a:xfrm flipV="1">
                <a:off x="6156" y="4131"/>
                <a:ext cx="11" cy="78"/>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408" name="Line 402"/>
              <p:cNvSpPr>
                <a:spLocks noChangeShapeType="1"/>
              </p:cNvSpPr>
              <p:nvPr/>
            </p:nvSpPr>
            <p:spPr bwMode="auto">
              <a:xfrm>
                <a:off x="6167" y="4131"/>
                <a:ext cx="11" cy="26"/>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409" name="Line 403"/>
              <p:cNvSpPr>
                <a:spLocks noChangeShapeType="1"/>
              </p:cNvSpPr>
              <p:nvPr/>
            </p:nvSpPr>
            <p:spPr bwMode="auto">
              <a:xfrm flipV="1">
                <a:off x="6178" y="4092"/>
                <a:ext cx="11" cy="65"/>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410" name="Line 404"/>
              <p:cNvSpPr>
                <a:spLocks noChangeShapeType="1"/>
              </p:cNvSpPr>
              <p:nvPr/>
            </p:nvSpPr>
            <p:spPr bwMode="auto">
              <a:xfrm>
                <a:off x="6189" y="4092"/>
                <a:ext cx="1" cy="78"/>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411" name="Line 405"/>
              <p:cNvSpPr>
                <a:spLocks noChangeShapeType="1"/>
              </p:cNvSpPr>
              <p:nvPr/>
            </p:nvSpPr>
            <p:spPr bwMode="auto">
              <a:xfrm>
                <a:off x="6189" y="4170"/>
                <a:ext cx="11" cy="104"/>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412" name="Line 406"/>
              <p:cNvSpPr>
                <a:spLocks noChangeShapeType="1"/>
              </p:cNvSpPr>
              <p:nvPr/>
            </p:nvSpPr>
            <p:spPr bwMode="auto">
              <a:xfrm flipV="1">
                <a:off x="6200" y="4235"/>
                <a:ext cx="11" cy="39"/>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413" name="Line 407"/>
              <p:cNvSpPr>
                <a:spLocks noChangeShapeType="1"/>
              </p:cNvSpPr>
              <p:nvPr/>
            </p:nvSpPr>
            <p:spPr bwMode="auto">
              <a:xfrm flipV="1">
                <a:off x="6211" y="4183"/>
                <a:ext cx="12" cy="65"/>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414" name="Line 408"/>
              <p:cNvSpPr>
                <a:spLocks noChangeShapeType="1"/>
              </p:cNvSpPr>
              <p:nvPr/>
            </p:nvSpPr>
            <p:spPr bwMode="auto">
              <a:xfrm flipV="1">
                <a:off x="6223" y="4092"/>
                <a:ext cx="11" cy="91"/>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415" name="Line 409"/>
              <p:cNvSpPr>
                <a:spLocks noChangeShapeType="1"/>
              </p:cNvSpPr>
              <p:nvPr/>
            </p:nvSpPr>
            <p:spPr bwMode="auto">
              <a:xfrm>
                <a:off x="6234" y="4092"/>
                <a:ext cx="11" cy="13"/>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416" name="Line 410"/>
              <p:cNvSpPr>
                <a:spLocks noChangeShapeType="1"/>
              </p:cNvSpPr>
              <p:nvPr/>
            </p:nvSpPr>
            <p:spPr bwMode="auto">
              <a:xfrm>
                <a:off x="6245" y="4105"/>
                <a:ext cx="1" cy="26"/>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417" name="Line 411"/>
              <p:cNvSpPr>
                <a:spLocks noChangeShapeType="1"/>
              </p:cNvSpPr>
              <p:nvPr/>
            </p:nvSpPr>
            <p:spPr bwMode="auto">
              <a:xfrm flipV="1">
                <a:off x="6245" y="4027"/>
                <a:ext cx="11" cy="104"/>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418" name="Line 412"/>
              <p:cNvSpPr>
                <a:spLocks noChangeShapeType="1"/>
              </p:cNvSpPr>
              <p:nvPr/>
            </p:nvSpPr>
            <p:spPr bwMode="auto">
              <a:xfrm flipV="1">
                <a:off x="6250" y="3975"/>
                <a:ext cx="17" cy="52"/>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419" name="Line 413"/>
              <p:cNvSpPr>
                <a:spLocks noChangeShapeType="1"/>
              </p:cNvSpPr>
              <p:nvPr/>
            </p:nvSpPr>
            <p:spPr bwMode="auto">
              <a:xfrm>
                <a:off x="6262" y="3975"/>
                <a:ext cx="16" cy="1"/>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420" name="Line 414"/>
              <p:cNvSpPr>
                <a:spLocks noChangeShapeType="1"/>
              </p:cNvSpPr>
              <p:nvPr/>
            </p:nvSpPr>
            <p:spPr bwMode="auto">
              <a:xfrm>
                <a:off x="6273" y="3975"/>
                <a:ext cx="11" cy="52"/>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421" name="Line 415"/>
              <p:cNvSpPr>
                <a:spLocks noChangeShapeType="1"/>
              </p:cNvSpPr>
              <p:nvPr/>
            </p:nvSpPr>
            <p:spPr bwMode="auto">
              <a:xfrm>
                <a:off x="6284" y="4027"/>
                <a:ext cx="11" cy="52"/>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422" name="Line 416"/>
              <p:cNvSpPr>
                <a:spLocks noChangeShapeType="1"/>
              </p:cNvSpPr>
              <p:nvPr/>
            </p:nvSpPr>
            <p:spPr bwMode="auto">
              <a:xfrm flipV="1">
                <a:off x="6295" y="3975"/>
                <a:ext cx="1" cy="104"/>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423" name="Line 417"/>
              <p:cNvSpPr>
                <a:spLocks noChangeShapeType="1"/>
              </p:cNvSpPr>
              <p:nvPr/>
            </p:nvSpPr>
            <p:spPr bwMode="auto">
              <a:xfrm>
                <a:off x="6295" y="3975"/>
                <a:ext cx="11" cy="143"/>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424" name="Line 418"/>
              <p:cNvSpPr>
                <a:spLocks noChangeShapeType="1"/>
              </p:cNvSpPr>
              <p:nvPr/>
            </p:nvSpPr>
            <p:spPr bwMode="auto">
              <a:xfrm flipV="1">
                <a:off x="6306" y="4105"/>
                <a:ext cx="11" cy="13"/>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425" name="Line 419"/>
              <p:cNvSpPr>
                <a:spLocks noChangeShapeType="1"/>
              </p:cNvSpPr>
              <p:nvPr/>
            </p:nvSpPr>
            <p:spPr bwMode="auto">
              <a:xfrm>
                <a:off x="6317" y="4105"/>
                <a:ext cx="11" cy="39"/>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426" name="Line 420"/>
              <p:cNvSpPr>
                <a:spLocks noChangeShapeType="1"/>
              </p:cNvSpPr>
              <p:nvPr/>
            </p:nvSpPr>
            <p:spPr bwMode="auto">
              <a:xfrm>
                <a:off x="6328" y="4144"/>
                <a:ext cx="12" cy="91"/>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427" name="Line 421"/>
              <p:cNvSpPr>
                <a:spLocks noChangeShapeType="1"/>
              </p:cNvSpPr>
              <p:nvPr/>
            </p:nvSpPr>
            <p:spPr bwMode="auto">
              <a:xfrm>
                <a:off x="6340" y="4222"/>
                <a:ext cx="11" cy="118"/>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428" name="Line 422"/>
              <p:cNvSpPr>
                <a:spLocks noChangeShapeType="1"/>
              </p:cNvSpPr>
              <p:nvPr/>
            </p:nvSpPr>
            <p:spPr bwMode="auto">
              <a:xfrm>
                <a:off x="6351" y="4340"/>
                <a:ext cx="1" cy="39"/>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429" name="Line 423"/>
              <p:cNvSpPr>
                <a:spLocks noChangeShapeType="1"/>
              </p:cNvSpPr>
              <p:nvPr/>
            </p:nvSpPr>
            <p:spPr bwMode="auto">
              <a:xfrm flipV="1">
                <a:off x="6351" y="4327"/>
                <a:ext cx="11" cy="52"/>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430" name="Line 424"/>
              <p:cNvSpPr>
                <a:spLocks noChangeShapeType="1"/>
              </p:cNvSpPr>
              <p:nvPr/>
            </p:nvSpPr>
            <p:spPr bwMode="auto">
              <a:xfrm>
                <a:off x="6362" y="4327"/>
                <a:ext cx="11" cy="91"/>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431" name="Line 425"/>
              <p:cNvSpPr>
                <a:spLocks noChangeShapeType="1"/>
              </p:cNvSpPr>
              <p:nvPr/>
            </p:nvSpPr>
            <p:spPr bwMode="auto">
              <a:xfrm flipV="1">
                <a:off x="6367" y="4248"/>
                <a:ext cx="17" cy="170"/>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432" name="Line 426"/>
              <p:cNvSpPr>
                <a:spLocks noChangeShapeType="1"/>
              </p:cNvSpPr>
              <p:nvPr/>
            </p:nvSpPr>
            <p:spPr bwMode="auto">
              <a:xfrm>
                <a:off x="6379" y="4248"/>
                <a:ext cx="11" cy="13"/>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433" name="Line 427"/>
              <p:cNvSpPr>
                <a:spLocks noChangeShapeType="1"/>
              </p:cNvSpPr>
              <p:nvPr/>
            </p:nvSpPr>
            <p:spPr bwMode="auto">
              <a:xfrm>
                <a:off x="6390" y="4248"/>
                <a:ext cx="11" cy="144"/>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434" name="Line 428"/>
              <p:cNvSpPr>
                <a:spLocks noChangeShapeType="1"/>
              </p:cNvSpPr>
              <p:nvPr/>
            </p:nvSpPr>
            <p:spPr bwMode="auto">
              <a:xfrm flipV="1">
                <a:off x="6401" y="4366"/>
                <a:ext cx="1" cy="26"/>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435" name="Line 429"/>
              <p:cNvSpPr>
                <a:spLocks noChangeShapeType="1"/>
              </p:cNvSpPr>
              <p:nvPr/>
            </p:nvSpPr>
            <p:spPr bwMode="auto">
              <a:xfrm flipV="1">
                <a:off x="6401" y="4261"/>
                <a:ext cx="11" cy="105"/>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436" name="Line 430"/>
              <p:cNvSpPr>
                <a:spLocks noChangeShapeType="1"/>
              </p:cNvSpPr>
              <p:nvPr/>
            </p:nvSpPr>
            <p:spPr bwMode="auto">
              <a:xfrm flipV="1">
                <a:off x="6412" y="4235"/>
                <a:ext cx="11" cy="39"/>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437" name="Line 431"/>
              <p:cNvSpPr>
                <a:spLocks noChangeShapeType="1"/>
              </p:cNvSpPr>
              <p:nvPr/>
            </p:nvSpPr>
            <p:spPr bwMode="auto">
              <a:xfrm flipV="1">
                <a:off x="6423" y="4131"/>
                <a:ext cx="11" cy="117"/>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438" name="Line 432"/>
              <p:cNvSpPr>
                <a:spLocks noChangeShapeType="1"/>
              </p:cNvSpPr>
              <p:nvPr/>
            </p:nvSpPr>
            <p:spPr bwMode="auto">
              <a:xfrm flipV="1">
                <a:off x="6434" y="4053"/>
                <a:ext cx="11" cy="78"/>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439" name="Line 433"/>
              <p:cNvSpPr>
                <a:spLocks noChangeShapeType="1"/>
              </p:cNvSpPr>
              <p:nvPr/>
            </p:nvSpPr>
            <p:spPr bwMode="auto">
              <a:xfrm>
                <a:off x="6445" y="4053"/>
                <a:ext cx="1" cy="65"/>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440" name="Line 434"/>
              <p:cNvSpPr>
                <a:spLocks noChangeShapeType="1"/>
              </p:cNvSpPr>
              <p:nvPr/>
            </p:nvSpPr>
            <p:spPr bwMode="auto">
              <a:xfrm flipV="1">
                <a:off x="6445" y="4066"/>
                <a:ext cx="12" cy="52"/>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441" name="Line 435"/>
              <p:cNvSpPr>
                <a:spLocks noChangeShapeType="1"/>
              </p:cNvSpPr>
              <p:nvPr/>
            </p:nvSpPr>
            <p:spPr bwMode="auto">
              <a:xfrm>
                <a:off x="6457" y="4066"/>
                <a:ext cx="11" cy="78"/>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442" name="Line 436"/>
              <p:cNvSpPr>
                <a:spLocks noChangeShapeType="1"/>
              </p:cNvSpPr>
              <p:nvPr/>
            </p:nvSpPr>
            <p:spPr bwMode="auto">
              <a:xfrm flipV="1">
                <a:off x="6468" y="4027"/>
                <a:ext cx="11" cy="117"/>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443" name="Line 437"/>
              <p:cNvSpPr>
                <a:spLocks noChangeShapeType="1"/>
              </p:cNvSpPr>
              <p:nvPr/>
            </p:nvSpPr>
            <p:spPr bwMode="auto">
              <a:xfrm>
                <a:off x="6473" y="4027"/>
                <a:ext cx="17" cy="52"/>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444" name="Line 438"/>
              <p:cNvSpPr>
                <a:spLocks noChangeShapeType="1"/>
              </p:cNvSpPr>
              <p:nvPr/>
            </p:nvSpPr>
            <p:spPr bwMode="auto">
              <a:xfrm>
                <a:off x="6484" y="4079"/>
                <a:ext cx="12" cy="39"/>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445" name="Line 439"/>
              <p:cNvSpPr>
                <a:spLocks noChangeShapeType="1"/>
              </p:cNvSpPr>
              <p:nvPr/>
            </p:nvSpPr>
            <p:spPr bwMode="auto">
              <a:xfrm flipV="1">
                <a:off x="6496" y="4092"/>
                <a:ext cx="1" cy="26"/>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446" name="Line 440"/>
              <p:cNvSpPr>
                <a:spLocks noChangeShapeType="1"/>
              </p:cNvSpPr>
              <p:nvPr/>
            </p:nvSpPr>
            <p:spPr bwMode="auto">
              <a:xfrm>
                <a:off x="6496" y="4092"/>
                <a:ext cx="11" cy="117"/>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447" name="Line 441"/>
              <p:cNvSpPr>
                <a:spLocks noChangeShapeType="1"/>
              </p:cNvSpPr>
              <p:nvPr/>
            </p:nvSpPr>
            <p:spPr bwMode="auto">
              <a:xfrm>
                <a:off x="6507" y="4209"/>
                <a:ext cx="11" cy="105"/>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448" name="Line 442"/>
              <p:cNvSpPr>
                <a:spLocks noChangeShapeType="1"/>
              </p:cNvSpPr>
              <p:nvPr/>
            </p:nvSpPr>
            <p:spPr bwMode="auto">
              <a:xfrm flipV="1">
                <a:off x="6518" y="4287"/>
                <a:ext cx="11" cy="27"/>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449" name="Line 443"/>
              <p:cNvSpPr>
                <a:spLocks noChangeShapeType="1"/>
              </p:cNvSpPr>
              <p:nvPr/>
            </p:nvSpPr>
            <p:spPr bwMode="auto">
              <a:xfrm flipV="1">
                <a:off x="6529" y="4222"/>
                <a:ext cx="11" cy="79"/>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450" name="Line 444"/>
              <p:cNvSpPr>
                <a:spLocks noChangeShapeType="1"/>
              </p:cNvSpPr>
              <p:nvPr/>
            </p:nvSpPr>
            <p:spPr bwMode="auto">
              <a:xfrm flipV="1">
                <a:off x="6540" y="4131"/>
                <a:ext cx="11" cy="104"/>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451" name="Line 445"/>
              <p:cNvSpPr>
                <a:spLocks noChangeShapeType="1"/>
              </p:cNvSpPr>
              <p:nvPr/>
            </p:nvSpPr>
            <p:spPr bwMode="auto">
              <a:xfrm flipV="1">
                <a:off x="6551" y="4118"/>
                <a:ext cx="1" cy="13"/>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452" name="Line 446"/>
              <p:cNvSpPr>
                <a:spLocks noChangeShapeType="1"/>
              </p:cNvSpPr>
              <p:nvPr/>
            </p:nvSpPr>
            <p:spPr bwMode="auto">
              <a:xfrm>
                <a:off x="6551" y="4118"/>
                <a:ext cx="11" cy="65"/>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453" name="Line 447"/>
              <p:cNvSpPr>
                <a:spLocks noChangeShapeType="1"/>
              </p:cNvSpPr>
              <p:nvPr/>
            </p:nvSpPr>
            <p:spPr bwMode="auto">
              <a:xfrm flipV="1">
                <a:off x="6562" y="4079"/>
                <a:ext cx="12" cy="104"/>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454" name="Line 448"/>
              <p:cNvSpPr>
                <a:spLocks noChangeShapeType="1"/>
              </p:cNvSpPr>
              <p:nvPr/>
            </p:nvSpPr>
            <p:spPr bwMode="auto">
              <a:xfrm flipV="1">
                <a:off x="6574" y="4040"/>
                <a:ext cx="11" cy="39"/>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455" name="Line 449"/>
              <p:cNvSpPr>
                <a:spLocks noChangeShapeType="1"/>
              </p:cNvSpPr>
              <p:nvPr/>
            </p:nvSpPr>
            <p:spPr bwMode="auto">
              <a:xfrm>
                <a:off x="6585" y="4040"/>
                <a:ext cx="11" cy="52"/>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456" name="Line 450"/>
              <p:cNvSpPr>
                <a:spLocks noChangeShapeType="1"/>
              </p:cNvSpPr>
              <p:nvPr/>
            </p:nvSpPr>
            <p:spPr bwMode="auto">
              <a:xfrm flipV="1">
                <a:off x="6590" y="4014"/>
                <a:ext cx="11" cy="78"/>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457" name="Line 451"/>
              <p:cNvSpPr>
                <a:spLocks noChangeShapeType="1"/>
              </p:cNvSpPr>
              <p:nvPr/>
            </p:nvSpPr>
            <p:spPr bwMode="auto">
              <a:xfrm>
                <a:off x="6601" y="4014"/>
                <a:ext cx="1" cy="39"/>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458" name="Line 452"/>
              <p:cNvSpPr>
                <a:spLocks noChangeShapeType="1"/>
              </p:cNvSpPr>
              <p:nvPr/>
            </p:nvSpPr>
            <p:spPr bwMode="auto">
              <a:xfrm>
                <a:off x="6601" y="4053"/>
                <a:ext cx="12" cy="156"/>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459" name="Line 453"/>
              <p:cNvSpPr>
                <a:spLocks noChangeShapeType="1"/>
              </p:cNvSpPr>
              <p:nvPr/>
            </p:nvSpPr>
            <p:spPr bwMode="auto">
              <a:xfrm flipV="1">
                <a:off x="6613" y="4196"/>
                <a:ext cx="11" cy="13"/>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460" name="Line 454"/>
              <p:cNvSpPr>
                <a:spLocks noChangeShapeType="1"/>
              </p:cNvSpPr>
              <p:nvPr/>
            </p:nvSpPr>
            <p:spPr bwMode="auto">
              <a:xfrm flipV="1">
                <a:off x="6624" y="4079"/>
                <a:ext cx="11" cy="117"/>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461" name="Line 455"/>
              <p:cNvSpPr>
                <a:spLocks noChangeShapeType="1"/>
              </p:cNvSpPr>
              <p:nvPr/>
            </p:nvSpPr>
            <p:spPr bwMode="auto">
              <a:xfrm>
                <a:off x="6635" y="4079"/>
                <a:ext cx="11" cy="1"/>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462" name="Line 456"/>
              <p:cNvSpPr>
                <a:spLocks noChangeShapeType="1"/>
              </p:cNvSpPr>
              <p:nvPr/>
            </p:nvSpPr>
            <p:spPr bwMode="auto">
              <a:xfrm>
                <a:off x="6646" y="4079"/>
                <a:ext cx="11" cy="195"/>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463" name="Line 457"/>
              <p:cNvSpPr>
                <a:spLocks noChangeShapeType="1"/>
              </p:cNvSpPr>
              <p:nvPr/>
            </p:nvSpPr>
            <p:spPr bwMode="auto">
              <a:xfrm>
                <a:off x="6657" y="4261"/>
                <a:ext cx="1" cy="13"/>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464" name="Line 458"/>
              <p:cNvSpPr>
                <a:spLocks noChangeShapeType="1"/>
              </p:cNvSpPr>
              <p:nvPr/>
            </p:nvSpPr>
            <p:spPr bwMode="auto">
              <a:xfrm>
                <a:off x="6657" y="4261"/>
                <a:ext cx="11" cy="26"/>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465" name="Line 459"/>
              <p:cNvSpPr>
                <a:spLocks noChangeShapeType="1"/>
              </p:cNvSpPr>
              <p:nvPr/>
            </p:nvSpPr>
            <p:spPr bwMode="auto">
              <a:xfrm flipV="1">
                <a:off x="6668" y="4118"/>
                <a:ext cx="11" cy="169"/>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466" name="Line 460"/>
              <p:cNvSpPr>
                <a:spLocks noChangeShapeType="1"/>
              </p:cNvSpPr>
              <p:nvPr/>
            </p:nvSpPr>
            <p:spPr bwMode="auto">
              <a:xfrm>
                <a:off x="6679" y="4118"/>
                <a:ext cx="12" cy="13"/>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467" name="Line 461"/>
              <p:cNvSpPr>
                <a:spLocks noChangeShapeType="1"/>
              </p:cNvSpPr>
              <p:nvPr/>
            </p:nvSpPr>
            <p:spPr bwMode="auto">
              <a:xfrm>
                <a:off x="6691" y="4131"/>
                <a:ext cx="5" cy="104"/>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468" name="Line 462"/>
              <p:cNvSpPr>
                <a:spLocks noChangeShapeType="1"/>
              </p:cNvSpPr>
              <p:nvPr/>
            </p:nvSpPr>
            <p:spPr bwMode="auto">
              <a:xfrm flipV="1">
                <a:off x="6696" y="4053"/>
                <a:ext cx="1" cy="182"/>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469" name="Line 463"/>
              <p:cNvSpPr>
                <a:spLocks noChangeShapeType="1"/>
              </p:cNvSpPr>
              <p:nvPr/>
            </p:nvSpPr>
            <p:spPr bwMode="auto">
              <a:xfrm>
                <a:off x="6696" y="4053"/>
                <a:ext cx="11" cy="52"/>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470" name="Line 464"/>
              <p:cNvSpPr>
                <a:spLocks noChangeShapeType="1"/>
              </p:cNvSpPr>
              <p:nvPr/>
            </p:nvSpPr>
            <p:spPr bwMode="auto">
              <a:xfrm flipV="1">
                <a:off x="6707" y="3962"/>
                <a:ext cx="11" cy="143"/>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471" name="Line 465"/>
              <p:cNvSpPr>
                <a:spLocks noChangeShapeType="1"/>
              </p:cNvSpPr>
              <p:nvPr/>
            </p:nvSpPr>
            <p:spPr bwMode="auto">
              <a:xfrm>
                <a:off x="6718" y="3962"/>
                <a:ext cx="12" cy="13"/>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472" name="Line 466"/>
              <p:cNvSpPr>
                <a:spLocks noChangeShapeType="1"/>
              </p:cNvSpPr>
              <p:nvPr/>
            </p:nvSpPr>
            <p:spPr bwMode="auto">
              <a:xfrm flipV="1">
                <a:off x="6730" y="3936"/>
                <a:ext cx="11" cy="39"/>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473" name="Line 467"/>
              <p:cNvSpPr>
                <a:spLocks noChangeShapeType="1"/>
              </p:cNvSpPr>
              <p:nvPr/>
            </p:nvSpPr>
            <p:spPr bwMode="auto">
              <a:xfrm>
                <a:off x="6741" y="3936"/>
                <a:ext cx="11" cy="52"/>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474" name="Line 468"/>
              <p:cNvSpPr>
                <a:spLocks noChangeShapeType="1"/>
              </p:cNvSpPr>
              <p:nvPr/>
            </p:nvSpPr>
            <p:spPr bwMode="auto">
              <a:xfrm flipV="1">
                <a:off x="6752" y="3962"/>
                <a:ext cx="1" cy="26"/>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475" name="Line 469"/>
              <p:cNvSpPr>
                <a:spLocks noChangeShapeType="1"/>
              </p:cNvSpPr>
              <p:nvPr/>
            </p:nvSpPr>
            <p:spPr bwMode="auto">
              <a:xfrm>
                <a:off x="6752" y="3962"/>
                <a:ext cx="11" cy="143"/>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476" name="Line 470"/>
              <p:cNvSpPr>
                <a:spLocks noChangeShapeType="1"/>
              </p:cNvSpPr>
              <p:nvPr/>
            </p:nvSpPr>
            <p:spPr bwMode="auto">
              <a:xfrm flipV="1">
                <a:off x="6763" y="3949"/>
                <a:ext cx="11" cy="156"/>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477" name="Line 471"/>
              <p:cNvSpPr>
                <a:spLocks noChangeShapeType="1"/>
              </p:cNvSpPr>
              <p:nvPr/>
            </p:nvSpPr>
            <p:spPr bwMode="auto">
              <a:xfrm>
                <a:off x="6774" y="3949"/>
                <a:ext cx="11" cy="78"/>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478" name="Line 472"/>
              <p:cNvSpPr>
                <a:spLocks noChangeShapeType="1"/>
              </p:cNvSpPr>
              <p:nvPr/>
            </p:nvSpPr>
            <p:spPr bwMode="auto">
              <a:xfrm flipV="1">
                <a:off x="6785" y="4014"/>
                <a:ext cx="11" cy="13"/>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479" name="Line 473"/>
              <p:cNvSpPr>
                <a:spLocks noChangeShapeType="1"/>
              </p:cNvSpPr>
              <p:nvPr/>
            </p:nvSpPr>
            <p:spPr bwMode="auto">
              <a:xfrm>
                <a:off x="6796" y="4014"/>
                <a:ext cx="12" cy="130"/>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480" name="Line 474"/>
              <p:cNvSpPr>
                <a:spLocks noChangeShapeType="1"/>
              </p:cNvSpPr>
              <p:nvPr/>
            </p:nvSpPr>
            <p:spPr bwMode="auto">
              <a:xfrm>
                <a:off x="6802" y="4144"/>
                <a:ext cx="6" cy="1"/>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481" name="Line 475"/>
              <p:cNvSpPr>
                <a:spLocks noChangeShapeType="1"/>
              </p:cNvSpPr>
              <p:nvPr/>
            </p:nvSpPr>
            <p:spPr bwMode="auto">
              <a:xfrm>
                <a:off x="6802" y="4144"/>
                <a:ext cx="11" cy="13"/>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482" name="Line 476"/>
              <p:cNvSpPr>
                <a:spLocks noChangeShapeType="1"/>
              </p:cNvSpPr>
              <p:nvPr/>
            </p:nvSpPr>
            <p:spPr bwMode="auto">
              <a:xfrm>
                <a:off x="6813" y="4157"/>
                <a:ext cx="11" cy="39"/>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483" name="Line 477"/>
              <p:cNvSpPr>
                <a:spLocks noChangeShapeType="1"/>
              </p:cNvSpPr>
              <p:nvPr/>
            </p:nvSpPr>
            <p:spPr bwMode="auto">
              <a:xfrm>
                <a:off x="6824" y="4196"/>
                <a:ext cx="11" cy="91"/>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484" name="Line 478"/>
              <p:cNvSpPr>
                <a:spLocks noChangeShapeType="1"/>
              </p:cNvSpPr>
              <p:nvPr/>
            </p:nvSpPr>
            <p:spPr bwMode="auto">
              <a:xfrm flipV="1">
                <a:off x="6835" y="4261"/>
                <a:ext cx="12" cy="26"/>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485" name="Line 479"/>
              <p:cNvSpPr>
                <a:spLocks noChangeShapeType="1"/>
              </p:cNvSpPr>
              <p:nvPr/>
            </p:nvSpPr>
            <p:spPr bwMode="auto">
              <a:xfrm flipV="1">
                <a:off x="6847" y="4079"/>
                <a:ext cx="11" cy="195"/>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486" name="Line 480"/>
              <p:cNvSpPr>
                <a:spLocks noChangeShapeType="1"/>
              </p:cNvSpPr>
              <p:nvPr/>
            </p:nvSpPr>
            <p:spPr bwMode="auto">
              <a:xfrm>
                <a:off x="6858" y="4079"/>
                <a:ext cx="1" cy="78"/>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487" name="Line 481"/>
              <p:cNvSpPr>
                <a:spLocks noChangeShapeType="1"/>
              </p:cNvSpPr>
              <p:nvPr/>
            </p:nvSpPr>
            <p:spPr bwMode="auto">
              <a:xfrm flipV="1">
                <a:off x="6858" y="4027"/>
                <a:ext cx="11" cy="130"/>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488" name="Line 482"/>
              <p:cNvSpPr>
                <a:spLocks noChangeShapeType="1"/>
              </p:cNvSpPr>
              <p:nvPr/>
            </p:nvSpPr>
            <p:spPr bwMode="auto">
              <a:xfrm flipV="1">
                <a:off x="6869" y="3975"/>
                <a:ext cx="11" cy="52"/>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489" name="Line 483"/>
              <p:cNvSpPr>
                <a:spLocks noChangeShapeType="1"/>
              </p:cNvSpPr>
              <p:nvPr/>
            </p:nvSpPr>
            <p:spPr bwMode="auto">
              <a:xfrm flipV="1">
                <a:off x="6880" y="3936"/>
                <a:ext cx="11" cy="39"/>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490" name="Line 484"/>
              <p:cNvSpPr>
                <a:spLocks noChangeShapeType="1"/>
              </p:cNvSpPr>
              <p:nvPr/>
            </p:nvSpPr>
            <p:spPr bwMode="auto">
              <a:xfrm>
                <a:off x="6891" y="3936"/>
                <a:ext cx="11" cy="117"/>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491" name="Line 485"/>
              <p:cNvSpPr>
                <a:spLocks noChangeShapeType="1"/>
              </p:cNvSpPr>
              <p:nvPr/>
            </p:nvSpPr>
            <p:spPr bwMode="auto">
              <a:xfrm flipV="1">
                <a:off x="6902" y="3884"/>
                <a:ext cx="11" cy="169"/>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492" name="Line 486"/>
              <p:cNvSpPr>
                <a:spLocks noChangeShapeType="1"/>
              </p:cNvSpPr>
              <p:nvPr/>
            </p:nvSpPr>
            <p:spPr bwMode="auto">
              <a:xfrm flipV="1">
                <a:off x="6908" y="3871"/>
                <a:ext cx="5" cy="13"/>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493" name="Line 487"/>
              <p:cNvSpPr>
                <a:spLocks noChangeShapeType="1"/>
              </p:cNvSpPr>
              <p:nvPr/>
            </p:nvSpPr>
            <p:spPr bwMode="auto">
              <a:xfrm>
                <a:off x="6908" y="3871"/>
                <a:ext cx="11" cy="91"/>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494" name="Line 488"/>
              <p:cNvSpPr>
                <a:spLocks noChangeShapeType="1"/>
              </p:cNvSpPr>
              <p:nvPr/>
            </p:nvSpPr>
            <p:spPr bwMode="auto">
              <a:xfrm>
                <a:off x="6919" y="3962"/>
                <a:ext cx="11" cy="13"/>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495" name="Line 489"/>
              <p:cNvSpPr>
                <a:spLocks noChangeShapeType="1"/>
              </p:cNvSpPr>
              <p:nvPr/>
            </p:nvSpPr>
            <p:spPr bwMode="auto">
              <a:xfrm>
                <a:off x="6930" y="3975"/>
                <a:ext cx="11" cy="52"/>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496" name="Line 490"/>
              <p:cNvSpPr>
                <a:spLocks noChangeShapeType="1"/>
              </p:cNvSpPr>
              <p:nvPr/>
            </p:nvSpPr>
            <p:spPr bwMode="auto">
              <a:xfrm flipV="1">
                <a:off x="6941" y="3936"/>
                <a:ext cx="11" cy="91"/>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497" name="Line 491"/>
              <p:cNvSpPr>
                <a:spLocks noChangeShapeType="1"/>
              </p:cNvSpPr>
              <p:nvPr/>
            </p:nvSpPr>
            <p:spPr bwMode="auto">
              <a:xfrm>
                <a:off x="6952" y="3936"/>
                <a:ext cx="1" cy="26"/>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498" name="Line 492"/>
              <p:cNvSpPr>
                <a:spLocks noChangeShapeType="1"/>
              </p:cNvSpPr>
              <p:nvPr/>
            </p:nvSpPr>
            <p:spPr bwMode="auto">
              <a:xfrm>
                <a:off x="6952" y="3962"/>
                <a:ext cx="11" cy="26"/>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499" name="Line 493"/>
              <p:cNvSpPr>
                <a:spLocks noChangeShapeType="1"/>
              </p:cNvSpPr>
              <p:nvPr/>
            </p:nvSpPr>
            <p:spPr bwMode="auto">
              <a:xfrm>
                <a:off x="6963" y="3988"/>
                <a:ext cx="12" cy="39"/>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500" name="Line 494"/>
              <p:cNvSpPr>
                <a:spLocks noChangeShapeType="1"/>
              </p:cNvSpPr>
              <p:nvPr/>
            </p:nvSpPr>
            <p:spPr bwMode="auto">
              <a:xfrm>
                <a:off x="6975" y="4027"/>
                <a:ext cx="11" cy="117"/>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501" name="Line 495"/>
              <p:cNvSpPr>
                <a:spLocks noChangeShapeType="1"/>
              </p:cNvSpPr>
              <p:nvPr/>
            </p:nvSpPr>
            <p:spPr bwMode="auto">
              <a:xfrm flipV="1">
                <a:off x="6986" y="3988"/>
                <a:ext cx="11" cy="156"/>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502" name="Line 496"/>
              <p:cNvSpPr>
                <a:spLocks noChangeShapeType="1"/>
              </p:cNvSpPr>
              <p:nvPr/>
            </p:nvSpPr>
            <p:spPr bwMode="auto">
              <a:xfrm>
                <a:off x="6997" y="3988"/>
                <a:ext cx="11" cy="156"/>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503" name="Line 497"/>
              <p:cNvSpPr>
                <a:spLocks noChangeShapeType="1"/>
              </p:cNvSpPr>
              <p:nvPr/>
            </p:nvSpPr>
            <p:spPr bwMode="auto">
              <a:xfrm>
                <a:off x="7008" y="4144"/>
                <a:ext cx="1" cy="1"/>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504" name="Line 498"/>
              <p:cNvSpPr>
                <a:spLocks noChangeShapeType="1"/>
              </p:cNvSpPr>
              <p:nvPr/>
            </p:nvSpPr>
            <p:spPr bwMode="auto">
              <a:xfrm flipV="1">
                <a:off x="7008" y="4040"/>
                <a:ext cx="11" cy="104"/>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505" name="Line 499"/>
              <p:cNvSpPr>
                <a:spLocks noChangeShapeType="1"/>
              </p:cNvSpPr>
              <p:nvPr/>
            </p:nvSpPr>
            <p:spPr bwMode="auto">
              <a:xfrm>
                <a:off x="7014" y="4040"/>
                <a:ext cx="16" cy="13"/>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506" name="Line 500"/>
              <p:cNvSpPr>
                <a:spLocks noChangeShapeType="1"/>
              </p:cNvSpPr>
              <p:nvPr/>
            </p:nvSpPr>
            <p:spPr bwMode="auto">
              <a:xfrm flipV="1">
                <a:off x="7025" y="4001"/>
                <a:ext cx="11" cy="52"/>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507" name="Line 501"/>
              <p:cNvSpPr>
                <a:spLocks noChangeShapeType="1"/>
              </p:cNvSpPr>
              <p:nvPr/>
            </p:nvSpPr>
            <p:spPr bwMode="auto">
              <a:xfrm flipV="1">
                <a:off x="7036" y="3962"/>
                <a:ext cx="11" cy="39"/>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508" name="Line 502"/>
              <p:cNvSpPr>
                <a:spLocks noChangeShapeType="1"/>
              </p:cNvSpPr>
              <p:nvPr/>
            </p:nvSpPr>
            <p:spPr bwMode="auto">
              <a:xfrm>
                <a:off x="7047" y="3962"/>
                <a:ext cx="11" cy="39"/>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509" name="Line 503"/>
              <p:cNvSpPr>
                <a:spLocks noChangeShapeType="1"/>
              </p:cNvSpPr>
              <p:nvPr/>
            </p:nvSpPr>
            <p:spPr bwMode="auto">
              <a:xfrm flipV="1">
                <a:off x="7058" y="3962"/>
                <a:ext cx="1" cy="39"/>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510" name="Line 504"/>
              <p:cNvSpPr>
                <a:spLocks noChangeShapeType="1"/>
              </p:cNvSpPr>
              <p:nvPr/>
            </p:nvSpPr>
            <p:spPr bwMode="auto">
              <a:xfrm flipV="1">
                <a:off x="7058" y="3949"/>
                <a:ext cx="11" cy="13"/>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511" name="Line 505"/>
              <p:cNvSpPr>
                <a:spLocks noChangeShapeType="1"/>
              </p:cNvSpPr>
              <p:nvPr/>
            </p:nvSpPr>
            <p:spPr bwMode="auto">
              <a:xfrm flipV="1">
                <a:off x="7069" y="3871"/>
                <a:ext cx="11" cy="78"/>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512" name="Line 506"/>
              <p:cNvSpPr>
                <a:spLocks noChangeShapeType="1"/>
              </p:cNvSpPr>
              <p:nvPr/>
            </p:nvSpPr>
            <p:spPr bwMode="auto">
              <a:xfrm>
                <a:off x="7080" y="3871"/>
                <a:ext cx="12" cy="52"/>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513" name="Line 507"/>
              <p:cNvSpPr>
                <a:spLocks noChangeShapeType="1"/>
              </p:cNvSpPr>
              <p:nvPr/>
            </p:nvSpPr>
            <p:spPr bwMode="auto">
              <a:xfrm flipV="1">
                <a:off x="7092" y="3910"/>
                <a:ext cx="11" cy="13"/>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514" name="Line 508"/>
              <p:cNvSpPr>
                <a:spLocks noChangeShapeType="1"/>
              </p:cNvSpPr>
              <p:nvPr/>
            </p:nvSpPr>
            <p:spPr bwMode="auto">
              <a:xfrm>
                <a:off x="7103" y="3910"/>
                <a:ext cx="11" cy="52"/>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515" name="Line 509"/>
              <p:cNvSpPr>
                <a:spLocks noChangeShapeType="1"/>
              </p:cNvSpPr>
              <p:nvPr/>
            </p:nvSpPr>
            <p:spPr bwMode="auto">
              <a:xfrm>
                <a:off x="7114" y="3962"/>
                <a:ext cx="1" cy="78"/>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516" name="Line 510"/>
              <p:cNvSpPr>
                <a:spLocks noChangeShapeType="1"/>
              </p:cNvSpPr>
              <p:nvPr/>
            </p:nvSpPr>
            <p:spPr bwMode="auto">
              <a:xfrm flipV="1">
                <a:off x="7114" y="3897"/>
                <a:ext cx="11" cy="143"/>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517" name="Line 511"/>
              <p:cNvSpPr>
                <a:spLocks noChangeShapeType="1"/>
              </p:cNvSpPr>
              <p:nvPr/>
            </p:nvSpPr>
            <p:spPr bwMode="auto">
              <a:xfrm>
                <a:off x="7119" y="3897"/>
                <a:ext cx="17" cy="104"/>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518" name="Line 512"/>
              <p:cNvSpPr>
                <a:spLocks noChangeShapeType="1"/>
              </p:cNvSpPr>
              <p:nvPr/>
            </p:nvSpPr>
            <p:spPr bwMode="auto">
              <a:xfrm flipV="1">
                <a:off x="7131" y="3858"/>
                <a:ext cx="11" cy="143"/>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519" name="Line 513"/>
              <p:cNvSpPr>
                <a:spLocks noChangeShapeType="1"/>
              </p:cNvSpPr>
              <p:nvPr/>
            </p:nvSpPr>
            <p:spPr bwMode="auto">
              <a:xfrm>
                <a:off x="7142" y="3858"/>
                <a:ext cx="11" cy="13"/>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520" name="Line 514"/>
              <p:cNvSpPr>
                <a:spLocks noChangeShapeType="1"/>
              </p:cNvSpPr>
              <p:nvPr/>
            </p:nvSpPr>
            <p:spPr bwMode="auto">
              <a:xfrm>
                <a:off x="7153" y="3871"/>
                <a:ext cx="11" cy="13"/>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521" name="Line 515"/>
              <p:cNvSpPr>
                <a:spLocks noChangeShapeType="1"/>
              </p:cNvSpPr>
              <p:nvPr/>
            </p:nvSpPr>
            <p:spPr bwMode="auto">
              <a:xfrm flipV="1">
                <a:off x="7164" y="3871"/>
                <a:ext cx="1" cy="13"/>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522" name="Line 516"/>
              <p:cNvSpPr>
                <a:spLocks noChangeShapeType="1"/>
              </p:cNvSpPr>
              <p:nvPr/>
            </p:nvSpPr>
            <p:spPr bwMode="auto">
              <a:xfrm>
                <a:off x="7164" y="3871"/>
                <a:ext cx="11" cy="26"/>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523" name="Line 517"/>
              <p:cNvSpPr>
                <a:spLocks noChangeShapeType="1"/>
              </p:cNvSpPr>
              <p:nvPr/>
            </p:nvSpPr>
            <p:spPr bwMode="auto">
              <a:xfrm>
                <a:off x="7175" y="3897"/>
                <a:ext cx="11" cy="78"/>
              </a:xfrm>
              <a:prstGeom prst="line">
                <a:avLst/>
              </a:prstGeom>
              <a:noFill/>
              <a:ln w="381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grpSp>
        <p:grpSp>
          <p:nvGrpSpPr>
            <p:cNvPr id="524" name="Group 1233"/>
            <p:cNvGrpSpPr>
              <a:grpSpLocks/>
            </p:cNvGrpSpPr>
            <p:nvPr/>
          </p:nvGrpSpPr>
          <p:grpSpPr bwMode="auto">
            <a:xfrm>
              <a:off x="1269242" y="5705096"/>
              <a:ext cx="6394208" cy="190408"/>
              <a:chOff x="2880" y="3974"/>
              <a:chExt cx="2366" cy="147"/>
            </a:xfrm>
          </p:grpSpPr>
          <p:grpSp>
            <p:nvGrpSpPr>
              <p:cNvPr id="525" name="Group 1234"/>
              <p:cNvGrpSpPr>
                <a:grpSpLocks/>
              </p:cNvGrpSpPr>
              <p:nvPr/>
            </p:nvGrpSpPr>
            <p:grpSpPr bwMode="auto">
              <a:xfrm>
                <a:off x="2880" y="3974"/>
                <a:ext cx="1191" cy="142"/>
                <a:chOff x="2918" y="3571"/>
                <a:chExt cx="2413" cy="99"/>
              </a:xfrm>
            </p:grpSpPr>
            <p:grpSp>
              <p:nvGrpSpPr>
                <p:cNvPr id="677" name="Group 1235"/>
                <p:cNvGrpSpPr>
                  <a:grpSpLocks/>
                </p:cNvGrpSpPr>
                <p:nvPr/>
              </p:nvGrpSpPr>
              <p:grpSpPr bwMode="auto">
                <a:xfrm rot="-180767">
                  <a:off x="2918" y="3571"/>
                  <a:ext cx="589" cy="91"/>
                  <a:chOff x="2340" y="3393"/>
                  <a:chExt cx="1472" cy="227"/>
                </a:xfrm>
              </p:grpSpPr>
              <p:grpSp>
                <p:nvGrpSpPr>
                  <p:cNvPr id="791" name="Group 1236"/>
                  <p:cNvGrpSpPr>
                    <a:grpSpLocks/>
                  </p:cNvGrpSpPr>
                  <p:nvPr/>
                </p:nvGrpSpPr>
                <p:grpSpPr bwMode="auto">
                  <a:xfrm rot="-454711">
                    <a:off x="3300" y="3432"/>
                    <a:ext cx="257" cy="173"/>
                    <a:chOff x="2340" y="3393"/>
                    <a:chExt cx="257" cy="173"/>
                  </a:xfrm>
                </p:grpSpPr>
                <p:sp>
                  <p:nvSpPr>
                    <p:cNvPr id="822" name="Freeform 1237"/>
                    <p:cNvSpPr>
                      <a:spLocks noChangeAspect="1"/>
                    </p:cNvSpPr>
                    <p:nvPr/>
                  </p:nvSpPr>
                  <p:spPr bwMode="auto">
                    <a:xfrm flipV="1">
                      <a:off x="2340" y="3468"/>
                      <a:ext cx="40" cy="79"/>
                    </a:xfrm>
                    <a:custGeom>
                      <a:avLst/>
                      <a:gdLst>
                        <a:gd name="T0" fmla="*/ 0 w 616"/>
                        <a:gd name="T1" fmla="*/ 79 h 339"/>
                        <a:gd name="T2" fmla="*/ 20 w 616"/>
                        <a:gd name="T3" fmla="*/ 0 h 339"/>
                        <a:gd name="T4" fmla="*/ 40 w 616"/>
                        <a:gd name="T5" fmla="*/ 78 h 339"/>
                        <a:gd name="T6" fmla="*/ 0 60000 65536"/>
                        <a:gd name="T7" fmla="*/ 0 60000 65536"/>
                        <a:gd name="T8" fmla="*/ 0 60000 65536"/>
                        <a:gd name="T9" fmla="*/ 0 w 616"/>
                        <a:gd name="T10" fmla="*/ 0 h 339"/>
                        <a:gd name="T11" fmla="*/ 616 w 616"/>
                        <a:gd name="T12" fmla="*/ 339 h 339"/>
                      </a:gdLst>
                      <a:ahLst/>
                      <a:cxnLst>
                        <a:cxn ang="T6">
                          <a:pos x="T0" y="T1"/>
                        </a:cxn>
                        <a:cxn ang="T7">
                          <a:pos x="T2" y="T3"/>
                        </a:cxn>
                        <a:cxn ang="T8">
                          <a:pos x="T4" y="T5"/>
                        </a:cxn>
                      </a:cxnLst>
                      <a:rect l="T9" t="T10" r="T11" b="T12"/>
                      <a:pathLst>
                        <a:path w="616" h="339">
                          <a:moveTo>
                            <a:pt x="0" y="339"/>
                          </a:moveTo>
                          <a:cubicBezTo>
                            <a:pt x="52" y="282"/>
                            <a:pt x="210" y="0"/>
                            <a:pt x="313" y="0"/>
                          </a:cubicBezTo>
                          <a:cubicBezTo>
                            <a:pt x="416" y="0"/>
                            <a:pt x="553" y="266"/>
                            <a:pt x="616" y="336"/>
                          </a:cubicBezTo>
                        </a:path>
                      </a:pathLst>
                    </a:cu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rot="10800000"/>
                    <a:lstStyle/>
                    <a:p>
                      <a:endParaRPr lang="zh-CN" altLang="en-US">
                        <a:latin typeface="微软雅黑" panose="020B0503020204020204" pitchFamily="34" charset="-122"/>
                        <a:ea typeface="微软雅黑" panose="020B0503020204020204" pitchFamily="34" charset="-122"/>
                      </a:endParaRPr>
                    </a:p>
                  </p:txBody>
                </p:sp>
                <p:sp>
                  <p:nvSpPr>
                    <p:cNvPr id="823" name="Freeform 1238"/>
                    <p:cNvSpPr>
                      <a:spLocks/>
                    </p:cNvSpPr>
                    <p:nvPr/>
                  </p:nvSpPr>
                  <p:spPr bwMode="auto">
                    <a:xfrm flipV="1">
                      <a:off x="2430" y="3468"/>
                      <a:ext cx="62" cy="68"/>
                    </a:xfrm>
                    <a:custGeom>
                      <a:avLst/>
                      <a:gdLst>
                        <a:gd name="T0" fmla="*/ 0 w 616"/>
                        <a:gd name="T1" fmla="*/ 68 h 339"/>
                        <a:gd name="T2" fmla="*/ 32 w 616"/>
                        <a:gd name="T3" fmla="*/ 0 h 339"/>
                        <a:gd name="T4" fmla="*/ 62 w 616"/>
                        <a:gd name="T5" fmla="*/ 67 h 339"/>
                        <a:gd name="T6" fmla="*/ 0 60000 65536"/>
                        <a:gd name="T7" fmla="*/ 0 60000 65536"/>
                        <a:gd name="T8" fmla="*/ 0 60000 65536"/>
                        <a:gd name="T9" fmla="*/ 0 w 616"/>
                        <a:gd name="T10" fmla="*/ 0 h 339"/>
                        <a:gd name="T11" fmla="*/ 616 w 616"/>
                        <a:gd name="T12" fmla="*/ 339 h 339"/>
                      </a:gdLst>
                      <a:ahLst/>
                      <a:cxnLst>
                        <a:cxn ang="T6">
                          <a:pos x="T0" y="T1"/>
                        </a:cxn>
                        <a:cxn ang="T7">
                          <a:pos x="T2" y="T3"/>
                        </a:cxn>
                        <a:cxn ang="T8">
                          <a:pos x="T4" y="T5"/>
                        </a:cxn>
                      </a:cxnLst>
                      <a:rect l="T9" t="T10" r="T11" b="T12"/>
                      <a:pathLst>
                        <a:path w="616" h="339">
                          <a:moveTo>
                            <a:pt x="0" y="339"/>
                          </a:moveTo>
                          <a:cubicBezTo>
                            <a:pt x="52" y="282"/>
                            <a:pt x="210" y="0"/>
                            <a:pt x="313" y="0"/>
                          </a:cubicBezTo>
                          <a:cubicBezTo>
                            <a:pt x="416" y="0"/>
                            <a:pt x="553" y="266"/>
                            <a:pt x="616" y="336"/>
                          </a:cubicBezTo>
                        </a:path>
                      </a:pathLst>
                    </a:cu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rot="10800000"/>
                    <a:lstStyle/>
                    <a:p>
                      <a:endParaRPr lang="zh-CN" altLang="en-US">
                        <a:latin typeface="微软雅黑" panose="020B0503020204020204" pitchFamily="34" charset="-122"/>
                        <a:ea typeface="微软雅黑" panose="020B0503020204020204" pitchFamily="34" charset="-122"/>
                      </a:endParaRPr>
                    </a:p>
                  </p:txBody>
                </p:sp>
                <p:sp>
                  <p:nvSpPr>
                    <p:cNvPr id="824" name="Freeform 1239"/>
                    <p:cNvSpPr>
                      <a:spLocks noChangeAspect="1"/>
                    </p:cNvSpPr>
                    <p:nvPr/>
                  </p:nvSpPr>
                  <p:spPr bwMode="auto">
                    <a:xfrm>
                      <a:off x="2385" y="3393"/>
                      <a:ext cx="40" cy="62"/>
                    </a:xfrm>
                    <a:custGeom>
                      <a:avLst/>
                      <a:gdLst>
                        <a:gd name="T0" fmla="*/ 0 w 616"/>
                        <a:gd name="T1" fmla="*/ 62 h 339"/>
                        <a:gd name="T2" fmla="*/ 20 w 616"/>
                        <a:gd name="T3" fmla="*/ 0 h 339"/>
                        <a:gd name="T4" fmla="*/ 40 w 616"/>
                        <a:gd name="T5" fmla="*/ 61 h 339"/>
                        <a:gd name="T6" fmla="*/ 0 60000 65536"/>
                        <a:gd name="T7" fmla="*/ 0 60000 65536"/>
                        <a:gd name="T8" fmla="*/ 0 60000 65536"/>
                        <a:gd name="T9" fmla="*/ 0 w 616"/>
                        <a:gd name="T10" fmla="*/ 0 h 339"/>
                        <a:gd name="T11" fmla="*/ 616 w 616"/>
                        <a:gd name="T12" fmla="*/ 339 h 339"/>
                      </a:gdLst>
                      <a:ahLst/>
                      <a:cxnLst>
                        <a:cxn ang="T6">
                          <a:pos x="T0" y="T1"/>
                        </a:cxn>
                        <a:cxn ang="T7">
                          <a:pos x="T2" y="T3"/>
                        </a:cxn>
                        <a:cxn ang="T8">
                          <a:pos x="T4" y="T5"/>
                        </a:cxn>
                      </a:cxnLst>
                      <a:rect l="T9" t="T10" r="T11" b="T12"/>
                      <a:pathLst>
                        <a:path w="616" h="339">
                          <a:moveTo>
                            <a:pt x="0" y="339"/>
                          </a:moveTo>
                          <a:cubicBezTo>
                            <a:pt x="52" y="282"/>
                            <a:pt x="210" y="0"/>
                            <a:pt x="313" y="0"/>
                          </a:cubicBezTo>
                          <a:cubicBezTo>
                            <a:pt x="416" y="0"/>
                            <a:pt x="553" y="266"/>
                            <a:pt x="616" y="336"/>
                          </a:cubicBezTo>
                        </a:path>
                      </a:pathLst>
                    </a:cu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825" name="Freeform 1240"/>
                    <p:cNvSpPr>
                      <a:spLocks noChangeAspect="1"/>
                    </p:cNvSpPr>
                    <p:nvPr/>
                  </p:nvSpPr>
                  <p:spPr bwMode="auto">
                    <a:xfrm>
                      <a:off x="2490" y="3423"/>
                      <a:ext cx="40" cy="62"/>
                    </a:xfrm>
                    <a:custGeom>
                      <a:avLst/>
                      <a:gdLst>
                        <a:gd name="T0" fmla="*/ 0 w 616"/>
                        <a:gd name="T1" fmla="*/ 62 h 339"/>
                        <a:gd name="T2" fmla="*/ 20 w 616"/>
                        <a:gd name="T3" fmla="*/ 0 h 339"/>
                        <a:gd name="T4" fmla="*/ 40 w 616"/>
                        <a:gd name="T5" fmla="*/ 61 h 339"/>
                        <a:gd name="T6" fmla="*/ 0 60000 65536"/>
                        <a:gd name="T7" fmla="*/ 0 60000 65536"/>
                        <a:gd name="T8" fmla="*/ 0 60000 65536"/>
                        <a:gd name="T9" fmla="*/ 0 w 616"/>
                        <a:gd name="T10" fmla="*/ 0 h 339"/>
                        <a:gd name="T11" fmla="*/ 616 w 616"/>
                        <a:gd name="T12" fmla="*/ 339 h 339"/>
                      </a:gdLst>
                      <a:ahLst/>
                      <a:cxnLst>
                        <a:cxn ang="T6">
                          <a:pos x="T0" y="T1"/>
                        </a:cxn>
                        <a:cxn ang="T7">
                          <a:pos x="T2" y="T3"/>
                        </a:cxn>
                        <a:cxn ang="T8">
                          <a:pos x="T4" y="T5"/>
                        </a:cxn>
                      </a:cxnLst>
                      <a:rect l="T9" t="T10" r="T11" b="T12"/>
                      <a:pathLst>
                        <a:path w="616" h="339">
                          <a:moveTo>
                            <a:pt x="0" y="339"/>
                          </a:moveTo>
                          <a:cubicBezTo>
                            <a:pt x="52" y="282"/>
                            <a:pt x="210" y="0"/>
                            <a:pt x="313" y="0"/>
                          </a:cubicBezTo>
                          <a:cubicBezTo>
                            <a:pt x="416" y="0"/>
                            <a:pt x="553" y="266"/>
                            <a:pt x="616" y="336"/>
                          </a:cubicBezTo>
                        </a:path>
                      </a:pathLst>
                    </a:cu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826" name="Freeform 1241"/>
                    <p:cNvSpPr>
                      <a:spLocks/>
                    </p:cNvSpPr>
                    <p:nvPr/>
                  </p:nvSpPr>
                  <p:spPr bwMode="auto">
                    <a:xfrm flipV="1">
                      <a:off x="2535" y="3498"/>
                      <a:ext cx="62" cy="68"/>
                    </a:xfrm>
                    <a:custGeom>
                      <a:avLst/>
                      <a:gdLst>
                        <a:gd name="T0" fmla="*/ 0 w 616"/>
                        <a:gd name="T1" fmla="*/ 68 h 339"/>
                        <a:gd name="T2" fmla="*/ 32 w 616"/>
                        <a:gd name="T3" fmla="*/ 0 h 339"/>
                        <a:gd name="T4" fmla="*/ 62 w 616"/>
                        <a:gd name="T5" fmla="*/ 67 h 339"/>
                        <a:gd name="T6" fmla="*/ 0 60000 65536"/>
                        <a:gd name="T7" fmla="*/ 0 60000 65536"/>
                        <a:gd name="T8" fmla="*/ 0 60000 65536"/>
                        <a:gd name="T9" fmla="*/ 0 w 616"/>
                        <a:gd name="T10" fmla="*/ 0 h 339"/>
                        <a:gd name="T11" fmla="*/ 616 w 616"/>
                        <a:gd name="T12" fmla="*/ 339 h 339"/>
                      </a:gdLst>
                      <a:ahLst/>
                      <a:cxnLst>
                        <a:cxn ang="T6">
                          <a:pos x="T0" y="T1"/>
                        </a:cxn>
                        <a:cxn ang="T7">
                          <a:pos x="T2" y="T3"/>
                        </a:cxn>
                        <a:cxn ang="T8">
                          <a:pos x="T4" y="T5"/>
                        </a:cxn>
                      </a:cxnLst>
                      <a:rect l="T9" t="T10" r="T11" b="T12"/>
                      <a:pathLst>
                        <a:path w="616" h="339">
                          <a:moveTo>
                            <a:pt x="0" y="339"/>
                          </a:moveTo>
                          <a:cubicBezTo>
                            <a:pt x="52" y="282"/>
                            <a:pt x="210" y="0"/>
                            <a:pt x="313" y="0"/>
                          </a:cubicBezTo>
                          <a:cubicBezTo>
                            <a:pt x="416" y="0"/>
                            <a:pt x="553" y="266"/>
                            <a:pt x="616" y="336"/>
                          </a:cubicBezTo>
                        </a:path>
                      </a:pathLst>
                    </a:cu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rot="10800000"/>
                    <a:lstStyle/>
                    <a:p>
                      <a:endParaRPr lang="zh-CN" altLang="en-US">
                        <a:latin typeface="微软雅黑" panose="020B0503020204020204" pitchFamily="34" charset="-122"/>
                        <a:ea typeface="微软雅黑" panose="020B0503020204020204" pitchFamily="34" charset="-122"/>
                      </a:endParaRPr>
                    </a:p>
                  </p:txBody>
                </p:sp>
              </p:grpSp>
              <p:grpSp>
                <p:nvGrpSpPr>
                  <p:cNvPr id="792" name="Group 1242"/>
                  <p:cNvGrpSpPr>
                    <a:grpSpLocks/>
                  </p:cNvGrpSpPr>
                  <p:nvPr/>
                </p:nvGrpSpPr>
                <p:grpSpPr bwMode="auto">
                  <a:xfrm>
                    <a:off x="2340" y="3393"/>
                    <a:ext cx="467" cy="188"/>
                    <a:chOff x="2340" y="3393"/>
                    <a:chExt cx="467" cy="188"/>
                  </a:xfrm>
                </p:grpSpPr>
                <p:grpSp>
                  <p:nvGrpSpPr>
                    <p:cNvPr id="811" name="Group 1243"/>
                    <p:cNvGrpSpPr>
                      <a:grpSpLocks/>
                    </p:cNvGrpSpPr>
                    <p:nvPr/>
                  </p:nvGrpSpPr>
                  <p:grpSpPr bwMode="auto">
                    <a:xfrm>
                      <a:off x="2340" y="3393"/>
                      <a:ext cx="257" cy="173"/>
                      <a:chOff x="2340" y="3393"/>
                      <a:chExt cx="257" cy="173"/>
                    </a:xfrm>
                  </p:grpSpPr>
                  <p:sp>
                    <p:nvSpPr>
                      <p:cNvPr id="817" name="Freeform 1244"/>
                      <p:cNvSpPr>
                        <a:spLocks noChangeAspect="1"/>
                      </p:cNvSpPr>
                      <p:nvPr/>
                    </p:nvSpPr>
                    <p:spPr bwMode="auto">
                      <a:xfrm flipV="1">
                        <a:off x="2340" y="3468"/>
                        <a:ext cx="40" cy="79"/>
                      </a:xfrm>
                      <a:custGeom>
                        <a:avLst/>
                        <a:gdLst>
                          <a:gd name="T0" fmla="*/ 0 w 616"/>
                          <a:gd name="T1" fmla="*/ 79 h 339"/>
                          <a:gd name="T2" fmla="*/ 20 w 616"/>
                          <a:gd name="T3" fmla="*/ 0 h 339"/>
                          <a:gd name="T4" fmla="*/ 40 w 616"/>
                          <a:gd name="T5" fmla="*/ 78 h 339"/>
                          <a:gd name="T6" fmla="*/ 0 60000 65536"/>
                          <a:gd name="T7" fmla="*/ 0 60000 65536"/>
                          <a:gd name="T8" fmla="*/ 0 60000 65536"/>
                          <a:gd name="T9" fmla="*/ 0 w 616"/>
                          <a:gd name="T10" fmla="*/ 0 h 339"/>
                          <a:gd name="T11" fmla="*/ 616 w 616"/>
                          <a:gd name="T12" fmla="*/ 339 h 339"/>
                        </a:gdLst>
                        <a:ahLst/>
                        <a:cxnLst>
                          <a:cxn ang="T6">
                            <a:pos x="T0" y="T1"/>
                          </a:cxn>
                          <a:cxn ang="T7">
                            <a:pos x="T2" y="T3"/>
                          </a:cxn>
                          <a:cxn ang="T8">
                            <a:pos x="T4" y="T5"/>
                          </a:cxn>
                        </a:cxnLst>
                        <a:rect l="T9" t="T10" r="T11" b="T12"/>
                        <a:pathLst>
                          <a:path w="616" h="339">
                            <a:moveTo>
                              <a:pt x="0" y="339"/>
                            </a:moveTo>
                            <a:cubicBezTo>
                              <a:pt x="52" y="282"/>
                              <a:pt x="210" y="0"/>
                              <a:pt x="313" y="0"/>
                            </a:cubicBezTo>
                            <a:cubicBezTo>
                              <a:pt x="416" y="0"/>
                              <a:pt x="553" y="266"/>
                              <a:pt x="616" y="336"/>
                            </a:cubicBezTo>
                          </a:path>
                        </a:pathLst>
                      </a:cu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rot="10800000"/>
                      <a:lstStyle/>
                      <a:p>
                        <a:endParaRPr lang="zh-CN" altLang="en-US">
                          <a:latin typeface="微软雅黑" panose="020B0503020204020204" pitchFamily="34" charset="-122"/>
                          <a:ea typeface="微软雅黑" panose="020B0503020204020204" pitchFamily="34" charset="-122"/>
                        </a:endParaRPr>
                      </a:p>
                    </p:txBody>
                  </p:sp>
                  <p:sp>
                    <p:nvSpPr>
                      <p:cNvPr id="818" name="Freeform 1245"/>
                      <p:cNvSpPr>
                        <a:spLocks/>
                      </p:cNvSpPr>
                      <p:nvPr/>
                    </p:nvSpPr>
                    <p:spPr bwMode="auto">
                      <a:xfrm flipV="1">
                        <a:off x="2430" y="3468"/>
                        <a:ext cx="62" cy="68"/>
                      </a:xfrm>
                      <a:custGeom>
                        <a:avLst/>
                        <a:gdLst>
                          <a:gd name="T0" fmla="*/ 0 w 616"/>
                          <a:gd name="T1" fmla="*/ 68 h 339"/>
                          <a:gd name="T2" fmla="*/ 32 w 616"/>
                          <a:gd name="T3" fmla="*/ 0 h 339"/>
                          <a:gd name="T4" fmla="*/ 62 w 616"/>
                          <a:gd name="T5" fmla="*/ 67 h 339"/>
                          <a:gd name="T6" fmla="*/ 0 60000 65536"/>
                          <a:gd name="T7" fmla="*/ 0 60000 65536"/>
                          <a:gd name="T8" fmla="*/ 0 60000 65536"/>
                          <a:gd name="T9" fmla="*/ 0 w 616"/>
                          <a:gd name="T10" fmla="*/ 0 h 339"/>
                          <a:gd name="T11" fmla="*/ 616 w 616"/>
                          <a:gd name="T12" fmla="*/ 339 h 339"/>
                        </a:gdLst>
                        <a:ahLst/>
                        <a:cxnLst>
                          <a:cxn ang="T6">
                            <a:pos x="T0" y="T1"/>
                          </a:cxn>
                          <a:cxn ang="T7">
                            <a:pos x="T2" y="T3"/>
                          </a:cxn>
                          <a:cxn ang="T8">
                            <a:pos x="T4" y="T5"/>
                          </a:cxn>
                        </a:cxnLst>
                        <a:rect l="T9" t="T10" r="T11" b="T12"/>
                        <a:pathLst>
                          <a:path w="616" h="339">
                            <a:moveTo>
                              <a:pt x="0" y="339"/>
                            </a:moveTo>
                            <a:cubicBezTo>
                              <a:pt x="52" y="282"/>
                              <a:pt x="210" y="0"/>
                              <a:pt x="313" y="0"/>
                            </a:cubicBezTo>
                            <a:cubicBezTo>
                              <a:pt x="416" y="0"/>
                              <a:pt x="553" y="266"/>
                              <a:pt x="616" y="336"/>
                            </a:cubicBezTo>
                          </a:path>
                        </a:pathLst>
                      </a:cu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rot="10800000"/>
                      <a:lstStyle/>
                      <a:p>
                        <a:endParaRPr lang="zh-CN" altLang="en-US">
                          <a:latin typeface="微软雅黑" panose="020B0503020204020204" pitchFamily="34" charset="-122"/>
                          <a:ea typeface="微软雅黑" panose="020B0503020204020204" pitchFamily="34" charset="-122"/>
                        </a:endParaRPr>
                      </a:p>
                    </p:txBody>
                  </p:sp>
                  <p:sp>
                    <p:nvSpPr>
                      <p:cNvPr id="819" name="Freeform 1246"/>
                      <p:cNvSpPr>
                        <a:spLocks noChangeAspect="1"/>
                      </p:cNvSpPr>
                      <p:nvPr/>
                    </p:nvSpPr>
                    <p:spPr bwMode="auto">
                      <a:xfrm>
                        <a:off x="2385" y="3393"/>
                        <a:ext cx="40" cy="62"/>
                      </a:xfrm>
                      <a:custGeom>
                        <a:avLst/>
                        <a:gdLst>
                          <a:gd name="T0" fmla="*/ 0 w 616"/>
                          <a:gd name="T1" fmla="*/ 62 h 339"/>
                          <a:gd name="T2" fmla="*/ 20 w 616"/>
                          <a:gd name="T3" fmla="*/ 0 h 339"/>
                          <a:gd name="T4" fmla="*/ 40 w 616"/>
                          <a:gd name="T5" fmla="*/ 61 h 339"/>
                          <a:gd name="T6" fmla="*/ 0 60000 65536"/>
                          <a:gd name="T7" fmla="*/ 0 60000 65536"/>
                          <a:gd name="T8" fmla="*/ 0 60000 65536"/>
                          <a:gd name="T9" fmla="*/ 0 w 616"/>
                          <a:gd name="T10" fmla="*/ 0 h 339"/>
                          <a:gd name="T11" fmla="*/ 616 w 616"/>
                          <a:gd name="T12" fmla="*/ 339 h 339"/>
                        </a:gdLst>
                        <a:ahLst/>
                        <a:cxnLst>
                          <a:cxn ang="T6">
                            <a:pos x="T0" y="T1"/>
                          </a:cxn>
                          <a:cxn ang="T7">
                            <a:pos x="T2" y="T3"/>
                          </a:cxn>
                          <a:cxn ang="T8">
                            <a:pos x="T4" y="T5"/>
                          </a:cxn>
                        </a:cxnLst>
                        <a:rect l="T9" t="T10" r="T11" b="T12"/>
                        <a:pathLst>
                          <a:path w="616" h="339">
                            <a:moveTo>
                              <a:pt x="0" y="339"/>
                            </a:moveTo>
                            <a:cubicBezTo>
                              <a:pt x="52" y="282"/>
                              <a:pt x="210" y="0"/>
                              <a:pt x="313" y="0"/>
                            </a:cubicBezTo>
                            <a:cubicBezTo>
                              <a:pt x="416" y="0"/>
                              <a:pt x="553" y="266"/>
                              <a:pt x="616" y="336"/>
                            </a:cubicBezTo>
                          </a:path>
                        </a:pathLst>
                      </a:cu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820" name="Freeform 1247"/>
                      <p:cNvSpPr>
                        <a:spLocks noChangeAspect="1"/>
                      </p:cNvSpPr>
                      <p:nvPr/>
                    </p:nvSpPr>
                    <p:spPr bwMode="auto">
                      <a:xfrm>
                        <a:off x="2490" y="3423"/>
                        <a:ext cx="40" cy="62"/>
                      </a:xfrm>
                      <a:custGeom>
                        <a:avLst/>
                        <a:gdLst>
                          <a:gd name="T0" fmla="*/ 0 w 616"/>
                          <a:gd name="T1" fmla="*/ 62 h 339"/>
                          <a:gd name="T2" fmla="*/ 20 w 616"/>
                          <a:gd name="T3" fmla="*/ 0 h 339"/>
                          <a:gd name="T4" fmla="*/ 40 w 616"/>
                          <a:gd name="T5" fmla="*/ 61 h 339"/>
                          <a:gd name="T6" fmla="*/ 0 60000 65536"/>
                          <a:gd name="T7" fmla="*/ 0 60000 65536"/>
                          <a:gd name="T8" fmla="*/ 0 60000 65536"/>
                          <a:gd name="T9" fmla="*/ 0 w 616"/>
                          <a:gd name="T10" fmla="*/ 0 h 339"/>
                          <a:gd name="T11" fmla="*/ 616 w 616"/>
                          <a:gd name="T12" fmla="*/ 339 h 339"/>
                        </a:gdLst>
                        <a:ahLst/>
                        <a:cxnLst>
                          <a:cxn ang="T6">
                            <a:pos x="T0" y="T1"/>
                          </a:cxn>
                          <a:cxn ang="T7">
                            <a:pos x="T2" y="T3"/>
                          </a:cxn>
                          <a:cxn ang="T8">
                            <a:pos x="T4" y="T5"/>
                          </a:cxn>
                        </a:cxnLst>
                        <a:rect l="T9" t="T10" r="T11" b="T12"/>
                        <a:pathLst>
                          <a:path w="616" h="339">
                            <a:moveTo>
                              <a:pt x="0" y="339"/>
                            </a:moveTo>
                            <a:cubicBezTo>
                              <a:pt x="52" y="282"/>
                              <a:pt x="210" y="0"/>
                              <a:pt x="313" y="0"/>
                            </a:cubicBezTo>
                            <a:cubicBezTo>
                              <a:pt x="416" y="0"/>
                              <a:pt x="553" y="266"/>
                              <a:pt x="616" y="336"/>
                            </a:cubicBezTo>
                          </a:path>
                        </a:pathLst>
                      </a:cu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821" name="Freeform 1248"/>
                      <p:cNvSpPr>
                        <a:spLocks/>
                      </p:cNvSpPr>
                      <p:nvPr/>
                    </p:nvSpPr>
                    <p:spPr bwMode="auto">
                      <a:xfrm flipV="1">
                        <a:off x="2535" y="3498"/>
                        <a:ext cx="62" cy="68"/>
                      </a:xfrm>
                      <a:custGeom>
                        <a:avLst/>
                        <a:gdLst>
                          <a:gd name="T0" fmla="*/ 0 w 616"/>
                          <a:gd name="T1" fmla="*/ 68 h 339"/>
                          <a:gd name="T2" fmla="*/ 32 w 616"/>
                          <a:gd name="T3" fmla="*/ 0 h 339"/>
                          <a:gd name="T4" fmla="*/ 62 w 616"/>
                          <a:gd name="T5" fmla="*/ 67 h 339"/>
                          <a:gd name="T6" fmla="*/ 0 60000 65536"/>
                          <a:gd name="T7" fmla="*/ 0 60000 65536"/>
                          <a:gd name="T8" fmla="*/ 0 60000 65536"/>
                          <a:gd name="T9" fmla="*/ 0 w 616"/>
                          <a:gd name="T10" fmla="*/ 0 h 339"/>
                          <a:gd name="T11" fmla="*/ 616 w 616"/>
                          <a:gd name="T12" fmla="*/ 339 h 339"/>
                        </a:gdLst>
                        <a:ahLst/>
                        <a:cxnLst>
                          <a:cxn ang="T6">
                            <a:pos x="T0" y="T1"/>
                          </a:cxn>
                          <a:cxn ang="T7">
                            <a:pos x="T2" y="T3"/>
                          </a:cxn>
                          <a:cxn ang="T8">
                            <a:pos x="T4" y="T5"/>
                          </a:cxn>
                        </a:cxnLst>
                        <a:rect l="T9" t="T10" r="T11" b="T12"/>
                        <a:pathLst>
                          <a:path w="616" h="339">
                            <a:moveTo>
                              <a:pt x="0" y="339"/>
                            </a:moveTo>
                            <a:cubicBezTo>
                              <a:pt x="52" y="282"/>
                              <a:pt x="210" y="0"/>
                              <a:pt x="313" y="0"/>
                            </a:cubicBezTo>
                            <a:cubicBezTo>
                              <a:pt x="416" y="0"/>
                              <a:pt x="553" y="266"/>
                              <a:pt x="616" y="336"/>
                            </a:cubicBezTo>
                          </a:path>
                        </a:pathLst>
                      </a:cu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rot="10800000"/>
                      <a:lstStyle/>
                      <a:p>
                        <a:endParaRPr lang="zh-CN" altLang="en-US">
                          <a:latin typeface="微软雅黑" panose="020B0503020204020204" pitchFamily="34" charset="-122"/>
                          <a:ea typeface="微软雅黑" panose="020B0503020204020204" pitchFamily="34" charset="-122"/>
                        </a:endParaRPr>
                      </a:p>
                    </p:txBody>
                  </p:sp>
                </p:grpSp>
                <p:grpSp>
                  <p:nvGrpSpPr>
                    <p:cNvPr id="812" name="Group 1249"/>
                    <p:cNvGrpSpPr>
                      <a:grpSpLocks/>
                    </p:cNvGrpSpPr>
                    <p:nvPr/>
                  </p:nvGrpSpPr>
                  <p:grpSpPr bwMode="auto">
                    <a:xfrm rot="-715361">
                      <a:off x="2595" y="3408"/>
                      <a:ext cx="212" cy="173"/>
                      <a:chOff x="2865" y="3873"/>
                      <a:chExt cx="212" cy="173"/>
                    </a:xfrm>
                  </p:grpSpPr>
                  <p:sp>
                    <p:nvSpPr>
                      <p:cNvPr id="813" name="Freeform 1250"/>
                      <p:cNvSpPr>
                        <a:spLocks/>
                      </p:cNvSpPr>
                      <p:nvPr/>
                    </p:nvSpPr>
                    <p:spPr bwMode="auto">
                      <a:xfrm flipV="1">
                        <a:off x="2910" y="3948"/>
                        <a:ext cx="62" cy="68"/>
                      </a:xfrm>
                      <a:custGeom>
                        <a:avLst/>
                        <a:gdLst>
                          <a:gd name="T0" fmla="*/ 0 w 616"/>
                          <a:gd name="T1" fmla="*/ 68 h 339"/>
                          <a:gd name="T2" fmla="*/ 32 w 616"/>
                          <a:gd name="T3" fmla="*/ 0 h 339"/>
                          <a:gd name="T4" fmla="*/ 62 w 616"/>
                          <a:gd name="T5" fmla="*/ 67 h 339"/>
                          <a:gd name="T6" fmla="*/ 0 60000 65536"/>
                          <a:gd name="T7" fmla="*/ 0 60000 65536"/>
                          <a:gd name="T8" fmla="*/ 0 60000 65536"/>
                          <a:gd name="T9" fmla="*/ 0 w 616"/>
                          <a:gd name="T10" fmla="*/ 0 h 339"/>
                          <a:gd name="T11" fmla="*/ 616 w 616"/>
                          <a:gd name="T12" fmla="*/ 339 h 339"/>
                        </a:gdLst>
                        <a:ahLst/>
                        <a:cxnLst>
                          <a:cxn ang="T6">
                            <a:pos x="T0" y="T1"/>
                          </a:cxn>
                          <a:cxn ang="T7">
                            <a:pos x="T2" y="T3"/>
                          </a:cxn>
                          <a:cxn ang="T8">
                            <a:pos x="T4" y="T5"/>
                          </a:cxn>
                        </a:cxnLst>
                        <a:rect l="T9" t="T10" r="T11" b="T12"/>
                        <a:pathLst>
                          <a:path w="616" h="339">
                            <a:moveTo>
                              <a:pt x="0" y="339"/>
                            </a:moveTo>
                            <a:cubicBezTo>
                              <a:pt x="52" y="282"/>
                              <a:pt x="210" y="0"/>
                              <a:pt x="313" y="0"/>
                            </a:cubicBezTo>
                            <a:cubicBezTo>
                              <a:pt x="416" y="0"/>
                              <a:pt x="553" y="266"/>
                              <a:pt x="616" y="336"/>
                            </a:cubicBezTo>
                          </a:path>
                        </a:pathLst>
                      </a:cu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rot="10800000"/>
                      <a:lstStyle/>
                      <a:p>
                        <a:endParaRPr lang="zh-CN" altLang="en-US">
                          <a:latin typeface="微软雅黑" panose="020B0503020204020204" pitchFamily="34" charset="-122"/>
                          <a:ea typeface="微软雅黑" panose="020B0503020204020204" pitchFamily="34" charset="-122"/>
                        </a:endParaRPr>
                      </a:p>
                    </p:txBody>
                  </p:sp>
                  <p:sp>
                    <p:nvSpPr>
                      <p:cNvPr id="814" name="Freeform 1251"/>
                      <p:cNvSpPr>
                        <a:spLocks noChangeAspect="1"/>
                      </p:cNvSpPr>
                      <p:nvPr/>
                    </p:nvSpPr>
                    <p:spPr bwMode="auto">
                      <a:xfrm>
                        <a:off x="2865" y="3873"/>
                        <a:ext cx="40" cy="62"/>
                      </a:xfrm>
                      <a:custGeom>
                        <a:avLst/>
                        <a:gdLst>
                          <a:gd name="T0" fmla="*/ 0 w 616"/>
                          <a:gd name="T1" fmla="*/ 62 h 339"/>
                          <a:gd name="T2" fmla="*/ 20 w 616"/>
                          <a:gd name="T3" fmla="*/ 0 h 339"/>
                          <a:gd name="T4" fmla="*/ 40 w 616"/>
                          <a:gd name="T5" fmla="*/ 61 h 339"/>
                          <a:gd name="T6" fmla="*/ 0 60000 65536"/>
                          <a:gd name="T7" fmla="*/ 0 60000 65536"/>
                          <a:gd name="T8" fmla="*/ 0 60000 65536"/>
                          <a:gd name="T9" fmla="*/ 0 w 616"/>
                          <a:gd name="T10" fmla="*/ 0 h 339"/>
                          <a:gd name="T11" fmla="*/ 616 w 616"/>
                          <a:gd name="T12" fmla="*/ 339 h 339"/>
                        </a:gdLst>
                        <a:ahLst/>
                        <a:cxnLst>
                          <a:cxn ang="T6">
                            <a:pos x="T0" y="T1"/>
                          </a:cxn>
                          <a:cxn ang="T7">
                            <a:pos x="T2" y="T3"/>
                          </a:cxn>
                          <a:cxn ang="T8">
                            <a:pos x="T4" y="T5"/>
                          </a:cxn>
                        </a:cxnLst>
                        <a:rect l="T9" t="T10" r="T11" b="T12"/>
                        <a:pathLst>
                          <a:path w="616" h="339">
                            <a:moveTo>
                              <a:pt x="0" y="339"/>
                            </a:moveTo>
                            <a:cubicBezTo>
                              <a:pt x="52" y="282"/>
                              <a:pt x="210" y="0"/>
                              <a:pt x="313" y="0"/>
                            </a:cubicBezTo>
                            <a:cubicBezTo>
                              <a:pt x="416" y="0"/>
                              <a:pt x="553" y="266"/>
                              <a:pt x="616" y="336"/>
                            </a:cubicBezTo>
                          </a:path>
                        </a:pathLst>
                      </a:cu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815" name="Freeform 1252"/>
                      <p:cNvSpPr>
                        <a:spLocks noChangeAspect="1"/>
                      </p:cNvSpPr>
                      <p:nvPr/>
                    </p:nvSpPr>
                    <p:spPr bwMode="auto">
                      <a:xfrm>
                        <a:off x="2970" y="3903"/>
                        <a:ext cx="40" cy="62"/>
                      </a:xfrm>
                      <a:custGeom>
                        <a:avLst/>
                        <a:gdLst>
                          <a:gd name="T0" fmla="*/ 0 w 616"/>
                          <a:gd name="T1" fmla="*/ 62 h 339"/>
                          <a:gd name="T2" fmla="*/ 20 w 616"/>
                          <a:gd name="T3" fmla="*/ 0 h 339"/>
                          <a:gd name="T4" fmla="*/ 40 w 616"/>
                          <a:gd name="T5" fmla="*/ 61 h 339"/>
                          <a:gd name="T6" fmla="*/ 0 60000 65536"/>
                          <a:gd name="T7" fmla="*/ 0 60000 65536"/>
                          <a:gd name="T8" fmla="*/ 0 60000 65536"/>
                          <a:gd name="T9" fmla="*/ 0 w 616"/>
                          <a:gd name="T10" fmla="*/ 0 h 339"/>
                          <a:gd name="T11" fmla="*/ 616 w 616"/>
                          <a:gd name="T12" fmla="*/ 339 h 339"/>
                        </a:gdLst>
                        <a:ahLst/>
                        <a:cxnLst>
                          <a:cxn ang="T6">
                            <a:pos x="T0" y="T1"/>
                          </a:cxn>
                          <a:cxn ang="T7">
                            <a:pos x="T2" y="T3"/>
                          </a:cxn>
                          <a:cxn ang="T8">
                            <a:pos x="T4" y="T5"/>
                          </a:cxn>
                        </a:cxnLst>
                        <a:rect l="T9" t="T10" r="T11" b="T12"/>
                        <a:pathLst>
                          <a:path w="616" h="339">
                            <a:moveTo>
                              <a:pt x="0" y="339"/>
                            </a:moveTo>
                            <a:cubicBezTo>
                              <a:pt x="52" y="282"/>
                              <a:pt x="210" y="0"/>
                              <a:pt x="313" y="0"/>
                            </a:cubicBezTo>
                            <a:cubicBezTo>
                              <a:pt x="416" y="0"/>
                              <a:pt x="553" y="266"/>
                              <a:pt x="616" y="336"/>
                            </a:cubicBezTo>
                          </a:path>
                        </a:pathLst>
                      </a:cu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816" name="Freeform 1253"/>
                      <p:cNvSpPr>
                        <a:spLocks/>
                      </p:cNvSpPr>
                      <p:nvPr/>
                    </p:nvSpPr>
                    <p:spPr bwMode="auto">
                      <a:xfrm flipV="1">
                        <a:off x="3015" y="3978"/>
                        <a:ext cx="62" cy="68"/>
                      </a:xfrm>
                      <a:custGeom>
                        <a:avLst/>
                        <a:gdLst>
                          <a:gd name="T0" fmla="*/ 0 w 616"/>
                          <a:gd name="T1" fmla="*/ 68 h 339"/>
                          <a:gd name="T2" fmla="*/ 32 w 616"/>
                          <a:gd name="T3" fmla="*/ 0 h 339"/>
                          <a:gd name="T4" fmla="*/ 62 w 616"/>
                          <a:gd name="T5" fmla="*/ 67 h 339"/>
                          <a:gd name="T6" fmla="*/ 0 60000 65536"/>
                          <a:gd name="T7" fmla="*/ 0 60000 65536"/>
                          <a:gd name="T8" fmla="*/ 0 60000 65536"/>
                          <a:gd name="T9" fmla="*/ 0 w 616"/>
                          <a:gd name="T10" fmla="*/ 0 h 339"/>
                          <a:gd name="T11" fmla="*/ 616 w 616"/>
                          <a:gd name="T12" fmla="*/ 339 h 339"/>
                        </a:gdLst>
                        <a:ahLst/>
                        <a:cxnLst>
                          <a:cxn ang="T6">
                            <a:pos x="T0" y="T1"/>
                          </a:cxn>
                          <a:cxn ang="T7">
                            <a:pos x="T2" y="T3"/>
                          </a:cxn>
                          <a:cxn ang="T8">
                            <a:pos x="T4" y="T5"/>
                          </a:cxn>
                        </a:cxnLst>
                        <a:rect l="T9" t="T10" r="T11" b="T12"/>
                        <a:pathLst>
                          <a:path w="616" h="339">
                            <a:moveTo>
                              <a:pt x="0" y="339"/>
                            </a:moveTo>
                            <a:cubicBezTo>
                              <a:pt x="52" y="282"/>
                              <a:pt x="210" y="0"/>
                              <a:pt x="313" y="0"/>
                            </a:cubicBezTo>
                            <a:cubicBezTo>
                              <a:pt x="416" y="0"/>
                              <a:pt x="553" y="266"/>
                              <a:pt x="616" y="336"/>
                            </a:cubicBezTo>
                          </a:path>
                        </a:pathLst>
                      </a:cu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rot="10800000"/>
                      <a:lstStyle/>
                      <a:p>
                        <a:endParaRPr lang="zh-CN" altLang="en-US">
                          <a:latin typeface="微软雅黑" panose="020B0503020204020204" pitchFamily="34" charset="-122"/>
                          <a:ea typeface="微软雅黑" panose="020B0503020204020204" pitchFamily="34" charset="-122"/>
                        </a:endParaRPr>
                      </a:p>
                    </p:txBody>
                  </p:sp>
                </p:grpSp>
              </p:grpSp>
              <p:grpSp>
                <p:nvGrpSpPr>
                  <p:cNvPr id="793" name="Group 1254"/>
                  <p:cNvGrpSpPr>
                    <a:grpSpLocks/>
                  </p:cNvGrpSpPr>
                  <p:nvPr/>
                </p:nvGrpSpPr>
                <p:grpSpPr bwMode="auto">
                  <a:xfrm>
                    <a:off x="3555" y="3447"/>
                    <a:ext cx="257" cy="173"/>
                    <a:chOff x="2340" y="3393"/>
                    <a:chExt cx="257" cy="173"/>
                  </a:xfrm>
                </p:grpSpPr>
                <p:sp>
                  <p:nvSpPr>
                    <p:cNvPr id="806" name="Freeform 1255"/>
                    <p:cNvSpPr>
                      <a:spLocks noChangeAspect="1"/>
                    </p:cNvSpPr>
                    <p:nvPr/>
                  </p:nvSpPr>
                  <p:spPr bwMode="auto">
                    <a:xfrm flipV="1">
                      <a:off x="2340" y="3468"/>
                      <a:ext cx="40" cy="79"/>
                    </a:xfrm>
                    <a:custGeom>
                      <a:avLst/>
                      <a:gdLst>
                        <a:gd name="T0" fmla="*/ 0 w 616"/>
                        <a:gd name="T1" fmla="*/ 79 h 339"/>
                        <a:gd name="T2" fmla="*/ 20 w 616"/>
                        <a:gd name="T3" fmla="*/ 0 h 339"/>
                        <a:gd name="T4" fmla="*/ 40 w 616"/>
                        <a:gd name="T5" fmla="*/ 78 h 339"/>
                        <a:gd name="T6" fmla="*/ 0 60000 65536"/>
                        <a:gd name="T7" fmla="*/ 0 60000 65536"/>
                        <a:gd name="T8" fmla="*/ 0 60000 65536"/>
                        <a:gd name="T9" fmla="*/ 0 w 616"/>
                        <a:gd name="T10" fmla="*/ 0 h 339"/>
                        <a:gd name="T11" fmla="*/ 616 w 616"/>
                        <a:gd name="T12" fmla="*/ 339 h 339"/>
                      </a:gdLst>
                      <a:ahLst/>
                      <a:cxnLst>
                        <a:cxn ang="T6">
                          <a:pos x="T0" y="T1"/>
                        </a:cxn>
                        <a:cxn ang="T7">
                          <a:pos x="T2" y="T3"/>
                        </a:cxn>
                        <a:cxn ang="T8">
                          <a:pos x="T4" y="T5"/>
                        </a:cxn>
                      </a:cxnLst>
                      <a:rect l="T9" t="T10" r="T11" b="T12"/>
                      <a:pathLst>
                        <a:path w="616" h="339">
                          <a:moveTo>
                            <a:pt x="0" y="339"/>
                          </a:moveTo>
                          <a:cubicBezTo>
                            <a:pt x="52" y="282"/>
                            <a:pt x="210" y="0"/>
                            <a:pt x="313" y="0"/>
                          </a:cubicBezTo>
                          <a:cubicBezTo>
                            <a:pt x="416" y="0"/>
                            <a:pt x="553" y="266"/>
                            <a:pt x="616" y="336"/>
                          </a:cubicBezTo>
                        </a:path>
                      </a:pathLst>
                    </a:cu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rot="10800000"/>
                    <a:lstStyle/>
                    <a:p>
                      <a:endParaRPr lang="zh-CN" altLang="en-US">
                        <a:latin typeface="微软雅黑" panose="020B0503020204020204" pitchFamily="34" charset="-122"/>
                        <a:ea typeface="微软雅黑" panose="020B0503020204020204" pitchFamily="34" charset="-122"/>
                      </a:endParaRPr>
                    </a:p>
                  </p:txBody>
                </p:sp>
                <p:sp>
                  <p:nvSpPr>
                    <p:cNvPr id="807" name="Freeform 1256"/>
                    <p:cNvSpPr>
                      <a:spLocks/>
                    </p:cNvSpPr>
                    <p:nvPr/>
                  </p:nvSpPr>
                  <p:spPr bwMode="auto">
                    <a:xfrm flipV="1">
                      <a:off x="2430" y="3468"/>
                      <a:ext cx="62" cy="68"/>
                    </a:xfrm>
                    <a:custGeom>
                      <a:avLst/>
                      <a:gdLst>
                        <a:gd name="T0" fmla="*/ 0 w 616"/>
                        <a:gd name="T1" fmla="*/ 68 h 339"/>
                        <a:gd name="T2" fmla="*/ 32 w 616"/>
                        <a:gd name="T3" fmla="*/ 0 h 339"/>
                        <a:gd name="T4" fmla="*/ 62 w 616"/>
                        <a:gd name="T5" fmla="*/ 67 h 339"/>
                        <a:gd name="T6" fmla="*/ 0 60000 65536"/>
                        <a:gd name="T7" fmla="*/ 0 60000 65536"/>
                        <a:gd name="T8" fmla="*/ 0 60000 65536"/>
                        <a:gd name="T9" fmla="*/ 0 w 616"/>
                        <a:gd name="T10" fmla="*/ 0 h 339"/>
                        <a:gd name="T11" fmla="*/ 616 w 616"/>
                        <a:gd name="T12" fmla="*/ 339 h 339"/>
                      </a:gdLst>
                      <a:ahLst/>
                      <a:cxnLst>
                        <a:cxn ang="T6">
                          <a:pos x="T0" y="T1"/>
                        </a:cxn>
                        <a:cxn ang="T7">
                          <a:pos x="T2" y="T3"/>
                        </a:cxn>
                        <a:cxn ang="T8">
                          <a:pos x="T4" y="T5"/>
                        </a:cxn>
                      </a:cxnLst>
                      <a:rect l="T9" t="T10" r="T11" b="T12"/>
                      <a:pathLst>
                        <a:path w="616" h="339">
                          <a:moveTo>
                            <a:pt x="0" y="339"/>
                          </a:moveTo>
                          <a:cubicBezTo>
                            <a:pt x="52" y="282"/>
                            <a:pt x="210" y="0"/>
                            <a:pt x="313" y="0"/>
                          </a:cubicBezTo>
                          <a:cubicBezTo>
                            <a:pt x="416" y="0"/>
                            <a:pt x="553" y="266"/>
                            <a:pt x="616" y="336"/>
                          </a:cubicBezTo>
                        </a:path>
                      </a:pathLst>
                    </a:cu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rot="10800000"/>
                    <a:lstStyle/>
                    <a:p>
                      <a:endParaRPr lang="zh-CN" altLang="en-US">
                        <a:latin typeface="微软雅黑" panose="020B0503020204020204" pitchFamily="34" charset="-122"/>
                        <a:ea typeface="微软雅黑" panose="020B0503020204020204" pitchFamily="34" charset="-122"/>
                      </a:endParaRPr>
                    </a:p>
                  </p:txBody>
                </p:sp>
                <p:sp>
                  <p:nvSpPr>
                    <p:cNvPr id="808" name="Freeform 1257"/>
                    <p:cNvSpPr>
                      <a:spLocks noChangeAspect="1"/>
                    </p:cNvSpPr>
                    <p:nvPr/>
                  </p:nvSpPr>
                  <p:spPr bwMode="auto">
                    <a:xfrm>
                      <a:off x="2385" y="3393"/>
                      <a:ext cx="40" cy="62"/>
                    </a:xfrm>
                    <a:custGeom>
                      <a:avLst/>
                      <a:gdLst>
                        <a:gd name="T0" fmla="*/ 0 w 616"/>
                        <a:gd name="T1" fmla="*/ 62 h 339"/>
                        <a:gd name="T2" fmla="*/ 20 w 616"/>
                        <a:gd name="T3" fmla="*/ 0 h 339"/>
                        <a:gd name="T4" fmla="*/ 40 w 616"/>
                        <a:gd name="T5" fmla="*/ 61 h 339"/>
                        <a:gd name="T6" fmla="*/ 0 60000 65536"/>
                        <a:gd name="T7" fmla="*/ 0 60000 65536"/>
                        <a:gd name="T8" fmla="*/ 0 60000 65536"/>
                        <a:gd name="T9" fmla="*/ 0 w 616"/>
                        <a:gd name="T10" fmla="*/ 0 h 339"/>
                        <a:gd name="T11" fmla="*/ 616 w 616"/>
                        <a:gd name="T12" fmla="*/ 339 h 339"/>
                      </a:gdLst>
                      <a:ahLst/>
                      <a:cxnLst>
                        <a:cxn ang="T6">
                          <a:pos x="T0" y="T1"/>
                        </a:cxn>
                        <a:cxn ang="T7">
                          <a:pos x="T2" y="T3"/>
                        </a:cxn>
                        <a:cxn ang="T8">
                          <a:pos x="T4" y="T5"/>
                        </a:cxn>
                      </a:cxnLst>
                      <a:rect l="T9" t="T10" r="T11" b="T12"/>
                      <a:pathLst>
                        <a:path w="616" h="339">
                          <a:moveTo>
                            <a:pt x="0" y="339"/>
                          </a:moveTo>
                          <a:cubicBezTo>
                            <a:pt x="52" y="282"/>
                            <a:pt x="210" y="0"/>
                            <a:pt x="313" y="0"/>
                          </a:cubicBezTo>
                          <a:cubicBezTo>
                            <a:pt x="416" y="0"/>
                            <a:pt x="553" y="266"/>
                            <a:pt x="616" y="336"/>
                          </a:cubicBezTo>
                        </a:path>
                      </a:pathLst>
                    </a:cu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809" name="Freeform 1258"/>
                    <p:cNvSpPr>
                      <a:spLocks noChangeAspect="1"/>
                    </p:cNvSpPr>
                    <p:nvPr/>
                  </p:nvSpPr>
                  <p:spPr bwMode="auto">
                    <a:xfrm>
                      <a:off x="2490" y="3423"/>
                      <a:ext cx="40" cy="62"/>
                    </a:xfrm>
                    <a:custGeom>
                      <a:avLst/>
                      <a:gdLst>
                        <a:gd name="T0" fmla="*/ 0 w 616"/>
                        <a:gd name="T1" fmla="*/ 62 h 339"/>
                        <a:gd name="T2" fmla="*/ 20 w 616"/>
                        <a:gd name="T3" fmla="*/ 0 h 339"/>
                        <a:gd name="T4" fmla="*/ 40 w 616"/>
                        <a:gd name="T5" fmla="*/ 61 h 339"/>
                        <a:gd name="T6" fmla="*/ 0 60000 65536"/>
                        <a:gd name="T7" fmla="*/ 0 60000 65536"/>
                        <a:gd name="T8" fmla="*/ 0 60000 65536"/>
                        <a:gd name="T9" fmla="*/ 0 w 616"/>
                        <a:gd name="T10" fmla="*/ 0 h 339"/>
                        <a:gd name="T11" fmla="*/ 616 w 616"/>
                        <a:gd name="T12" fmla="*/ 339 h 339"/>
                      </a:gdLst>
                      <a:ahLst/>
                      <a:cxnLst>
                        <a:cxn ang="T6">
                          <a:pos x="T0" y="T1"/>
                        </a:cxn>
                        <a:cxn ang="T7">
                          <a:pos x="T2" y="T3"/>
                        </a:cxn>
                        <a:cxn ang="T8">
                          <a:pos x="T4" y="T5"/>
                        </a:cxn>
                      </a:cxnLst>
                      <a:rect l="T9" t="T10" r="T11" b="T12"/>
                      <a:pathLst>
                        <a:path w="616" h="339">
                          <a:moveTo>
                            <a:pt x="0" y="339"/>
                          </a:moveTo>
                          <a:cubicBezTo>
                            <a:pt x="52" y="282"/>
                            <a:pt x="210" y="0"/>
                            <a:pt x="313" y="0"/>
                          </a:cubicBezTo>
                          <a:cubicBezTo>
                            <a:pt x="416" y="0"/>
                            <a:pt x="553" y="266"/>
                            <a:pt x="616" y="336"/>
                          </a:cubicBezTo>
                        </a:path>
                      </a:pathLst>
                    </a:cu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810" name="Freeform 1259"/>
                    <p:cNvSpPr>
                      <a:spLocks/>
                    </p:cNvSpPr>
                    <p:nvPr/>
                  </p:nvSpPr>
                  <p:spPr bwMode="auto">
                    <a:xfrm flipV="1">
                      <a:off x="2535" y="3498"/>
                      <a:ext cx="62" cy="68"/>
                    </a:xfrm>
                    <a:custGeom>
                      <a:avLst/>
                      <a:gdLst>
                        <a:gd name="T0" fmla="*/ 0 w 616"/>
                        <a:gd name="T1" fmla="*/ 68 h 339"/>
                        <a:gd name="T2" fmla="*/ 32 w 616"/>
                        <a:gd name="T3" fmla="*/ 0 h 339"/>
                        <a:gd name="T4" fmla="*/ 62 w 616"/>
                        <a:gd name="T5" fmla="*/ 67 h 339"/>
                        <a:gd name="T6" fmla="*/ 0 60000 65536"/>
                        <a:gd name="T7" fmla="*/ 0 60000 65536"/>
                        <a:gd name="T8" fmla="*/ 0 60000 65536"/>
                        <a:gd name="T9" fmla="*/ 0 w 616"/>
                        <a:gd name="T10" fmla="*/ 0 h 339"/>
                        <a:gd name="T11" fmla="*/ 616 w 616"/>
                        <a:gd name="T12" fmla="*/ 339 h 339"/>
                      </a:gdLst>
                      <a:ahLst/>
                      <a:cxnLst>
                        <a:cxn ang="T6">
                          <a:pos x="T0" y="T1"/>
                        </a:cxn>
                        <a:cxn ang="T7">
                          <a:pos x="T2" y="T3"/>
                        </a:cxn>
                        <a:cxn ang="T8">
                          <a:pos x="T4" y="T5"/>
                        </a:cxn>
                      </a:cxnLst>
                      <a:rect l="T9" t="T10" r="T11" b="T12"/>
                      <a:pathLst>
                        <a:path w="616" h="339">
                          <a:moveTo>
                            <a:pt x="0" y="339"/>
                          </a:moveTo>
                          <a:cubicBezTo>
                            <a:pt x="52" y="282"/>
                            <a:pt x="210" y="0"/>
                            <a:pt x="313" y="0"/>
                          </a:cubicBezTo>
                          <a:cubicBezTo>
                            <a:pt x="416" y="0"/>
                            <a:pt x="553" y="266"/>
                            <a:pt x="616" y="336"/>
                          </a:cubicBezTo>
                        </a:path>
                      </a:pathLst>
                    </a:cu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rot="10800000"/>
                    <a:lstStyle/>
                    <a:p>
                      <a:endParaRPr lang="zh-CN" altLang="en-US">
                        <a:latin typeface="微软雅黑" panose="020B0503020204020204" pitchFamily="34" charset="-122"/>
                        <a:ea typeface="微软雅黑" panose="020B0503020204020204" pitchFamily="34" charset="-122"/>
                      </a:endParaRPr>
                    </a:p>
                  </p:txBody>
                </p:sp>
              </p:grpSp>
              <p:grpSp>
                <p:nvGrpSpPr>
                  <p:cNvPr id="794" name="Group 1260"/>
                  <p:cNvGrpSpPr>
                    <a:grpSpLocks noChangeAspect="1"/>
                  </p:cNvGrpSpPr>
                  <p:nvPr/>
                </p:nvGrpSpPr>
                <p:grpSpPr bwMode="auto">
                  <a:xfrm rot="464162" flipV="1">
                    <a:off x="2802" y="3415"/>
                    <a:ext cx="499" cy="175"/>
                    <a:chOff x="2340" y="3393"/>
                    <a:chExt cx="467" cy="188"/>
                  </a:xfrm>
                </p:grpSpPr>
                <p:grpSp>
                  <p:nvGrpSpPr>
                    <p:cNvPr id="795" name="Group 1261"/>
                    <p:cNvGrpSpPr>
                      <a:grpSpLocks noChangeAspect="1"/>
                    </p:cNvGrpSpPr>
                    <p:nvPr/>
                  </p:nvGrpSpPr>
                  <p:grpSpPr bwMode="auto">
                    <a:xfrm>
                      <a:off x="2340" y="3393"/>
                      <a:ext cx="257" cy="173"/>
                      <a:chOff x="2340" y="3393"/>
                      <a:chExt cx="257" cy="173"/>
                    </a:xfrm>
                  </p:grpSpPr>
                  <p:sp>
                    <p:nvSpPr>
                      <p:cNvPr id="801" name="Freeform 1262"/>
                      <p:cNvSpPr>
                        <a:spLocks noChangeAspect="1"/>
                      </p:cNvSpPr>
                      <p:nvPr/>
                    </p:nvSpPr>
                    <p:spPr bwMode="auto">
                      <a:xfrm flipV="1">
                        <a:off x="2340" y="3468"/>
                        <a:ext cx="40" cy="79"/>
                      </a:xfrm>
                      <a:custGeom>
                        <a:avLst/>
                        <a:gdLst>
                          <a:gd name="T0" fmla="*/ 0 w 616"/>
                          <a:gd name="T1" fmla="*/ 79 h 339"/>
                          <a:gd name="T2" fmla="*/ 20 w 616"/>
                          <a:gd name="T3" fmla="*/ 0 h 339"/>
                          <a:gd name="T4" fmla="*/ 40 w 616"/>
                          <a:gd name="T5" fmla="*/ 78 h 339"/>
                          <a:gd name="T6" fmla="*/ 0 60000 65536"/>
                          <a:gd name="T7" fmla="*/ 0 60000 65536"/>
                          <a:gd name="T8" fmla="*/ 0 60000 65536"/>
                          <a:gd name="T9" fmla="*/ 0 w 616"/>
                          <a:gd name="T10" fmla="*/ 0 h 339"/>
                          <a:gd name="T11" fmla="*/ 616 w 616"/>
                          <a:gd name="T12" fmla="*/ 339 h 339"/>
                        </a:gdLst>
                        <a:ahLst/>
                        <a:cxnLst>
                          <a:cxn ang="T6">
                            <a:pos x="T0" y="T1"/>
                          </a:cxn>
                          <a:cxn ang="T7">
                            <a:pos x="T2" y="T3"/>
                          </a:cxn>
                          <a:cxn ang="T8">
                            <a:pos x="T4" y="T5"/>
                          </a:cxn>
                        </a:cxnLst>
                        <a:rect l="T9" t="T10" r="T11" b="T12"/>
                        <a:pathLst>
                          <a:path w="616" h="339">
                            <a:moveTo>
                              <a:pt x="0" y="339"/>
                            </a:moveTo>
                            <a:cubicBezTo>
                              <a:pt x="52" y="282"/>
                              <a:pt x="210" y="0"/>
                              <a:pt x="313" y="0"/>
                            </a:cubicBezTo>
                            <a:cubicBezTo>
                              <a:pt x="416" y="0"/>
                              <a:pt x="553" y="266"/>
                              <a:pt x="616" y="336"/>
                            </a:cubicBezTo>
                          </a:path>
                        </a:pathLst>
                      </a:cu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802" name="Freeform 1263"/>
                      <p:cNvSpPr>
                        <a:spLocks noChangeAspect="1"/>
                      </p:cNvSpPr>
                      <p:nvPr/>
                    </p:nvSpPr>
                    <p:spPr bwMode="auto">
                      <a:xfrm flipV="1">
                        <a:off x="2430" y="3468"/>
                        <a:ext cx="62" cy="68"/>
                      </a:xfrm>
                      <a:custGeom>
                        <a:avLst/>
                        <a:gdLst>
                          <a:gd name="T0" fmla="*/ 0 w 616"/>
                          <a:gd name="T1" fmla="*/ 68 h 339"/>
                          <a:gd name="T2" fmla="*/ 32 w 616"/>
                          <a:gd name="T3" fmla="*/ 0 h 339"/>
                          <a:gd name="T4" fmla="*/ 62 w 616"/>
                          <a:gd name="T5" fmla="*/ 67 h 339"/>
                          <a:gd name="T6" fmla="*/ 0 60000 65536"/>
                          <a:gd name="T7" fmla="*/ 0 60000 65536"/>
                          <a:gd name="T8" fmla="*/ 0 60000 65536"/>
                          <a:gd name="T9" fmla="*/ 0 w 616"/>
                          <a:gd name="T10" fmla="*/ 0 h 339"/>
                          <a:gd name="T11" fmla="*/ 616 w 616"/>
                          <a:gd name="T12" fmla="*/ 339 h 339"/>
                        </a:gdLst>
                        <a:ahLst/>
                        <a:cxnLst>
                          <a:cxn ang="T6">
                            <a:pos x="T0" y="T1"/>
                          </a:cxn>
                          <a:cxn ang="T7">
                            <a:pos x="T2" y="T3"/>
                          </a:cxn>
                          <a:cxn ang="T8">
                            <a:pos x="T4" y="T5"/>
                          </a:cxn>
                        </a:cxnLst>
                        <a:rect l="T9" t="T10" r="T11" b="T12"/>
                        <a:pathLst>
                          <a:path w="616" h="339">
                            <a:moveTo>
                              <a:pt x="0" y="339"/>
                            </a:moveTo>
                            <a:cubicBezTo>
                              <a:pt x="52" y="282"/>
                              <a:pt x="210" y="0"/>
                              <a:pt x="313" y="0"/>
                            </a:cubicBezTo>
                            <a:cubicBezTo>
                              <a:pt x="416" y="0"/>
                              <a:pt x="553" y="266"/>
                              <a:pt x="616" y="336"/>
                            </a:cubicBezTo>
                          </a:path>
                        </a:pathLst>
                      </a:cu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803" name="Freeform 1264"/>
                      <p:cNvSpPr>
                        <a:spLocks noChangeAspect="1"/>
                      </p:cNvSpPr>
                      <p:nvPr/>
                    </p:nvSpPr>
                    <p:spPr bwMode="auto">
                      <a:xfrm>
                        <a:off x="2385" y="3393"/>
                        <a:ext cx="40" cy="62"/>
                      </a:xfrm>
                      <a:custGeom>
                        <a:avLst/>
                        <a:gdLst>
                          <a:gd name="T0" fmla="*/ 0 w 616"/>
                          <a:gd name="T1" fmla="*/ 62 h 339"/>
                          <a:gd name="T2" fmla="*/ 20 w 616"/>
                          <a:gd name="T3" fmla="*/ 0 h 339"/>
                          <a:gd name="T4" fmla="*/ 40 w 616"/>
                          <a:gd name="T5" fmla="*/ 61 h 339"/>
                          <a:gd name="T6" fmla="*/ 0 60000 65536"/>
                          <a:gd name="T7" fmla="*/ 0 60000 65536"/>
                          <a:gd name="T8" fmla="*/ 0 60000 65536"/>
                          <a:gd name="T9" fmla="*/ 0 w 616"/>
                          <a:gd name="T10" fmla="*/ 0 h 339"/>
                          <a:gd name="T11" fmla="*/ 616 w 616"/>
                          <a:gd name="T12" fmla="*/ 339 h 339"/>
                        </a:gdLst>
                        <a:ahLst/>
                        <a:cxnLst>
                          <a:cxn ang="T6">
                            <a:pos x="T0" y="T1"/>
                          </a:cxn>
                          <a:cxn ang="T7">
                            <a:pos x="T2" y="T3"/>
                          </a:cxn>
                          <a:cxn ang="T8">
                            <a:pos x="T4" y="T5"/>
                          </a:cxn>
                        </a:cxnLst>
                        <a:rect l="T9" t="T10" r="T11" b="T12"/>
                        <a:pathLst>
                          <a:path w="616" h="339">
                            <a:moveTo>
                              <a:pt x="0" y="339"/>
                            </a:moveTo>
                            <a:cubicBezTo>
                              <a:pt x="52" y="282"/>
                              <a:pt x="210" y="0"/>
                              <a:pt x="313" y="0"/>
                            </a:cubicBezTo>
                            <a:cubicBezTo>
                              <a:pt x="416" y="0"/>
                              <a:pt x="553" y="266"/>
                              <a:pt x="616" y="336"/>
                            </a:cubicBezTo>
                          </a:path>
                        </a:pathLst>
                      </a:cu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rot="10800000"/>
                      <a:lstStyle/>
                      <a:p>
                        <a:endParaRPr lang="zh-CN" altLang="en-US">
                          <a:latin typeface="微软雅黑" panose="020B0503020204020204" pitchFamily="34" charset="-122"/>
                          <a:ea typeface="微软雅黑" panose="020B0503020204020204" pitchFamily="34" charset="-122"/>
                        </a:endParaRPr>
                      </a:p>
                    </p:txBody>
                  </p:sp>
                  <p:sp>
                    <p:nvSpPr>
                      <p:cNvPr id="804" name="Freeform 1265"/>
                      <p:cNvSpPr>
                        <a:spLocks noChangeAspect="1"/>
                      </p:cNvSpPr>
                      <p:nvPr/>
                    </p:nvSpPr>
                    <p:spPr bwMode="auto">
                      <a:xfrm>
                        <a:off x="2490" y="3423"/>
                        <a:ext cx="40" cy="62"/>
                      </a:xfrm>
                      <a:custGeom>
                        <a:avLst/>
                        <a:gdLst>
                          <a:gd name="T0" fmla="*/ 0 w 616"/>
                          <a:gd name="T1" fmla="*/ 62 h 339"/>
                          <a:gd name="T2" fmla="*/ 20 w 616"/>
                          <a:gd name="T3" fmla="*/ 0 h 339"/>
                          <a:gd name="T4" fmla="*/ 40 w 616"/>
                          <a:gd name="T5" fmla="*/ 61 h 339"/>
                          <a:gd name="T6" fmla="*/ 0 60000 65536"/>
                          <a:gd name="T7" fmla="*/ 0 60000 65536"/>
                          <a:gd name="T8" fmla="*/ 0 60000 65536"/>
                          <a:gd name="T9" fmla="*/ 0 w 616"/>
                          <a:gd name="T10" fmla="*/ 0 h 339"/>
                          <a:gd name="T11" fmla="*/ 616 w 616"/>
                          <a:gd name="T12" fmla="*/ 339 h 339"/>
                        </a:gdLst>
                        <a:ahLst/>
                        <a:cxnLst>
                          <a:cxn ang="T6">
                            <a:pos x="T0" y="T1"/>
                          </a:cxn>
                          <a:cxn ang="T7">
                            <a:pos x="T2" y="T3"/>
                          </a:cxn>
                          <a:cxn ang="T8">
                            <a:pos x="T4" y="T5"/>
                          </a:cxn>
                        </a:cxnLst>
                        <a:rect l="T9" t="T10" r="T11" b="T12"/>
                        <a:pathLst>
                          <a:path w="616" h="339">
                            <a:moveTo>
                              <a:pt x="0" y="339"/>
                            </a:moveTo>
                            <a:cubicBezTo>
                              <a:pt x="52" y="282"/>
                              <a:pt x="210" y="0"/>
                              <a:pt x="313" y="0"/>
                            </a:cubicBezTo>
                            <a:cubicBezTo>
                              <a:pt x="416" y="0"/>
                              <a:pt x="553" y="266"/>
                              <a:pt x="616" y="336"/>
                            </a:cubicBezTo>
                          </a:path>
                        </a:pathLst>
                      </a:cu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rot="10800000"/>
                      <a:lstStyle/>
                      <a:p>
                        <a:endParaRPr lang="zh-CN" altLang="en-US">
                          <a:latin typeface="微软雅黑" panose="020B0503020204020204" pitchFamily="34" charset="-122"/>
                          <a:ea typeface="微软雅黑" panose="020B0503020204020204" pitchFamily="34" charset="-122"/>
                        </a:endParaRPr>
                      </a:p>
                    </p:txBody>
                  </p:sp>
                  <p:sp>
                    <p:nvSpPr>
                      <p:cNvPr id="805" name="Freeform 1266"/>
                      <p:cNvSpPr>
                        <a:spLocks noChangeAspect="1"/>
                      </p:cNvSpPr>
                      <p:nvPr/>
                    </p:nvSpPr>
                    <p:spPr bwMode="auto">
                      <a:xfrm flipV="1">
                        <a:off x="2535" y="3498"/>
                        <a:ext cx="62" cy="68"/>
                      </a:xfrm>
                      <a:custGeom>
                        <a:avLst/>
                        <a:gdLst>
                          <a:gd name="T0" fmla="*/ 0 w 616"/>
                          <a:gd name="T1" fmla="*/ 68 h 339"/>
                          <a:gd name="T2" fmla="*/ 32 w 616"/>
                          <a:gd name="T3" fmla="*/ 0 h 339"/>
                          <a:gd name="T4" fmla="*/ 62 w 616"/>
                          <a:gd name="T5" fmla="*/ 67 h 339"/>
                          <a:gd name="T6" fmla="*/ 0 60000 65536"/>
                          <a:gd name="T7" fmla="*/ 0 60000 65536"/>
                          <a:gd name="T8" fmla="*/ 0 60000 65536"/>
                          <a:gd name="T9" fmla="*/ 0 w 616"/>
                          <a:gd name="T10" fmla="*/ 0 h 339"/>
                          <a:gd name="T11" fmla="*/ 616 w 616"/>
                          <a:gd name="T12" fmla="*/ 339 h 339"/>
                        </a:gdLst>
                        <a:ahLst/>
                        <a:cxnLst>
                          <a:cxn ang="T6">
                            <a:pos x="T0" y="T1"/>
                          </a:cxn>
                          <a:cxn ang="T7">
                            <a:pos x="T2" y="T3"/>
                          </a:cxn>
                          <a:cxn ang="T8">
                            <a:pos x="T4" y="T5"/>
                          </a:cxn>
                        </a:cxnLst>
                        <a:rect l="T9" t="T10" r="T11" b="T12"/>
                        <a:pathLst>
                          <a:path w="616" h="339">
                            <a:moveTo>
                              <a:pt x="0" y="339"/>
                            </a:moveTo>
                            <a:cubicBezTo>
                              <a:pt x="52" y="282"/>
                              <a:pt x="210" y="0"/>
                              <a:pt x="313" y="0"/>
                            </a:cubicBezTo>
                            <a:cubicBezTo>
                              <a:pt x="416" y="0"/>
                              <a:pt x="553" y="266"/>
                              <a:pt x="616" y="336"/>
                            </a:cubicBezTo>
                          </a:path>
                        </a:pathLst>
                      </a:cu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grpSp>
                <p:grpSp>
                  <p:nvGrpSpPr>
                    <p:cNvPr id="796" name="Group 1267"/>
                    <p:cNvGrpSpPr>
                      <a:grpSpLocks noChangeAspect="1"/>
                    </p:cNvGrpSpPr>
                    <p:nvPr/>
                  </p:nvGrpSpPr>
                  <p:grpSpPr bwMode="auto">
                    <a:xfrm rot="-715361">
                      <a:off x="2595" y="3408"/>
                      <a:ext cx="212" cy="173"/>
                      <a:chOff x="2865" y="3873"/>
                      <a:chExt cx="212" cy="173"/>
                    </a:xfrm>
                  </p:grpSpPr>
                  <p:sp>
                    <p:nvSpPr>
                      <p:cNvPr id="797" name="Freeform 1268"/>
                      <p:cNvSpPr>
                        <a:spLocks noChangeAspect="1"/>
                      </p:cNvSpPr>
                      <p:nvPr/>
                    </p:nvSpPr>
                    <p:spPr bwMode="auto">
                      <a:xfrm flipV="1">
                        <a:off x="2910" y="3948"/>
                        <a:ext cx="62" cy="68"/>
                      </a:xfrm>
                      <a:custGeom>
                        <a:avLst/>
                        <a:gdLst>
                          <a:gd name="T0" fmla="*/ 0 w 616"/>
                          <a:gd name="T1" fmla="*/ 68 h 339"/>
                          <a:gd name="T2" fmla="*/ 32 w 616"/>
                          <a:gd name="T3" fmla="*/ 0 h 339"/>
                          <a:gd name="T4" fmla="*/ 62 w 616"/>
                          <a:gd name="T5" fmla="*/ 67 h 339"/>
                          <a:gd name="T6" fmla="*/ 0 60000 65536"/>
                          <a:gd name="T7" fmla="*/ 0 60000 65536"/>
                          <a:gd name="T8" fmla="*/ 0 60000 65536"/>
                          <a:gd name="T9" fmla="*/ 0 w 616"/>
                          <a:gd name="T10" fmla="*/ 0 h 339"/>
                          <a:gd name="T11" fmla="*/ 616 w 616"/>
                          <a:gd name="T12" fmla="*/ 339 h 339"/>
                        </a:gdLst>
                        <a:ahLst/>
                        <a:cxnLst>
                          <a:cxn ang="T6">
                            <a:pos x="T0" y="T1"/>
                          </a:cxn>
                          <a:cxn ang="T7">
                            <a:pos x="T2" y="T3"/>
                          </a:cxn>
                          <a:cxn ang="T8">
                            <a:pos x="T4" y="T5"/>
                          </a:cxn>
                        </a:cxnLst>
                        <a:rect l="T9" t="T10" r="T11" b="T12"/>
                        <a:pathLst>
                          <a:path w="616" h="339">
                            <a:moveTo>
                              <a:pt x="0" y="339"/>
                            </a:moveTo>
                            <a:cubicBezTo>
                              <a:pt x="52" y="282"/>
                              <a:pt x="210" y="0"/>
                              <a:pt x="313" y="0"/>
                            </a:cubicBezTo>
                            <a:cubicBezTo>
                              <a:pt x="416" y="0"/>
                              <a:pt x="553" y="266"/>
                              <a:pt x="616" y="336"/>
                            </a:cubicBezTo>
                          </a:path>
                        </a:pathLst>
                      </a:cu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798" name="Freeform 1269"/>
                      <p:cNvSpPr>
                        <a:spLocks noChangeAspect="1"/>
                      </p:cNvSpPr>
                      <p:nvPr/>
                    </p:nvSpPr>
                    <p:spPr bwMode="auto">
                      <a:xfrm>
                        <a:off x="2865" y="3873"/>
                        <a:ext cx="40" cy="62"/>
                      </a:xfrm>
                      <a:custGeom>
                        <a:avLst/>
                        <a:gdLst>
                          <a:gd name="T0" fmla="*/ 0 w 616"/>
                          <a:gd name="T1" fmla="*/ 62 h 339"/>
                          <a:gd name="T2" fmla="*/ 20 w 616"/>
                          <a:gd name="T3" fmla="*/ 0 h 339"/>
                          <a:gd name="T4" fmla="*/ 40 w 616"/>
                          <a:gd name="T5" fmla="*/ 61 h 339"/>
                          <a:gd name="T6" fmla="*/ 0 60000 65536"/>
                          <a:gd name="T7" fmla="*/ 0 60000 65536"/>
                          <a:gd name="T8" fmla="*/ 0 60000 65536"/>
                          <a:gd name="T9" fmla="*/ 0 w 616"/>
                          <a:gd name="T10" fmla="*/ 0 h 339"/>
                          <a:gd name="T11" fmla="*/ 616 w 616"/>
                          <a:gd name="T12" fmla="*/ 339 h 339"/>
                        </a:gdLst>
                        <a:ahLst/>
                        <a:cxnLst>
                          <a:cxn ang="T6">
                            <a:pos x="T0" y="T1"/>
                          </a:cxn>
                          <a:cxn ang="T7">
                            <a:pos x="T2" y="T3"/>
                          </a:cxn>
                          <a:cxn ang="T8">
                            <a:pos x="T4" y="T5"/>
                          </a:cxn>
                        </a:cxnLst>
                        <a:rect l="T9" t="T10" r="T11" b="T12"/>
                        <a:pathLst>
                          <a:path w="616" h="339">
                            <a:moveTo>
                              <a:pt x="0" y="339"/>
                            </a:moveTo>
                            <a:cubicBezTo>
                              <a:pt x="52" y="282"/>
                              <a:pt x="210" y="0"/>
                              <a:pt x="313" y="0"/>
                            </a:cubicBezTo>
                            <a:cubicBezTo>
                              <a:pt x="416" y="0"/>
                              <a:pt x="553" y="266"/>
                              <a:pt x="616" y="336"/>
                            </a:cubicBezTo>
                          </a:path>
                        </a:pathLst>
                      </a:cu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rot="10800000"/>
                      <a:lstStyle/>
                      <a:p>
                        <a:endParaRPr lang="zh-CN" altLang="en-US">
                          <a:latin typeface="微软雅黑" panose="020B0503020204020204" pitchFamily="34" charset="-122"/>
                          <a:ea typeface="微软雅黑" panose="020B0503020204020204" pitchFamily="34" charset="-122"/>
                        </a:endParaRPr>
                      </a:p>
                    </p:txBody>
                  </p:sp>
                  <p:sp>
                    <p:nvSpPr>
                      <p:cNvPr id="799" name="Freeform 1270"/>
                      <p:cNvSpPr>
                        <a:spLocks noChangeAspect="1"/>
                      </p:cNvSpPr>
                      <p:nvPr/>
                    </p:nvSpPr>
                    <p:spPr bwMode="auto">
                      <a:xfrm>
                        <a:off x="2970" y="3903"/>
                        <a:ext cx="40" cy="62"/>
                      </a:xfrm>
                      <a:custGeom>
                        <a:avLst/>
                        <a:gdLst>
                          <a:gd name="T0" fmla="*/ 0 w 616"/>
                          <a:gd name="T1" fmla="*/ 62 h 339"/>
                          <a:gd name="T2" fmla="*/ 20 w 616"/>
                          <a:gd name="T3" fmla="*/ 0 h 339"/>
                          <a:gd name="T4" fmla="*/ 40 w 616"/>
                          <a:gd name="T5" fmla="*/ 61 h 339"/>
                          <a:gd name="T6" fmla="*/ 0 60000 65536"/>
                          <a:gd name="T7" fmla="*/ 0 60000 65536"/>
                          <a:gd name="T8" fmla="*/ 0 60000 65536"/>
                          <a:gd name="T9" fmla="*/ 0 w 616"/>
                          <a:gd name="T10" fmla="*/ 0 h 339"/>
                          <a:gd name="T11" fmla="*/ 616 w 616"/>
                          <a:gd name="T12" fmla="*/ 339 h 339"/>
                        </a:gdLst>
                        <a:ahLst/>
                        <a:cxnLst>
                          <a:cxn ang="T6">
                            <a:pos x="T0" y="T1"/>
                          </a:cxn>
                          <a:cxn ang="T7">
                            <a:pos x="T2" y="T3"/>
                          </a:cxn>
                          <a:cxn ang="T8">
                            <a:pos x="T4" y="T5"/>
                          </a:cxn>
                        </a:cxnLst>
                        <a:rect l="T9" t="T10" r="T11" b="T12"/>
                        <a:pathLst>
                          <a:path w="616" h="339">
                            <a:moveTo>
                              <a:pt x="0" y="339"/>
                            </a:moveTo>
                            <a:cubicBezTo>
                              <a:pt x="52" y="282"/>
                              <a:pt x="210" y="0"/>
                              <a:pt x="313" y="0"/>
                            </a:cubicBezTo>
                            <a:cubicBezTo>
                              <a:pt x="416" y="0"/>
                              <a:pt x="553" y="266"/>
                              <a:pt x="616" y="336"/>
                            </a:cubicBezTo>
                          </a:path>
                        </a:pathLst>
                      </a:cu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rot="10800000"/>
                      <a:lstStyle/>
                      <a:p>
                        <a:endParaRPr lang="zh-CN" altLang="en-US">
                          <a:latin typeface="微软雅黑" panose="020B0503020204020204" pitchFamily="34" charset="-122"/>
                          <a:ea typeface="微软雅黑" panose="020B0503020204020204" pitchFamily="34" charset="-122"/>
                        </a:endParaRPr>
                      </a:p>
                    </p:txBody>
                  </p:sp>
                  <p:sp>
                    <p:nvSpPr>
                      <p:cNvPr id="800" name="Freeform 1271"/>
                      <p:cNvSpPr>
                        <a:spLocks noChangeAspect="1"/>
                      </p:cNvSpPr>
                      <p:nvPr/>
                    </p:nvSpPr>
                    <p:spPr bwMode="auto">
                      <a:xfrm flipV="1">
                        <a:off x="3015" y="3978"/>
                        <a:ext cx="62" cy="68"/>
                      </a:xfrm>
                      <a:custGeom>
                        <a:avLst/>
                        <a:gdLst>
                          <a:gd name="T0" fmla="*/ 0 w 616"/>
                          <a:gd name="T1" fmla="*/ 68 h 339"/>
                          <a:gd name="T2" fmla="*/ 32 w 616"/>
                          <a:gd name="T3" fmla="*/ 0 h 339"/>
                          <a:gd name="T4" fmla="*/ 62 w 616"/>
                          <a:gd name="T5" fmla="*/ 67 h 339"/>
                          <a:gd name="T6" fmla="*/ 0 60000 65536"/>
                          <a:gd name="T7" fmla="*/ 0 60000 65536"/>
                          <a:gd name="T8" fmla="*/ 0 60000 65536"/>
                          <a:gd name="T9" fmla="*/ 0 w 616"/>
                          <a:gd name="T10" fmla="*/ 0 h 339"/>
                          <a:gd name="T11" fmla="*/ 616 w 616"/>
                          <a:gd name="T12" fmla="*/ 339 h 339"/>
                        </a:gdLst>
                        <a:ahLst/>
                        <a:cxnLst>
                          <a:cxn ang="T6">
                            <a:pos x="T0" y="T1"/>
                          </a:cxn>
                          <a:cxn ang="T7">
                            <a:pos x="T2" y="T3"/>
                          </a:cxn>
                          <a:cxn ang="T8">
                            <a:pos x="T4" y="T5"/>
                          </a:cxn>
                        </a:cxnLst>
                        <a:rect l="T9" t="T10" r="T11" b="T12"/>
                        <a:pathLst>
                          <a:path w="616" h="339">
                            <a:moveTo>
                              <a:pt x="0" y="339"/>
                            </a:moveTo>
                            <a:cubicBezTo>
                              <a:pt x="52" y="282"/>
                              <a:pt x="210" y="0"/>
                              <a:pt x="313" y="0"/>
                            </a:cubicBezTo>
                            <a:cubicBezTo>
                              <a:pt x="416" y="0"/>
                              <a:pt x="553" y="266"/>
                              <a:pt x="616" y="336"/>
                            </a:cubicBezTo>
                          </a:path>
                        </a:pathLst>
                      </a:cu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grpSp>
              </p:grpSp>
            </p:grpSp>
            <p:grpSp>
              <p:nvGrpSpPr>
                <p:cNvPr id="678" name="Group 1272"/>
                <p:cNvGrpSpPr>
                  <a:grpSpLocks/>
                </p:cNvGrpSpPr>
                <p:nvPr/>
              </p:nvGrpSpPr>
              <p:grpSpPr bwMode="auto">
                <a:xfrm rot="-180767">
                  <a:off x="3536" y="3577"/>
                  <a:ext cx="589" cy="91"/>
                  <a:chOff x="2340" y="3393"/>
                  <a:chExt cx="1472" cy="227"/>
                </a:xfrm>
              </p:grpSpPr>
              <p:grpSp>
                <p:nvGrpSpPr>
                  <p:cNvPr id="755" name="Group 1273"/>
                  <p:cNvGrpSpPr>
                    <a:grpSpLocks/>
                  </p:cNvGrpSpPr>
                  <p:nvPr/>
                </p:nvGrpSpPr>
                <p:grpSpPr bwMode="auto">
                  <a:xfrm rot="-454711">
                    <a:off x="3300" y="3432"/>
                    <a:ext cx="257" cy="173"/>
                    <a:chOff x="2340" y="3393"/>
                    <a:chExt cx="257" cy="173"/>
                  </a:xfrm>
                </p:grpSpPr>
                <p:sp>
                  <p:nvSpPr>
                    <p:cNvPr id="786" name="Freeform 1274"/>
                    <p:cNvSpPr>
                      <a:spLocks noChangeAspect="1"/>
                    </p:cNvSpPr>
                    <p:nvPr/>
                  </p:nvSpPr>
                  <p:spPr bwMode="auto">
                    <a:xfrm flipV="1">
                      <a:off x="2340" y="3468"/>
                      <a:ext cx="40" cy="79"/>
                    </a:xfrm>
                    <a:custGeom>
                      <a:avLst/>
                      <a:gdLst>
                        <a:gd name="T0" fmla="*/ 0 w 616"/>
                        <a:gd name="T1" fmla="*/ 79 h 339"/>
                        <a:gd name="T2" fmla="*/ 20 w 616"/>
                        <a:gd name="T3" fmla="*/ 0 h 339"/>
                        <a:gd name="T4" fmla="*/ 40 w 616"/>
                        <a:gd name="T5" fmla="*/ 78 h 339"/>
                        <a:gd name="T6" fmla="*/ 0 60000 65536"/>
                        <a:gd name="T7" fmla="*/ 0 60000 65536"/>
                        <a:gd name="T8" fmla="*/ 0 60000 65536"/>
                        <a:gd name="T9" fmla="*/ 0 w 616"/>
                        <a:gd name="T10" fmla="*/ 0 h 339"/>
                        <a:gd name="T11" fmla="*/ 616 w 616"/>
                        <a:gd name="T12" fmla="*/ 339 h 339"/>
                      </a:gdLst>
                      <a:ahLst/>
                      <a:cxnLst>
                        <a:cxn ang="T6">
                          <a:pos x="T0" y="T1"/>
                        </a:cxn>
                        <a:cxn ang="T7">
                          <a:pos x="T2" y="T3"/>
                        </a:cxn>
                        <a:cxn ang="T8">
                          <a:pos x="T4" y="T5"/>
                        </a:cxn>
                      </a:cxnLst>
                      <a:rect l="T9" t="T10" r="T11" b="T12"/>
                      <a:pathLst>
                        <a:path w="616" h="339">
                          <a:moveTo>
                            <a:pt x="0" y="339"/>
                          </a:moveTo>
                          <a:cubicBezTo>
                            <a:pt x="52" y="282"/>
                            <a:pt x="210" y="0"/>
                            <a:pt x="313" y="0"/>
                          </a:cubicBezTo>
                          <a:cubicBezTo>
                            <a:pt x="416" y="0"/>
                            <a:pt x="553" y="266"/>
                            <a:pt x="616" y="336"/>
                          </a:cubicBezTo>
                        </a:path>
                      </a:pathLst>
                    </a:cu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rot="10800000"/>
                    <a:lstStyle/>
                    <a:p>
                      <a:endParaRPr lang="zh-CN" altLang="en-US">
                        <a:latin typeface="微软雅黑" panose="020B0503020204020204" pitchFamily="34" charset="-122"/>
                        <a:ea typeface="微软雅黑" panose="020B0503020204020204" pitchFamily="34" charset="-122"/>
                      </a:endParaRPr>
                    </a:p>
                  </p:txBody>
                </p:sp>
                <p:sp>
                  <p:nvSpPr>
                    <p:cNvPr id="787" name="Freeform 1275"/>
                    <p:cNvSpPr>
                      <a:spLocks/>
                    </p:cNvSpPr>
                    <p:nvPr/>
                  </p:nvSpPr>
                  <p:spPr bwMode="auto">
                    <a:xfrm flipV="1">
                      <a:off x="2430" y="3468"/>
                      <a:ext cx="62" cy="68"/>
                    </a:xfrm>
                    <a:custGeom>
                      <a:avLst/>
                      <a:gdLst>
                        <a:gd name="T0" fmla="*/ 0 w 616"/>
                        <a:gd name="T1" fmla="*/ 68 h 339"/>
                        <a:gd name="T2" fmla="*/ 32 w 616"/>
                        <a:gd name="T3" fmla="*/ 0 h 339"/>
                        <a:gd name="T4" fmla="*/ 62 w 616"/>
                        <a:gd name="T5" fmla="*/ 67 h 339"/>
                        <a:gd name="T6" fmla="*/ 0 60000 65536"/>
                        <a:gd name="T7" fmla="*/ 0 60000 65536"/>
                        <a:gd name="T8" fmla="*/ 0 60000 65536"/>
                        <a:gd name="T9" fmla="*/ 0 w 616"/>
                        <a:gd name="T10" fmla="*/ 0 h 339"/>
                        <a:gd name="T11" fmla="*/ 616 w 616"/>
                        <a:gd name="T12" fmla="*/ 339 h 339"/>
                      </a:gdLst>
                      <a:ahLst/>
                      <a:cxnLst>
                        <a:cxn ang="T6">
                          <a:pos x="T0" y="T1"/>
                        </a:cxn>
                        <a:cxn ang="T7">
                          <a:pos x="T2" y="T3"/>
                        </a:cxn>
                        <a:cxn ang="T8">
                          <a:pos x="T4" y="T5"/>
                        </a:cxn>
                      </a:cxnLst>
                      <a:rect l="T9" t="T10" r="T11" b="T12"/>
                      <a:pathLst>
                        <a:path w="616" h="339">
                          <a:moveTo>
                            <a:pt x="0" y="339"/>
                          </a:moveTo>
                          <a:cubicBezTo>
                            <a:pt x="52" y="282"/>
                            <a:pt x="210" y="0"/>
                            <a:pt x="313" y="0"/>
                          </a:cubicBezTo>
                          <a:cubicBezTo>
                            <a:pt x="416" y="0"/>
                            <a:pt x="553" y="266"/>
                            <a:pt x="616" y="336"/>
                          </a:cubicBezTo>
                        </a:path>
                      </a:pathLst>
                    </a:cu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rot="10800000"/>
                    <a:lstStyle/>
                    <a:p>
                      <a:endParaRPr lang="zh-CN" altLang="en-US">
                        <a:latin typeface="微软雅黑" panose="020B0503020204020204" pitchFamily="34" charset="-122"/>
                        <a:ea typeface="微软雅黑" panose="020B0503020204020204" pitchFamily="34" charset="-122"/>
                      </a:endParaRPr>
                    </a:p>
                  </p:txBody>
                </p:sp>
                <p:sp>
                  <p:nvSpPr>
                    <p:cNvPr id="788" name="Freeform 1276"/>
                    <p:cNvSpPr>
                      <a:spLocks noChangeAspect="1"/>
                    </p:cNvSpPr>
                    <p:nvPr/>
                  </p:nvSpPr>
                  <p:spPr bwMode="auto">
                    <a:xfrm>
                      <a:off x="2385" y="3393"/>
                      <a:ext cx="40" cy="62"/>
                    </a:xfrm>
                    <a:custGeom>
                      <a:avLst/>
                      <a:gdLst>
                        <a:gd name="T0" fmla="*/ 0 w 616"/>
                        <a:gd name="T1" fmla="*/ 62 h 339"/>
                        <a:gd name="T2" fmla="*/ 20 w 616"/>
                        <a:gd name="T3" fmla="*/ 0 h 339"/>
                        <a:gd name="T4" fmla="*/ 40 w 616"/>
                        <a:gd name="T5" fmla="*/ 61 h 339"/>
                        <a:gd name="T6" fmla="*/ 0 60000 65536"/>
                        <a:gd name="T7" fmla="*/ 0 60000 65536"/>
                        <a:gd name="T8" fmla="*/ 0 60000 65536"/>
                        <a:gd name="T9" fmla="*/ 0 w 616"/>
                        <a:gd name="T10" fmla="*/ 0 h 339"/>
                        <a:gd name="T11" fmla="*/ 616 w 616"/>
                        <a:gd name="T12" fmla="*/ 339 h 339"/>
                      </a:gdLst>
                      <a:ahLst/>
                      <a:cxnLst>
                        <a:cxn ang="T6">
                          <a:pos x="T0" y="T1"/>
                        </a:cxn>
                        <a:cxn ang="T7">
                          <a:pos x="T2" y="T3"/>
                        </a:cxn>
                        <a:cxn ang="T8">
                          <a:pos x="T4" y="T5"/>
                        </a:cxn>
                      </a:cxnLst>
                      <a:rect l="T9" t="T10" r="T11" b="T12"/>
                      <a:pathLst>
                        <a:path w="616" h="339">
                          <a:moveTo>
                            <a:pt x="0" y="339"/>
                          </a:moveTo>
                          <a:cubicBezTo>
                            <a:pt x="52" y="282"/>
                            <a:pt x="210" y="0"/>
                            <a:pt x="313" y="0"/>
                          </a:cubicBezTo>
                          <a:cubicBezTo>
                            <a:pt x="416" y="0"/>
                            <a:pt x="553" y="266"/>
                            <a:pt x="616" y="336"/>
                          </a:cubicBezTo>
                        </a:path>
                      </a:pathLst>
                    </a:cu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789" name="Freeform 1277"/>
                    <p:cNvSpPr>
                      <a:spLocks noChangeAspect="1"/>
                    </p:cNvSpPr>
                    <p:nvPr/>
                  </p:nvSpPr>
                  <p:spPr bwMode="auto">
                    <a:xfrm>
                      <a:off x="2490" y="3423"/>
                      <a:ext cx="40" cy="62"/>
                    </a:xfrm>
                    <a:custGeom>
                      <a:avLst/>
                      <a:gdLst>
                        <a:gd name="T0" fmla="*/ 0 w 616"/>
                        <a:gd name="T1" fmla="*/ 62 h 339"/>
                        <a:gd name="T2" fmla="*/ 20 w 616"/>
                        <a:gd name="T3" fmla="*/ 0 h 339"/>
                        <a:gd name="T4" fmla="*/ 40 w 616"/>
                        <a:gd name="T5" fmla="*/ 61 h 339"/>
                        <a:gd name="T6" fmla="*/ 0 60000 65536"/>
                        <a:gd name="T7" fmla="*/ 0 60000 65536"/>
                        <a:gd name="T8" fmla="*/ 0 60000 65536"/>
                        <a:gd name="T9" fmla="*/ 0 w 616"/>
                        <a:gd name="T10" fmla="*/ 0 h 339"/>
                        <a:gd name="T11" fmla="*/ 616 w 616"/>
                        <a:gd name="T12" fmla="*/ 339 h 339"/>
                      </a:gdLst>
                      <a:ahLst/>
                      <a:cxnLst>
                        <a:cxn ang="T6">
                          <a:pos x="T0" y="T1"/>
                        </a:cxn>
                        <a:cxn ang="T7">
                          <a:pos x="T2" y="T3"/>
                        </a:cxn>
                        <a:cxn ang="T8">
                          <a:pos x="T4" y="T5"/>
                        </a:cxn>
                      </a:cxnLst>
                      <a:rect l="T9" t="T10" r="T11" b="T12"/>
                      <a:pathLst>
                        <a:path w="616" h="339">
                          <a:moveTo>
                            <a:pt x="0" y="339"/>
                          </a:moveTo>
                          <a:cubicBezTo>
                            <a:pt x="52" y="282"/>
                            <a:pt x="210" y="0"/>
                            <a:pt x="313" y="0"/>
                          </a:cubicBezTo>
                          <a:cubicBezTo>
                            <a:pt x="416" y="0"/>
                            <a:pt x="553" y="266"/>
                            <a:pt x="616" y="336"/>
                          </a:cubicBezTo>
                        </a:path>
                      </a:pathLst>
                    </a:cu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790" name="Freeform 1278"/>
                    <p:cNvSpPr>
                      <a:spLocks/>
                    </p:cNvSpPr>
                    <p:nvPr/>
                  </p:nvSpPr>
                  <p:spPr bwMode="auto">
                    <a:xfrm flipV="1">
                      <a:off x="2535" y="3498"/>
                      <a:ext cx="62" cy="68"/>
                    </a:xfrm>
                    <a:custGeom>
                      <a:avLst/>
                      <a:gdLst>
                        <a:gd name="T0" fmla="*/ 0 w 616"/>
                        <a:gd name="T1" fmla="*/ 68 h 339"/>
                        <a:gd name="T2" fmla="*/ 32 w 616"/>
                        <a:gd name="T3" fmla="*/ 0 h 339"/>
                        <a:gd name="T4" fmla="*/ 62 w 616"/>
                        <a:gd name="T5" fmla="*/ 67 h 339"/>
                        <a:gd name="T6" fmla="*/ 0 60000 65536"/>
                        <a:gd name="T7" fmla="*/ 0 60000 65536"/>
                        <a:gd name="T8" fmla="*/ 0 60000 65536"/>
                        <a:gd name="T9" fmla="*/ 0 w 616"/>
                        <a:gd name="T10" fmla="*/ 0 h 339"/>
                        <a:gd name="T11" fmla="*/ 616 w 616"/>
                        <a:gd name="T12" fmla="*/ 339 h 339"/>
                      </a:gdLst>
                      <a:ahLst/>
                      <a:cxnLst>
                        <a:cxn ang="T6">
                          <a:pos x="T0" y="T1"/>
                        </a:cxn>
                        <a:cxn ang="T7">
                          <a:pos x="T2" y="T3"/>
                        </a:cxn>
                        <a:cxn ang="T8">
                          <a:pos x="T4" y="T5"/>
                        </a:cxn>
                      </a:cxnLst>
                      <a:rect l="T9" t="T10" r="T11" b="T12"/>
                      <a:pathLst>
                        <a:path w="616" h="339">
                          <a:moveTo>
                            <a:pt x="0" y="339"/>
                          </a:moveTo>
                          <a:cubicBezTo>
                            <a:pt x="52" y="282"/>
                            <a:pt x="210" y="0"/>
                            <a:pt x="313" y="0"/>
                          </a:cubicBezTo>
                          <a:cubicBezTo>
                            <a:pt x="416" y="0"/>
                            <a:pt x="553" y="266"/>
                            <a:pt x="616" y="336"/>
                          </a:cubicBezTo>
                        </a:path>
                      </a:pathLst>
                    </a:cu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rot="10800000"/>
                    <a:lstStyle/>
                    <a:p>
                      <a:endParaRPr lang="zh-CN" altLang="en-US">
                        <a:latin typeface="微软雅黑" panose="020B0503020204020204" pitchFamily="34" charset="-122"/>
                        <a:ea typeface="微软雅黑" panose="020B0503020204020204" pitchFamily="34" charset="-122"/>
                      </a:endParaRPr>
                    </a:p>
                  </p:txBody>
                </p:sp>
              </p:grpSp>
              <p:grpSp>
                <p:nvGrpSpPr>
                  <p:cNvPr id="756" name="Group 1279"/>
                  <p:cNvGrpSpPr>
                    <a:grpSpLocks/>
                  </p:cNvGrpSpPr>
                  <p:nvPr/>
                </p:nvGrpSpPr>
                <p:grpSpPr bwMode="auto">
                  <a:xfrm>
                    <a:off x="2340" y="3393"/>
                    <a:ext cx="467" cy="188"/>
                    <a:chOff x="2340" y="3393"/>
                    <a:chExt cx="467" cy="188"/>
                  </a:xfrm>
                </p:grpSpPr>
                <p:grpSp>
                  <p:nvGrpSpPr>
                    <p:cNvPr id="775" name="Group 1280"/>
                    <p:cNvGrpSpPr>
                      <a:grpSpLocks/>
                    </p:cNvGrpSpPr>
                    <p:nvPr/>
                  </p:nvGrpSpPr>
                  <p:grpSpPr bwMode="auto">
                    <a:xfrm>
                      <a:off x="2340" y="3393"/>
                      <a:ext cx="257" cy="173"/>
                      <a:chOff x="2340" y="3393"/>
                      <a:chExt cx="257" cy="173"/>
                    </a:xfrm>
                  </p:grpSpPr>
                  <p:sp>
                    <p:nvSpPr>
                      <p:cNvPr id="781" name="Freeform 1281"/>
                      <p:cNvSpPr>
                        <a:spLocks noChangeAspect="1"/>
                      </p:cNvSpPr>
                      <p:nvPr/>
                    </p:nvSpPr>
                    <p:spPr bwMode="auto">
                      <a:xfrm flipV="1">
                        <a:off x="2340" y="3468"/>
                        <a:ext cx="40" cy="79"/>
                      </a:xfrm>
                      <a:custGeom>
                        <a:avLst/>
                        <a:gdLst>
                          <a:gd name="T0" fmla="*/ 0 w 616"/>
                          <a:gd name="T1" fmla="*/ 79 h 339"/>
                          <a:gd name="T2" fmla="*/ 20 w 616"/>
                          <a:gd name="T3" fmla="*/ 0 h 339"/>
                          <a:gd name="T4" fmla="*/ 40 w 616"/>
                          <a:gd name="T5" fmla="*/ 78 h 339"/>
                          <a:gd name="T6" fmla="*/ 0 60000 65536"/>
                          <a:gd name="T7" fmla="*/ 0 60000 65536"/>
                          <a:gd name="T8" fmla="*/ 0 60000 65536"/>
                          <a:gd name="T9" fmla="*/ 0 w 616"/>
                          <a:gd name="T10" fmla="*/ 0 h 339"/>
                          <a:gd name="T11" fmla="*/ 616 w 616"/>
                          <a:gd name="T12" fmla="*/ 339 h 339"/>
                        </a:gdLst>
                        <a:ahLst/>
                        <a:cxnLst>
                          <a:cxn ang="T6">
                            <a:pos x="T0" y="T1"/>
                          </a:cxn>
                          <a:cxn ang="T7">
                            <a:pos x="T2" y="T3"/>
                          </a:cxn>
                          <a:cxn ang="T8">
                            <a:pos x="T4" y="T5"/>
                          </a:cxn>
                        </a:cxnLst>
                        <a:rect l="T9" t="T10" r="T11" b="T12"/>
                        <a:pathLst>
                          <a:path w="616" h="339">
                            <a:moveTo>
                              <a:pt x="0" y="339"/>
                            </a:moveTo>
                            <a:cubicBezTo>
                              <a:pt x="52" y="282"/>
                              <a:pt x="210" y="0"/>
                              <a:pt x="313" y="0"/>
                            </a:cubicBezTo>
                            <a:cubicBezTo>
                              <a:pt x="416" y="0"/>
                              <a:pt x="553" y="266"/>
                              <a:pt x="616" y="336"/>
                            </a:cubicBezTo>
                          </a:path>
                        </a:pathLst>
                      </a:cu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rot="10800000"/>
                      <a:lstStyle/>
                      <a:p>
                        <a:endParaRPr lang="zh-CN" altLang="en-US">
                          <a:latin typeface="微软雅黑" panose="020B0503020204020204" pitchFamily="34" charset="-122"/>
                          <a:ea typeface="微软雅黑" panose="020B0503020204020204" pitchFamily="34" charset="-122"/>
                        </a:endParaRPr>
                      </a:p>
                    </p:txBody>
                  </p:sp>
                  <p:sp>
                    <p:nvSpPr>
                      <p:cNvPr id="782" name="Freeform 1282"/>
                      <p:cNvSpPr>
                        <a:spLocks/>
                      </p:cNvSpPr>
                      <p:nvPr/>
                    </p:nvSpPr>
                    <p:spPr bwMode="auto">
                      <a:xfrm flipV="1">
                        <a:off x="2430" y="3468"/>
                        <a:ext cx="62" cy="68"/>
                      </a:xfrm>
                      <a:custGeom>
                        <a:avLst/>
                        <a:gdLst>
                          <a:gd name="T0" fmla="*/ 0 w 616"/>
                          <a:gd name="T1" fmla="*/ 68 h 339"/>
                          <a:gd name="T2" fmla="*/ 32 w 616"/>
                          <a:gd name="T3" fmla="*/ 0 h 339"/>
                          <a:gd name="T4" fmla="*/ 62 w 616"/>
                          <a:gd name="T5" fmla="*/ 67 h 339"/>
                          <a:gd name="T6" fmla="*/ 0 60000 65536"/>
                          <a:gd name="T7" fmla="*/ 0 60000 65536"/>
                          <a:gd name="T8" fmla="*/ 0 60000 65536"/>
                          <a:gd name="T9" fmla="*/ 0 w 616"/>
                          <a:gd name="T10" fmla="*/ 0 h 339"/>
                          <a:gd name="T11" fmla="*/ 616 w 616"/>
                          <a:gd name="T12" fmla="*/ 339 h 339"/>
                        </a:gdLst>
                        <a:ahLst/>
                        <a:cxnLst>
                          <a:cxn ang="T6">
                            <a:pos x="T0" y="T1"/>
                          </a:cxn>
                          <a:cxn ang="T7">
                            <a:pos x="T2" y="T3"/>
                          </a:cxn>
                          <a:cxn ang="T8">
                            <a:pos x="T4" y="T5"/>
                          </a:cxn>
                        </a:cxnLst>
                        <a:rect l="T9" t="T10" r="T11" b="T12"/>
                        <a:pathLst>
                          <a:path w="616" h="339">
                            <a:moveTo>
                              <a:pt x="0" y="339"/>
                            </a:moveTo>
                            <a:cubicBezTo>
                              <a:pt x="52" y="282"/>
                              <a:pt x="210" y="0"/>
                              <a:pt x="313" y="0"/>
                            </a:cubicBezTo>
                            <a:cubicBezTo>
                              <a:pt x="416" y="0"/>
                              <a:pt x="553" y="266"/>
                              <a:pt x="616" y="336"/>
                            </a:cubicBezTo>
                          </a:path>
                        </a:pathLst>
                      </a:cu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rot="10800000"/>
                      <a:lstStyle/>
                      <a:p>
                        <a:endParaRPr lang="zh-CN" altLang="en-US">
                          <a:latin typeface="微软雅黑" panose="020B0503020204020204" pitchFamily="34" charset="-122"/>
                          <a:ea typeface="微软雅黑" panose="020B0503020204020204" pitchFamily="34" charset="-122"/>
                        </a:endParaRPr>
                      </a:p>
                    </p:txBody>
                  </p:sp>
                  <p:sp>
                    <p:nvSpPr>
                      <p:cNvPr id="783" name="Freeform 1283"/>
                      <p:cNvSpPr>
                        <a:spLocks noChangeAspect="1"/>
                      </p:cNvSpPr>
                      <p:nvPr/>
                    </p:nvSpPr>
                    <p:spPr bwMode="auto">
                      <a:xfrm>
                        <a:off x="2385" y="3393"/>
                        <a:ext cx="40" cy="62"/>
                      </a:xfrm>
                      <a:custGeom>
                        <a:avLst/>
                        <a:gdLst>
                          <a:gd name="T0" fmla="*/ 0 w 616"/>
                          <a:gd name="T1" fmla="*/ 62 h 339"/>
                          <a:gd name="T2" fmla="*/ 20 w 616"/>
                          <a:gd name="T3" fmla="*/ 0 h 339"/>
                          <a:gd name="T4" fmla="*/ 40 w 616"/>
                          <a:gd name="T5" fmla="*/ 61 h 339"/>
                          <a:gd name="T6" fmla="*/ 0 60000 65536"/>
                          <a:gd name="T7" fmla="*/ 0 60000 65536"/>
                          <a:gd name="T8" fmla="*/ 0 60000 65536"/>
                          <a:gd name="T9" fmla="*/ 0 w 616"/>
                          <a:gd name="T10" fmla="*/ 0 h 339"/>
                          <a:gd name="T11" fmla="*/ 616 w 616"/>
                          <a:gd name="T12" fmla="*/ 339 h 339"/>
                        </a:gdLst>
                        <a:ahLst/>
                        <a:cxnLst>
                          <a:cxn ang="T6">
                            <a:pos x="T0" y="T1"/>
                          </a:cxn>
                          <a:cxn ang="T7">
                            <a:pos x="T2" y="T3"/>
                          </a:cxn>
                          <a:cxn ang="T8">
                            <a:pos x="T4" y="T5"/>
                          </a:cxn>
                        </a:cxnLst>
                        <a:rect l="T9" t="T10" r="T11" b="T12"/>
                        <a:pathLst>
                          <a:path w="616" h="339">
                            <a:moveTo>
                              <a:pt x="0" y="339"/>
                            </a:moveTo>
                            <a:cubicBezTo>
                              <a:pt x="52" y="282"/>
                              <a:pt x="210" y="0"/>
                              <a:pt x="313" y="0"/>
                            </a:cubicBezTo>
                            <a:cubicBezTo>
                              <a:pt x="416" y="0"/>
                              <a:pt x="553" y="266"/>
                              <a:pt x="616" y="336"/>
                            </a:cubicBezTo>
                          </a:path>
                        </a:pathLst>
                      </a:cu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784" name="Freeform 1284"/>
                      <p:cNvSpPr>
                        <a:spLocks noChangeAspect="1"/>
                      </p:cNvSpPr>
                      <p:nvPr/>
                    </p:nvSpPr>
                    <p:spPr bwMode="auto">
                      <a:xfrm>
                        <a:off x="2490" y="3423"/>
                        <a:ext cx="40" cy="62"/>
                      </a:xfrm>
                      <a:custGeom>
                        <a:avLst/>
                        <a:gdLst>
                          <a:gd name="T0" fmla="*/ 0 w 616"/>
                          <a:gd name="T1" fmla="*/ 62 h 339"/>
                          <a:gd name="T2" fmla="*/ 20 w 616"/>
                          <a:gd name="T3" fmla="*/ 0 h 339"/>
                          <a:gd name="T4" fmla="*/ 40 w 616"/>
                          <a:gd name="T5" fmla="*/ 61 h 339"/>
                          <a:gd name="T6" fmla="*/ 0 60000 65536"/>
                          <a:gd name="T7" fmla="*/ 0 60000 65536"/>
                          <a:gd name="T8" fmla="*/ 0 60000 65536"/>
                          <a:gd name="T9" fmla="*/ 0 w 616"/>
                          <a:gd name="T10" fmla="*/ 0 h 339"/>
                          <a:gd name="T11" fmla="*/ 616 w 616"/>
                          <a:gd name="T12" fmla="*/ 339 h 339"/>
                        </a:gdLst>
                        <a:ahLst/>
                        <a:cxnLst>
                          <a:cxn ang="T6">
                            <a:pos x="T0" y="T1"/>
                          </a:cxn>
                          <a:cxn ang="T7">
                            <a:pos x="T2" y="T3"/>
                          </a:cxn>
                          <a:cxn ang="T8">
                            <a:pos x="T4" y="T5"/>
                          </a:cxn>
                        </a:cxnLst>
                        <a:rect l="T9" t="T10" r="T11" b="T12"/>
                        <a:pathLst>
                          <a:path w="616" h="339">
                            <a:moveTo>
                              <a:pt x="0" y="339"/>
                            </a:moveTo>
                            <a:cubicBezTo>
                              <a:pt x="52" y="282"/>
                              <a:pt x="210" y="0"/>
                              <a:pt x="313" y="0"/>
                            </a:cubicBezTo>
                            <a:cubicBezTo>
                              <a:pt x="416" y="0"/>
                              <a:pt x="553" y="266"/>
                              <a:pt x="616" y="336"/>
                            </a:cubicBezTo>
                          </a:path>
                        </a:pathLst>
                      </a:cu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785" name="Freeform 1285"/>
                      <p:cNvSpPr>
                        <a:spLocks/>
                      </p:cNvSpPr>
                      <p:nvPr/>
                    </p:nvSpPr>
                    <p:spPr bwMode="auto">
                      <a:xfrm flipV="1">
                        <a:off x="2535" y="3498"/>
                        <a:ext cx="62" cy="68"/>
                      </a:xfrm>
                      <a:custGeom>
                        <a:avLst/>
                        <a:gdLst>
                          <a:gd name="T0" fmla="*/ 0 w 616"/>
                          <a:gd name="T1" fmla="*/ 68 h 339"/>
                          <a:gd name="T2" fmla="*/ 32 w 616"/>
                          <a:gd name="T3" fmla="*/ 0 h 339"/>
                          <a:gd name="T4" fmla="*/ 62 w 616"/>
                          <a:gd name="T5" fmla="*/ 67 h 339"/>
                          <a:gd name="T6" fmla="*/ 0 60000 65536"/>
                          <a:gd name="T7" fmla="*/ 0 60000 65536"/>
                          <a:gd name="T8" fmla="*/ 0 60000 65536"/>
                          <a:gd name="T9" fmla="*/ 0 w 616"/>
                          <a:gd name="T10" fmla="*/ 0 h 339"/>
                          <a:gd name="T11" fmla="*/ 616 w 616"/>
                          <a:gd name="T12" fmla="*/ 339 h 339"/>
                        </a:gdLst>
                        <a:ahLst/>
                        <a:cxnLst>
                          <a:cxn ang="T6">
                            <a:pos x="T0" y="T1"/>
                          </a:cxn>
                          <a:cxn ang="T7">
                            <a:pos x="T2" y="T3"/>
                          </a:cxn>
                          <a:cxn ang="T8">
                            <a:pos x="T4" y="T5"/>
                          </a:cxn>
                        </a:cxnLst>
                        <a:rect l="T9" t="T10" r="T11" b="T12"/>
                        <a:pathLst>
                          <a:path w="616" h="339">
                            <a:moveTo>
                              <a:pt x="0" y="339"/>
                            </a:moveTo>
                            <a:cubicBezTo>
                              <a:pt x="52" y="282"/>
                              <a:pt x="210" y="0"/>
                              <a:pt x="313" y="0"/>
                            </a:cubicBezTo>
                            <a:cubicBezTo>
                              <a:pt x="416" y="0"/>
                              <a:pt x="553" y="266"/>
                              <a:pt x="616" y="336"/>
                            </a:cubicBezTo>
                          </a:path>
                        </a:pathLst>
                      </a:cu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rot="10800000"/>
                      <a:lstStyle/>
                      <a:p>
                        <a:endParaRPr lang="zh-CN" altLang="en-US">
                          <a:latin typeface="微软雅黑" panose="020B0503020204020204" pitchFamily="34" charset="-122"/>
                          <a:ea typeface="微软雅黑" panose="020B0503020204020204" pitchFamily="34" charset="-122"/>
                        </a:endParaRPr>
                      </a:p>
                    </p:txBody>
                  </p:sp>
                </p:grpSp>
                <p:grpSp>
                  <p:nvGrpSpPr>
                    <p:cNvPr id="776" name="Group 1286"/>
                    <p:cNvGrpSpPr>
                      <a:grpSpLocks/>
                    </p:cNvGrpSpPr>
                    <p:nvPr/>
                  </p:nvGrpSpPr>
                  <p:grpSpPr bwMode="auto">
                    <a:xfrm rot="-715361">
                      <a:off x="2595" y="3408"/>
                      <a:ext cx="212" cy="173"/>
                      <a:chOff x="2865" y="3873"/>
                      <a:chExt cx="212" cy="173"/>
                    </a:xfrm>
                  </p:grpSpPr>
                  <p:sp>
                    <p:nvSpPr>
                      <p:cNvPr id="777" name="Freeform 1287"/>
                      <p:cNvSpPr>
                        <a:spLocks/>
                      </p:cNvSpPr>
                      <p:nvPr/>
                    </p:nvSpPr>
                    <p:spPr bwMode="auto">
                      <a:xfrm flipV="1">
                        <a:off x="2910" y="3948"/>
                        <a:ext cx="62" cy="68"/>
                      </a:xfrm>
                      <a:custGeom>
                        <a:avLst/>
                        <a:gdLst>
                          <a:gd name="T0" fmla="*/ 0 w 616"/>
                          <a:gd name="T1" fmla="*/ 68 h 339"/>
                          <a:gd name="T2" fmla="*/ 32 w 616"/>
                          <a:gd name="T3" fmla="*/ 0 h 339"/>
                          <a:gd name="T4" fmla="*/ 62 w 616"/>
                          <a:gd name="T5" fmla="*/ 67 h 339"/>
                          <a:gd name="T6" fmla="*/ 0 60000 65536"/>
                          <a:gd name="T7" fmla="*/ 0 60000 65536"/>
                          <a:gd name="T8" fmla="*/ 0 60000 65536"/>
                          <a:gd name="T9" fmla="*/ 0 w 616"/>
                          <a:gd name="T10" fmla="*/ 0 h 339"/>
                          <a:gd name="T11" fmla="*/ 616 w 616"/>
                          <a:gd name="T12" fmla="*/ 339 h 339"/>
                        </a:gdLst>
                        <a:ahLst/>
                        <a:cxnLst>
                          <a:cxn ang="T6">
                            <a:pos x="T0" y="T1"/>
                          </a:cxn>
                          <a:cxn ang="T7">
                            <a:pos x="T2" y="T3"/>
                          </a:cxn>
                          <a:cxn ang="T8">
                            <a:pos x="T4" y="T5"/>
                          </a:cxn>
                        </a:cxnLst>
                        <a:rect l="T9" t="T10" r="T11" b="T12"/>
                        <a:pathLst>
                          <a:path w="616" h="339">
                            <a:moveTo>
                              <a:pt x="0" y="339"/>
                            </a:moveTo>
                            <a:cubicBezTo>
                              <a:pt x="52" y="282"/>
                              <a:pt x="210" y="0"/>
                              <a:pt x="313" y="0"/>
                            </a:cubicBezTo>
                            <a:cubicBezTo>
                              <a:pt x="416" y="0"/>
                              <a:pt x="553" y="266"/>
                              <a:pt x="616" y="336"/>
                            </a:cubicBezTo>
                          </a:path>
                        </a:pathLst>
                      </a:cu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rot="10800000"/>
                      <a:lstStyle/>
                      <a:p>
                        <a:endParaRPr lang="zh-CN" altLang="en-US">
                          <a:latin typeface="微软雅黑" panose="020B0503020204020204" pitchFamily="34" charset="-122"/>
                          <a:ea typeface="微软雅黑" panose="020B0503020204020204" pitchFamily="34" charset="-122"/>
                        </a:endParaRPr>
                      </a:p>
                    </p:txBody>
                  </p:sp>
                  <p:sp>
                    <p:nvSpPr>
                      <p:cNvPr id="778" name="Freeform 1288"/>
                      <p:cNvSpPr>
                        <a:spLocks noChangeAspect="1"/>
                      </p:cNvSpPr>
                      <p:nvPr/>
                    </p:nvSpPr>
                    <p:spPr bwMode="auto">
                      <a:xfrm>
                        <a:off x="2865" y="3873"/>
                        <a:ext cx="40" cy="62"/>
                      </a:xfrm>
                      <a:custGeom>
                        <a:avLst/>
                        <a:gdLst>
                          <a:gd name="T0" fmla="*/ 0 w 616"/>
                          <a:gd name="T1" fmla="*/ 62 h 339"/>
                          <a:gd name="T2" fmla="*/ 20 w 616"/>
                          <a:gd name="T3" fmla="*/ 0 h 339"/>
                          <a:gd name="T4" fmla="*/ 40 w 616"/>
                          <a:gd name="T5" fmla="*/ 61 h 339"/>
                          <a:gd name="T6" fmla="*/ 0 60000 65536"/>
                          <a:gd name="T7" fmla="*/ 0 60000 65536"/>
                          <a:gd name="T8" fmla="*/ 0 60000 65536"/>
                          <a:gd name="T9" fmla="*/ 0 w 616"/>
                          <a:gd name="T10" fmla="*/ 0 h 339"/>
                          <a:gd name="T11" fmla="*/ 616 w 616"/>
                          <a:gd name="T12" fmla="*/ 339 h 339"/>
                        </a:gdLst>
                        <a:ahLst/>
                        <a:cxnLst>
                          <a:cxn ang="T6">
                            <a:pos x="T0" y="T1"/>
                          </a:cxn>
                          <a:cxn ang="T7">
                            <a:pos x="T2" y="T3"/>
                          </a:cxn>
                          <a:cxn ang="T8">
                            <a:pos x="T4" y="T5"/>
                          </a:cxn>
                        </a:cxnLst>
                        <a:rect l="T9" t="T10" r="T11" b="T12"/>
                        <a:pathLst>
                          <a:path w="616" h="339">
                            <a:moveTo>
                              <a:pt x="0" y="339"/>
                            </a:moveTo>
                            <a:cubicBezTo>
                              <a:pt x="52" y="282"/>
                              <a:pt x="210" y="0"/>
                              <a:pt x="313" y="0"/>
                            </a:cubicBezTo>
                            <a:cubicBezTo>
                              <a:pt x="416" y="0"/>
                              <a:pt x="553" y="266"/>
                              <a:pt x="616" y="336"/>
                            </a:cubicBezTo>
                          </a:path>
                        </a:pathLst>
                      </a:cu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779" name="Freeform 1289"/>
                      <p:cNvSpPr>
                        <a:spLocks noChangeAspect="1"/>
                      </p:cNvSpPr>
                      <p:nvPr/>
                    </p:nvSpPr>
                    <p:spPr bwMode="auto">
                      <a:xfrm>
                        <a:off x="2970" y="3903"/>
                        <a:ext cx="40" cy="62"/>
                      </a:xfrm>
                      <a:custGeom>
                        <a:avLst/>
                        <a:gdLst>
                          <a:gd name="T0" fmla="*/ 0 w 616"/>
                          <a:gd name="T1" fmla="*/ 62 h 339"/>
                          <a:gd name="T2" fmla="*/ 20 w 616"/>
                          <a:gd name="T3" fmla="*/ 0 h 339"/>
                          <a:gd name="T4" fmla="*/ 40 w 616"/>
                          <a:gd name="T5" fmla="*/ 61 h 339"/>
                          <a:gd name="T6" fmla="*/ 0 60000 65536"/>
                          <a:gd name="T7" fmla="*/ 0 60000 65536"/>
                          <a:gd name="T8" fmla="*/ 0 60000 65536"/>
                          <a:gd name="T9" fmla="*/ 0 w 616"/>
                          <a:gd name="T10" fmla="*/ 0 h 339"/>
                          <a:gd name="T11" fmla="*/ 616 w 616"/>
                          <a:gd name="T12" fmla="*/ 339 h 339"/>
                        </a:gdLst>
                        <a:ahLst/>
                        <a:cxnLst>
                          <a:cxn ang="T6">
                            <a:pos x="T0" y="T1"/>
                          </a:cxn>
                          <a:cxn ang="T7">
                            <a:pos x="T2" y="T3"/>
                          </a:cxn>
                          <a:cxn ang="T8">
                            <a:pos x="T4" y="T5"/>
                          </a:cxn>
                        </a:cxnLst>
                        <a:rect l="T9" t="T10" r="T11" b="T12"/>
                        <a:pathLst>
                          <a:path w="616" h="339">
                            <a:moveTo>
                              <a:pt x="0" y="339"/>
                            </a:moveTo>
                            <a:cubicBezTo>
                              <a:pt x="52" y="282"/>
                              <a:pt x="210" y="0"/>
                              <a:pt x="313" y="0"/>
                            </a:cubicBezTo>
                            <a:cubicBezTo>
                              <a:pt x="416" y="0"/>
                              <a:pt x="553" y="266"/>
                              <a:pt x="616" y="336"/>
                            </a:cubicBezTo>
                          </a:path>
                        </a:pathLst>
                      </a:cu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780" name="Freeform 1290"/>
                      <p:cNvSpPr>
                        <a:spLocks/>
                      </p:cNvSpPr>
                      <p:nvPr/>
                    </p:nvSpPr>
                    <p:spPr bwMode="auto">
                      <a:xfrm flipV="1">
                        <a:off x="3015" y="3978"/>
                        <a:ext cx="62" cy="68"/>
                      </a:xfrm>
                      <a:custGeom>
                        <a:avLst/>
                        <a:gdLst>
                          <a:gd name="T0" fmla="*/ 0 w 616"/>
                          <a:gd name="T1" fmla="*/ 68 h 339"/>
                          <a:gd name="T2" fmla="*/ 32 w 616"/>
                          <a:gd name="T3" fmla="*/ 0 h 339"/>
                          <a:gd name="T4" fmla="*/ 62 w 616"/>
                          <a:gd name="T5" fmla="*/ 67 h 339"/>
                          <a:gd name="T6" fmla="*/ 0 60000 65536"/>
                          <a:gd name="T7" fmla="*/ 0 60000 65536"/>
                          <a:gd name="T8" fmla="*/ 0 60000 65536"/>
                          <a:gd name="T9" fmla="*/ 0 w 616"/>
                          <a:gd name="T10" fmla="*/ 0 h 339"/>
                          <a:gd name="T11" fmla="*/ 616 w 616"/>
                          <a:gd name="T12" fmla="*/ 339 h 339"/>
                        </a:gdLst>
                        <a:ahLst/>
                        <a:cxnLst>
                          <a:cxn ang="T6">
                            <a:pos x="T0" y="T1"/>
                          </a:cxn>
                          <a:cxn ang="T7">
                            <a:pos x="T2" y="T3"/>
                          </a:cxn>
                          <a:cxn ang="T8">
                            <a:pos x="T4" y="T5"/>
                          </a:cxn>
                        </a:cxnLst>
                        <a:rect l="T9" t="T10" r="T11" b="T12"/>
                        <a:pathLst>
                          <a:path w="616" h="339">
                            <a:moveTo>
                              <a:pt x="0" y="339"/>
                            </a:moveTo>
                            <a:cubicBezTo>
                              <a:pt x="52" y="282"/>
                              <a:pt x="210" y="0"/>
                              <a:pt x="313" y="0"/>
                            </a:cubicBezTo>
                            <a:cubicBezTo>
                              <a:pt x="416" y="0"/>
                              <a:pt x="553" y="266"/>
                              <a:pt x="616" y="336"/>
                            </a:cubicBezTo>
                          </a:path>
                        </a:pathLst>
                      </a:cu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rot="10800000"/>
                      <a:lstStyle/>
                      <a:p>
                        <a:endParaRPr lang="zh-CN" altLang="en-US">
                          <a:latin typeface="微软雅黑" panose="020B0503020204020204" pitchFamily="34" charset="-122"/>
                          <a:ea typeface="微软雅黑" panose="020B0503020204020204" pitchFamily="34" charset="-122"/>
                        </a:endParaRPr>
                      </a:p>
                    </p:txBody>
                  </p:sp>
                </p:grpSp>
              </p:grpSp>
              <p:grpSp>
                <p:nvGrpSpPr>
                  <p:cNvPr id="757" name="Group 1291"/>
                  <p:cNvGrpSpPr>
                    <a:grpSpLocks/>
                  </p:cNvGrpSpPr>
                  <p:nvPr/>
                </p:nvGrpSpPr>
                <p:grpSpPr bwMode="auto">
                  <a:xfrm>
                    <a:off x="3555" y="3447"/>
                    <a:ext cx="257" cy="173"/>
                    <a:chOff x="2340" y="3393"/>
                    <a:chExt cx="257" cy="173"/>
                  </a:xfrm>
                </p:grpSpPr>
                <p:sp>
                  <p:nvSpPr>
                    <p:cNvPr id="770" name="Freeform 1292"/>
                    <p:cNvSpPr>
                      <a:spLocks noChangeAspect="1"/>
                    </p:cNvSpPr>
                    <p:nvPr/>
                  </p:nvSpPr>
                  <p:spPr bwMode="auto">
                    <a:xfrm flipV="1">
                      <a:off x="2340" y="3468"/>
                      <a:ext cx="40" cy="79"/>
                    </a:xfrm>
                    <a:custGeom>
                      <a:avLst/>
                      <a:gdLst>
                        <a:gd name="T0" fmla="*/ 0 w 616"/>
                        <a:gd name="T1" fmla="*/ 79 h 339"/>
                        <a:gd name="T2" fmla="*/ 20 w 616"/>
                        <a:gd name="T3" fmla="*/ 0 h 339"/>
                        <a:gd name="T4" fmla="*/ 40 w 616"/>
                        <a:gd name="T5" fmla="*/ 78 h 339"/>
                        <a:gd name="T6" fmla="*/ 0 60000 65536"/>
                        <a:gd name="T7" fmla="*/ 0 60000 65536"/>
                        <a:gd name="T8" fmla="*/ 0 60000 65536"/>
                        <a:gd name="T9" fmla="*/ 0 w 616"/>
                        <a:gd name="T10" fmla="*/ 0 h 339"/>
                        <a:gd name="T11" fmla="*/ 616 w 616"/>
                        <a:gd name="T12" fmla="*/ 339 h 339"/>
                      </a:gdLst>
                      <a:ahLst/>
                      <a:cxnLst>
                        <a:cxn ang="T6">
                          <a:pos x="T0" y="T1"/>
                        </a:cxn>
                        <a:cxn ang="T7">
                          <a:pos x="T2" y="T3"/>
                        </a:cxn>
                        <a:cxn ang="T8">
                          <a:pos x="T4" y="T5"/>
                        </a:cxn>
                      </a:cxnLst>
                      <a:rect l="T9" t="T10" r="T11" b="T12"/>
                      <a:pathLst>
                        <a:path w="616" h="339">
                          <a:moveTo>
                            <a:pt x="0" y="339"/>
                          </a:moveTo>
                          <a:cubicBezTo>
                            <a:pt x="52" y="282"/>
                            <a:pt x="210" y="0"/>
                            <a:pt x="313" y="0"/>
                          </a:cubicBezTo>
                          <a:cubicBezTo>
                            <a:pt x="416" y="0"/>
                            <a:pt x="553" y="266"/>
                            <a:pt x="616" y="336"/>
                          </a:cubicBezTo>
                        </a:path>
                      </a:pathLst>
                    </a:cu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rot="10800000"/>
                    <a:lstStyle/>
                    <a:p>
                      <a:endParaRPr lang="zh-CN" altLang="en-US">
                        <a:latin typeface="微软雅黑" panose="020B0503020204020204" pitchFamily="34" charset="-122"/>
                        <a:ea typeface="微软雅黑" panose="020B0503020204020204" pitchFamily="34" charset="-122"/>
                      </a:endParaRPr>
                    </a:p>
                  </p:txBody>
                </p:sp>
                <p:sp>
                  <p:nvSpPr>
                    <p:cNvPr id="771" name="Freeform 1293"/>
                    <p:cNvSpPr>
                      <a:spLocks/>
                    </p:cNvSpPr>
                    <p:nvPr/>
                  </p:nvSpPr>
                  <p:spPr bwMode="auto">
                    <a:xfrm flipV="1">
                      <a:off x="2430" y="3468"/>
                      <a:ext cx="62" cy="68"/>
                    </a:xfrm>
                    <a:custGeom>
                      <a:avLst/>
                      <a:gdLst>
                        <a:gd name="T0" fmla="*/ 0 w 616"/>
                        <a:gd name="T1" fmla="*/ 68 h 339"/>
                        <a:gd name="T2" fmla="*/ 32 w 616"/>
                        <a:gd name="T3" fmla="*/ 0 h 339"/>
                        <a:gd name="T4" fmla="*/ 62 w 616"/>
                        <a:gd name="T5" fmla="*/ 67 h 339"/>
                        <a:gd name="T6" fmla="*/ 0 60000 65536"/>
                        <a:gd name="T7" fmla="*/ 0 60000 65536"/>
                        <a:gd name="T8" fmla="*/ 0 60000 65536"/>
                        <a:gd name="T9" fmla="*/ 0 w 616"/>
                        <a:gd name="T10" fmla="*/ 0 h 339"/>
                        <a:gd name="T11" fmla="*/ 616 w 616"/>
                        <a:gd name="T12" fmla="*/ 339 h 339"/>
                      </a:gdLst>
                      <a:ahLst/>
                      <a:cxnLst>
                        <a:cxn ang="T6">
                          <a:pos x="T0" y="T1"/>
                        </a:cxn>
                        <a:cxn ang="T7">
                          <a:pos x="T2" y="T3"/>
                        </a:cxn>
                        <a:cxn ang="T8">
                          <a:pos x="T4" y="T5"/>
                        </a:cxn>
                      </a:cxnLst>
                      <a:rect l="T9" t="T10" r="T11" b="T12"/>
                      <a:pathLst>
                        <a:path w="616" h="339">
                          <a:moveTo>
                            <a:pt x="0" y="339"/>
                          </a:moveTo>
                          <a:cubicBezTo>
                            <a:pt x="52" y="282"/>
                            <a:pt x="210" y="0"/>
                            <a:pt x="313" y="0"/>
                          </a:cubicBezTo>
                          <a:cubicBezTo>
                            <a:pt x="416" y="0"/>
                            <a:pt x="553" y="266"/>
                            <a:pt x="616" y="336"/>
                          </a:cubicBezTo>
                        </a:path>
                      </a:pathLst>
                    </a:cu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rot="10800000"/>
                    <a:lstStyle/>
                    <a:p>
                      <a:endParaRPr lang="zh-CN" altLang="en-US">
                        <a:latin typeface="微软雅黑" panose="020B0503020204020204" pitchFamily="34" charset="-122"/>
                        <a:ea typeface="微软雅黑" panose="020B0503020204020204" pitchFamily="34" charset="-122"/>
                      </a:endParaRPr>
                    </a:p>
                  </p:txBody>
                </p:sp>
                <p:sp>
                  <p:nvSpPr>
                    <p:cNvPr id="772" name="Freeform 1294"/>
                    <p:cNvSpPr>
                      <a:spLocks noChangeAspect="1"/>
                    </p:cNvSpPr>
                    <p:nvPr/>
                  </p:nvSpPr>
                  <p:spPr bwMode="auto">
                    <a:xfrm>
                      <a:off x="2385" y="3393"/>
                      <a:ext cx="40" cy="62"/>
                    </a:xfrm>
                    <a:custGeom>
                      <a:avLst/>
                      <a:gdLst>
                        <a:gd name="T0" fmla="*/ 0 w 616"/>
                        <a:gd name="T1" fmla="*/ 62 h 339"/>
                        <a:gd name="T2" fmla="*/ 20 w 616"/>
                        <a:gd name="T3" fmla="*/ 0 h 339"/>
                        <a:gd name="T4" fmla="*/ 40 w 616"/>
                        <a:gd name="T5" fmla="*/ 61 h 339"/>
                        <a:gd name="T6" fmla="*/ 0 60000 65536"/>
                        <a:gd name="T7" fmla="*/ 0 60000 65536"/>
                        <a:gd name="T8" fmla="*/ 0 60000 65536"/>
                        <a:gd name="T9" fmla="*/ 0 w 616"/>
                        <a:gd name="T10" fmla="*/ 0 h 339"/>
                        <a:gd name="T11" fmla="*/ 616 w 616"/>
                        <a:gd name="T12" fmla="*/ 339 h 339"/>
                      </a:gdLst>
                      <a:ahLst/>
                      <a:cxnLst>
                        <a:cxn ang="T6">
                          <a:pos x="T0" y="T1"/>
                        </a:cxn>
                        <a:cxn ang="T7">
                          <a:pos x="T2" y="T3"/>
                        </a:cxn>
                        <a:cxn ang="T8">
                          <a:pos x="T4" y="T5"/>
                        </a:cxn>
                      </a:cxnLst>
                      <a:rect l="T9" t="T10" r="T11" b="T12"/>
                      <a:pathLst>
                        <a:path w="616" h="339">
                          <a:moveTo>
                            <a:pt x="0" y="339"/>
                          </a:moveTo>
                          <a:cubicBezTo>
                            <a:pt x="52" y="282"/>
                            <a:pt x="210" y="0"/>
                            <a:pt x="313" y="0"/>
                          </a:cubicBezTo>
                          <a:cubicBezTo>
                            <a:pt x="416" y="0"/>
                            <a:pt x="553" y="266"/>
                            <a:pt x="616" y="336"/>
                          </a:cubicBezTo>
                        </a:path>
                      </a:pathLst>
                    </a:cu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773" name="Freeform 1295"/>
                    <p:cNvSpPr>
                      <a:spLocks noChangeAspect="1"/>
                    </p:cNvSpPr>
                    <p:nvPr/>
                  </p:nvSpPr>
                  <p:spPr bwMode="auto">
                    <a:xfrm>
                      <a:off x="2490" y="3423"/>
                      <a:ext cx="40" cy="62"/>
                    </a:xfrm>
                    <a:custGeom>
                      <a:avLst/>
                      <a:gdLst>
                        <a:gd name="T0" fmla="*/ 0 w 616"/>
                        <a:gd name="T1" fmla="*/ 62 h 339"/>
                        <a:gd name="T2" fmla="*/ 20 w 616"/>
                        <a:gd name="T3" fmla="*/ 0 h 339"/>
                        <a:gd name="T4" fmla="*/ 40 w 616"/>
                        <a:gd name="T5" fmla="*/ 61 h 339"/>
                        <a:gd name="T6" fmla="*/ 0 60000 65536"/>
                        <a:gd name="T7" fmla="*/ 0 60000 65536"/>
                        <a:gd name="T8" fmla="*/ 0 60000 65536"/>
                        <a:gd name="T9" fmla="*/ 0 w 616"/>
                        <a:gd name="T10" fmla="*/ 0 h 339"/>
                        <a:gd name="T11" fmla="*/ 616 w 616"/>
                        <a:gd name="T12" fmla="*/ 339 h 339"/>
                      </a:gdLst>
                      <a:ahLst/>
                      <a:cxnLst>
                        <a:cxn ang="T6">
                          <a:pos x="T0" y="T1"/>
                        </a:cxn>
                        <a:cxn ang="T7">
                          <a:pos x="T2" y="T3"/>
                        </a:cxn>
                        <a:cxn ang="T8">
                          <a:pos x="T4" y="T5"/>
                        </a:cxn>
                      </a:cxnLst>
                      <a:rect l="T9" t="T10" r="T11" b="T12"/>
                      <a:pathLst>
                        <a:path w="616" h="339">
                          <a:moveTo>
                            <a:pt x="0" y="339"/>
                          </a:moveTo>
                          <a:cubicBezTo>
                            <a:pt x="52" y="282"/>
                            <a:pt x="210" y="0"/>
                            <a:pt x="313" y="0"/>
                          </a:cubicBezTo>
                          <a:cubicBezTo>
                            <a:pt x="416" y="0"/>
                            <a:pt x="553" y="266"/>
                            <a:pt x="616" y="336"/>
                          </a:cubicBezTo>
                        </a:path>
                      </a:pathLst>
                    </a:cu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774" name="Freeform 1296"/>
                    <p:cNvSpPr>
                      <a:spLocks/>
                    </p:cNvSpPr>
                    <p:nvPr/>
                  </p:nvSpPr>
                  <p:spPr bwMode="auto">
                    <a:xfrm flipV="1">
                      <a:off x="2535" y="3498"/>
                      <a:ext cx="62" cy="68"/>
                    </a:xfrm>
                    <a:custGeom>
                      <a:avLst/>
                      <a:gdLst>
                        <a:gd name="T0" fmla="*/ 0 w 616"/>
                        <a:gd name="T1" fmla="*/ 68 h 339"/>
                        <a:gd name="T2" fmla="*/ 32 w 616"/>
                        <a:gd name="T3" fmla="*/ 0 h 339"/>
                        <a:gd name="T4" fmla="*/ 62 w 616"/>
                        <a:gd name="T5" fmla="*/ 67 h 339"/>
                        <a:gd name="T6" fmla="*/ 0 60000 65536"/>
                        <a:gd name="T7" fmla="*/ 0 60000 65536"/>
                        <a:gd name="T8" fmla="*/ 0 60000 65536"/>
                        <a:gd name="T9" fmla="*/ 0 w 616"/>
                        <a:gd name="T10" fmla="*/ 0 h 339"/>
                        <a:gd name="T11" fmla="*/ 616 w 616"/>
                        <a:gd name="T12" fmla="*/ 339 h 339"/>
                      </a:gdLst>
                      <a:ahLst/>
                      <a:cxnLst>
                        <a:cxn ang="T6">
                          <a:pos x="T0" y="T1"/>
                        </a:cxn>
                        <a:cxn ang="T7">
                          <a:pos x="T2" y="T3"/>
                        </a:cxn>
                        <a:cxn ang="T8">
                          <a:pos x="T4" y="T5"/>
                        </a:cxn>
                      </a:cxnLst>
                      <a:rect l="T9" t="T10" r="T11" b="T12"/>
                      <a:pathLst>
                        <a:path w="616" h="339">
                          <a:moveTo>
                            <a:pt x="0" y="339"/>
                          </a:moveTo>
                          <a:cubicBezTo>
                            <a:pt x="52" y="282"/>
                            <a:pt x="210" y="0"/>
                            <a:pt x="313" y="0"/>
                          </a:cubicBezTo>
                          <a:cubicBezTo>
                            <a:pt x="416" y="0"/>
                            <a:pt x="553" y="266"/>
                            <a:pt x="616" y="336"/>
                          </a:cubicBezTo>
                        </a:path>
                      </a:pathLst>
                    </a:cu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rot="10800000"/>
                    <a:lstStyle/>
                    <a:p>
                      <a:endParaRPr lang="zh-CN" altLang="en-US">
                        <a:latin typeface="微软雅黑" panose="020B0503020204020204" pitchFamily="34" charset="-122"/>
                        <a:ea typeface="微软雅黑" panose="020B0503020204020204" pitchFamily="34" charset="-122"/>
                      </a:endParaRPr>
                    </a:p>
                  </p:txBody>
                </p:sp>
              </p:grpSp>
              <p:grpSp>
                <p:nvGrpSpPr>
                  <p:cNvPr id="758" name="Group 1297"/>
                  <p:cNvGrpSpPr>
                    <a:grpSpLocks noChangeAspect="1"/>
                  </p:cNvGrpSpPr>
                  <p:nvPr/>
                </p:nvGrpSpPr>
                <p:grpSpPr bwMode="auto">
                  <a:xfrm rot="464162" flipV="1">
                    <a:off x="2802" y="3415"/>
                    <a:ext cx="499" cy="175"/>
                    <a:chOff x="2340" y="3393"/>
                    <a:chExt cx="467" cy="188"/>
                  </a:xfrm>
                </p:grpSpPr>
                <p:grpSp>
                  <p:nvGrpSpPr>
                    <p:cNvPr id="759" name="Group 1298"/>
                    <p:cNvGrpSpPr>
                      <a:grpSpLocks noChangeAspect="1"/>
                    </p:cNvGrpSpPr>
                    <p:nvPr/>
                  </p:nvGrpSpPr>
                  <p:grpSpPr bwMode="auto">
                    <a:xfrm>
                      <a:off x="2340" y="3393"/>
                      <a:ext cx="257" cy="173"/>
                      <a:chOff x="2340" y="3393"/>
                      <a:chExt cx="257" cy="173"/>
                    </a:xfrm>
                  </p:grpSpPr>
                  <p:sp>
                    <p:nvSpPr>
                      <p:cNvPr id="765" name="Freeform 1299"/>
                      <p:cNvSpPr>
                        <a:spLocks noChangeAspect="1"/>
                      </p:cNvSpPr>
                      <p:nvPr/>
                    </p:nvSpPr>
                    <p:spPr bwMode="auto">
                      <a:xfrm flipV="1">
                        <a:off x="2340" y="3468"/>
                        <a:ext cx="40" cy="79"/>
                      </a:xfrm>
                      <a:custGeom>
                        <a:avLst/>
                        <a:gdLst>
                          <a:gd name="T0" fmla="*/ 0 w 616"/>
                          <a:gd name="T1" fmla="*/ 79 h 339"/>
                          <a:gd name="T2" fmla="*/ 20 w 616"/>
                          <a:gd name="T3" fmla="*/ 0 h 339"/>
                          <a:gd name="T4" fmla="*/ 40 w 616"/>
                          <a:gd name="T5" fmla="*/ 78 h 339"/>
                          <a:gd name="T6" fmla="*/ 0 60000 65536"/>
                          <a:gd name="T7" fmla="*/ 0 60000 65536"/>
                          <a:gd name="T8" fmla="*/ 0 60000 65536"/>
                          <a:gd name="T9" fmla="*/ 0 w 616"/>
                          <a:gd name="T10" fmla="*/ 0 h 339"/>
                          <a:gd name="T11" fmla="*/ 616 w 616"/>
                          <a:gd name="T12" fmla="*/ 339 h 339"/>
                        </a:gdLst>
                        <a:ahLst/>
                        <a:cxnLst>
                          <a:cxn ang="T6">
                            <a:pos x="T0" y="T1"/>
                          </a:cxn>
                          <a:cxn ang="T7">
                            <a:pos x="T2" y="T3"/>
                          </a:cxn>
                          <a:cxn ang="T8">
                            <a:pos x="T4" y="T5"/>
                          </a:cxn>
                        </a:cxnLst>
                        <a:rect l="T9" t="T10" r="T11" b="T12"/>
                        <a:pathLst>
                          <a:path w="616" h="339">
                            <a:moveTo>
                              <a:pt x="0" y="339"/>
                            </a:moveTo>
                            <a:cubicBezTo>
                              <a:pt x="52" y="282"/>
                              <a:pt x="210" y="0"/>
                              <a:pt x="313" y="0"/>
                            </a:cubicBezTo>
                            <a:cubicBezTo>
                              <a:pt x="416" y="0"/>
                              <a:pt x="553" y="266"/>
                              <a:pt x="616" y="336"/>
                            </a:cubicBezTo>
                          </a:path>
                        </a:pathLst>
                      </a:cu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766" name="Freeform 1300"/>
                      <p:cNvSpPr>
                        <a:spLocks noChangeAspect="1"/>
                      </p:cNvSpPr>
                      <p:nvPr/>
                    </p:nvSpPr>
                    <p:spPr bwMode="auto">
                      <a:xfrm flipV="1">
                        <a:off x="2430" y="3468"/>
                        <a:ext cx="62" cy="68"/>
                      </a:xfrm>
                      <a:custGeom>
                        <a:avLst/>
                        <a:gdLst>
                          <a:gd name="T0" fmla="*/ 0 w 616"/>
                          <a:gd name="T1" fmla="*/ 68 h 339"/>
                          <a:gd name="T2" fmla="*/ 32 w 616"/>
                          <a:gd name="T3" fmla="*/ 0 h 339"/>
                          <a:gd name="T4" fmla="*/ 62 w 616"/>
                          <a:gd name="T5" fmla="*/ 67 h 339"/>
                          <a:gd name="T6" fmla="*/ 0 60000 65536"/>
                          <a:gd name="T7" fmla="*/ 0 60000 65536"/>
                          <a:gd name="T8" fmla="*/ 0 60000 65536"/>
                          <a:gd name="T9" fmla="*/ 0 w 616"/>
                          <a:gd name="T10" fmla="*/ 0 h 339"/>
                          <a:gd name="T11" fmla="*/ 616 w 616"/>
                          <a:gd name="T12" fmla="*/ 339 h 339"/>
                        </a:gdLst>
                        <a:ahLst/>
                        <a:cxnLst>
                          <a:cxn ang="T6">
                            <a:pos x="T0" y="T1"/>
                          </a:cxn>
                          <a:cxn ang="T7">
                            <a:pos x="T2" y="T3"/>
                          </a:cxn>
                          <a:cxn ang="T8">
                            <a:pos x="T4" y="T5"/>
                          </a:cxn>
                        </a:cxnLst>
                        <a:rect l="T9" t="T10" r="T11" b="T12"/>
                        <a:pathLst>
                          <a:path w="616" h="339">
                            <a:moveTo>
                              <a:pt x="0" y="339"/>
                            </a:moveTo>
                            <a:cubicBezTo>
                              <a:pt x="52" y="282"/>
                              <a:pt x="210" y="0"/>
                              <a:pt x="313" y="0"/>
                            </a:cubicBezTo>
                            <a:cubicBezTo>
                              <a:pt x="416" y="0"/>
                              <a:pt x="553" y="266"/>
                              <a:pt x="616" y="336"/>
                            </a:cubicBezTo>
                          </a:path>
                        </a:pathLst>
                      </a:cu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767" name="Freeform 1301"/>
                      <p:cNvSpPr>
                        <a:spLocks noChangeAspect="1"/>
                      </p:cNvSpPr>
                      <p:nvPr/>
                    </p:nvSpPr>
                    <p:spPr bwMode="auto">
                      <a:xfrm>
                        <a:off x="2385" y="3393"/>
                        <a:ext cx="40" cy="62"/>
                      </a:xfrm>
                      <a:custGeom>
                        <a:avLst/>
                        <a:gdLst>
                          <a:gd name="T0" fmla="*/ 0 w 616"/>
                          <a:gd name="T1" fmla="*/ 62 h 339"/>
                          <a:gd name="T2" fmla="*/ 20 w 616"/>
                          <a:gd name="T3" fmla="*/ 0 h 339"/>
                          <a:gd name="T4" fmla="*/ 40 w 616"/>
                          <a:gd name="T5" fmla="*/ 61 h 339"/>
                          <a:gd name="T6" fmla="*/ 0 60000 65536"/>
                          <a:gd name="T7" fmla="*/ 0 60000 65536"/>
                          <a:gd name="T8" fmla="*/ 0 60000 65536"/>
                          <a:gd name="T9" fmla="*/ 0 w 616"/>
                          <a:gd name="T10" fmla="*/ 0 h 339"/>
                          <a:gd name="T11" fmla="*/ 616 w 616"/>
                          <a:gd name="T12" fmla="*/ 339 h 339"/>
                        </a:gdLst>
                        <a:ahLst/>
                        <a:cxnLst>
                          <a:cxn ang="T6">
                            <a:pos x="T0" y="T1"/>
                          </a:cxn>
                          <a:cxn ang="T7">
                            <a:pos x="T2" y="T3"/>
                          </a:cxn>
                          <a:cxn ang="T8">
                            <a:pos x="T4" y="T5"/>
                          </a:cxn>
                        </a:cxnLst>
                        <a:rect l="T9" t="T10" r="T11" b="T12"/>
                        <a:pathLst>
                          <a:path w="616" h="339">
                            <a:moveTo>
                              <a:pt x="0" y="339"/>
                            </a:moveTo>
                            <a:cubicBezTo>
                              <a:pt x="52" y="282"/>
                              <a:pt x="210" y="0"/>
                              <a:pt x="313" y="0"/>
                            </a:cubicBezTo>
                            <a:cubicBezTo>
                              <a:pt x="416" y="0"/>
                              <a:pt x="553" y="266"/>
                              <a:pt x="616" y="336"/>
                            </a:cubicBezTo>
                          </a:path>
                        </a:pathLst>
                      </a:cu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rot="10800000"/>
                      <a:lstStyle/>
                      <a:p>
                        <a:endParaRPr lang="zh-CN" altLang="en-US">
                          <a:latin typeface="微软雅黑" panose="020B0503020204020204" pitchFamily="34" charset="-122"/>
                          <a:ea typeface="微软雅黑" panose="020B0503020204020204" pitchFamily="34" charset="-122"/>
                        </a:endParaRPr>
                      </a:p>
                    </p:txBody>
                  </p:sp>
                  <p:sp>
                    <p:nvSpPr>
                      <p:cNvPr id="768" name="Freeform 1302"/>
                      <p:cNvSpPr>
                        <a:spLocks noChangeAspect="1"/>
                      </p:cNvSpPr>
                      <p:nvPr/>
                    </p:nvSpPr>
                    <p:spPr bwMode="auto">
                      <a:xfrm>
                        <a:off x="2490" y="3423"/>
                        <a:ext cx="40" cy="62"/>
                      </a:xfrm>
                      <a:custGeom>
                        <a:avLst/>
                        <a:gdLst>
                          <a:gd name="T0" fmla="*/ 0 w 616"/>
                          <a:gd name="T1" fmla="*/ 62 h 339"/>
                          <a:gd name="T2" fmla="*/ 20 w 616"/>
                          <a:gd name="T3" fmla="*/ 0 h 339"/>
                          <a:gd name="T4" fmla="*/ 40 w 616"/>
                          <a:gd name="T5" fmla="*/ 61 h 339"/>
                          <a:gd name="T6" fmla="*/ 0 60000 65536"/>
                          <a:gd name="T7" fmla="*/ 0 60000 65536"/>
                          <a:gd name="T8" fmla="*/ 0 60000 65536"/>
                          <a:gd name="T9" fmla="*/ 0 w 616"/>
                          <a:gd name="T10" fmla="*/ 0 h 339"/>
                          <a:gd name="T11" fmla="*/ 616 w 616"/>
                          <a:gd name="T12" fmla="*/ 339 h 339"/>
                        </a:gdLst>
                        <a:ahLst/>
                        <a:cxnLst>
                          <a:cxn ang="T6">
                            <a:pos x="T0" y="T1"/>
                          </a:cxn>
                          <a:cxn ang="T7">
                            <a:pos x="T2" y="T3"/>
                          </a:cxn>
                          <a:cxn ang="T8">
                            <a:pos x="T4" y="T5"/>
                          </a:cxn>
                        </a:cxnLst>
                        <a:rect l="T9" t="T10" r="T11" b="T12"/>
                        <a:pathLst>
                          <a:path w="616" h="339">
                            <a:moveTo>
                              <a:pt x="0" y="339"/>
                            </a:moveTo>
                            <a:cubicBezTo>
                              <a:pt x="52" y="282"/>
                              <a:pt x="210" y="0"/>
                              <a:pt x="313" y="0"/>
                            </a:cubicBezTo>
                            <a:cubicBezTo>
                              <a:pt x="416" y="0"/>
                              <a:pt x="553" y="266"/>
                              <a:pt x="616" y="336"/>
                            </a:cubicBezTo>
                          </a:path>
                        </a:pathLst>
                      </a:cu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rot="10800000"/>
                      <a:lstStyle/>
                      <a:p>
                        <a:endParaRPr lang="zh-CN" altLang="en-US">
                          <a:latin typeface="微软雅黑" panose="020B0503020204020204" pitchFamily="34" charset="-122"/>
                          <a:ea typeface="微软雅黑" panose="020B0503020204020204" pitchFamily="34" charset="-122"/>
                        </a:endParaRPr>
                      </a:p>
                    </p:txBody>
                  </p:sp>
                  <p:sp>
                    <p:nvSpPr>
                      <p:cNvPr id="769" name="Freeform 1303"/>
                      <p:cNvSpPr>
                        <a:spLocks noChangeAspect="1"/>
                      </p:cNvSpPr>
                      <p:nvPr/>
                    </p:nvSpPr>
                    <p:spPr bwMode="auto">
                      <a:xfrm flipV="1">
                        <a:off x="2535" y="3498"/>
                        <a:ext cx="62" cy="68"/>
                      </a:xfrm>
                      <a:custGeom>
                        <a:avLst/>
                        <a:gdLst>
                          <a:gd name="T0" fmla="*/ 0 w 616"/>
                          <a:gd name="T1" fmla="*/ 68 h 339"/>
                          <a:gd name="T2" fmla="*/ 32 w 616"/>
                          <a:gd name="T3" fmla="*/ 0 h 339"/>
                          <a:gd name="T4" fmla="*/ 62 w 616"/>
                          <a:gd name="T5" fmla="*/ 67 h 339"/>
                          <a:gd name="T6" fmla="*/ 0 60000 65536"/>
                          <a:gd name="T7" fmla="*/ 0 60000 65536"/>
                          <a:gd name="T8" fmla="*/ 0 60000 65536"/>
                          <a:gd name="T9" fmla="*/ 0 w 616"/>
                          <a:gd name="T10" fmla="*/ 0 h 339"/>
                          <a:gd name="T11" fmla="*/ 616 w 616"/>
                          <a:gd name="T12" fmla="*/ 339 h 339"/>
                        </a:gdLst>
                        <a:ahLst/>
                        <a:cxnLst>
                          <a:cxn ang="T6">
                            <a:pos x="T0" y="T1"/>
                          </a:cxn>
                          <a:cxn ang="T7">
                            <a:pos x="T2" y="T3"/>
                          </a:cxn>
                          <a:cxn ang="T8">
                            <a:pos x="T4" y="T5"/>
                          </a:cxn>
                        </a:cxnLst>
                        <a:rect l="T9" t="T10" r="T11" b="T12"/>
                        <a:pathLst>
                          <a:path w="616" h="339">
                            <a:moveTo>
                              <a:pt x="0" y="339"/>
                            </a:moveTo>
                            <a:cubicBezTo>
                              <a:pt x="52" y="282"/>
                              <a:pt x="210" y="0"/>
                              <a:pt x="313" y="0"/>
                            </a:cubicBezTo>
                            <a:cubicBezTo>
                              <a:pt x="416" y="0"/>
                              <a:pt x="553" y="266"/>
                              <a:pt x="616" y="336"/>
                            </a:cubicBezTo>
                          </a:path>
                        </a:pathLst>
                      </a:cu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grpSp>
                <p:grpSp>
                  <p:nvGrpSpPr>
                    <p:cNvPr id="760" name="Group 1304"/>
                    <p:cNvGrpSpPr>
                      <a:grpSpLocks noChangeAspect="1"/>
                    </p:cNvGrpSpPr>
                    <p:nvPr/>
                  </p:nvGrpSpPr>
                  <p:grpSpPr bwMode="auto">
                    <a:xfrm rot="-715361">
                      <a:off x="2595" y="3408"/>
                      <a:ext cx="212" cy="173"/>
                      <a:chOff x="2865" y="3873"/>
                      <a:chExt cx="212" cy="173"/>
                    </a:xfrm>
                  </p:grpSpPr>
                  <p:sp>
                    <p:nvSpPr>
                      <p:cNvPr id="761" name="Freeform 1305"/>
                      <p:cNvSpPr>
                        <a:spLocks noChangeAspect="1"/>
                      </p:cNvSpPr>
                      <p:nvPr/>
                    </p:nvSpPr>
                    <p:spPr bwMode="auto">
                      <a:xfrm flipV="1">
                        <a:off x="2910" y="3948"/>
                        <a:ext cx="62" cy="68"/>
                      </a:xfrm>
                      <a:custGeom>
                        <a:avLst/>
                        <a:gdLst>
                          <a:gd name="T0" fmla="*/ 0 w 616"/>
                          <a:gd name="T1" fmla="*/ 68 h 339"/>
                          <a:gd name="T2" fmla="*/ 32 w 616"/>
                          <a:gd name="T3" fmla="*/ 0 h 339"/>
                          <a:gd name="T4" fmla="*/ 62 w 616"/>
                          <a:gd name="T5" fmla="*/ 67 h 339"/>
                          <a:gd name="T6" fmla="*/ 0 60000 65536"/>
                          <a:gd name="T7" fmla="*/ 0 60000 65536"/>
                          <a:gd name="T8" fmla="*/ 0 60000 65536"/>
                          <a:gd name="T9" fmla="*/ 0 w 616"/>
                          <a:gd name="T10" fmla="*/ 0 h 339"/>
                          <a:gd name="T11" fmla="*/ 616 w 616"/>
                          <a:gd name="T12" fmla="*/ 339 h 339"/>
                        </a:gdLst>
                        <a:ahLst/>
                        <a:cxnLst>
                          <a:cxn ang="T6">
                            <a:pos x="T0" y="T1"/>
                          </a:cxn>
                          <a:cxn ang="T7">
                            <a:pos x="T2" y="T3"/>
                          </a:cxn>
                          <a:cxn ang="T8">
                            <a:pos x="T4" y="T5"/>
                          </a:cxn>
                        </a:cxnLst>
                        <a:rect l="T9" t="T10" r="T11" b="T12"/>
                        <a:pathLst>
                          <a:path w="616" h="339">
                            <a:moveTo>
                              <a:pt x="0" y="339"/>
                            </a:moveTo>
                            <a:cubicBezTo>
                              <a:pt x="52" y="282"/>
                              <a:pt x="210" y="0"/>
                              <a:pt x="313" y="0"/>
                            </a:cubicBezTo>
                            <a:cubicBezTo>
                              <a:pt x="416" y="0"/>
                              <a:pt x="553" y="266"/>
                              <a:pt x="616" y="336"/>
                            </a:cubicBezTo>
                          </a:path>
                        </a:pathLst>
                      </a:cu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762" name="Freeform 1306"/>
                      <p:cNvSpPr>
                        <a:spLocks noChangeAspect="1"/>
                      </p:cNvSpPr>
                      <p:nvPr/>
                    </p:nvSpPr>
                    <p:spPr bwMode="auto">
                      <a:xfrm>
                        <a:off x="2865" y="3873"/>
                        <a:ext cx="40" cy="62"/>
                      </a:xfrm>
                      <a:custGeom>
                        <a:avLst/>
                        <a:gdLst>
                          <a:gd name="T0" fmla="*/ 0 w 616"/>
                          <a:gd name="T1" fmla="*/ 62 h 339"/>
                          <a:gd name="T2" fmla="*/ 20 w 616"/>
                          <a:gd name="T3" fmla="*/ 0 h 339"/>
                          <a:gd name="T4" fmla="*/ 40 w 616"/>
                          <a:gd name="T5" fmla="*/ 61 h 339"/>
                          <a:gd name="T6" fmla="*/ 0 60000 65536"/>
                          <a:gd name="T7" fmla="*/ 0 60000 65536"/>
                          <a:gd name="T8" fmla="*/ 0 60000 65536"/>
                          <a:gd name="T9" fmla="*/ 0 w 616"/>
                          <a:gd name="T10" fmla="*/ 0 h 339"/>
                          <a:gd name="T11" fmla="*/ 616 w 616"/>
                          <a:gd name="T12" fmla="*/ 339 h 339"/>
                        </a:gdLst>
                        <a:ahLst/>
                        <a:cxnLst>
                          <a:cxn ang="T6">
                            <a:pos x="T0" y="T1"/>
                          </a:cxn>
                          <a:cxn ang="T7">
                            <a:pos x="T2" y="T3"/>
                          </a:cxn>
                          <a:cxn ang="T8">
                            <a:pos x="T4" y="T5"/>
                          </a:cxn>
                        </a:cxnLst>
                        <a:rect l="T9" t="T10" r="T11" b="T12"/>
                        <a:pathLst>
                          <a:path w="616" h="339">
                            <a:moveTo>
                              <a:pt x="0" y="339"/>
                            </a:moveTo>
                            <a:cubicBezTo>
                              <a:pt x="52" y="282"/>
                              <a:pt x="210" y="0"/>
                              <a:pt x="313" y="0"/>
                            </a:cubicBezTo>
                            <a:cubicBezTo>
                              <a:pt x="416" y="0"/>
                              <a:pt x="553" y="266"/>
                              <a:pt x="616" y="336"/>
                            </a:cubicBezTo>
                          </a:path>
                        </a:pathLst>
                      </a:cu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rot="10800000"/>
                      <a:lstStyle/>
                      <a:p>
                        <a:endParaRPr lang="zh-CN" altLang="en-US">
                          <a:latin typeface="微软雅黑" panose="020B0503020204020204" pitchFamily="34" charset="-122"/>
                          <a:ea typeface="微软雅黑" panose="020B0503020204020204" pitchFamily="34" charset="-122"/>
                        </a:endParaRPr>
                      </a:p>
                    </p:txBody>
                  </p:sp>
                  <p:sp>
                    <p:nvSpPr>
                      <p:cNvPr id="763" name="Freeform 1307"/>
                      <p:cNvSpPr>
                        <a:spLocks noChangeAspect="1"/>
                      </p:cNvSpPr>
                      <p:nvPr/>
                    </p:nvSpPr>
                    <p:spPr bwMode="auto">
                      <a:xfrm>
                        <a:off x="2970" y="3903"/>
                        <a:ext cx="40" cy="62"/>
                      </a:xfrm>
                      <a:custGeom>
                        <a:avLst/>
                        <a:gdLst>
                          <a:gd name="T0" fmla="*/ 0 w 616"/>
                          <a:gd name="T1" fmla="*/ 62 h 339"/>
                          <a:gd name="T2" fmla="*/ 20 w 616"/>
                          <a:gd name="T3" fmla="*/ 0 h 339"/>
                          <a:gd name="T4" fmla="*/ 40 w 616"/>
                          <a:gd name="T5" fmla="*/ 61 h 339"/>
                          <a:gd name="T6" fmla="*/ 0 60000 65536"/>
                          <a:gd name="T7" fmla="*/ 0 60000 65536"/>
                          <a:gd name="T8" fmla="*/ 0 60000 65536"/>
                          <a:gd name="T9" fmla="*/ 0 w 616"/>
                          <a:gd name="T10" fmla="*/ 0 h 339"/>
                          <a:gd name="T11" fmla="*/ 616 w 616"/>
                          <a:gd name="T12" fmla="*/ 339 h 339"/>
                        </a:gdLst>
                        <a:ahLst/>
                        <a:cxnLst>
                          <a:cxn ang="T6">
                            <a:pos x="T0" y="T1"/>
                          </a:cxn>
                          <a:cxn ang="T7">
                            <a:pos x="T2" y="T3"/>
                          </a:cxn>
                          <a:cxn ang="T8">
                            <a:pos x="T4" y="T5"/>
                          </a:cxn>
                        </a:cxnLst>
                        <a:rect l="T9" t="T10" r="T11" b="T12"/>
                        <a:pathLst>
                          <a:path w="616" h="339">
                            <a:moveTo>
                              <a:pt x="0" y="339"/>
                            </a:moveTo>
                            <a:cubicBezTo>
                              <a:pt x="52" y="282"/>
                              <a:pt x="210" y="0"/>
                              <a:pt x="313" y="0"/>
                            </a:cubicBezTo>
                            <a:cubicBezTo>
                              <a:pt x="416" y="0"/>
                              <a:pt x="553" y="266"/>
                              <a:pt x="616" y="336"/>
                            </a:cubicBezTo>
                          </a:path>
                        </a:pathLst>
                      </a:cu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rot="10800000"/>
                      <a:lstStyle/>
                      <a:p>
                        <a:endParaRPr lang="zh-CN" altLang="en-US">
                          <a:latin typeface="微软雅黑" panose="020B0503020204020204" pitchFamily="34" charset="-122"/>
                          <a:ea typeface="微软雅黑" panose="020B0503020204020204" pitchFamily="34" charset="-122"/>
                        </a:endParaRPr>
                      </a:p>
                    </p:txBody>
                  </p:sp>
                  <p:sp>
                    <p:nvSpPr>
                      <p:cNvPr id="764" name="Freeform 1308"/>
                      <p:cNvSpPr>
                        <a:spLocks noChangeAspect="1"/>
                      </p:cNvSpPr>
                      <p:nvPr/>
                    </p:nvSpPr>
                    <p:spPr bwMode="auto">
                      <a:xfrm flipV="1">
                        <a:off x="3015" y="3978"/>
                        <a:ext cx="62" cy="68"/>
                      </a:xfrm>
                      <a:custGeom>
                        <a:avLst/>
                        <a:gdLst>
                          <a:gd name="T0" fmla="*/ 0 w 616"/>
                          <a:gd name="T1" fmla="*/ 68 h 339"/>
                          <a:gd name="T2" fmla="*/ 32 w 616"/>
                          <a:gd name="T3" fmla="*/ 0 h 339"/>
                          <a:gd name="T4" fmla="*/ 62 w 616"/>
                          <a:gd name="T5" fmla="*/ 67 h 339"/>
                          <a:gd name="T6" fmla="*/ 0 60000 65536"/>
                          <a:gd name="T7" fmla="*/ 0 60000 65536"/>
                          <a:gd name="T8" fmla="*/ 0 60000 65536"/>
                          <a:gd name="T9" fmla="*/ 0 w 616"/>
                          <a:gd name="T10" fmla="*/ 0 h 339"/>
                          <a:gd name="T11" fmla="*/ 616 w 616"/>
                          <a:gd name="T12" fmla="*/ 339 h 339"/>
                        </a:gdLst>
                        <a:ahLst/>
                        <a:cxnLst>
                          <a:cxn ang="T6">
                            <a:pos x="T0" y="T1"/>
                          </a:cxn>
                          <a:cxn ang="T7">
                            <a:pos x="T2" y="T3"/>
                          </a:cxn>
                          <a:cxn ang="T8">
                            <a:pos x="T4" y="T5"/>
                          </a:cxn>
                        </a:cxnLst>
                        <a:rect l="T9" t="T10" r="T11" b="T12"/>
                        <a:pathLst>
                          <a:path w="616" h="339">
                            <a:moveTo>
                              <a:pt x="0" y="339"/>
                            </a:moveTo>
                            <a:cubicBezTo>
                              <a:pt x="52" y="282"/>
                              <a:pt x="210" y="0"/>
                              <a:pt x="313" y="0"/>
                            </a:cubicBezTo>
                            <a:cubicBezTo>
                              <a:pt x="416" y="0"/>
                              <a:pt x="553" y="266"/>
                              <a:pt x="616" y="336"/>
                            </a:cubicBezTo>
                          </a:path>
                        </a:pathLst>
                      </a:cu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grpSp>
              </p:grpSp>
            </p:grpSp>
            <p:sp>
              <p:nvSpPr>
                <p:cNvPr id="679" name="Freeform 1309"/>
                <p:cNvSpPr>
                  <a:spLocks noChangeAspect="1"/>
                </p:cNvSpPr>
                <p:nvPr/>
              </p:nvSpPr>
              <p:spPr bwMode="auto">
                <a:xfrm>
                  <a:off x="3506" y="3607"/>
                  <a:ext cx="25" cy="14"/>
                </a:xfrm>
                <a:custGeom>
                  <a:avLst/>
                  <a:gdLst>
                    <a:gd name="T0" fmla="*/ 0 w 616"/>
                    <a:gd name="T1" fmla="*/ 14 h 339"/>
                    <a:gd name="T2" fmla="*/ 13 w 616"/>
                    <a:gd name="T3" fmla="*/ 0 h 339"/>
                    <a:gd name="T4" fmla="*/ 25 w 616"/>
                    <a:gd name="T5" fmla="*/ 14 h 339"/>
                    <a:gd name="T6" fmla="*/ 0 60000 65536"/>
                    <a:gd name="T7" fmla="*/ 0 60000 65536"/>
                    <a:gd name="T8" fmla="*/ 0 60000 65536"/>
                    <a:gd name="T9" fmla="*/ 0 w 616"/>
                    <a:gd name="T10" fmla="*/ 0 h 339"/>
                    <a:gd name="T11" fmla="*/ 616 w 616"/>
                    <a:gd name="T12" fmla="*/ 339 h 339"/>
                  </a:gdLst>
                  <a:ahLst/>
                  <a:cxnLst>
                    <a:cxn ang="T6">
                      <a:pos x="T0" y="T1"/>
                    </a:cxn>
                    <a:cxn ang="T7">
                      <a:pos x="T2" y="T3"/>
                    </a:cxn>
                    <a:cxn ang="T8">
                      <a:pos x="T4" y="T5"/>
                    </a:cxn>
                  </a:cxnLst>
                  <a:rect l="T9" t="T10" r="T11" b="T12"/>
                  <a:pathLst>
                    <a:path w="616" h="339">
                      <a:moveTo>
                        <a:pt x="0" y="339"/>
                      </a:moveTo>
                      <a:cubicBezTo>
                        <a:pt x="52" y="282"/>
                        <a:pt x="210" y="0"/>
                        <a:pt x="313" y="0"/>
                      </a:cubicBezTo>
                      <a:cubicBezTo>
                        <a:pt x="416" y="0"/>
                        <a:pt x="553" y="266"/>
                        <a:pt x="616" y="336"/>
                      </a:cubicBezTo>
                    </a:path>
                  </a:pathLst>
                </a:cu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grpSp>
              <p:nvGrpSpPr>
                <p:cNvPr id="680" name="Group 1310"/>
                <p:cNvGrpSpPr>
                  <a:grpSpLocks/>
                </p:cNvGrpSpPr>
                <p:nvPr/>
              </p:nvGrpSpPr>
              <p:grpSpPr bwMode="auto">
                <a:xfrm rot="-180767">
                  <a:off x="4124" y="3573"/>
                  <a:ext cx="589" cy="91"/>
                  <a:chOff x="2340" y="3393"/>
                  <a:chExt cx="1472" cy="227"/>
                </a:xfrm>
              </p:grpSpPr>
              <p:grpSp>
                <p:nvGrpSpPr>
                  <p:cNvPr id="719" name="Group 1311"/>
                  <p:cNvGrpSpPr>
                    <a:grpSpLocks/>
                  </p:cNvGrpSpPr>
                  <p:nvPr/>
                </p:nvGrpSpPr>
                <p:grpSpPr bwMode="auto">
                  <a:xfrm rot="-454711">
                    <a:off x="3300" y="3432"/>
                    <a:ext cx="257" cy="173"/>
                    <a:chOff x="2340" y="3393"/>
                    <a:chExt cx="257" cy="173"/>
                  </a:xfrm>
                </p:grpSpPr>
                <p:sp>
                  <p:nvSpPr>
                    <p:cNvPr id="750" name="Freeform 1312"/>
                    <p:cNvSpPr>
                      <a:spLocks noChangeAspect="1"/>
                    </p:cNvSpPr>
                    <p:nvPr/>
                  </p:nvSpPr>
                  <p:spPr bwMode="auto">
                    <a:xfrm flipV="1">
                      <a:off x="2340" y="3468"/>
                      <a:ext cx="40" cy="79"/>
                    </a:xfrm>
                    <a:custGeom>
                      <a:avLst/>
                      <a:gdLst>
                        <a:gd name="T0" fmla="*/ 0 w 616"/>
                        <a:gd name="T1" fmla="*/ 79 h 339"/>
                        <a:gd name="T2" fmla="*/ 20 w 616"/>
                        <a:gd name="T3" fmla="*/ 0 h 339"/>
                        <a:gd name="T4" fmla="*/ 40 w 616"/>
                        <a:gd name="T5" fmla="*/ 78 h 339"/>
                        <a:gd name="T6" fmla="*/ 0 60000 65536"/>
                        <a:gd name="T7" fmla="*/ 0 60000 65536"/>
                        <a:gd name="T8" fmla="*/ 0 60000 65536"/>
                        <a:gd name="T9" fmla="*/ 0 w 616"/>
                        <a:gd name="T10" fmla="*/ 0 h 339"/>
                        <a:gd name="T11" fmla="*/ 616 w 616"/>
                        <a:gd name="T12" fmla="*/ 339 h 339"/>
                      </a:gdLst>
                      <a:ahLst/>
                      <a:cxnLst>
                        <a:cxn ang="T6">
                          <a:pos x="T0" y="T1"/>
                        </a:cxn>
                        <a:cxn ang="T7">
                          <a:pos x="T2" y="T3"/>
                        </a:cxn>
                        <a:cxn ang="T8">
                          <a:pos x="T4" y="T5"/>
                        </a:cxn>
                      </a:cxnLst>
                      <a:rect l="T9" t="T10" r="T11" b="T12"/>
                      <a:pathLst>
                        <a:path w="616" h="339">
                          <a:moveTo>
                            <a:pt x="0" y="339"/>
                          </a:moveTo>
                          <a:cubicBezTo>
                            <a:pt x="52" y="282"/>
                            <a:pt x="210" y="0"/>
                            <a:pt x="313" y="0"/>
                          </a:cubicBezTo>
                          <a:cubicBezTo>
                            <a:pt x="416" y="0"/>
                            <a:pt x="553" y="266"/>
                            <a:pt x="616" y="336"/>
                          </a:cubicBezTo>
                        </a:path>
                      </a:pathLst>
                    </a:cu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rot="10800000"/>
                    <a:lstStyle/>
                    <a:p>
                      <a:endParaRPr lang="zh-CN" altLang="en-US">
                        <a:latin typeface="微软雅黑" panose="020B0503020204020204" pitchFamily="34" charset="-122"/>
                        <a:ea typeface="微软雅黑" panose="020B0503020204020204" pitchFamily="34" charset="-122"/>
                      </a:endParaRPr>
                    </a:p>
                  </p:txBody>
                </p:sp>
                <p:sp>
                  <p:nvSpPr>
                    <p:cNvPr id="751" name="Freeform 1313"/>
                    <p:cNvSpPr>
                      <a:spLocks/>
                    </p:cNvSpPr>
                    <p:nvPr/>
                  </p:nvSpPr>
                  <p:spPr bwMode="auto">
                    <a:xfrm flipV="1">
                      <a:off x="2430" y="3468"/>
                      <a:ext cx="62" cy="68"/>
                    </a:xfrm>
                    <a:custGeom>
                      <a:avLst/>
                      <a:gdLst>
                        <a:gd name="T0" fmla="*/ 0 w 616"/>
                        <a:gd name="T1" fmla="*/ 68 h 339"/>
                        <a:gd name="T2" fmla="*/ 32 w 616"/>
                        <a:gd name="T3" fmla="*/ 0 h 339"/>
                        <a:gd name="T4" fmla="*/ 62 w 616"/>
                        <a:gd name="T5" fmla="*/ 67 h 339"/>
                        <a:gd name="T6" fmla="*/ 0 60000 65536"/>
                        <a:gd name="T7" fmla="*/ 0 60000 65536"/>
                        <a:gd name="T8" fmla="*/ 0 60000 65536"/>
                        <a:gd name="T9" fmla="*/ 0 w 616"/>
                        <a:gd name="T10" fmla="*/ 0 h 339"/>
                        <a:gd name="T11" fmla="*/ 616 w 616"/>
                        <a:gd name="T12" fmla="*/ 339 h 339"/>
                      </a:gdLst>
                      <a:ahLst/>
                      <a:cxnLst>
                        <a:cxn ang="T6">
                          <a:pos x="T0" y="T1"/>
                        </a:cxn>
                        <a:cxn ang="T7">
                          <a:pos x="T2" y="T3"/>
                        </a:cxn>
                        <a:cxn ang="T8">
                          <a:pos x="T4" y="T5"/>
                        </a:cxn>
                      </a:cxnLst>
                      <a:rect l="T9" t="T10" r="T11" b="T12"/>
                      <a:pathLst>
                        <a:path w="616" h="339">
                          <a:moveTo>
                            <a:pt x="0" y="339"/>
                          </a:moveTo>
                          <a:cubicBezTo>
                            <a:pt x="52" y="282"/>
                            <a:pt x="210" y="0"/>
                            <a:pt x="313" y="0"/>
                          </a:cubicBezTo>
                          <a:cubicBezTo>
                            <a:pt x="416" y="0"/>
                            <a:pt x="553" y="266"/>
                            <a:pt x="616" y="336"/>
                          </a:cubicBezTo>
                        </a:path>
                      </a:pathLst>
                    </a:cu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rot="10800000"/>
                    <a:lstStyle/>
                    <a:p>
                      <a:endParaRPr lang="zh-CN" altLang="en-US">
                        <a:latin typeface="微软雅黑" panose="020B0503020204020204" pitchFamily="34" charset="-122"/>
                        <a:ea typeface="微软雅黑" panose="020B0503020204020204" pitchFamily="34" charset="-122"/>
                      </a:endParaRPr>
                    </a:p>
                  </p:txBody>
                </p:sp>
                <p:sp>
                  <p:nvSpPr>
                    <p:cNvPr id="752" name="Freeform 1314"/>
                    <p:cNvSpPr>
                      <a:spLocks noChangeAspect="1"/>
                    </p:cNvSpPr>
                    <p:nvPr/>
                  </p:nvSpPr>
                  <p:spPr bwMode="auto">
                    <a:xfrm>
                      <a:off x="2385" y="3393"/>
                      <a:ext cx="40" cy="62"/>
                    </a:xfrm>
                    <a:custGeom>
                      <a:avLst/>
                      <a:gdLst>
                        <a:gd name="T0" fmla="*/ 0 w 616"/>
                        <a:gd name="T1" fmla="*/ 62 h 339"/>
                        <a:gd name="T2" fmla="*/ 20 w 616"/>
                        <a:gd name="T3" fmla="*/ 0 h 339"/>
                        <a:gd name="T4" fmla="*/ 40 w 616"/>
                        <a:gd name="T5" fmla="*/ 61 h 339"/>
                        <a:gd name="T6" fmla="*/ 0 60000 65536"/>
                        <a:gd name="T7" fmla="*/ 0 60000 65536"/>
                        <a:gd name="T8" fmla="*/ 0 60000 65536"/>
                        <a:gd name="T9" fmla="*/ 0 w 616"/>
                        <a:gd name="T10" fmla="*/ 0 h 339"/>
                        <a:gd name="T11" fmla="*/ 616 w 616"/>
                        <a:gd name="T12" fmla="*/ 339 h 339"/>
                      </a:gdLst>
                      <a:ahLst/>
                      <a:cxnLst>
                        <a:cxn ang="T6">
                          <a:pos x="T0" y="T1"/>
                        </a:cxn>
                        <a:cxn ang="T7">
                          <a:pos x="T2" y="T3"/>
                        </a:cxn>
                        <a:cxn ang="T8">
                          <a:pos x="T4" y="T5"/>
                        </a:cxn>
                      </a:cxnLst>
                      <a:rect l="T9" t="T10" r="T11" b="T12"/>
                      <a:pathLst>
                        <a:path w="616" h="339">
                          <a:moveTo>
                            <a:pt x="0" y="339"/>
                          </a:moveTo>
                          <a:cubicBezTo>
                            <a:pt x="52" y="282"/>
                            <a:pt x="210" y="0"/>
                            <a:pt x="313" y="0"/>
                          </a:cubicBezTo>
                          <a:cubicBezTo>
                            <a:pt x="416" y="0"/>
                            <a:pt x="553" y="266"/>
                            <a:pt x="616" y="336"/>
                          </a:cubicBezTo>
                        </a:path>
                      </a:pathLst>
                    </a:cu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753" name="Freeform 1315"/>
                    <p:cNvSpPr>
                      <a:spLocks noChangeAspect="1"/>
                    </p:cNvSpPr>
                    <p:nvPr/>
                  </p:nvSpPr>
                  <p:spPr bwMode="auto">
                    <a:xfrm>
                      <a:off x="2490" y="3423"/>
                      <a:ext cx="40" cy="62"/>
                    </a:xfrm>
                    <a:custGeom>
                      <a:avLst/>
                      <a:gdLst>
                        <a:gd name="T0" fmla="*/ 0 w 616"/>
                        <a:gd name="T1" fmla="*/ 62 h 339"/>
                        <a:gd name="T2" fmla="*/ 20 w 616"/>
                        <a:gd name="T3" fmla="*/ 0 h 339"/>
                        <a:gd name="T4" fmla="*/ 40 w 616"/>
                        <a:gd name="T5" fmla="*/ 61 h 339"/>
                        <a:gd name="T6" fmla="*/ 0 60000 65536"/>
                        <a:gd name="T7" fmla="*/ 0 60000 65536"/>
                        <a:gd name="T8" fmla="*/ 0 60000 65536"/>
                        <a:gd name="T9" fmla="*/ 0 w 616"/>
                        <a:gd name="T10" fmla="*/ 0 h 339"/>
                        <a:gd name="T11" fmla="*/ 616 w 616"/>
                        <a:gd name="T12" fmla="*/ 339 h 339"/>
                      </a:gdLst>
                      <a:ahLst/>
                      <a:cxnLst>
                        <a:cxn ang="T6">
                          <a:pos x="T0" y="T1"/>
                        </a:cxn>
                        <a:cxn ang="T7">
                          <a:pos x="T2" y="T3"/>
                        </a:cxn>
                        <a:cxn ang="T8">
                          <a:pos x="T4" y="T5"/>
                        </a:cxn>
                      </a:cxnLst>
                      <a:rect l="T9" t="T10" r="T11" b="T12"/>
                      <a:pathLst>
                        <a:path w="616" h="339">
                          <a:moveTo>
                            <a:pt x="0" y="339"/>
                          </a:moveTo>
                          <a:cubicBezTo>
                            <a:pt x="52" y="282"/>
                            <a:pt x="210" y="0"/>
                            <a:pt x="313" y="0"/>
                          </a:cubicBezTo>
                          <a:cubicBezTo>
                            <a:pt x="416" y="0"/>
                            <a:pt x="553" y="266"/>
                            <a:pt x="616" y="336"/>
                          </a:cubicBezTo>
                        </a:path>
                      </a:pathLst>
                    </a:cu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754" name="Freeform 1316"/>
                    <p:cNvSpPr>
                      <a:spLocks/>
                    </p:cNvSpPr>
                    <p:nvPr/>
                  </p:nvSpPr>
                  <p:spPr bwMode="auto">
                    <a:xfrm flipV="1">
                      <a:off x="2535" y="3498"/>
                      <a:ext cx="62" cy="68"/>
                    </a:xfrm>
                    <a:custGeom>
                      <a:avLst/>
                      <a:gdLst>
                        <a:gd name="T0" fmla="*/ 0 w 616"/>
                        <a:gd name="T1" fmla="*/ 68 h 339"/>
                        <a:gd name="T2" fmla="*/ 32 w 616"/>
                        <a:gd name="T3" fmla="*/ 0 h 339"/>
                        <a:gd name="T4" fmla="*/ 62 w 616"/>
                        <a:gd name="T5" fmla="*/ 67 h 339"/>
                        <a:gd name="T6" fmla="*/ 0 60000 65536"/>
                        <a:gd name="T7" fmla="*/ 0 60000 65536"/>
                        <a:gd name="T8" fmla="*/ 0 60000 65536"/>
                        <a:gd name="T9" fmla="*/ 0 w 616"/>
                        <a:gd name="T10" fmla="*/ 0 h 339"/>
                        <a:gd name="T11" fmla="*/ 616 w 616"/>
                        <a:gd name="T12" fmla="*/ 339 h 339"/>
                      </a:gdLst>
                      <a:ahLst/>
                      <a:cxnLst>
                        <a:cxn ang="T6">
                          <a:pos x="T0" y="T1"/>
                        </a:cxn>
                        <a:cxn ang="T7">
                          <a:pos x="T2" y="T3"/>
                        </a:cxn>
                        <a:cxn ang="T8">
                          <a:pos x="T4" y="T5"/>
                        </a:cxn>
                      </a:cxnLst>
                      <a:rect l="T9" t="T10" r="T11" b="T12"/>
                      <a:pathLst>
                        <a:path w="616" h="339">
                          <a:moveTo>
                            <a:pt x="0" y="339"/>
                          </a:moveTo>
                          <a:cubicBezTo>
                            <a:pt x="52" y="282"/>
                            <a:pt x="210" y="0"/>
                            <a:pt x="313" y="0"/>
                          </a:cubicBezTo>
                          <a:cubicBezTo>
                            <a:pt x="416" y="0"/>
                            <a:pt x="553" y="266"/>
                            <a:pt x="616" y="336"/>
                          </a:cubicBezTo>
                        </a:path>
                      </a:pathLst>
                    </a:cu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rot="10800000"/>
                    <a:lstStyle/>
                    <a:p>
                      <a:endParaRPr lang="zh-CN" altLang="en-US">
                        <a:latin typeface="微软雅黑" panose="020B0503020204020204" pitchFamily="34" charset="-122"/>
                        <a:ea typeface="微软雅黑" panose="020B0503020204020204" pitchFamily="34" charset="-122"/>
                      </a:endParaRPr>
                    </a:p>
                  </p:txBody>
                </p:sp>
              </p:grpSp>
              <p:grpSp>
                <p:nvGrpSpPr>
                  <p:cNvPr id="720" name="Group 1317"/>
                  <p:cNvGrpSpPr>
                    <a:grpSpLocks/>
                  </p:cNvGrpSpPr>
                  <p:nvPr/>
                </p:nvGrpSpPr>
                <p:grpSpPr bwMode="auto">
                  <a:xfrm>
                    <a:off x="2340" y="3393"/>
                    <a:ext cx="467" cy="188"/>
                    <a:chOff x="2340" y="3393"/>
                    <a:chExt cx="467" cy="188"/>
                  </a:xfrm>
                </p:grpSpPr>
                <p:grpSp>
                  <p:nvGrpSpPr>
                    <p:cNvPr id="739" name="Group 1318"/>
                    <p:cNvGrpSpPr>
                      <a:grpSpLocks/>
                    </p:cNvGrpSpPr>
                    <p:nvPr/>
                  </p:nvGrpSpPr>
                  <p:grpSpPr bwMode="auto">
                    <a:xfrm>
                      <a:off x="2340" y="3393"/>
                      <a:ext cx="257" cy="173"/>
                      <a:chOff x="2340" y="3393"/>
                      <a:chExt cx="257" cy="173"/>
                    </a:xfrm>
                  </p:grpSpPr>
                  <p:sp>
                    <p:nvSpPr>
                      <p:cNvPr id="745" name="Freeform 1319"/>
                      <p:cNvSpPr>
                        <a:spLocks noChangeAspect="1"/>
                      </p:cNvSpPr>
                      <p:nvPr/>
                    </p:nvSpPr>
                    <p:spPr bwMode="auto">
                      <a:xfrm flipV="1">
                        <a:off x="2340" y="3468"/>
                        <a:ext cx="40" cy="79"/>
                      </a:xfrm>
                      <a:custGeom>
                        <a:avLst/>
                        <a:gdLst>
                          <a:gd name="T0" fmla="*/ 0 w 616"/>
                          <a:gd name="T1" fmla="*/ 79 h 339"/>
                          <a:gd name="T2" fmla="*/ 20 w 616"/>
                          <a:gd name="T3" fmla="*/ 0 h 339"/>
                          <a:gd name="T4" fmla="*/ 40 w 616"/>
                          <a:gd name="T5" fmla="*/ 78 h 339"/>
                          <a:gd name="T6" fmla="*/ 0 60000 65536"/>
                          <a:gd name="T7" fmla="*/ 0 60000 65536"/>
                          <a:gd name="T8" fmla="*/ 0 60000 65536"/>
                          <a:gd name="T9" fmla="*/ 0 w 616"/>
                          <a:gd name="T10" fmla="*/ 0 h 339"/>
                          <a:gd name="T11" fmla="*/ 616 w 616"/>
                          <a:gd name="T12" fmla="*/ 339 h 339"/>
                        </a:gdLst>
                        <a:ahLst/>
                        <a:cxnLst>
                          <a:cxn ang="T6">
                            <a:pos x="T0" y="T1"/>
                          </a:cxn>
                          <a:cxn ang="T7">
                            <a:pos x="T2" y="T3"/>
                          </a:cxn>
                          <a:cxn ang="T8">
                            <a:pos x="T4" y="T5"/>
                          </a:cxn>
                        </a:cxnLst>
                        <a:rect l="T9" t="T10" r="T11" b="T12"/>
                        <a:pathLst>
                          <a:path w="616" h="339">
                            <a:moveTo>
                              <a:pt x="0" y="339"/>
                            </a:moveTo>
                            <a:cubicBezTo>
                              <a:pt x="52" y="282"/>
                              <a:pt x="210" y="0"/>
                              <a:pt x="313" y="0"/>
                            </a:cubicBezTo>
                            <a:cubicBezTo>
                              <a:pt x="416" y="0"/>
                              <a:pt x="553" y="266"/>
                              <a:pt x="616" y="336"/>
                            </a:cubicBezTo>
                          </a:path>
                        </a:pathLst>
                      </a:cu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rot="10800000"/>
                      <a:lstStyle/>
                      <a:p>
                        <a:endParaRPr lang="zh-CN" altLang="en-US">
                          <a:latin typeface="微软雅黑" panose="020B0503020204020204" pitchFamily="34" charset="-122"/>
                          <a:ea typeface="微软雅黑" panose="020B0503020204020204" pitchFamily="34" charset="-122"/>
                        </a:endParaRPr>
                      </a:p>
                    </p:txBody>
                  </p:sp>
                  <p:sp>
                    <p:nvSpPr>
                      <p:cNvPr id="746" name="Freeform 1320"/>
                      <p:cNvSpPr>
                        <a:spLocks/>
                      </p:cNvSpPr>
                      <p:nvPr/>
                    </p:nvSpPr>
                    <p:spPr bwMode="auto">
                      <a:xfrm flipV="1">
                        <a:off x="2430" y="3468"/>
                        <a:ext cx="62" cy="68"/>
                      </a:xfrm>
                      <a:custGeom>
                        <a:avLst/>
                        <a:gdLst>
                          <a:gd name="T0" fmla="*/ 0 w 616"/>
                          <a:gd name="T1" fmla="*/ 68 h 339"/>
                          <a:gd name="T2" fmla="*/ 32 w 616"/>
                          <a:gd name="T3" fmla="*/ 0 h 339"/>
                          <a:gd name="T4" fmla="*/ 62 w 616"/>
                          <a:gd name="T5" fmla="*/ 67 h 339"/>
                          <a:gd name="T6" fmla="*/ 0 60000 65536"/>
                          <a:gd name="T7" fmla="*/ 0 60000 65536"/>
                          <a:gd name="T8" fmla="*/ 0 60000 65536"/>
                          <a:gd name="T9" fmla="*/ 0 w 616"/>
                          <a:gd name="T10" fmla="*/ 0 h 339"/>
                          <a:gd name="T11" fmla="*/ 616 w 616"/>
                          <a:gd name="T12" fmla="*/ 339 h 339"/>
                        </a:gdLst>
                        <a:ahLst/>
                        <a:cxnLst>
                          <a:cxn ang="T6">
                            <a:pos x="T0" y="T1"/>
                          </a:cxn>
                          <a:cxn ang="T7">
                            <a:pos x="T2" y="T3"/>
                          </a:cxn>
                          <a:cxn ang="T8">
                            <a:pos x="T4" y="T5"/>
                          </a:cxn>
                        </a:cxnLst>
                        <a:rect l="T9" t="T10" r="T11" b="T12"/>
                        <a:pathLst>
                          <a:path w="616" h="339">
                            <a:moveTo>
                              <a:pt x="0" y="339"/>
                            </a:moveTo>
                            <a:cubicBezTo>
                              <a:pt x="52" y="282"/>
                              <a:pt x="210" y="0"/>
                              <a:pt x="313" y="0"/>
                            </a:cubicBezTo>
                            <a:cubicBezTo>
                              <a:pt x="416" y="0"/>
                              <a:pt x="553" y="266"/>
                              <a:pt x="616" y="336"/>
                            </a:cubicBezTo>
                          </a:path>
                        </a:pathLst>
                      </a:cu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rot="10800000"/>
                      <a:lstStyle/>
                      <a:p>
                        <a:endParaRPr lang="zh-CN" altLang="en-US">
                          <a:latin typeface="微软雅黑" panose="020B0503020204020204" pitchFamily="34" charset="-122"/>
                          <a:ea typeface="微软雅黑" panose="020B0503020204020204" pitchFamily="34" charset="-122"/>
                        </a:endParaRPr>
                      </a:p>
                    </p:txBody>
                  </p:sp>
                  <p:sp>
                    <p:nvSpPr>
                      <p:cNvPr id="747" name="Freeform 1321"/>
                      <p:cNvSpPr>
                        <a:spLocks noChangeAspect="1"/>
                      </p:cNvSpPr>
                      <p:nvPr/>
                    </p:nvSpPr>
                    <p:spPr bwMode="auto">
                      <a:xfrm>
                        <a:off x="2385" y="3393"/>
                        <a:ext cx="40" cy="62"/>
                      </a:xfrm>
                      <a:custGeom>
                        <a:avLst/>
                        <a:gdLst>
                          <a:gd name="T0" fmla="*/ 0 w 616"/>
                          <a:gd name="T1" fmla="*/ 62 h 339"/>
                          <a:gd name="T2" fmla="*/ 20 w 616"/>
                          <a:gd name="T3" fmla="*/ 0 h 339"/>
                          <a:gd name="T4" fmla="*/ 40 w 616"/>
                          <a:gd name="T5" fmla="*/ 61 h 339"/>
                          <a:gd name="T6" fmla="*/ 0 60000 65536"/>
                          <a:gd name="T7" fmla="*/ 0 60000 65536"/>
                          <a:gd name="T8" fmla="*/ 0 60000 65536"/>
                          <a:gd name="T9" fmla="*/ 0 w 616"/>
                          <a:gd name="T10" fmla="*/ 0 h 339"/>
                          <a:gd name="T11" fmla="*/ 616 w 616"/>
                          <a:gd name="T12" fmla="*/ 339 h 339"/>
                        </a:gdLst>
                        <a:ahLst/>
                        <a:cxnLst>
                          <a:cxn ang="T6">
                            <a:pos x="T0" y="T1"/>
                          </a:cxn>
                          <a:cxn ang="T7">
                            <a:pos x="T2" y="T3"/>
                          </a:cxn>
                          <a:cxn ang="T8">
                            <a:pos x="T4" y="T5"/>
                          </a:cxn>
                        </a:cxnLst>
                        <a:rect l="T9" t="T10" r="T11" b="T12"/>
                        <a:pathLst>
                          <a:path w="616" h="339">
                            <a:moveTo>
                              <a:pt x="0" y="339"/>
                            </a:moveTo>
                            <a:cubicBezTo>
                              <a:pt x="52" y="282"/>
                              <a:pt x="210" y="0"/>
                              <a:pt x="313" y="0"/>
                            </a:cubicBezTo>
                            <a:cubicBezTo>
                              <a:pt x="416" y="0"/>
                              <a:pt x="553" y="266"/>
                              <a:pt x="616" y="336"/>
                            </a:cubicBezTo>
                          </a:path>
                        </a:pathLst>
                      </a:cu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748" name="Freeform 1322"/>
                      <p:cNvSpPr>
                        <a:spLocks noChangeAspect="1"/>
                      </p:cNvSpPr>
                      <p:nvPr/>
                    </p:nvSpPr>
                    <p:spPr bwMode="auto">
                      <a:xfrm>
                        <a:off x="2490" y="3423"/>
                        <a:ext cx="40" cy="62"/>
                      </a:xfrm>
                      <a:custGeom>
                        <a:avLst/>
                        <a:gdLst>
                          <a:gd name="T0" fmla="*/ 0 w 616"/>
                          <a:gd name="T1" fmla="*/ 62 h 339"/>
                          <a:gd name="T2" fmla="*/ 20 w 616"/>
                          <a:gd name="T3" fmla="*/ 0 h 339"/>
                          <a:gd name="T4" fmla="*/ 40 w 616"/>
                          <a:gd name="T5" fmla="*/ 61 h 339"/>
                          <a:gd name="T6" fmla="*/ 0 60000 65536"/>
                          <a:gd name="T7" fmla="*/ 0 60000 65536"/>
                          <a:gd name="T8" fmla="*/ 0 60000 65536"/>
                          <a:gd name="T9" fmla="*/ 0 w 616"/>
                          <a:gd name="T10" fmla="*/ 0 h 339"/>
                          <a:gd name="T11" fmla="*/ 616 w 616"/>
                          <a:gd name="T12" fmla="*/ 339 h 339"/>
                        </a:gdLst>
                        <a:ahLst/>
                        <a:cxnLst>
                          <a:cxn ang="T6">
                            <a:pos x="T0" y="T1"/>
                          </a:cxn>
                          <a:cxn ang="T7">
                            <a:pos x="T2" y="T3"/>
                          </a:cxn>
                          <a:cxn ang="T8">
                            <a:pos x="T4" y="T5"/>
                          </a:cxn>
                        </a:cxnLst>
                        <a:rect l="T9" t="T10" r="T11" b="T12"/>
                        <a:pathLst>
                          <a:path w="616" h="339">
                            <a:moveTo>
                              <a:pt x="0" y="339"/>
                            </a:moveTo>
                            <a:cubicBezTo>
                              <a:pt x="52" y="282"/>
                              <a:pt x="210" y="0"/>
                              <a:pt x="313" y="0"/>
                            </a:cubicBezTo>
                            <a:cubicBezTo>
                              <a:pt x="416" y="0"/>
                              <a:pt x="553" y="266"/>
                              <a:pt x="616" y="336"/>
                            </a:cubicBezTo>
                          </a:path>
                        </a:pathLst>
                      </a:cu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749" name="Freeform 1323"/>
                      <p:cNvSpPr>
                        <a:spLocks/>
                      </p:cNvSpPr>
                      <p:nvPr/>
                    </p:nvSpPr>
                    <p:spPr bwMode="auto">
                      <a:xfrm flipV="1">
                        <a:off x="2535" y="3498"/>
                        <a:ext cx="62" cy="68"/>
                      </a:xfrm>
                      <a:custGeom>
                        <a:avLst/>
                        <a:gdLst>
                          <a:gd name="T0" fmla="*/ 0 w 616"/>
                          <a:gd name="T1" fmla="*/ 68 h 339"/>
                          <a:gd name="T2" fmla="*/ 32 w 616"/>
                          <a:gd name="T3" fmla="*/ 0 h 339"/>
                          <a:gd name="T4" fmla="*/ 62 w 616"/>
                          <a:gd name="T5" fmla="*/ 67 h 339"/>
                          <a:gd name="T6" fmla="*/ 0 60000 65536"/>
                          <a:gd name="T7" fmla="*/ 0 60000 65536"/>
                          <a:gd name="T8" fmla="*/ 0 60000 65536"/>
                          <a:gd name="T9" fmla="*/ 0 w 616"/>
                          <a:gd name="T10" fmla="*/ 0 h 339"/>
                          <a:gd name="T11" fmla="*/ 616 w 616"/>
                          <a:gd name="T12" fmla="*/ 339 h 339"/>
                        </a:gdLst>
                        <a:ahLst/>
                        <a:cxnLst>
                          <a:cxn ang="T6">
                            <a:pos x="T0" y="T1"/>
                          </a:cxn>
                          <a:cxn ang="T7">
                            <a:pos x="T2" y="T3"/>
                          </a:cxn>
                          <a:cxn ang="T8">
                            <a:pos x="T4" y="T5"/>
                          </a:cxn>
                        </a:cxnLst>
                        <a:rect l="T9" t="T10" r="T11" b="T12"/>
                        <a:pathLst>
                          <a:path w="616" h="339">
                            <a:moveTo>
                              <a:pt x="0" y="339"/>
                            </a:moveTo>
                            <a:cubicBezTo>
                              <a:pt x="52" y="282"/>
                              <a:pt x="210" y="0"/>
                              <a:pt x="313" y="0"/>
                            </a:cubicBezTo>
                            <a:cubicBezTo>
                              <a:pt x="416" y="0"/>
                              <a:pt x="553" y="266"/>
                              <a:pt x="616" y="336"/>
                            </a:cubicBezTo>
                          </a:path>
                        </a:pathLst>
                      </a:cu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rot="10800000"/>
                      <a:lstStyle/>
                      <a:p>
                        <a:endParaRPr lang="zh-CN" altLang="en-US">
                          <a:latin typeface="微软雅黑" panose="020B0503020204020204" pitchFamily="34" charset="-122"/>
                          <a:ea typeface="微软雅黑" panose="020B0503020204020204" pitchFamily="34" charset="-122"/>
                        </a:endParaRPr>
                      </a:p>
                    </p:txBody>
                  </p:sp>
                </p:grpSp>
                <p:grpSp>
                  <p:nvGrpSpPr>
                    <p:cNvPr id="740" name="Group 1324"/>
                    <p:cNvGrpSpPr>
                      <a:grpSpLocks/>
                    </p:cNvGrpSpPr>
                    <p:nvPr/>
                  </p:nvGrpSpPr>
                  <p:grpSpPr bwMode="auto">
                    <a:xfrm rot="-715361">
                      <a:off x="2595" y="3408"/>
                      <a:ext cx="212" cy="173"/>
                      <a:chOff x="2865" y="3873"/>
                      <a:chExt cx="212" cy="173"/>
                    </a:xfrm>
                  </p:grpSpPr>
                  <p:sp>
                    <p:nvSpPr>
                      <p:cNvPr id="741" name="Freeform 1325"/>
                      <p:cNvSpPr>
                        <a:spLocks/>
                      </p:cNvSpPr>
                      <p:nvPr/>
                    </p:nvSpPr>
                    <p:spPr bwMode="auto">
                      <a:xfrm flipV="1">
                        <a:off x="2910" y="3948"/>
                        <a:ext cx="62" cy="68"/>
                      </a:xfrm>
                      <a:custGeom>
                        <a:avLst/>
                        <a:gdLst>
                          <a:gd name="T0" fmla="*/ 0 w 616"/>
                          <a:gd name="T1" fmla="*/ 68 h 339"/>
                          <a:gd name="T2" fmla="*/ 32 w 616"/>
                          <a:gd name="T3" fmla="*/ 0 h 339"/>
                          <a:gd name="T4" fmla="*/ 62 w 616"/>
                          <a:gd name="T5" fmla="*/ 67 h 339"/>
                          <a:gd name="T6" fmla="*/ 0 60000 65536"/>
                          <a:gd name="T7" fmla="*/ 0 60000 65536"/>
                          <a:gd name="T8" fmla="*/ 0 60000 65536"/>
                          <a:gd name="T9" fmla="*/ 0 w 616"/>
                          <a:gd name="T10" fmla="*/ 0 h 339"/>
                          <a:gd name="T11" fmla="*/ 616 w 616"/>
                          <a:gd name="T12" fmla="*/ 339 h 339"/>
                        </a:gdLst>
                        <a:ahLst/>
                        <a:cxnLst>
                          <a:cxn ang="T6">
                            <a:pos x="T0" y="T1"/>
                          </a:cxn>
                          <a:cxn ang="T7">
                            <a:pos x="T2" y="T3"/>
                          </a:cxn>
                          <a:cxn ang="T8">
                            <a:pos x="T4" y="T5"/>
                          </a:cxn>
                        </a:cxnLst>
                        <a:rect l="T9" t="T10" r="T11" b="T12"/>
                        <a:pathLst>
                          <a:path w="616" h="339">
                            <a:moveTo>
                              <a:pt x="0" y="339"/>
                            </a:moveTo>
                            <a:cubicBezTo>
                              <a:pt x="52" y="282"/>
                              <a:pt x="210" y="0"/>
                              <a:pt x="313" y="0"/>
                            </a:cubicBezTo>
                            <a:cubicBezTo>
                              <a:pt x="416" y="0"/>
                              <a:pt x="553" y="266"/>
                              <a:pt x="616" y="336"/>
                            </a:cubicBezTo>
                          </a:path>
                        </a:pathLst>
                      </a:cu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rot="10800000"/>
                      <a:lstStyle/>
                      <a:p>
                        <a:endParaRPr lang="zh-CN" altLang="en-US">
                          <a:latin typeface="微软雅黑" panose="020B0503020204020204" pitchFamily="34" charset="-122"/>
                          <a:ea typeface="微软雅黑" panose="020B0503020204020204" pitchFamily="34" charset="-122"/>
                        </a:endParaRPr>
                      </a:p>
                    </p:txBody>
                  </p:sp>
                  <p:sp>
                    <p:nvSpPr>
                      <p:cNvPr id="742" name="Freeform 1326"/>
                      <p:cNvSpPr>
                        <a:spLocks noChangeAspect="1"/>
                      </p:cNvSpPr>
                      <p:nvPr/>
                    </p:nvSpPr>
                    <p:spPr bwMode="auto">
                      <a:xfrm>
                        <a:off x="2865" y="3873"/>
                        <a:ext cx="40" cy="62"/>
                      </a:xfrm>
                      <a:custGeom>
                        <a:avLst/>
                        <a:gdLst>
                          <a:gd name="T0" fmla="*/ 0 w 616"/>
                          <a:gd name="T1" fmla="*/ 62 h 339"/>
                          <a:gd name="T2" fmla="*/ 20 w 616"/>
                          <a:gd name="T3" fmla="*/ 0 h 339"/>
                          <a:gd name="T4" fmla="*/ 40 w 616"/>
                          <a:gd name="T5" fmla="*/ 61 h 339"/>
                          <a:gd name="T6" fmla="*/ 0 60000 65536"/>
                          <a:gd name="T7" fmla="*/ 0 60000 65536"/>
                          <a:gd name="T8" fmla="*/ 0 60000 65536"/>
                          <a:gd name="T9" fmla="*/ 0 w 616"/>
                          <a:gd name="T10" fmla="*/ 0 h 339"/>
                          <a:gd name="T11" fmla="*/ 616 w 616"/>
                          <a:gd name="T12" fmla="*/ 339 h 339"/>
                        </a:gdLst>
                        <a:ahLst/>
                        <a:cxnLst>
                          <a:cxn ang="T6">
                            <a:pos x="T0" y="T1"/>
                          </a:cxn>
                          <a:cxn ang="T7">
                            <a:pos x="T2" y="T3"/>
                          </a:cxn>
                          <a:cxn ang="T8">
                            <a:pos x="T4" y="T5"/>
                          </a:cxn>
                        </a:cxnLst>
                        <a:rect l="T9" t="T10" r="T11" b="T12"/>
                        <a:pathLst>
                          <a:path w="616" h="339">
                            <a:moveTo>
                              <a:pt x="0" y="339"/>
                            </a:moveTo>
                            <a:cubicBezTo>
                              <a:pt x="52" y="282"/>
                              <a:pt x="210" y="0"/>
                              <a:pt x="313" y="0"/>
                            </a:cubicBezTo>
                            <a:cubicBezTo>
                              <a:pt x="416" y="0"/>
                              <a:pt x="553" y="266"/>
                              <a:pt x="616" y="336"/>
                            </a:cubicBezTo>
                          </a:path>
                        </a:pathLst>
                      </a:cu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743" name="Freeform 1327"/>
                      <p:cNvSpPr>
                        <a:spLocks noChangeAspect="1"/>
                      </p:cNvSpPr>
                      <p:nvPr/>
                    </p:nvSpPr>
                    <p:spPr bwMode="auto">
                      <a:xfrm>
                        <a:off x="2970" y="3903"/>
                        <a:ext cx="40" cy="62"/>
                      </a:xfrm>
                      <a:custGeom>
                        <a:avLst/>
                        <a:gdLst>
                          <a:gd name="T0" fmla="*/ 0 w 616"/>
                          <a:gd name="T1" fmla="*/ 62 h 339"/>
                          <a:gd name="T2" fmla="*/ 20 w 616"/>
                          <a:gd name="T3" fmla="*/ 0 h 339"/>
                          <a:gd name="T4" fmla="*/ 40 w 616"/>
                          <a:gd name="T5" fmla="*/ 61 h 339"/>
                          <a:gd name="T6" fmla="*/ 0 60000 65536"/>
                          <a:gd name="T7" fmla="*/ 0 60000 65536"/>
                          <a:gd name="T8" fmla="*/ 0 60000 65536"/>
                          <a:gd name="T9" fmla="*/ 0 w 616"/>
                          <a:gd name="T10" fmla="*/ 0 h 339"/>
                          <a:gd name="T11" fmla="*/ 616 w 616"/>
                          <a:gd name="T12" fmla="*/ 339 h 339"/>
                        </a:gdLst>
                        <a:ahLst/>
                        <a:cxnLst>
                          <a:cxn ang="T6">
                            <a:pos x="T0" y="T1"/>
                          </a:cxn>
                          <a:cxn ang="T7">
                            <a:pos x="T2" y="T3"/>
                          </a:cxn>
                          <a:cxn ang="T8">
                            <a:pos x="T4" y="T5"/>
                          </a:cxn>
                        </a:cxnLst>
                        <a:rect l="T9" t="T10" r="T11" b="T12"/>
                        <a:pathLst>
                          <a:path w="616" h="339">
                            <a:moveTo>
                              <a:pt x="0" y="339"/>
                            </a:moveTo>
                            <a:cubicBezTo>
                              <a:pt x="52" y="282"/>
                              <a:pt x="210" y="0"/>
                              <a:pt x="313" y="0"/>
                            </a:cubicBezTo>
                            <a:cubicBezTo>
                              <a:pt x="416" y="0"/>
                              <a:pt x="553" y="266"/>
                              <a:pt x="616" y="336"/>
                            </a:cubicBezTo>
                          </a:path>
                        </a:pathLst>
                      </a:cu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744" name="Freeform 1328"/>
                      <p:cNvSpPr>
                        <a:spLocks/>
                      </p:cNvSpPr>
                      <p:nvPr/>
                    </p:nvSpPr>
                    <p:spPr bwMode="auto">
                      <a:xfrm flipV="1">
                        <a:off x="3015" y="3978"/>
                        <a:ext cx="62" cy="68"/>
                      </a:xfrm>
                      <a:custGeom>
                        <a:avLst/>
                        <a:gdLst>
                          <a:gd name="T0" fmla="*/ 0 w 616"/>
                          <a:gd name="T1" fmla="*/ 68 h 339"/>
                          <a:gd name="T2" fmla="*/ 32 w 616"/>
                          <a:gd name="T3" fmla="*/ 0 h 339"/>
                          <a:gd name="T4" fmla="*/ 62 w 616"/>
                          <a:gd name="T5" fmla="*/ 67 h 339"/>
                          <a:gd name="T6" fmla="*/ 0 60000 65536"/>
                          <a:gd name="T7" fmla="*/ 0 60000 65536"/>
                          <a:gd name="T8" fmla="*/ 0 60000 65536"/>
                          <a:gd name="T9" fmla="*/ 0 w 616"/>
                          <a:gd name="T10" fmla="*/ 0 h 339"/>
                          <a:gd name="T11" fmla="*/ 616 w 616"/>
                          <a:gd name="T12" fmla="*/ 339 h 339"/>
                        </a:gdLst>
                        <a:ahLst/>
                        <a:cxnLst>
                          <a:cxn ang="T6">
                            <a:pos x="T0" y="T1"/>
                          </a:cxn>
                          <a:cxn ang="T7">
                            <a:pos x="T2" y="T3"/>
                          </a:cxn>
                          <a:cxn ang="T8">
                            <a:pos x="T4" y="T5"/>
                          </a:cxn>
                        </a:cxnLst>
                        <a:rect l="T9" t="T10" r="T11" b="T12"/>
                        <a:pathLst>
                          <a:path w="616" h="339">
                            <a:moveTo>
                              <a:pt x="0" y="339"/>
                            </a:moveTo>
                            <a:cubicBezTo>
                              <a:pt x="52" y="282"/>
                              <a:pt x="210" y="0"/>
                              <a:pt x="313" y="0"/>
                            </a:cubicBezTo>
                            <a:cubicBezTo>
                              <a:pt x="416" y="0"/>
                              <a:pt x="553" y="266"/>
                              <a:pt x="616" y="336"/>
                            </a:cubicBezTo>
                          </a:path>
                        </a:pathLst>
                      </a:cu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rot="10800000"/>
                      <a:lstStyle/>
                      <a:p>
                        <a:endParaRPr lang="zh-CN" altLang="en-US">
                          <a:latin typeface="微软雅黑" panose="020B0503020204020204" pitchFamily="34" charset="-122"/>
                          <a:ea typeface="微软雅黑" panose="020B0503020204020204" pitchFamily="34" charset="-122"/>
                        </a:endParaRPr>
                      </a:p>
                    </p:txBody>
                  </p:sp>
                </p:grpSp>
              </p:grpSp>
              <p:grpSp>
                <p:nvGrpSpPr>
                  <p:cNvPr id="721" name="Group 1329"/>
                  <p:cNvGrpSpPr>
                    <a:grpSpLocks/>
                  </p:cNvGrpSpPr>
                  <p:nvPr/>
                </p:nvGrpSpPr>
                <p:grpSpPr bwMode="auto">
                  <a:xfrm>
                    <a:off x="3555" y="3447"/>
                    <a:ext cx="257" cy="173"/>
                    <a:chOff x="2340" y="3393"/>
                    <a:chExt cx="257" cy="173"/>
                  </a:xfrm>
                </p:grpSpPr>
                <p:sp>
                  <p:nvSpPr>
                    <p:cNvPr id="734" name="Freeform 1330"/>
                    <p:cNvSpPr>
                      <a:spLocks noChangeAspect="1"/>
                    </p:cNvSpPr>
                    <p:nvPr/>
                  </p:nvSpPr>
                  <p:spPr bwMode="auto">
                    <a:xfrm flipV="1">
                      <a:off x="2340" y="3468"/>
                      <a:ext cx="40" cy="79"/>
                    </a:xfrm>
                    <a:custGeom>
                      <a:avLst/>
                      <a:gdLst>
                        <a:gd name="T0" fmla="*/ 0 w 616"/>
                        <a:gd name="T1" fmla="*/ 79 h 339"/>
                        <a:gd name="T2" fmla="*/ 20 w 616"/>
                        <a:gd name="T3" fmla="*/ 0 h 339"/>
                        <a:gd name="T4" fmla="*/ 40 w 616"/>
                        <a:gd name="T5" fmla="*/ 78 h 339"/>
                        <a:gd name="T6" fmla="*/ 0 60000 65536"/>
                        <a:gd name="T7" fmla="*/ 0 60000 65536"/>
                        <a:gd name="T8" fmla="*/ 0 60000 65536"/>
                        <a:gd name="T9" fmla="*/ 0 w 616"/>
                        <a:gd name="T10" fmla="*/ 0 h 339"/>
                        <a:gd name="T11" fmla="*/ 616 w 616"/>
                        <a:gd name="T12" fmla="*/ 339 h 339"/>
                      </a:gdLst>
                      <a:ahLst/>
                      <a:cxnLst>
                        <a:cxn ang="T6">
                          <a:pos x="T0" y="T1"/>
                        </a:cxn>
                        <a:cxn ang="T7">
                          <a:pos x="T2" y="T3"/>
                        </a:cxn>
                        <a:cxn ang="T8">
                          <a:pos x="T4" y="T5"/>
                        </a:cxn>
                      </a:cxnLst>
                      <a:rect l="T9" t="T10" r="T11" b="T12"/>
                      <a:pathLst>
                        <a:path w="616" h="339">
                          <a:moveTo>
                            <a:pt x="0" y="339"/>
                          </a:moveTo>
                          <a:cubicBezTo>
                            <a:pt x="52" y="282"/>
                            <a:pt x="210" y="0"/>
                            <a:pt x="313" y="0"/>
                          </a:cubicBezTo>
                          <a:cubicBezTo>
                            <a:pt x="416" y="0"/>
                            <a:pt x="553" y="266"/>
                            <a:pt x="616" y="336"/>
                          </a:cubicBezTo>
                        </a:path>
                      </a:pathLst>
                    </a:cu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rot="10800000"/>
                    <a:lstStyle/>
                    <a:p>
                      <a:endParaRPr lang="zh-CN" altLang="en-US">
                        <a:latin typeface="微软雅黑" panose="020B0503020204020204" pitchFamily="34" charset="-122"/>
                        <a:ea typeface="微软雅黑" panose="020B0503020204020204" pitchFamily="34" charset="-122"/>
                      </a:endParaRPr>
                    </a:p>
                  </p:txBody>
                </p:sp>
                <p:sp>
                  <p:nvSpPr>
                    <p:cNvPr id="735" name="Freeform 1331"/>
                    <p:cNvSpPr>
                      <a:spLocks/>
                    </p:cNvSpPr>
                    <p:nvPr/>
                  </p:nvSpPr>
                  <p:spPr bwMode="auto">
                    <a:xfrm flipV="1">
                      <a:off x="2430" y="3468"/>
                      <a:ext cx="62" cy="68"/>
                    </a:xfrm>
                    <a:custGeom>
                      <a:avLst/>
                      <a:gdLst>
                        <a:gd name="T0" fmla="*/ 0 w 616"/>
                        <a:gd name="T1" fmla="*/ 68 h 339"/>
                        <a:gd name="T2" fmla="*/ 32 w 616"/>
                        <a:gd name="T3" fmla="*/ 0 h 339"/>
                        <a:gd name="T4" fmla="*/ 62 w 616"/>
                        <a:gd name="T5" fmla="*/ 67 h 339"/>
                        <a:gd name="T6" fmla="*/ 0 60000 65536"/>
                        <a:gd name="T7" fmla="*/ 0 60000 65536"/>
                        <a:gd name="T8" fmla="*/ 0 60000 65536"/>
                        <a:gd name="T9" fmla="*/ 0 w 616"/>
                        <a:gd name="T10" fmla="*/ 0 h 339"/>
                        <a:gd name="T11" fmla="*/ 616 w 616"/>
                        <a:gd name="T12" fmla="*/ 339 h 339"/>
                      </a:gdLst>
                      <a:ahLst/>
                      <a:cxnLst>
                        <a:cxn ang="T6">
                          <a:pos x="T0" y="T1"/>
                        </a:cxn>
                        <a:cxn ang="T7">
                          <a:pos x="T2" y="T3"/>
                        </a:cxn>
                        <a:cxn ang="T8">
                          <a:pos x="T4" y="T5"/>
                        </a:cxn>
                      </a:cxnLst>
                      <a:rect l="T9" t="T10" r="T11" b="T12"/>
                      <a:pathLst>
                        <a:path w="616" h="339">
                          <a:moveTo>
                            <a:pt x="0" y="339"/>
                          </a:moveTo>
                          <a:cubicBezTo>
                            <a:pt x="52" y="282"/>
                            <a:pt x="210" y="0"/>
                            <a:pt x="313" y="0"/>
                          </a:cubicBezTo>
                          <a:cubicBezTo>
                            <a:pt x="416" y="0"/>
                            <a:pt x="553" y="266"/>
                            <a:pt x="616" y="336"/>
                          </a:cubicBezTo>
                        </a:path>
                      </a:pathLst>
                    </a:cu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rot="10800000"/>
                    <a:lstStyle/>
                    <a:p>
                      <a:endParaRPr lang="zh-CN" altLang="en-US">
                        <a:latin typeface="微软雅黑" panose="020B0503020204020204" pitchFamily="34" charset="-122"/>
                        <a:ea typeface="微软雅黑" panose="020B0503020204020204" pitchFamily="34" charset="-122"/>
                      </a:endParaRPr>
                    </a:p>
                  </p:txBody>
                </p:sp>
                <p:sp>
                  <p:nvSpPr>
                    <p:cNvPr id="736" name="Freeform 1332"/>
                    <p:cNvSpPr>
                      <a:spLocks noChangeAspect="1"/>
                    </p:cNvSpPr>
                    <p:nvPr/>
                  </p:nvSpPr>
                  <p:spPr bwMode="auto">
                    <a:xfrm>
                      <a:off x="2385" y="3393"/>
                      <a:ext cx="40" cy="62"/>
                    </a:xfrm>
                    <a:custGeom>
                      <a:avLst/>
                      <a:gdLst>
                        <a:gd name="T0" fmla="*/ 0 w 616"/>
                        <a:gd name="T1" fmla="*/ 62 h 339"/>
                        <a:gd name="T2" fmla="*/ 20 w 616"/>
                        <a:gd name="T3" fmla="*/ 0 h 339"/>
                        <a:gd name="T4" fmla="*/ 40 w 616"/>
                        <a:gd name="T5" fmla="*/ 61 h 339"/>
                        <a:gd name="T6" fmla="*/ 0 60000 65536"/>
                        <a:gd name="T7" fmla="*/ 0 60000 65536"/>
                        <a:gd name="T8" fmla="*/ 0 60000 65536"/>
                        <a:gd name="T9" fmla="*/ 0 w 616"/>
                        <a:gd name="T10" fmla="*/ 0 h 339"/>
                        <a:gd name="T11" fmla="*/ 616 w 616"/>
                        <a:gd name="T12" fmla="*/ 339 h 339"/>
                      </a:gdLst>
                      <a:ahLst/>
                      <a:cxnLst>
                        <a:cxn ang="T6">
                          <a:pos x="T0" y="T1"/>
                        </a:cxn>
                        <a:cxn ang="T7">
                          <a:pos x="T2" y="T3"/>
                        </a:cxn>
                        <a:cxn ang="T8">
                          <a:pos x="T4" y="T5"/>
                        </a:cxn>
                      </a:cxnLst>
                      <a:rect l="T9" t="T10" r="T11" b="T12"/>
                      <a:pathLst>
                        <a:path w="616" h="339">
                          <a:moveTo>
                            <a:pt x="0" y="339"/>
                          </a:moveTo>
                          <a:cubicBezTo>
                            <a:pt x="52" y="282"/>
                            <a:pt x="210" y="0"/>
                            <a:pt x="313" y="0"/>
                          </a:cubicBezTo>
                          <a:cubicBezTo>
                            <a:pt x="416" y="0"/>
                            <a:pt x="553" y="266"/>
                            <a:pt x="616" y="336"/>
                          </a:cubicBezTo>
                        </a:path>
                      </a:pathLst>
                    </a:cu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737" name="Freeform 1333"/>
                    <p:cNvSpPr>
                      <a:spLocks noChangeAspect="1"/>
                    </p:cNvSpPr>
                    <p:nvPr/>
                  </p:nvSpPr>
                  <p:spPr bwMode="auto">
                    <a:xfrm>
                      <a:off x="2490" y="3423"/>
                      <a:ext cx="40" cy="62"/>
                    </a:xfrm>
                    <a:custGeom>
                      <a:avLst/>
                      <a:gdLst>
                        <a:gd name="T0" fmla="*/ 0 w 616"/>
                        <a:gd name="T1" fmla="*/ 62 h 339"/>
                        <a:gd name="T2" fmla="*/ 20 w 616"/>
                        <a:gd name="T3" fmla="*/ 0 h 339"/>
                        <a:gd name="T4" fmla="*/ 40 w 616"/>
                        <a:gd name="T5" fmla="*/ 61 h 339"/>
                        <a:gd name="T6" fmla="*/ 0 60000 65536"/>
                        <a:gd name="T7" fmla="*/ 0 60000 65536"/>
                        <a:gd name="T8" fmla="*/ 0 60000 65536"/>
                        <a:gd name="T9" fmla="*/ 0 w 616"/>
                        <a:gd name="T10" fmla="*/ 0 h 339"/>
                        <a:gd name="T11" fmla="*/ 616 w 616"/>
                        <a:gd name="T12" fmla="*/ 339 h 339"/>
                      </a:gdLst>
                      <a:ahLst/>
                      <a:cxnLst>
                        <a:cxn ang="T6">
                          <a:pos x="T0" y="T1"/>
                        </a:cxn>
                        <a:cxn ang="T7">
                          <a:pos x="T2" y="T3"/>
                        </a:cxn>
                        <a:cxn ang="T8">
                          <a:pos x="T4" y="T5"/>
                        </a:cxn>
                      </a:cxnLst>
                      <a:rect l="T9" t="T10" r="T11" b="T12"/>
                      <a:pathLst>
                        <a:path w="616" h="339">
                          <a:moveTo>
                            <a:pt x="0" y="339"/>
                          </a:moveTo>
                          <a:cubicBezTo>
                            <a:pt x="52" y="282"/>
                            <a:pt x="210" y="0"/>
                            <a:pt x="313" y="0"/>
                          </a:cubicBezTo>
                          <a:cubicBezTo>
                            <a:pt x="416" y="0"/>
                            <a:pt x="553" y="266"/>
                            <a:pt x="616" y="336"/>
                          </a:cubicBezTo>
                        </a:path>
                      </a:pathLst>
                    </a:cu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738" name="Freeform 1334"/>
                    <p:cNvSpPr>
                      <a:spLocks/>
                    </p:cNvSpPr>
                    <p:nvPr/>
                  </p:nvSpPr>
                  <p:spPr bwMode="auto">
                    <a:xfrm flipV="1">
                      <a:off x="2535" y="3498"/>
                      <a:ext cx="62" cy="68"/>
                    </a:xfrm>
                    <a:custGeom>
                      <a:avLst/>
                      <a:gdLst>
                        <a:gd name="T0" fmla="*/ 0 w 616"/>
                        <a:gd name="T1" fmla="*/ 68 h 339"/>
                        <a:gd name="T2" fmla="*/ 32 w 616"/>
                        <a:gd name="T3" fmla="*/ 0 h 339"/>
                        <a:gd name="T4" fmla="*/ 62 w 616"/>
                        <a:gd name="T5" fmla="*/ 67 h 339"/>
                        <a:gd name="T6" fmla="*/ 0 60000 65536"/>
                        <a:gd name="T7" fmla="*/ 0 60000 65536"/>
                        <a:gd name="T8" fmla="*/ 0 60000 65536"/>
                        <a:gd name="T9" fmla="*/ 0 w 616"/>
                        <a:gd name="T10" fmla="*/ 0 h 339"/>
                        <a:gd name="T11" fmla="*/ 616 w 616"/>
                        <a:gd name="T12" fmla="*/ 339 h 339"/>
                      </a:gdLst>
                      <a:ahLst/>
                      <a:cxnLst>
                        <a:cxn ang="T6">
                          <a:pos x="T0" y="T1"/>
                        </a:cxn>
                        <a:cxn ang="T7">
                          <a:pos x="T2" y="T3"/>
                        </a:cxn>
                        <a:cxn ang="T8">
                          <a:pos x="T4" y="T5"/>
                        </a:cxn>
                      </a:cxnLst>
                      <a:rect l="T9" t="T10" r="T11" b="T12"/>
                      <a:pathLst>
                        <a:path w="616" h="339">
                          <a:moveTo>
                            <a:pt x="0" y="339"/>
                          </a:moveTo>
                          <a:cubicBezTo>
                            <a:pt x="52" y="282"/>
                            <a:pt x="210" y="0"/>
                            <a:pt x="313" y="0"/>
                          </a:cubicBezTo>
                          <a:cubicBezTo>
                            <a:pt x="416" y="0"/>
                            <a:pt x="553" y="266"/>
                            <a:pt x="616" y="336"/>
                          </a:cubicBezTo>
                        </a:path>
                      </a:pathLst>
                    </a:cu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rot="10800000"/>
                    <a:lstStyle/>
                    <a:p>
                      <a:endParaRPr lang="zh-CN" altLang="en-US">
                        <a:latin typeface="微软雅黑" panose="020B0503020204020204" pitchFamily="34" charset="-122"/>
                        <a:ea typeface="微软雅黑" panose="020B0503020204020204" pitchFamily="34" charset="-122"/>
                      </a:endParaRPr>
                    </a:p>
                  </p:txBody>
                </p:sp>
              </p:grpSp>
              <p:grpSp>
                <p:nvGrpSpPr>
                  <p:cNvPr id="722" name="Group 1335"/>
                  <p:cNvGrpSpPr>
                    <a:grpSpLocks noChangeAspect="1"/>
                  </p:cNvGrpSpPr>
                  <p:nvPr/>
                </p:nvGrpSpPr>
                <p:grpSpPr bwMode="auto">
                  <a:xfrm rot="464162" flipV="1">
                    <a:off x="2802" y="3415"/>
                    <a:ext cx="499" cy="175"/>
                    <a:chOff x="2340" y="3393"/>
                    <a:chExt cx="467" cy="188"/>
                  </a:xfrm>
                </p:grpSpPr>
                <p:grpSp>
                  <p:nvGrpSpPr>
                    <p:cNvPr id="723" name="Group 1336"/>
                    <p:cNvGrpSpPr>
                      <a:grpSpLocks noChangeAspect="1"/>
                    </p:cNvGrpSpPr>
                    <p:nvPr/>
                  </p:nvGrpSpPr>
                  <p:grpSpPr bwMode="auto">
                    <a:xfrm>
                      <a:off x="2340" y="3393"/>
                      <a:ext cx="257" cy="173"/>
                      <a:chOff x="2340" y="3393"/>
                      <a:chExt cx="257" cy="173"/>
                    </a:xfrm>
                  </p:grpSpPr>
                  <p:sp>
                    <p:nvSpPr>
                      <p:cNvPr id="729" name="Freeform 1337"/>
                      <p:cNvSpPr>
                        <a:spLocks noChangeAspect="1"/>
                      </p:cNvSpPr>
                      <p:nvPr/>
                    </p:nvSpPr>
                    <p:spPr bwMode="auto">
                      <a:xfrm flipV="1">
                        <a:off x="2340" y="3468"/>
                        <a:ext cx="40" cy="79"/>
                      </a:xfrm>
                      <a:custGeom>
                        <a:avLst/>
                        <a:gdLst>
                          <a:gd name="T0" fmla="*/ 0 w 616"/>
                          <a:gd name="T1" fmla="*/ 79 h 339"/>
                          <a:gd name="T2" fmla="*/ 20 w 616"/>
                          <a:gd name="T3" fmla="*/ 0 h 339"/>
                          <a:gd name="T4" fmla="*/ 40 w 616"/>
                          <a:gd name="T5" fmla="*/ 78 h 339"/>
                          <a:gd name="T6" fmla="*/ 0 60000 65536"/>
                          <a:gd name="T7" fmla="*/ 0 60000 65536"/>
                          <a:gd name="T8" fmla="*/ 0 60000 65536"/>
                          <a:gd name="T9" fmla="*/ 0 w 616"/>
                          <a:gd name="T10" fmla="*/ 0 h 339"/>
                          <a:gd name="T11" fmla="*/ 616 w 616"/>
                          <a:gd name="T12" fmla="*/ 339 h 339"/>
                        </a:gdLst>
                        <a:ahLst/>
                        <a:cxnLst>
                          <a:cxn ang="T6">
                            <a:pos x="T0" y="T1"/>
                          </a:cxn>
                          <a:cxn ang="T7">
                            <a:pos x="T2" y="T3"/>
                          </a:cxn>
                          <a:cxn ang="T8">
                            <a:pos x="T4" y="T5"/>
                          </a:cxn>
                        </a:cxnLst>
                        <a:rect l="T9" t="T10" r="T11" b="T12"/>
                        <a:pathLst>
                          <a:path w="616" h="339">
                            <a:moveTo>
                              <a:pt x="0" y="339"/>
                            </a:moveTo>
                            <a:cubicBezTo>
                              <a:pt x="52" y="282"/>
                              <a:pt x="210" y="0"/>
                              <a:pt x="313" y="0"/>
                            </a:cubicBezTo>
                            <a:cubicBezTo>
                              <a:pt x="416" y="0"/>
                              <a:pt x="553" y="266"/>
                              <a:pt x="616" y="336"/>
                            </a:cubicBezTo>
                          </a:path>
                        </a:pathLst>
                      </a:cu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730" name="Freeform 1338"/>
                      <p:cNvSpPr>
                        <a:spLocks noChangeAspect="1"/>
                      </p:cNvSpPr>
                      <p:nvPr/>
                    </p:nvSpPr>
                    <p:spPr bwMode="auto">
                      <a:xfrm flipV="1">
                        <a:off x="2430" y="3468"/>
                        <a:ext cx="62" cy="68"/>
                      </a:xfrm>
                      <a:custGeom>
                        <a:avLst/>
                        <a:gdLst>
                          <a:gd name="T0" fmla="*/ 0 w 616"/>
                          <a:gd name="T1" fmla="*/ 68 h 339"/>
                          <a:gd name="T2" fmla="*/ 32 w 616"/>
                          <a:gd name="T3" fmla="*/ 0 h 339"/>
                          <a:gd name="T4" fmla="*/ 62 w 616"/>
                          <a:gd name="T5" fmla="*/ 67 h 339"/>
                          <a:gd name="T6" fmla="*/ 0 60000 65536"/>
                          <a:gd name="T7" fmla="*/ 0 60000 65536"/>
                          <a:gd name="T8" fmla="*/ 0 60000 65536"/>
                          <a:gd name="T9" fmla="*/ 0 w 616"/>
                          <a:gd name="T10" fmla="*/ 0 h 339"/>
                          <a:gd name="T11" fmla="*/ 616 w 616"/>
                          <a:gd name="T12" fmla="*/ 339 h 339"/>
                        </a:gdLst>
                        <a:ahLst/>
                        <a:cxnLst>
                          <a:cxn ang="T6">
                            <a:pos x="T0" y="T1"/>
                          </a:cxn>
                          <a:cxn ang="T7">
                            <a:pos x="T2" y="T3"/>
                          </a:cxn>
                          <a:cxn ang="T8">
                            <a:pos x="T4" y="T5"/>
                          </a:cxn>
                        </a:cxnLst>
                        <a:rect l="T9" t="T10" r="T11" b="T12"/>
                        <a:pathLst>
                          <a:path w="616" h="339">
                            <a:moveTo>
                              <a:pt x="0" y="339"/>
                            </a:moveTo>
                            <a:cubicBezTo>
                              <a:pt x="52" y="282"/>
                              <a:pt x="210" y="0"/>
                              <a:pt x="313" y="0"/>
                            </a:cubicBezTo>
                            <a:cubicBezTo>
                              <a:pt x="416" y="0"/>
                              <a:pt x="553" y="266"/>
                              <a:pt x="616" y="336"/>
                            </a:cubicBezTo>
                          </a:path>
                        </a:pathLst>
                      </a:cu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731" name="Freeform 1339"/>
                      <p:cNvSpPr>
                        <a:spLocks noChangeAspect="1"/>
                      </p:cNvSpPr>
                      <p:nvPr/>
                    </p:nvSpPr>
                    <p:spPr bwMode="auto">
                      <a:xfrm>
                        <a:off x="2385" y="3393"/>
                        <a:ext cx="40" cy="62"/>
                      </a:xfrm>
                      <a:custGeom>
                        <a:avLst/>
                        <a:gdLst>
                          <a:gd name="T0" fmla="*/ 0 w 616"/>
                          <a:gd name="T1" fmla="*/ 62 h 339"/>
                          <a:gd name="T2" fmla="*/ 20 w 616"/>
                          <a:gd name="T3" fmla="*/ 0 h 339"/>
                          <a:gd name="T4" fmla="*/ 40 w 616"/>
                          <a:gd name="T5" fmla="*/ 61 h 339"/>
                          <a:gd name="T6" fmla="*/ 0 60000 65536"/>
                          <a:gd name="T7" fmla="*/ 0 60000 65536"/>
                          <a:gd name="T8" fmla="*/ 0 60000 65536"/>
                          <a:gd name="T9" fmla="*/ 0 w 616"/>
                          <a:gd name="T10" fmla="*/ 0 h 339"/>
                          <a:gd name="T11" fmla="*/ 616 w 616"/>
                          <a:gd name="T12" fmla="*/ 339 h 339"/>
                        </a:gdLst>
                        <a:ahLst/>
                        <a:cxnLst>
                          <a:cxn ang="T6">
                            <a:pos x="T0" y="T1"/>
                          </a:cxn>
                          <a:cxn ang="T7">
                            <a:pos x="T2" y="T3"/>
                          </a:cxn>
                          <a:cxn ang="T8">
                            <a:pos x="T4" y="T5"/>
                          </a:cxn>
                        </a:cxnLst>
                        <a:rect l="T9" t="T10" r="T11" b="T12"/>
                        <a:pathLst>
                          <a:path w="616" h="339">
                            <a:moveTo>
                              <a:pt x="0" y="339"/>
                            </a:moveTo>
                            <a:cubicBezTo>
                              <a:pt x="52" y="282"/>
                              <a:pt x="210" y="0"/>
                              <a:pt x="313" y="0"/>
                            </a:cubicBezTo>
                            <a:cubicBezTo>
                              <a:pt x="416" y="0"/>
                              <a:pt x="553" y="266"/>
                              <a:pt x="616" y="336"/>
                            </a:cubicBezTo>
                          </a:path>
                        </a:pathLst>
                      </a:cu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rot="10800000"/>
                      <a:lstStyle/>
                      <a:p>
                        <a:endParaRPr lang="zh-CN" altLang="en-US">
                          <a:latin typeface="微软雅黑" panose="020B0503020204020204" pitchFamily="34" charset="-122"/>
                          <a:ea typeface="微软雅黑" panose="020B0503020204020204" pitchFamily="34" charset="-122"/>
                        </a:endParaRPr>
                      </a:p>
                    </p:txBody>
                  </p:sp>
                  <p:sp>
                    <p:nvSpPr>
                      <p:cNvPr id="732" name="Freeform 1340"/>
                      <p:cNvSpPr>
                        <a:spLocks noChangeAspect="1"/>
                      </p:cNvSpPr>
                      <p:nvPr/>
                    </p:nvSpPr>
                    <p:spPr bwMode="auto">
                      <a:xfrm>
                        <a:off x="2490" y="3423"/>
                        <a:ext cx="40" cy="62"/>
                      </a:xfrm>
                      <a:custGeom>
                        <a:avLst/>
                        <a:gdLst>
                          <a:gd name="T0" fmla="*/ 0 w 616"/>
                          <a:gd name="T1" fmla="*/ 62 h 339"/>
                          <a:gd name="T2" fmla="*/ 20 w 616"/>
                          <a:gd name="T3" fmla="*/ 0 h 339"/>
                          <a:gd name="T4" fmla="*/ 40 w 616"/>
                          <a:gd name="T5" fmla="*/ 61 h 339"/>
                          <a:gd name="T6" fmla="*/ 0 60000 65536"/>
                          <a:gd name="T7" fmla="*/ 0 60000 65536"/>
                          <a:gd name="T8" fmla="*/ 0 60000 65536"/>
                          <a:gd name="T9" fmla="*/ 0 w 616"/>
                          <a:gd name="T10" fmla="*/ 0 h 339"/>
                          <a:gd name="T11" fmla="*/ 616 w 616"/>
                          <a:gd name="T12" fmla="*/ 339 h 339"/>
                        </a:gdLst>
                        <a:ahLst/>
                        <a:cxnLst>
                          <a:cxn ang="T6">
                            <a:pos x="T0" y="T1"/>
                          </a:cxn>
                          <a:cxn ang="T7">
                            <a:pos x="T2" y="T3"/>
                          </a:cxn>
                          <a:cxn ang="T8">
                            <a:pos x="T4" y="T5"/>
                          </a:cxn>
                        </a:cxnLst>
                        <a:rect l="T9" t="T10" r="T11" b="T12"/>
                        <a:pathLst>
                          <a:path w="616" h="339">
                            <a:moveTo>
                              <a:pt x="0" y="339"/>
                            </a:moveTo>
                            <a:cubicBezTo>
                              <a:pt x="52" y="282"/>
                              <a:pt x="210" y="0"/>
                              <a:pt x="313" y="0"/>
                            </a:cubicBezTo>
                            <a:cubicBezTo>
                              <a:pt x="416" y="0"/>
                              <a:pt x="553" y="266"/>
                              <a:pt x="616" y="336"/>
                            </a:cubicBezTo>
                          </a:path>
                        </a:pathLst>
                      </a:cu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rot="10800000"/>
                      <a:lstStyle/>
                      <a:p>
                        <a:endParaRPr lang="zh-CN" altLang="en-US">
                          <a:latin typeface="微软雅黑" panose="020B0503020204020204" pitchFamily="34" charset="-122"/>
                          <a:ea typeface="微软雅黑" panose="020B0503020204020204" pitchFamily="34" charset="-122"/>
                        </a:endParaRPr>
                      </a:p>
                    </p:txBody>
                  </p:sp>
                  <p:sp>
                    <p:nvSpPr>
                      <p:cNvPr id="733" name="Freeform 1341"/>
                      <p:cNvSpPr>
                        <a:spLocks noChangeAspect="1"/>
                      </p:cNvSpPr>
                      <p:nvPr/>
                    </p:nvSpPr>
                    <p:spPr bwMode="auto">
                      <a:xfrm flipV="1">
                        <a:off x="2535" y="3498"/>
                        <a:ext cx="62" cy="68"/>
                      </a:xfrm>
                      <a:custGeom>
                        <a:avLst/>
                        <a:gdLst>
                          <a:gd name="T0" fmla="*/ 0 w 616"/>
                          <a:gd name="T1" fmla="*/ 68 h 339"/>
                          <a:gd name="T2" fmla="*/ 32 w 616"/>
                          <a:gd name="T3" fmla="*/ 0 h 339"/>
                          <a:gd name="T4" fmla="*/ 62 w 616"/>
                          <a:gd name="T5" fmla="*/ 67 h 339"/>
                          <a:gd name="T6" fmla="*/ 0 60000 65536"/>
                          <a:gd name="T7" fmla="*/ 0 60000 65536"/>
                          <a:gd name="T8" fmla="*/ 0 60000 65536"/>
                          <a:gd name="T9" fmla="*/ 0 w 616"/>
                          <a:gd name="T10" fmla="*/ 0 h 339"/>
                          <a:gd name="T11" fmla="*/ 616 w 616"/>
                          <a:gd name="T12" fmla="*/ 339 h 339"/>
                        </a:gdLst>
                        <a:ahLst/>
                        <a:cxnLst>
                          <a:cxn ang="T6">
                            <a:pos x="T0" y="T1"/>
                          </a:cxn>
                          <a:cxn ang="T7">
                            <a:pos x="T2" y="T3"/>
                          </a:cxn>
                          <a:cxn ang="T8">
                            <a:pos x="T4" y="T5"/>
                          </a:cxn>
                        </a:cxnLst>
                        <a:rect l="T9" t="T10" r="T11" b="T12"/>
                        <a:pathLst>
                          <a:path w="616" h="339">
                            <a:moveTo>
                              <a:pt x="0" y="339"/>
                            </a:moveTo>
                            <a:cubicBezTo>
                              <a:pt x="52" y="282"/>
                              <a:pt x="210" y="0"/>
                              <a:pt x="313" y="0"/>
                            </a:cubicBezTo>
                            <a:cubicBezTo>
                              <a:pt x="416" y="0"/>
                              <a:pt x="553" y="266"/>
                              <a:pt x="616" y="336"/>
                            </a:cubicBezTo>
                          </a:path>
                        </a:pathLst>
                      </a:cu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grpSp>
                <p:grpSp>
                  <p:nvGrpSpPr>
                    <p:cNvPr id="724" name="Group 1342"/>
                    <p:cNvGrpSpPr>
                      <a:grpSpLocks noChangeAspect="1"/>
                    </p:cNvGrpSpPr>
                    <p:nvPr/>
                  </p:nvGrpSpPr>
                  <p:grpSpPr bwMode="auto">
                    <a:xfrm rot="-715361">
                      <a:off x="2595" y="3408"/>
                      <a:ext cx="212" cy="173"/>
                      <a:chOff x="2865" y="3873"/>
                      <a:chExt cx="212" cy="173"/>
                    </a:xfrm>
                  </p:grpSpPr>
                  <p:sp>
                    <p:nvSpPr>
                      <p:cNvPr id="725" name="Freeform 1343"/>
                      <p:cNvSpPr>
                        <a:spLocks noChangeAspect="1"/>
                      </p:cNvSpPr>
                      <p:nvPr/>
                    </p:nvSpPr>
                    <p:spPr bwMode="auto">
                      <a:xfrm flipV="1">
                        <a:off x="2910" y="3948"/>
                        <a:ext cx="62" cy="68"/>
                      </a:xfrm>
                      <a:custGeom>
                        <a:avLst/>
                        <a:gdLst>
                          <a:gd name="T0" fmla="*/ 0 w 616"/>
                          <a:gd name="T1" fmla="*/ 68 h 339"/>
                          <a:gd name="T2" fmla="*/ 32 w 616"/>
                          <a:gd name="T3" fmla="*/ 0 h 339"/>
                          <a:gd name="T4" fmla="*/ 62 w 616"/>
                          <a:gd name="T5" fmla="*/ 67 h 339"/>
                          <a:gd name="T6" fmla="*/ 0 60000 65536"/>
                          <a:gd name="T7" fmla="*/ 0 60000 65536"/>
                          <a:gd name="T8" fmla="*/ 0 60000 65536"/>
                          <a:gd name="T9" fmla="*/ 0 w 616"/>
                          <a:gd name="T10" fmla="*/ 0 h 339"/>
                          <a:gd name="T11" fmla="*/ 616 w 616"/>
                          <a:gd name="T12" fmla="*/ 339 h 339"/>
                        </a:gdLst>
                        <a:ahLst/>
                        <a:cxnLst>
                          <a:cxn ang="T6">
                            <a:pos x="T0" y="T1"/>
                          </a:cxn>
                          <a:cxn ang="T7">
                            <a:pos x="T2" y="T3"/>
                          </a:cxn>
                          <a:cxn ang="T8">
                            <a:pos x="T4" y="T5"/>
                          </a:cxn>
                        </a:cxnLst>
                        <a:rect l="T9" t="T10" r="T11" b="T12"/>
                        <a:pathLst>
                          <a:path w="616" h="339">
                            <a:moveTo>
                              <a:pt x="0" y="339"/>
                            </a:moveTo>
                            <a:cubicBezTo>
                              <a:pt x="52" y="282"/>
                              <a:pt x="210" y="0"/>
                              <a:pt x="313" y="0"/>
                            </a:cubicBezTo>
                            <a:cubicBezTo>
                              <a:pt x="416" y="0"/>
                              <a:pt x="553" y="266"/>
                              <a:pt x="616" y="336"/>
                            </a:cubicBezTo>
                          </a:path>
                        </a:pathLst>
                      </a:cu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726" name="Freeform 1344"/>
                      <p:cNvSpPr>
                        <a:spLocks noChangeAspect="1"/>
                      </p:cNvSpPr>
                      <p:nvPr/>
                    </p:nvSpPr>
                    <p:spPr bwMode="auto">
                      <a:xfrm>
                        <a:off x="2865" y="3873"/>
                        <a:ext cx="40" cy="62"/>
                      </a:xfrm>
                      <a:custGeom>
                        <a:avLst/>
                        <a:gdLst>
                          <a:gd name="T0" fmla="*/ 0 w 616"/>
                          <a:gd name="T1" fmla="*/ 62 h 339"/>
                          <a:gd name="T2" fmla="*/ 20 w 616"/>
                          <a:gd name="T3" fmla="*/ 0 h 339"/>
                          <a:gd name="T4" fmla="*/ 40 w 616"/>
                          <a:gd name="T5" fmla="*/ 61 h 339"/>
                          <a:gd name="T6" fmla="*/ 0 60000 65536"/>
                          <a:gd name="T7" fmla="*/ 0 60000 65536"/>
                          <a:gd name="T8" fmla="*/ 0 60000 65536"/>
                          <a:gd name="T9" fmla="*/ 0 w 616"/>
                          <a:gd name="T10" fmla="*/ 0 h 339"/>
                          <a:gd name="T11" fmla="*/ 616 w 616"/>
                          <a:gd name="T12" fmla="*/ 339 h 339"/>
                        </a:gdLst>
                        <a:ahLst/>
                        <a:cxnLst>
                          <a:cxn ang="T6">
                            <a:pos x="T0" y="T1"/>
                          </a:cxn>
                          <a:cxn ang="T7">
                            <a:pos x="T2" y="T3"/>
                          </a:cxn>
                          <a:cxn ang="T8">
                            <a:pos x="T4" y="T5"/>
                          </a:cxn>
                        </a:cxnLst>
                        <a:rect l="T9" t="T10" r="T11" b="T12"/>
                        <a:pathLst>
                          <a:path w="616" h="339">
                            <a:moveTo>
                              <a:pt x="0" y="339"/>
                            </a:moveTo>
                            <a:cubicBezTo>
                              <a:pt x="52" y="282"/>
                              <a:pt x="210" y="0"/>
                              <a:pt x="313" y="0"/>
                            </a:cubicBezTo>
                            <a:cubicBezTo>
                              <a:pt x="416" y="0"/>
                              <a:pt x="553" y="266"/>
                              <a:pt x="616" y="336"/>
                            </a:cubicBezTo>
                          </a:path>
                        </a:pathLst>
                      </a:cu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rot="10800000"/>
                      <a:lstStyle/>
                      <a:p>
                        <a:endParaRPr lang="zh-CN" altLang="en-US">
                          <a:latin typeface="微软雅黑" panose="020B0503020204020204" pitchFamily="34" charset="-122"/>
                          <a:ea typeface="微软雅黑" panose="020B0503020204020204" pitchFamily="34" charset="-122"/>
                        </a:endParaRPr>
                      </a:p>
                    </p:txBody>
                  </p:sp>
                  <p:sp>
                    <p:nvSpPr>
                      <p:cNvPr id="727" name="Freeform 1345"/>
                      <p:cNvSpPr>
                        <a:spLocks noChangeAspect="1"/>
                      </p:cNvSpPr>
                      <p:nvPr/>
                    </p:nvSpPr>
                    <p:spPr bwMode="auto">
                      <a:xfrm>
                        <a:off x="2970" y="3903"/>
                        <a:ext cx="40" cy="62"/>
                      </a:xfrm>
                      <a:custGeom>
                        <a:avLst/>
                        <a:gdLst>
                          <a:gd name="T0" fmla="*/ 0 w 616"/>
                          <a:gd name="T1" fmla="*/ 62 h 339"/>
                          <a:gd name="T2" fmla="*/ 20 w 616"/>
                          <a:gd name="T3" fmla="*/ 0 h 339"/>
                          <a:gd name="T4" fmla="*/ 40 w 616"/>
                          <a:gd name="T5" fmla="*/ 61 h 339"/>
                          <a:gd name="T6" fmla="*/ 0 60000 65536"/>
                          <a:gd name="T7" fmla="*/ 0 60000 65536"/>
                          <a:gd name="T8" fmla="*/ 0 60000 65536"/>
                          <a:gd name="T9" fmla="*/ 0 w 616"/>
                          <a:gd name="T10" fmla="*/ 0 h 339"/>
                          <a:gd name="T11" fmla="*/ 616 w 616"/>
                          <a:gd name="T12" fmla="*/ 339 h 339"/>
                        </a:gdLst>
                        <a:ahLst/>
                        <a:cxnLst>
                          <a:cxn ang="T6">
                            <a:pos x="T0" y="T1"/>
                          </a:cxn>
                          <a:cxn ang="T7">
                            <a:pos x="T2" y="T3"/>
                          </a:cxn>
                          <a:cxn ang="T8">
                            <a:pos x="T4" y="T5"/>
                          </a:cxn>
                        </a:cxnLst>
                        <a:rect l="T9" t="T10" r="T11" b="T12"/>
                        <a:pathLst>
                          <a:path w="616" h="339">
                            <a:moveTo>
                              <a:pt x="0" y="339"/>
                            </a:moveTo>
                            <a:cubicBezTo>
                              <a:pt x="52" y="282"/>
                              <a:pt x="210" y="0"/>
                              <a:pt x="313" y="0"/>
                            </a:cubicBezTo>
                            <a:cubicBezTo>
                              <a:pt x="416" y="0"/>
                              <a:pt x="553" y="266"/>
                              <a:pt x="616" y="336"/>
                            </a:cubicBezTo>
                          </a:path>
                        </a:pathLst>
                      </a:cu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rot="10800000"/>
                      <a:lstStyle/>
                      <a:p>
                        <a:endParaRPr lang="zh-CN" altLang="en-US">
                          <a:latin typeface="微软雅黑" panose="020B0503020204020204" pitchFamily="34" charset="-122"/>
                          <a:ea typeface="微软雅黑" panose="020B0503020204020204" pitchFamily="34" charset="-122"/>
                        </a:endParaRPr>
                      </a:p>
                    </p:txBody>
                  </p:sp>
                  <p:sp>
                    <p:nvSpPr>
                      <p:cNvPr id="728" name="Freeform 1346"/>
                      <p:cNvSpPr>
                        <a:spLocks noChangeAspect="1"/>
                      </p:cNvSpPr>
                      <p:nvPr/>
                    </p:nvSpPr>
                    <p:spPr bwMode="auto">
                      <a:xfrm flipV="1">
                        <a:off x="3015" y="3978"/>
                        <a:ext cx="62" cy="68"/>
                      </a:xfrm>
                      <a:custGeom>
                        <a:avLst/>
                        <a:gdLst>
                          <a:gd name="T0" fmla="*/ 0 w 616"/>
                          <a:gd name="T1" fmla="*/ 68 h 339"/>
                          <a:gd name="T2" fmla="*/ 32 w 616"/>
                          <a:gd name="T3" fmla="*/ 0 h 339"/>
                          <a:gd name="T4" fmla="*/ 62 w 616"/>
                          <a:gd name="T5" fmla="*/ 67 h 339"/>
                          <a:gd name="T6" fmla="*/ 0 60000 65536"/>
                          <a:gd name="T7" fmla="*/ 0 60000 65536"/>
                          <a:gd name="T8" fmla="*/ 0 60000 65536"/>
                          <a:gd name="T9" fmla="*/ 0 w 616"/>
                          <a:gd name="T10" fmla="*/ 0 h 339"/>
                          <a:gd name="T11" fmla="*/ 616 w 616"/>
                          <a:gd name="T12" fmla="*/ 339 h 339"/>
                        </a:gdLst>
                        <a:ahLst/>
                        <a:cxnLst>
                          <a:cxn ang="T6">
                            <a:pos x="T0" y="T1"/>
                          </a:cxn>
                          <a:cxn ang="T7">
                            <a:pos x="T2" y="T3"/>
                          </a:cxn>
                          <a:cxn ang="T8">
                            <a:pos x="T4" y="T5"/>
                          </a:cxn>
                        </a:cxnLst>
                        <a:rect l="T9" t="T10" r="T11" b="T12"/>
                        <a:pathLst>
                          <a:path w="616" h="339">
                            <a:moveTo>
                              <a:pt x="0" y="339"/>
                            </a:moveTo>
                            <a:cubicBezTo>
                              <a:pt x="52" y="282"/>
                              <a:pt x="210" y="0"/>
                              <a:pt x="313" y="0"/>
                            </a:cubicBezTo>
                            <a:cubicBezTo>
                              <a:pt x="416" y="0"/>
                              <a:pt x="553" y="266"/>
                              <a:pt x="616" y="336"/>
                            </a:cubicBezTo>
                          </a:path>
                        </a:pathLst>
                      </a:cu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grpSp>
              </p:grpSp>
            </p:grpSp>
            <p:grpSp>
              <p:nvGrpSpPr>
                <p:cNvPr id="681" name="Group 1347"/>
                <p:cNvGrpSpPr>
                  <a:grpSpLocks/>
                </p:cNvGrpSpPr>
                <p:nvPr/>
              </p:nvGrpSpPr>
              <p:grpSpPr bwMode="auto">
                <a:xfrm rot="-180767">
                  <a:off x="4742" y="3579"/>
                  <a:ext cx="589" cy="91"/>
                  <a:chOff x="2340" y="3393"/>
                  <a:chExt cx="1472" cy="227"/>
                </a:xfrm>
              </p:grpSpPr>
              <p:grpSp>
                <p:nvGrpSpPr>
                  <p:cNvPr id="683" name="Group 1348"/>
                  <p:cNvGrpSpPr>
                    <a:grpSpLocks/>
                  </p:cNvGrpSpPr>
                  <p:nvPr/>
                </p:nvGrpSpPr>
                <p:grpSpPr bwMode="auto">
                  <a:xfrm rot="-454711">
                    <a:off x="3300" y="3432"/>
                    <a:ext cx="257" cy="173"/>
                    <a:chOff x="2340" y="3393"/>
                    <a:chExt cx="257" cy="173"/>
                  </a:xfrm>
                </p:grpSpPr>
                <p:sp>
                  <p:nvSpPr>
                    <p:cNvPr id="714" name="Freeform 1349"/>
                    <p:cNvSpPr>
                      <a:spLocks noChangeAspect="1"/>
                    </p:cNvSpPr>
                    <p:nvPr/>
                  </p:nvSpPr>
                  <p:spPr bwMode="auto">
                    <a:xfrm flipV="1">
                      <a:off x="2340" y="3468"/>
                      <a:ext cx="40" cy="79"/>
                    </a:xfrm>
                    <a:custGeom>
                      <a:avLst/>
                      <a:gdLst>
                        <a:gd name="T0" fmla="*/ 0 w 616"/>
                        <a:gd name="T1" fmla="*/ 79 h 339"/>
                        <a:gd name="T2" fmla="*/ 20 w 616"/>
                        <a:gd name="T3" fmla="*/ 0 h 339"/>
                        <a:gd name="T4" fmla="*/ 40 w 616"/>
                        <a:gd name="T5" fmla="*/ 78 h 339"/>
                        <a:gd name="T6" fmla="*/ 0 60000 65536"/>
                        <a:gd name="T7" fmla="*/ 0 60000 65536"/>
                        <a:gd name="T8" fmla="*/ 0 60000 65536"/>
                        <a:gd name="T9" fmla="*/ 0 w 616"/>
                        <a:gd name="T10" fmla="*/ 0 h 339"/>
                        <a:gd name="T11" fmla="*/ 616 w 616"/>
                        <a:gd name="T12" fmla="*/ 339 h 339"/>
                      </a:gdLst>
                      <a:ahLst/>
                      <a:cxnLst>
                        <a:cxn ang="T6">
                          <a:pos x="T0" y="T1"/>
                        </a:cxn>
                        <a:cxn ang="T7">
                          <a:pos x="T2" y="T3"/>
                        </a:cxn>
                        <a:cxn ang="T8">
                          <a:pos x="T4" y="T5"/>
                        </a:cxn>
                      </a:cxnLst>
                      <a:rect l="T9" t="T10" r="T11" b="T12"/>
                      <a:pathLst>
                        <a:path w="616" h="339">
                          <a:moveTo>
                            <a:pt x="0" y="339"/>
                          </a:moveTo>
                          <a:cubicBezTo>
                            <a:pt x="52" y="282"/>
                            <a:pt x="210" y="0"/>
                            <a:pt x="313" y="0"/>
                          </a:cubicBezTo>
                          <a:cubicBezTo>
                            <a:pt x="416" y="0"/>
                            <a:pt x="553" y="266"/>
                            <a:pt x="616" y="336"/>
                          </a:cubicBezTo>
                        </a:path>
                      </a:pathLst>
                    </a:cu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rot="10800000"/>
                    <a:lstStyle/>
                    <a:p>
                      <a:endParaRPr lang="zh-CN" altLang="en-US">
                        <a:latin typeface="微软雅黑" panose="020B0503020204020204" pitchFamily="34" charset="-122"/>
                        <a:ea typeface="微软雅黑" panose="020B0503020204020204" pitchFamily="34" charset="-122"/>
                      </a:endParaRPr>
                    </a:p>
                  </p:txBody>
                </p:sp>
                <p:sp>
                  <p:nvSpPr>
                    <p:cNvPr id="715" name="Freeform 1350"/>
                    <p:cNvSpPr>
                      <a:spLocks/>
                    </p:cNvSpPr>
                    <p:nvPr/>
                  </p:nvSpPr>
                  <p:spPr bwMode="auto">
                    <a:xfrm flipV="1">
                      <a:off x="2430" y="3468"/>
                      <a:ext cx="62" cy="68"/>
                    </a:xfrm>
                    <a:custGeom>
                      <a:avLst/>
                      <a:gdLst>
                        <a:gd name="T0" fmla="*/ 0 w 616"/>
                        <a:gd name="T1" fmla="*/ 68 h 339"/>
                        <a:gd name="T2" fmla="*/ 32 w 616"/>
                        <a:gd name="T3" fmla="*/ 0 h 339"/>
                        <a:gd name="T4" fmla="*/ 62 w 616"/>
                        <a:gd name="T5" fmla="*/ 67 h 339"/>
                        <a:gd name="T6" fmla="*/ 0 60000 65536"/>
                        <a:gd name="T7" fmla="*/ 0 60000 65536"/>
                        <a:gd name="T8" fmla="*/ 0 60000 65536"/>
                        <a:gd name="T9" fmla="*/ 0 w 616"/>
                        <a:gd name="T10" fmla="*/ 0 h 339"/>
                        <a:gd name="T11" fmla="*/ 616 w 616"/>
                        <a:gd name="T12" fmla="*/ 339 h 339"/>
                      </a:gdLst>
                      <a:ahLst/>
                      <a:cxnLst>
                        <a:cxn ang="T6">
                          <a:pos x="T0" y="T1"/>
                        </a:cxn>
                        <a:cxn ang="T7">
                          <a:pos x="T2" y="T3"/>
                        </a:cxn>
                        <a:cxn ang="T8">
                          <a:pos x="T4" y="T5"/>
                        </a:cxn>
                      </a:cxnLst>
                      <a:rect l="T9" t="T10" r="T11" b="T12"/>
                      <a:pathLst>
                        <a:path w="616" h="339">
                          <a:moveTo>
                            <a:pt x="0" y="339"/>
                          </a:moveTo>
                          <a:cubicBezTo>
                            <a:pt x="52" y="282"/>
                            <a:pt x="210" y="0"/>
                            <a:pt x="313" y="0"/>
                          </a:cubicBezTo>
                          <a:cubicBezTo>
                            <a:pt x="416" y="0"/>
                            <a:pt x="553" y="266"/>
                            <a:pt x="616" y="336"/>
                          </a:cubicBezTo>
                        </a:path>
                      </a:pathLst>
                    </a:cu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rot="10800000"/>
                    <a:lstStyle/>
                    <a:p>
                      <a:endParaRPr lang="zh-CN" altLang="en-US">
                        <a:latin typeface="微软雅黑" panose="020B0503020204020204" pitchFamily="34" charset="-122"/>
                        <a:ea typeface="微软雅黑" panose="020B0503020204020204" pitchFamily="34" charset="-122"/>
                      </a:endParaRPr>
                    </a:p>
                  </p:txBody>
                </p:sp>
                <p:sp>
                  <p:nvSpPr>
                    <p:cNvPr id="716" name="Freeform 1351"/>
                    <p:cNvSpPr>
                      <a:spLocks noChangeAspect="1"/>
                    </p:cNvSpPr>
                    <p:nvPr/>
                  </p:nvSpPr>
                  <p:spPr bwMode="auto">
                    <a:xfrm>
                      <a:off x="2385" y="3393"/>
                      <a:ext cx="40" cy="62"/>
                    </a:xfrm>
                    <a:custGeom>
                      <a:avLst/>
                      <a:gdLst>
                        <a:gd name="T0" fmla="*/ 0 w 616"/>
                        <a:gd name="T1" fmla="*/ 62 h 339"/>
                        <a:gd name="T2" fmla="*/ 20 w 616"/>
                        <a:gd name="T3" fmla="*/ 0 h 339"/>
                        <a:gd name="T4" fmla="*/ 40 w 616"/>
                        <a:gd name="T5" fmla="*/ 61 h 339"/>
                        <a:gd name="T6" fmla="*/ 0 60000 65536"/>
                        <a:gd name="T7" fmla="*/ 0 60000 65536"/>
                        <a:gd name="T8" fmla="*/ 0 60000 65536"/>
                        <a:gd name="T9" fmla="*/ 0 w 616"/>
                        <a:gd name="T10" fmla="*/ 0 h 339"/>
                        <a:gd name="T11" fmla="*/ 616 w 616"/>
                        <a:gd name="T12" fmla="*/ 339 h 339"/>
                      </a:gdLst>
                      <a:ahLst/>
                      <a:cxnLst>
                        <a:cxn ang="T6">
                          <a:pos x="T0" y="T1"/>
                        </a:cxn>
                        <a:cxn ang="T7">
                          <a:pos x="T2" y="T3"/>
                        </a:cxn>
                        <a:cxn ang="T8">
                          <a:pos x="T4" y="T5"/>
                        </a:cxn>
                      </a:cxnLst>
                      <a:rect l="T9" t="T10" r="T11" b="T12"/>
                      <a:pathLst>
                        <a:path w="616" h="339">
                          <a:moveTo>
                            <a:pt x="0" y="339"/>
                          </a:moveTo>
                          <a:cubicBezTo>
                            <a:pt x="52" y="282"/>
                            <a:pt x="210" y="0"/>
                            <a:pt x="313" y="0"/>
                          </a:cubicBezTo>
                          <a:cubicBezTo>
                            <a:pt x="416" y="0"/>
                            <a:pt x="553" y="266"/>
                            <a:pt x="616" y="336"/>
                          </a:cubicBezTo>
                        </a:path>
                      </a:pathLst>
                    </a:cu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717" name="Freeform 1352"/>
                    <p:cNvSpPr>
                      <a:spLocks noChangeAspect="1"/>
                    </p:cNvSpPr>
                    <p:nvPr/>
                  </p:nvSpPr>
                  <p:spPr bwMode="auto">
                    <a:xfrm>
                      <a:off x="2490" y="3423"/>
                      <a:ext cx="40" cy="62"/>
                    </a:xfrm>
                    <a:custGeom>
                      <a:avLst/>
                      <a:gdLst>
                        <a:gd name="T0" fmla="*/ 0 w 616"/>
                        <a:gd name="T1" fmla="*/ 62 h 339"/>
                        <a:gd name="T2" fmla="*/ 20 w 616"/>
                        <a:gd name="T3" fmla="*/ 0 h 339"/>
                        <a:gd name="T4" fmla="*/ 40 w 616"/>
                        <a:gd name="T5" fmla="*/ 61 h 339"/>
                        <a:gd name="T6" fmla="*/ 0 60000 65536"/>
                        <a:gd name="T7" fmla="*/ 0 60000 65536"/>
                        <a:gd name="T8" fmla="*/ 0 60000 65536"/>
                        <a:gd name="T9" fmla="*/ 0 w 616"/>
                        <a:gd name="T10" fmla="*/ 0 h 339"/>
                        <a:gd name="T11" fmla="*/ 616 w 616"/>
                        <a:gd name="T12" fmla="*/ 339 h 339"/>
                      </a:gdLst>
                      <a:ahLst/>
                      <a:cxnLst>
                        <a:cxn ang="T6">
                          <a:pos x="T0" y="T1"/>
                        </a:cxn>
                        <a:cxn ang="T7">
                          <a:pos x="T2" y="T3"/>
                        </a:cxn>
                        <a:cxn ang="T8">
                          <a:pos x="T4" y="T5"/>
                        </a:cxn>
                      </a:cxnLst>
                      <a:rect l="T9" t="T10" r="T11" b="T12"/>
                      <a:pathLst>
                        <a:path w="616" h="339">
                          <a:moveTo>
                            <a:pt x="0" y="339"/>
                          </a:moveTo>
                          <a:cubicBezTo>
                            <a:pt x="52" y="282"/>
                            <a:pt x="210" y="0"/>
                            <a:pt x="313" y="0"/>
                          </a:cubicBezTo>
                          <a:cubicBezTo>
                            <a:pt x="416" y="0"/>
                            <a:pt x="553" y="266"/>
                            <a:pt x="616" y="336"/>
                          </a:cubicBezTo>
                        </a:path>
                      </a:pathLst>
                    </a:cu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718" name="Freeform 1353"/>
                    <p:cNvSpPr>
                      <a:spLocks/>
                    </p:cNvSpPr>
                    <p:nvPr/>
                  </p:nvSpPr>
                  <p:spPr bwMode="auto">
                    <a:xfrm flipV="1">
                      <a:off x="2535" y="3498"/>
                      <a:ext cx="62" cy="68"/>
                    </a:xfrm>
                    <a:custGeom>
                      <a:avLst/>
                      <a:gdLst>
                        <a:gd name="T0" fmla="*/ 0 w 616"/>
                        <a:gd name="T1" fmla="*/ 68 h 339"/>
                        <a:gd name="T2" fmla="*/ 32 w 616"/>
                        <a:gd name="T3" fmla="*/ 0 h 339"/>
                        <a:gd name="T4" fmla="*/ 62 w 616"/>
                        <a:gd name="T5" fmla="*/ 67 h 339"/>
                        <a:gd name="T6" fmla="*/ 0 60000 65536"/>
                        <a:gd name="T7" fmla="*/ 0 60000 65536"/>
                        <a:gd name="T8" fmla="*/ 0 60000 65536"/>
                        <a:gd name="T9" fmla="*/ 0 w 616"/>
                        <a:gd name="T10" fmla="*/ 0 h 339"/>
                        <a:gd name="T11" fmla="*/ 616 w 616"/>
                        <a:gd name="T12" fmla="*/ 339 h 339"/>
                      </a:gdLst>
                      <a:ahLst/>
                      <a:cxnLst>
                        <a:cxn ang="T6">
                          <a:pos x="T0" y="T1"/>
                        </a:cxn>
                        <a:cxn ang="T7">
                          <a:pos x="T2" y="T3"/>
                        </a:cxn>
                        <a:cxn ang="T8">
                          <a:pos x="T4" y="T5"/>
                        </a:cxn>
                      </a:cxnLst>
                      <a:rect l="T9" t="T10" r="T11" b="T12"/>
                      <a:pathLst>
                        <a:path w="616" h="339">
                          <a:moveTo>
                            <a:pt x="0" y="339"/>
                          </a:moveTo>
                          <a:cubicBezTo>
                            <a:pt x="52" y="282"/>
                            <a:pt x="210" y="0"/>
                            <a:pt x="313" y="0"/>
                          </a:cubicBezTo>
                          <a:cubicBezTo>
                            <a:pt x="416" y="0"/>
                            <a:pt x="553" y="266"/>
                            <a:pt x="616" y="336"/>
                          </a:cubicBezTo>
                        </a:path>
                      </a:pathLst>
                    </a:cu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rot="10800000"/>
                    <a:lstStyle/>
                    <a:p>
                      <a:endParaRPr lang="zh-CN" altLang="en-US">
                        <a:latin typeface="微软雅黑" panose="020B0503020204020204" pitchFamily="34" charset="-122"/>
                        <a:ea typeface="微软雅黑" panose="020B0503020204020204" pitchFamily="34" charset="-122"/>
                      </a:endParaRPr>
                    </a:p>
                  </p:txBody>
                </p:sp>
              </p:grpSp>
              <p:grpSp>
                <p:nvGrpSpPr>
                  <p:cNvPr id="684" name="Group 1354"/>
                  <p:cNvGrpSpPr>
                    <a:grpSpLocks/>
                  </p:cNvGrpSpPr>
                  <p:nvPr/>
                </p:nvGrpSpPr>
                <p:grpSpPr bwMode="auto">
                  <a:xfrm>
                    <a:off x="2340" y="3393"/>
                    <a:ext cx="467" cy="188"/>
                    <a:chOff x="2340" y="3393"/>
                    <a:chExt cx="467" cy="188"/>
                  </a:xfrm>
                </p:grpSpPr>
                <p:grpSp>
                  <p:nvGrpSpPr>
                    <p:cNvPr id="703" name="Group 1355"/>
                    <p:cNvGrpSpPr>
                      <a:grpSpLocks/>
                    </p:cNvGrpSpPr>
                    <p:nvPr/>
                  </p:nvGrpSpPr>
                  <p:grpSpPr bwMode="auto">
                    <a:xfrm>
                      <a:off x="2340" y="3393"/>
                      <a:ext cx="257" cy="173"/>
                      <a:chOff x="2340" y="3393"/>
                      <a:chExt cx="257" cy="173"/>
                    </a:xfrm>
                  </p:grpSpPr>
                  <p:sp>
                    <p:nvSpPr>
                      <p:cNvPr id="709" name="Freeform 1356"/>
                      <p:cNvSpPr>
                        <a:spLocks noChangeAspect="1"/>
                      </p:cNvSpPr>
                      <p:nvPr/>
                    </p:nvSpPr>
                    <p:spPr bwMode="auto">
                      <a:xfrm flipV="1">
                        <a:off x="2340" y="3468"/>
                        <a:ext cx="40" cy="79"/>
                      </a:xfrm>
                      <a:custGeom>
                        <a:avLst/>
                        <a:gdLst>
                          <a:gd name="T0" fmla="*/ 0 w 616"/>
                          <a:gd name="T1" fmla="*/ 79 h 339"/>
                          <a:gd name="T2" fmla="*/ 20 w 616"/>
                          <a:gd name="T3" fmla="*/ 0 h 339"/>
                          <a:gd name="T4" fmla="*/ 40 w 616"/>
                          <a:gd name="T5" fmla="*/ 78 h 339"/>
                          <a:gd name="T6" fmla="*/ 0 60000 65536"/>
                          <a:gd name="T7" fmla="*/ 0 60000 65536"/>
                          <a:gd name="T8" fmla="*/ 0 60000 65536"/>
                          <a:gd name="T9" fmla="*/ 0 w 616"/>
                          <a:gd name="T10" fmla="*/ 0 h 339"/>
                          <a:gd name="T11" fmla="*/ 616 w 616"/>
                          <a:gd name="T12" fmla="*/ 339 h 339"/>
                        </a:gdLst>
                        <a:ahLst/>
                        <a:cxnLst>
                          <a:cxn ang="T6">
                            <a:pos x="T0" y="T1"/>
                          </a:cxn>
                          <a:cxn ang="T7">
                            <a:pos x="T2" y="T3"/>
                          </a:cxn>
                          <a:cxn ang="T8">
                            <a:pos x="T4" y="T5"/>
                          </a:cxn>
                        </a:cxnLst>
                        <a:rect l="T9" t="T10" r="T11" b="T12"/>
                        <a:pathLst>
                          <a:path w="616" h="339">
                            <a:moveTo>
                              <a:pt x="0" y="339"/>
                            </a:moveTo>
                            <a:cubicBezTo>
                              <a:pt x="52" y="282"/>
                              <a:pt x="210" y="0"/>
                              <a:pt x="313" y="0"/>
                            </a:cubicBezTo>
                            <a:cubicBezTo>
                              <a:pt x="416" y="0"/>
                              <a:pt x="553" y="266"/>
                              <a:pt x="616" y="336"/>
                            </a:cubicBezTo>
                          </a:path>
                        </a:pathLst>
                      </a:cu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rot="10800000"/>
                      <a:lstStyle/>
                      <a:p>
                        <a:endParaRPr lang="zh-CN" altLang="en-US">
                          <a:latin typeface="微软雅黑" panose="020B0503020204020204" pitchFamily="34" charset="-122"/>
                          <a:ea typeface="微软雅黑" panose="020B0503020204020204" pitchFamily="34" charset="-122"/>
                        </a:endParaRPr>
                      </a:p>
                    </p:txBody>
                  </p:sp>
                  <p:sp>
                    <p:nvSpPr>
                      <p:cNvPr id="710" name="Freeform 1357"/>
                      <p:cNvSpPr>
                        <a:spLocks/>
                      </p:cNvSpPr>
                      <p:nvPr/>
                    </p:nvSpPr>
                    <p:spPr bwMode="auto">
                      <a:xfrm flipV="1">
                        <a:off x="2430" y="3468"/>
                        <a:ext cx="62" cy="68"/>
                      </a:xfrm>
                      <a:custGeom>
                        <a:avLst/>
                        <a:gdLst>
                          <a:gd name="T0" fmla="*/ 0 w 616"/>
                          <a:gd name="T1" fmla="*/ 68 h 339"/>
                          <a:gd name="T2" fmla="*/ 32 w 616"/>
                          <a:gd name="T3" fmla="*/ 0 h 339"/>
                          <a:gd name="T4" fmla="*/ 62 w 616"/>
                          <a:gd name="T5" fmla="*/ 67 h 339"/>
                          <a:gd name="T6" fmla="*/ 0 60000 65536"/>
                          <a:gd name="T7" fmla="*/ 0 60000 65536"/>
                          <a:gd name="T8" fmla="*/ 0 60000 65536"/>
                          <a:gd name="T9" fmla="*/ 0 w 616"/>
                          <a:gd name="T10" fmla="*/ 0 h 339"/>
                          <a:gd name="T11" fmla="*/ 616 w 616"/>
                          <a:gd name="T12" fmla="*/ 339 h 339"/>
                        </a:gdLst>
                        <a:ahLst/>
                        <a:cxnLst>
                          <a:cxn ang="T6">
                            <a:pos x="T0" y="T1"/>
                          </a:cxn>
                          <a:cxn ang="T7">
                            <a:pos x="T2" y="T3"/>
                          </a:cxn>
                          <a:cxn ang="T8">
                            <a:pos x="T4" y="T5"/>
                          </a:cxn>
                        </a:cxnLst>
                        <a:rect l="T9" t="T10" r="T11" b="T12"/>
                        <a:pathLst>
                          <a:path w="616" h="339">
                            <a:moveTo>
                              <a:pt x="0" y="339"/>
                            </a:moveTo>
                            <a:cubicBezTo>
                              <a:pt x="52" y="282"/>
                              <a:pt x="210" y="0"/>
                              <a:pt x="313" y="0"/>
                            </a:cubicBezTo>
                            <a:cubicBezTo>
                              <a:pt x="416" y="0"/>
                              <a:pt x="553" y="266"/>
                              <a:pt x="616" y="336"/>
                            </a:cubicBezTo>
                          </a:path>
                        </a:pathLst>
                      </a:cu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rot="10800000"/>
                      <a:lstStyle/>
                      <a:p>
                        <a:endParaRPr lang="zh-CN" altLang="en-US">
                          <a:latin typeface="微软雅黑" panose="020B0503020204020204" pitchFamily="34" charset="-122"/>
                          <a:ea typeface="微软雅黑" panose="020B0503020204020204" pitchFamily="34" charset="-122"/>
                        </a:endParaRPr>
                      </a:p>
                    </p:txBody>
                  </p:sp>
                  <p:sp>
                    <p:nvSpPr>
                      <p:cNvPr id="711" name="Freeform 1358"/>
                      <p:cNvSpPr>
                        <a:spLocks noChangeAspect="1"/>
                      </p:cNvSpPr>
                      <p:nvPr/>
                    </p:nvSpPr>
                    <p:spPr bwMode="auto">
                      <a:xfrm>
                        <a:off x="2385" y="3393"/>
                        <a:ext cx="40" cy="62"/>
                      </a:xfrm>
                      <a:custGeom>
                        <a:avLst/>
                        <a:gdLst>
                          <a:gd name="T0" fmla="*/ 0 w 616"/>
                          <a:gd name="T1" fmla="*/ 62 h 339"/>
                          <a:gd name="T2" fmla="*/ 20 w 616"/>
                          <a:gd name="T3" fmla="*/ 0 h 339"/>
                          <a:gd name="T4" fmla="*/ 40 w 616"/>
                          <a:gd name="T5" fmla="*/ 61 h 339"/>
                          <a:gd name="T6" fmla="*/ 0 60000 65536"/>
                          <a:gd name="T7" fmla="*/ 0 60000 65536"/>
                          <a:gd name="T8" fmla="*/ 0 60000 65536"/>
                          <a:gd name="T9" fmla="*/ 0 w 616"/>
                          <a:gd name="T10" fmla="*/ 0 h 339"/>
                          <a:gd name="T11" fmla="*/ 616 w 616"/>
                          <a:gd name="T12" fmla="*/ 339 h 339"/>
                        </a:gdLst>
                        <a:ahLst/>
                        <a:cxnLst>
                          <a:cxn ang="T6">
                            <a:pos x="T0" y="T1"/>
                          </a:cxn>
                          <a:cxn ang="T7">
                            <a:pos x="T2" y="T3"/>
                          </a:cxn>
                          <a:cxn ang="T8">
                            <a:pos x="T4" y="T5"/>
                          </a:cxn>
                        </a:cxnLst>
                        <a:rect l="T9" t="T10" r="T11" b="T12"/>
                        <a:pathLst>
                          <a:path w="616" h="339">
                            <a:moveTo>
                              <a:pt x="0" y="339"/>
                            </a:moveTo>
                            <a:cubicBezTo>
                              <a:pt x="52" y="282"/>
                              <a:pt x="210" y="0"/>
                              <a:pt x="313" y="0"/>
                            </a:cubicBezTo>
                            <a:cubicBezTo>
                              <a:pt x="416" y="0"/>
                              <a:pt x="553" y="266"/>
                              <a:pt x="616" y="336"/>
                            </a:cubicBezTo>
                          </a:path>
                        </a:pathLst>
                      </a:cu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712" name="Freeform 1359"/>
                      <p:cNvSpPr>
                        <a:spLocks noChangeAspect="1"/>
                      </p:cNvSpPr>
                      <p:nvPr/>
                    </p:nvSpPr>
                    <p:spPr bwMode="auto">
                      <a:xfrm>
                        <a:off x="2490" y="3423"/>
                        <a:ext cx="40" cy="62"/>
                      </a:xfrm>
                      <a:custGeom>
                        <a:avLst/>
                        <a:gdLst>
                          <a:gd name="T0" fmla="*/ 0 w 616"/>
                          <a:gd name="T1" fmla="*/ 62 h 339"/>
                          <a:gd name="T2" fmla="*/ 20 w 616"/>
                          <a:gd name="T3" fmla="*/ 0 h 339"/>
                          <a:gd name="T4" fmla="*/ 40 w 616"/>
                          <a:gd name="T5" fmla="*/ 61 h 339"/>
                          <a:gd name="T6" fmla="*/ 0 60000 65536"/>
                          <a:gd name="T7" fmla="*/ 0 60000 65536"/>
                          <a:gd name="T8" fmla="*/ 0 60000 65536"/>
                          <a:gd name="T9" fmla="*/ 0 w 616"/>
                          <a:gd name="T10" fmla="*/ 0 h 339"/>
                          <a:gd name="T11" fmla="*/ 616 w 616"/>
                          <a:gd name="T12" fmla="*/ 339 h 339"/>
                        </a:gdLst>
                        <a:ahLst/>
                        <a:cxnLst>
                          <a:cxn ang="T6">
                            <a:pos x="T0" y="T1"/>
                          </a:cxn>
                          <a:cxn ang="T7">
                            <a:pos x="T2" y="T3"/>
                          </a:cxn>
                          <a:cxn ang="T8">
                            <a:pos x="T4" y="T5"/>
                          </a:cxn>
                        </a:cxnLst>
                        <a:rect l="T9" t="T10" r="T11" b="T12"/>
                        <a:pathLst>
                          <a:path w="616" h="339">
                            <a:moveTo>
                              <a:pt x="0" y="339"/>
                            </a:moveTo>
                            <a:cubicBezTo>
                              <a:pt x="52" y="282"/>
                              <a:pt x="210" y="0"/>
                              <a:pt x="313" y="0"/>
                            </a:cubicBezTo>
                            <a:cubicBezTo>
                              <a:pt x="416" y="0"/>
                              <a:pt x="553" y="266"/>
                              <a:pt x="616" y="336"/>
                            </a:cubicBezTo>
                          </a:path>
                        </a:pathLst>
                      </a:cu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713" name="Freeform 1360"/>
                      <p:cNvSpPr>
                        <a:spLocks/>
                      </p:cNvSpPr>
                      <p:nvPr/>
                    </p:nvSpPr>
                    <p:spPr bwMode="auto">
                      <a:xfrm flipV="1">
                        <a:off x="2535" y="3498"/>
                        <a:ext cx="62" cy="68"/>
                      </a:xfrm>
                      <a:custGeom>
                        <a:avLst/>
                        <a:gdLst>
                          <a:gd name="T0" fmla="*/ 0 w 616"/>
                          <a:gd name="T1" fmla="*/ 68 h 339"/>
                          <a:gd name="T2" fmla="*/ 32 w 616"/>
                          <a:gd name="T3" fmla="*/ 0 h 339"/>
                          <a:gd name="T4" fmla="*/ 62 w 616"/>
                          <a:gd name="T5" fmla="*/ 67 h 339"/>
                          <a:gd name="T6" fmla="*/ 0 60000 65536"/>
                          <a:gd name="T7" fmla="*/ 0 60000 65536"/>
                          <a:gd name="T8" fmla="*/ 0 60000 65536"/>
                          <a:gd name="T9" fmla="*/ 0 w 616"/>
                          <a:gd name="T10" fmla="*/ 0 h 339"/>
                          <a:gd name="T11" fmla="*/ 616 w 616"/>
                          <a:gd name="T12" fmla="*/ 339 h 339"/>
                        </a:gdLst>
                        <a:ahLst/>
                        <a:cxnLst>
                          <a:cxn ang="T6">
                            <a:pos x="T0" y="T1"/>
                          </a:cxn>
                          <a:cxn ang="T7">
                            <a:pos x="T2" y="T3"/>
                          </a:cxn>
                          <a:cxn ang="T8">
                            <a:pos x="T4" y="T5"/>
                          </a:cxn>
                        </a:cxnLst>
                        <a:rect l="T9" t="T10" r="T11" b="T12"/>
                        <a:pathLst>
                          <a:path w="616" h="339">
                            <a:moveTo>
                              <a:pt x="0" y="339"/>
                            </a:moveTo>
                            <a:cubicBezTo>
                              <a:pt x="52" y="282"/>
                              <a:pt x="210" y="0"/>
                              <a:pt x="313" y="0"/>
                            </a:cubicBezTo>
                            <a:cubicBezTo>
                              <a:pt x="416" y="0"/>
                              <a:pt x="553" y="266"/>
                              <a:pt x="616" y="336"/>
                            </a:cubicBezTo>
                          </a:path>
                        </a:pathLst>
                      </a:cu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rot="10800000"/>
                      <a:lstStyle/>
                      <a:p>
                        <a:endParaRPr lang="zh-CN" altLang="en-US">
                          <a:latin typeface="微软雅黑" panose="020B0503020204020204" pitchFamily="34" charset="-122"/>
                          <a:ea typeface="微软雅黑" panose="020B0503020204020204" pitchFamily="34" charset="-122"/>
                        </a:endParaRPr>
                      </a:p>
                    </p:txBody>
                  </p:sp>
                </p:grpSp>
                <p:grpSp>
                  <p:nvGrpSpPr>
                    <p:cNvPr id="704" name="Group 1361"/>
                    <p:cNvGrpSpPr>
                      <a:grpSpLocks/>
                    </p:cNvGrpSpPr>
                    <p:nvPr/>
                  </p:nvGrpSpPr>
                  <p:grpSpPr bwMode="auto">
                    <a:xfrm rot="-715361">
                      <a:off x="2595" y="3408"/>
                      <a:ext cx="212" cy="173"/>
                      <a:chOff x="2865" y="3873"/>
                      <a:chExt cx="212" cy="173"/>
                    </a:xfrm>
                  </p:grpSpPr>
                  <p:sp>
                    <p:nvSpPr>
                      <p:cNvPr id="705" name="Freeform 1362"/>
                      <p:cNvSpPr>
                        <a:spLocks/>
                      </p:cNvSpPr>
                      <p:nvPr/>
                    </p:nvSpPr>
                    <p:spPr bwMode="auto">
                      <a:xfrm flipV="1">
                        <a:off x="2910" y="3948"/>
                        <a:ext cx="62" cy="68"/>
                      </a:xfrm>
                      <a:custGeom>
                        <a:avLst/>
                        <a:gdLst>
                          <a:gd name="T0" fmla="*/ 0 w 616"/>
                          <a:gd name="T1" fmla="*/ 68 h 339"/>
                          <a:gd name="T2" fmla="*/ 32 w 616"/>
                          <a:gd name="T3" fmla="*/ 0 h 339"/>
                          <a:gd name="T4" fmla="*/ 62 w 616"/>
                          <a:gd name="T5" fmla="*/ 67 h 339"/>
                          <a:gd name="T6" fmla="*/ 0 60000 65536"/>
                          <a:gd name="T7" fmla="*/ 0 60000 65536"/>
                          <a:gd name="T8" fmla="*/ 0 60000 65536"/>
                          <a:gd name="T9" fmla="*/ 0 w 616"/>
                          <a:gd name="T10" fmla="*/ 0 h 339"/>
                          <a:gd name="T11" fmla="*/ 616 w 616"/>
                          <a:gd name="T12" fmla="*/ 339 h 339"/>
                        </a:gdLst>
                        <a:ahLst/>
                        <a:cxnLst>
                          <a:cxn ang="T6">
                            <a:pos x="T0" y="T1"/>
                          </a:cxn>
                          <a:cxn ang="T7">
                            <a:pos x="T2" y="T3"/>
                          </a:cxn>
                          <a:cxn ang="T8">
                            <a:pos x="T4" y="T5"/>
                          </a:cxn>
                        </a:cxnLst>
                        <a:rect l="T9" t="T10" r="T11" b="T12"/>
                        <a:pathLst>
                          <a:path w="616" h="339">
                            <a:moveTo>
                              <a:pt x="0" y="339"/>
                            </a:moveTo>
                            <a:cubicBezTo>
                              <a:pt x="52" y="282"/>
                              <a:pt x="210" y="0"/>
                              <a:pt x="313" y="0"/>
                            </a:cubicBezTo>
                            <a:cubicBezTo>
                              <a:pt x="416" y="0"/>
                              <a:pt x="553" y="266"/>
                              <a:pt x="616" y="336"/>
                            </a:cubicBezTo>
                          </a:path>
                        </a:pathLst>
                      </a:cu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rot="10800000"/>
                      <a:lstStyle/>
                      <a:p>
                        <a:endParaRPr lang="zh-CN" altLang="en-US">
                          <a:latin typeface="微软雅黑" panose="020B0503020204020204" pitchFamily="34" charset="-122"/>
                          <a:ea typeface="微软雅黑" panose="020B0503020204020204" pitchFamily="34" charset="-122"/>
                        </a:endParaRPr>
                      </a:p>
                    </p:txBody>
                  </p:sp>
                  <p:sp>
                    <p:nvSpPr>
                      <p:cNvPr id="706" name="Freeform 1363"/>
                      <p:cNvSpPr>
                        <a:spLocks noChangeAspect="1"/>
                      </p:cNvSpPr>
                      <p:nvPr/>
                    </p:nvSpPr>
                    <p:spPr bwMode="auto">
                      <a:xfrm>
                        <a:off x="2865" y="3873"/>
                        <a:ext cx="40" cy="62"/>
                      </a:xfrm>
                      <a:custGeom>
                        <a:avLst/>
                        <a:gdLst>
                          <a:gd name="T0" fmla="*/ 0 w 616"/>
                          <a:gd name="T1" fmla="*/ 62 h 339"/>
                          <a:gd name="T2" fmla="*/ 20 w 616"/>
                          <a:gd name="T3" fmla="*/ 0 h 339"/>
                          <a:gd name="T4" fmla="*/ 40 w 616"/>
                          <a:gd name="T5" fmla="*/ 61 h 339"/>
                          <a:gd name="T6" fmla="*/ 0 60000 65536"/>
                          <a:gd name="T7" fmla="*/ 0 60000 65536"/>
                          <a:gd name="T8" fmla="*/ 0 60000 65536"/>
                          <a:gd name="T9" fmla="*/ 0 w 616"/>
                          <a:gd name="T10" fmla="*/ 0 h 339"/>
                          <a:gd name="T11" fmla="*/ 616 w 616"/>
                          <a:gd name="T12" fmla="*/ 339 h 339"/>
                        </a:gdLst>
                        <a:ahLst/>
                        <a:cxnLst>
                          <a:cxn ang="T6">
                            <a:pos x="T0" y="T1"/>
                          </a:cxn>
                          <a:cxn ang="T7">
                            <a:pos x="T2" y="T3"/>
                          </a:cxn>
                          <a:cxn ang="T8">
                            <a:pos x="T4" y="T5"/>
                          </a:cxn>
                        </a:cxnLst>
                        <a:rect l="T9" t="T10" r="T11" b="T12"/>
                        <a:pathLst>
                          <a:path w="616" h="339">
                            <a:moveTo>
                              <a:pt x="0" y="339"/>
                            </a:moveTo>
                            <a:cubicBezTo>
                              <a:pt x="52" y="282"/>
                              <a:pt x="210" y="0"/>
                              <a:pt x="313" y="0"/>
                            </a:cubicBezTo>
                            <a:cubicBezTo>
                              <a:pt x="416" y="0"/>
                              <a:pt x="553" y="266"/>
                              <a:pt x="616" y="336"/>
                            </a:cubicBezTo>
                          </a:path>
                        </a:pathLst>
                      </a:cu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707" name="Freeform 1364"/>
                      <p:cNvSpPr>
                        <a:spLocks noChangeAspect="1"/>
                      </p:cNvSpPr>
                      <p:nvPr/>
                    </p:nvSpPr>
                    <p:spPr bwMode="auto">
                      <a:xfrm>
                        <a:off x="2970" y="3903"/>
                        <a:ext cx="40" cy="62"/>
                      </a:xfrm>
                      <a:custGeom>
                        <a:avLst/>
                        <a:gdLst>
                          <a:gd name="T0" fmla="*/ 0 w 616"/>
                          <a:gd name="T1" fmla="*/ 62 h 339"/>
                          <a:gd name="T2" fmla="*/ 20 w 616"/>
                          <a:gd name="T3" fmla="*/ 0 h 339"/>
                          <a:gd name="T4" fmla="*/ 40 w 616"/>
                          <a:gd name="T5" fmla="*/ 61 h 339"/>
                          <a:gd name="T6" fmla="*/ 0 60000 65536"/>
                          <a:gd name="T7" fmla="*/ 0 60000 65536"/>
                          <a:gd name="T8" fmla="*/ 0 60000 65536"/>
                          <a:gd name="T9" fmla="*/ 0 w 616"/>
                          <a:gd name="T10" fmla="*/ 0 h 339"/>
                          <a:gd name="T11" fmla="*/ 616 w 616"/>
                          <a:gd name="T12" fmla="*/ 339 h 339"/>
                        </a:gdLst>
                        <a:ahLst/>
                        <a:cxnLst>
                          <a:cxn ang="T6">
                            <a:pos x="T0" y="T1"/>
                          </a:cxn>
                          <a:cxn ang="T7">
                            <a:pos x="T2" y="T3"/>
                          </a:cxn>
                          <a:cxn ang="T8">
                            <a:pos x="T4" y="T5"/>
                          </a:cxn>
                        </a:cxnLst>
                        <a:rect l="T9" t="T10" r="T11" b="T12"/>
                        <a:pathLst>
                          <a:path w="616" h="339">
                            <a:moveTo>
                              <a:pt x="0" y="339"/>
                            </a:moveTo>
                            <a:cubicBezTo>
                              <a:pt x="52" y="282"/>
                              <a:pt x="210" y="0"/>
                              <a:pt x="313" y="0"/>
                            </a:cubicBezTo>
                            <a:cubicBezTo>
                              <a:pt x="416" y="0"/>
                              <a:pt x="553" y="266"/>
                              <a:pt x="616" y="336"/>
                            </a:cubicBezTo>
                          </a:path>
                        </a:pathLst>
                      </a:cu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708" name="Freeform 1365"/>
                      <p:cNvSpPr>
                        <a:spLocks/>
                      </p:cNvSpPr>
                      <p:nvPr/>
                    </p:nvSpPr>
                    <p:spPr bwMode="auto">
                      <a:xfrm flipV="1">
                        <a:off x="3015" y="3978"/>
                        <a:ext cx="62" cy="68"/>
                      </a:xfrm>
                      <a:custGeom>
                        <a:avLst/>
                        <a:gdLst>
                          <a:gd name="T0" fmla="*/ 0 w 616"/>
                          <a:gd name="T1" fmla="*/ 68 h 339"/>
                          <a:gd name="T2" fmla="*/ 32 w 616"/>
                          <a:gd name="T3" fmla="*/ 0 h 339"/>
                          <a:gd name="T4" fmla="*/ 62 w 616"/>
                          <a:gd name="T5" fmla="*/ 67 h 339"/>
                          <a:gd name="T6" fmla="*/ 0 60000 65536"/>
                          <a:gd name="T7" fmla="*/ 0 60000 65536"/>
                          <a:gd name="T8" fmla="*/ 0 60000 65536"/>
                          <a:gd name="T9" fmla="*/ 0 w 616"/>
                          <a:gd name="T10" fmla="*/ 0 h 339"/>
                          <a:gd name="T11" fmla="*/ 616 w 616"/>
                          <a:gd name="T12" fmla="*/ 339 h 339"/>
                        </a:gdLst>
                        <a:ahLst/>
                        <a:cxnLst>
                          <a:cxn ang="T6">
                            <a:pos x="T0" y="T1"/>
                          </a:cxn>
                          <a:cxn ang="T7">
                            <a:pos x="T2" y="T3"/>
                          </a:cxn>
                          <a:cxn ang="T8">
                            <a:pos x="T4" y="T5"/>
                          </a:cxn>
                        </a:cxnLst>
                        <a:rect l="T9" t="T10" r="T11" b="T12"/>
                        <a:pathLst>
                          <a:path w="616" h="339">
                            <a:moveTo>
                              <a:pt x="0" y="339"/>
                            </a:moveTo>
                            <a:cubicBezTo>
                              <a:pt x="52" y="282"/>
                              <a:pt x="210" y="0"/>
                              <a:pt x="313" y="0"/>
                            </a:cubicBezTo>
                            <a:cubicBezTo>
                              <a:pt x="416" y="0"/>
                              <a:pt x="553" y="266"/>
                              <a:pt x="616" y="336"/>
                            </a:cubicBezTo>
                          </a:path>
                        </a:pathLst>
                      </a:cu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rot="10800000"/>
                      <a:lstStyle/>
                      <a:p>
                        <a:endParaRPr lang="zh-CN" altLang="en-US">
                          <a:latin typeface="微软雅黑" panose="020B0503020204020204" pitchFamily="34" charset="-122"/>
                          <a:ea typeface="微软雅黑" panose="020B0503020204020204" pitchFamily="34" charset="-122"/>
                        </a:endParaRPr>
                      </a:p>
                    </p:txBody>
                  </p:sp>
                </p:grpSp>
              </p:grpSp>
              <p:grpSp>
                <p:nvGrpSpPr>
                  <p:cNvPr id="685" name="Group 1366"/>
                  <p:cNvGrpSpPr>
                    <a:grpSpLocks/>
                  </p:cNvGrpSpPr>
                  <p:nvPr/>
                </p:nvGrpSpPr>
                <p:grpSpPr bwMode="auto">
                  <a:xfrm>
                    <a:off x="3555" y="3447"/>
                    <a:ext cx="257" cy="173"/>
                    <a:chOff x="2340" y="3393"/>
                    <a:chExt cx="257" cy="173"/>
                  </a:xfrm>
                </p:grpSpPr>
                <p:sp>
                  <p:nvSpPr>
                    <p:cNvPr id="698" name="Freeform 1367"/>
                    <p:cNvSpPr>
                      <a:spLocks noChangeAspect="1"/>
                    </p:cNvSpPr>
                    <p:nvPr/>
                  </p:nvSpPr>
                  <p:spPr bwMode="auto">
                    <a:xfrm flipV="1">
                      <a:off x="2340" y="3468"/>
                      <a:ext cx="40" cy="79"/>
                    </a:xfrm>
                    <a:custGeom>
                      <a:avLst/>
                      <a:gdLst>
                        <a:gd name="T0" fmla="*/ 0 w 616"/>
                        <a:gd name="T1" fmla="*/ 79 h 339"/>
                        <a:gd name="T2" fmla="*/ 20 w 616"/>
                        <a:gd name="T3" fmla="*/ 0 h 339"/>
                        <a:gd name="T4" fmla="*/ 40 w 616"/>
                        <a:gd name="T5" fmla="*/ 78 h 339"/>
                        <a:gd name="T6" fmla="*/ 0 60000 65536"/>
                        <a:gd name="T7" fmla="*/ 0 60000 65536"/>
                        <a:gd name="T8" fmla="*/ 0 60000 65536"/>
                        <a:gd name="T9" fmla="*/ 0 w 616"/>
                        <a:gd name="T10" fmla="*/ 0 h 339"/>
                        <a:gd name="T11" fmla="*/ 616 w 616"/>
                        <a:gd name="T12" fmla="*/ 339 h 339"/>
                      </a:gdLst>
                      <a:ahLst/>
                      <a:cxnLst>
                        <a:cxn ang="T6">
                          <a:pos x="T0" y="T1"/>
                        </a:cxn>
                        <a:cxn ang="T7">
                          <a:pos x="T2" y="T3"/>
                        </a:cxn>
                        <a:cxn ang="T8">
                          <a:pos x="T4" y="T5"/>
                        </a:cxn>
                      </a:cxnLst>
                      <a:rect l="T9" t="T10" r="T11" b="T12"/>
                      <a:pathLst>
                        <a:path w="616" h="339">
                          <a:moveTo>
                            <a:pt x="0" y="339"/>
                          </a:moveTo>
                          <a:cubicBezTo>
                            <a:pt x="52" y="282"/>
                            <a:pt x="210" y="0"/>
                            <a:pt x="313" y="0"/>
                          </a:cubicBezTo>
                          <a:cubicBezTo>
                            <a:pt x="416" y="0"/>
                            <a:pt x="553" y="266"/>
                            <a:pt x="616" y="336"/>
                          </a:cubicBezTo>
                        </a:path>
                      </a:pathLst>
                    </a:cu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rot="10800000"/>
                    <a:lstStyle/>
                    <a:p>
                      <a:endParaRPr lang="zh-CN" altLang="en-US">
                        <a:latin typeface="微软雅黑" panose="020B0503020204020204" pitchFamily="34" charset="-122"/>
                        <a:ea typeface="微软雅黑" panose="020B0503020204020204" pitchFamily="34" charset="-122"/>
                      </a:endParaRPr>
                    </a:p>
                  </p:txBody>
                </p:sp>
                <p:sp>
                  <p:nvSpPr>
                    <p:cNvPr id="699" name="Freeform 1368"/>
                    <p:cNvSpPr>
                      <a:spLocks/>
                    </p:cNvSpPr>
                    <p:nvPr/>
                  </p:nvSpPr>
                  <p:spPr bwMode="auto">
                    <a:xfrm flipV="1">
                      <a:off x="2430" y="3468"/>
                      <a:ext cx="62" cy="68"/>
                    </a:xfrm>
                    <a:custGeom>
                      <a:avLst/>
                      <a:gdLst>
                        <a:gd name="T0" fmla="*/ 0 w 616"/>
                        <a:gd name="T1" fmla="*/ 68 h 339"/>
                        <a:gd name="T2" fmla="*/ 32 w 616"/>
                        <a:gd name="T3" fmla="*/ 0 h 339"/>
                        <a:gd name="T4" fmla="*/ 62 w 616"/>
                        <a:gd name="T5" fmla="*/ 67 h 339"/>
                        <a:gd name="T6" fmla="*/ 0 60000 65536"/>
                        <a:gd name="T7" fmla="*/ 0 60000 65536"/>
                        <a:gd name="T8" fmla="*/ 0 60000 65536"/>
                        <a:gd name="T9" fmla="*/ 0 w 616"/>
                        <a:gd name="T10" fmla="*/ 0 h 339"/>
                        <a:gd name="T11" fmla="*/ 616 w 616"/>
                        <a:gd name="T12" fmla="*/ 339 h 339"/>
                      </a:gdLst>
                      <a:ahLst/>
                      <a:cxnLst>
                        <a:cxn ang="T6">
                          <a:pos x="T0" y="T1"/>
                        </a:cxn>
                        <a:cxn ang="T7">
                          <a:pos x="T2" y="T3"/>
                        </a:cxn>
                        <a:cxn ang="T8">
                          <a:pos x="T4" y="T5"/>
                        </a:cxn>
                      </a:cxnLst>
                      <a:rect l="T9" t="T10" r="T11" b="T12"/>
                      <a:pathLst>
                        <a:path w="616" h="339">
                          <a:moveTo>
                            <a:pt x="0" y="339"/>
                          </a:moveTo>
                          <a:cubicBezTo>
                            <a:pt x="52" y="282"/>
                            <a:pt x="210" y="0"/>
                            <a:pt x="313" y="0"/>
                          </a:cubicBezTo>
                          <a:cubicBezTo>
                            <a:pt x="416" y="0"/>
                            <a:pt x="553" y="266"/>
                            <a:pt x="616" y="336"/>
                          </a:cubicBezTo>
                        </a:path>
                      </a:pathLst>
                    </a:cu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rot="10800000"/>
                    <a:lstStyle/>
                    <a:p>
                      <a:endParaRPr lang="zh-CN" altLang="en-US">
                        <a:latin typeface="微软雅黑" panose="020B0503020204020204" pitchFamily="34" charset="-122"/>
                        <a:ea typeface="微软雅黑" panose="020B0503020204020204" pitchFamily="34" charset="-122"/>
                      </a:endParaRPr>
                    </a:p>
                  </p:txBody>
                </p:sp>
                <p:sp>
                  <p:nvSpPr>
                    <p:cNvPr id="700" name="Freeform 1369"/>
                    <p:cNvSpPr>
                      <a:spLocks noChangeAspect="1"/>
                    </p:cNvSpPr>
                    <p:nvPr/>
                  </p:nvSpPr>
                  <p:spPr bwMode="auto">
                    <a:xfrm>
                      <a:off x="2385" y="3393"/>
                      <a:ext cx="40" cy="62"/>
                    </a:xfrm>
                    <a:custGeom>
                      <a:avLst/>
                      <a:gdLst>
                        <a:gd name="T0" fmla="*/ 0 w 616"/>
                        <a:gd name="T1" fmla="*/ 62 h 339"/>
                        <a:gd name="T2" fmla="*/ 20 w 616"/>
                        <a:gd name="T3" fmla="*/ 0 h 339"/>
                        <a:gd name="T4" fmla="*/ 40 w 616"/>
                        <a:gd name="T5" fmla="*/ 61 h 339"/>
                        <a:gd name="T6" fmla="*/ 0 60000 65536"/>
                        <a:gd name="T7" fmla="*/ 0 60000 65536"/>
                        <a:gd name="T8" fmla="*/ 0 60000 65536"/>
                        <a:gd name="T9" fmla="*/ 0 w 616"/>
                        <a:gd name="T10" fmla="*/ 0 h 339"/>
                        <a:gd name="T11" fmla="*/ 616 w 616"/>
                        <a:gd name="T12" fmla="*/ 339 h 339"/>
                      </a:gdLst>
                      <a:ahLst/>
                      <a:cxnLst>
                        <a:cxn ang="T6">
                          <a:pos x="T0" y="T1"/>
                        </a:cxn>
                        <a:cxn ang="T7">
                          <a:pos x="T2" y="T3"/>
                        </a:cxn>
                        <a:cxn ang="T8">
                          <a:pos x="T4" y="T5"/>
                        </a:cxn>
                      </a:cxnLst>
                      <a:rect l="T9" t="T10" r="T11" b="T12"/>
                      <a:pathLst>
                        <a:path w="616" h="339">
                          <a:moveTo>
                            <a:pt x="0" y="339"/>
                          </a:moveTo>
                          <a:cubicBezTo>
                            <a:pt x="52" y="282"/>
                            <a:pt x="210" y="0"/>
                            <a:pt x="313" y="0"/>
                          </a:cubicBezTo>
                          <a:cubicBezTo>
                            <a:pt x="416" y="0"/>
                            <a:pt x="553" y="266"/>
                            <a:pt x="616" y="336"/>
                          </a:cubicBezTo>
                        </a:path>
                      </a:pathLst>
                    </a:cu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701" name="Freeform 1370"/>
                    <p:cNvSpPr>
                      <a:spLocks noChangeAspect="1"/>
                    </p:cNvSpPr>
                    <p:nvPr/>
                  </p:nvSpPr>
                  <p:spPr bwMode="auto">
                    <a:xfrm>
                      <a:off x="2490" y="3423"/>
                      <a:ext cx="40" cy="62"/>
                    </a:xfrm>
                    <a:custGeom>
                      <a:avLst/>
                      <a:gdLst>
                        <a:gd name="T0" fmla="*/ 0 w 616"/>
                        <a:gd name="T1" fmla="*/ 62 h 339"/>
                        <a:gd name="T2" fmla="*/ 20 w 616"/>
                        <a:gd name="T3" fmla="*/ 0 h 339"/>
                        <a:gd name="T4" fmla="*/ 40 w 616"/>
                        <a:gd name="T5" fmla="*/ 61 h 339"/>
                        <a:gd name="T6" fmla="*/ 0 60000 65536"/>
                        <a:gd name="T7" fmla="*/ 0 60000 65536"/>
                        <a:gd name="T8" fmla="*/ 0 60000 65536"/>
                        <a:gd name="T9" fmla="*/ 0 w 616"/>
                        <a:gd name="T10" fmla="*/ 0 h 339"/>
                        <a:gd name="T11" fmla="*/ 616 w 616"/>
                        <a:gd name="T12" fmla="*/ 339 h 339"/>
                      </a:gdLst>
                      <a:ahLst/>
                      <a:cxnLst>
                        <a:cxn ang="T6">
                          <a:pos x="T0" y="T1"/>
                        </a:cxn>
                        <a:cxn ang="T7">
                          <a:pos x="T2" y="T3"/>
                        </a:cxn>
                        <a:cxn ang="T8">
                          <a:pos x="T4" y="T5"/>
                        </a:cxn>
                      </a:cxnLst>
                      <a:rect l="T9" t="T10" r="T11" b="T12"/>
                      <a:pathLst>
                        <a:path w="616" h="339">
                          <a:moveTo>
                            <a:pt x="0" y="339"/>
                          </a:moveTo>
                          <a:cubicBezTo>
                            <a:pt x="52" y="282"/>
                            <a:pt x="210" y="0"/>
                            <a:pt x="313" y="0"/>
                          </a:cubicBezTo>
                          <a:cubicBezTo>
                            <a:pt x="416" y="0"/>
                            <a:pt x="553" y="266"/>
                            <a:pt x="616" y="336"/>
                          </a:cubicBezTo>
                        </a:path>
                      </a:pathLst>
                    </a:cu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702" name="Freeform 1371"/>
                    <p:cNvSpPr>
                      <a:spLocks/>
                    </p:cNvSpPr>
                    <p:nvPr/>
                  </p:nvSpPr>
                  <p:spPr bwMode="auto">
                    <a:xfrm flipV="1">
                      <a:off x="2535" y="3498"/>
                      <a:ext cx="62" cy="68"/>
                    </a:xfrm>
                    <a:custGeom>
                      <a:avLst/>
                      <a:gdLst>
                        <a:gd name="T0" fmla="*/ 0 w 616"/>
                        <a:gd name="T1" fmla="*/ 68 h 339"/>
                        <a:gd name="T2" fmla="*/ 32 w 616"/>
                        <a:gd name="T3" fmla="*/ 0 h 339"/>
                        <a:gd name="T4" fmla="*/ 62 w 616"/>
                        <a:gd name="T5" fmla="*/ 67 h 339"/>
                        <a:gd name="T6" fmla="*/ 0 60000 65536"/>
                        <a:gd name="T7" fmla="*/ 0 60000 65536"/>
                        <a:gd name="T8" fmla="*/ 0 60000 65536"/>
                        <a:gd name="T9" fmla="*/ 0 w 616"/>
                        <a:gd name="T10" fmla="*/ 0 h 339"/>
                        <a:gd name="T11" fmla="*/ 616 w 616"/>
                        <a:gd name="T12" fmla="*/ 339 h 339"/>
                      </a:gdLst>
                      <a:ahLst/>
                      <a:cxnLst>
                        <a:cxn ang="T6">
                          <a:pos x="T0" y="T1"/>
                        </a:cxn>
                        <a:cxn ang="T7">
                          <a:pos x="T2" y="T3"/>
                        </a:cxn>
                        <a:cxn ang="T8">
                          <a:pos x="T4" y="T5"/>
                        </a:cxn>
                      </a:cxnLst>
                      <a:rect l="T9" t="T10" r="T11" b="T12"/>
                      <a:pathLst>
                        <a:path w="616" h="339">
                          <a:moveTo>
                            <a:pt x="0" y="339"/>
                          </a:moveTo>
                          <a:cubicBezTo>
                            <a:pt x="52" y="282"/>
                            <a:pt x="210" y="0"/>
                            <a:pt x="313" y="0"/>
                          </a:cubicBezTo>
                          <a:cubicBezTo>
                            <a:pt x="416" y="0"/>
                            <a:pt x="553" y="266"/>
                            <a:pt x="616" y="336"/>
                          </a:cubicBezTo>
                        </a:path>
                      </a:pathLst>
                    </a:cu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rot="10800000"/>
                    <a:lstStyle/>
                    <a:p>
                      <a:endParaRPr lang="zh-CN" altLang="en-US">
                        <a:latin typeface="微软雅黑" panose="020B0503020204020204" pitchFamily="34" charset="-122"/>
                        <a:ea typeface="微软雅黑" panose="020B0503020204020204" pitchFamily="34" charset="-122"/>
                      </a:endParaRPr>
                    </a:p>
                  </p:txBody>
                </p:sp>
              </p:grpSp>
              <p:grpSp>
                <p:nvGrpSpPr>
                  <p:cNvPr id="686" name="Group 1372"/>
                  <p:cNvGrpSpPr>
                    <a:grpSpLocks noChangeAspect="1"/>
                  </p:cNvGrpSpPr>
                  <p:nvPr/>
                </p:nvGrpSpPr>
                <p:grpSpPr bwMode="auto">
                  <a:xfrm rot="464162" flipV="1">
                    <a:off x="2802" y="3415"/>
                    <a:ext cx="499" cy="175"/>
                    <a:chOff x="2340" y="3393"/>
                    <a:chExt cx="467" cy="188"/>
                  </a:xfrm>
                </p:grpSpPr>
                <p:grpSp>
                  <p:nvGrpSpPr>
                    <p:cNvPr id="687" name="Group 1373"/>
                    <p:cNvGrpSpPr>
                      <a:grpSpLocks noChangeAspect="1"/>
                    </p:cNvGrpSpPr>
                    <p:nvPr/>
                  </p:nvGrpSpPr>
                  <p:grpSpPr bwMode="auto">
                    <a:xfrm>
                      <a:off x="2340" y="3393"/>
                      <a:ext cx="257" cy="173"/>
                      <a:chOff x="2340" y="3393"/>
                      <a:chExt cx="257" cy="173"/>
                    </a:xfrm>
                  </p:grpSpPr>
                  <p:sp>
                    <p:nvSpPr>
                      <p:cNvPr id="693" name="Freeform 1374"/>
                      <p:cNvSpPr>
                        <a:spLocks noChangeAspect="1"/>
                      </p:cNvSpPr>
                      <p:nvPr/>
                    </p:nvSpPr>
                    <p:spPr bwMode="auto">
                      <a:xfrm flipV="1">
                        <a:off x="2340" y="3468"/>
                        <a:ext cx="40" cy="79"/>
                      </a:xfrm>
                      <a:custGeom>
                        <a:avLst/>
                        <a:gdLst>
                          <a:gd name="T0" fmla="*/ 0 w 616"/>
                          <a:gd name="T1" fmla="*/ 79 h 339"/>
                          <a:gd name="T2" fmla="*/ 20 w 616"/>
                          <a:gd name="T3" fmla="*/ 0 h 339"/>
                          <a:gd name="T4" fmla="*/ 40 w 616"/>
                          <a:gd name="T5" fmla="*/ 78 h 339"/>
                          <a:gd name="T6" fmla="*/ 0 60000 65536"/>
                          <a:gd name="T7" fmla="*/ 0 60000 65536"/>
                          <a:gd name="T8" fmla="*/ 0 60000 65536"/>
                          <a:gd name="T9" fmla="*/ 0 w 616"/>
                          <a:gd name="T10" fmla="*/ 0 h 339"/>
                          <a:gd name="T11" fmla="*/ 616 w 616"/>
                          <a:gd name="T12" fmla="*/ 339 h 339"/>
                        </a:gdLst>
                        <a:ahLst/>
                        <a:cxnLst>
                          <a:cxn ang="T6">
                            <a:pos x="T0" y="T1"/>
                          </a:cxn>
                          <a:cxn ang="T7">
                            <a:pos x="T2" y="T3"/>
                          </a:cxn>
                          <a:cxn ang="T8">
                            <a:pos x="T4" y="T5"/>
                          </a:cxn>
                        </a:cxnLst>
                        <a:rect l="T9" t="T10" r="T11" b="T12"/>
                        <a:pathLst>
                          <a:path w="616" h="339">
                            <a:moveTo>
                              <a:pt x="0" y="339"/>
                            </a:moveTo>
                            <a:cubicBezTo>
                              <a:pt x="52" y="282"/>
                              <a:pt x="210" y="0"/>
                              <a:pt x="313" y="0"/>
                            </a:cubicBezTo>
                            <a:cubicBezTo>
                              <a:pt x="416" y="0"/>
                              <a:pt x="553" y="266"/>
                              <a:pt x="616" y="336"/>
                            </a:cubicBezTo>
                          </a:path>
                        </a:pathLst>
                      </a:cu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694" name="Freeform 1375"/>
                      <p:cNvSpPr>
                        <a:spLocks noChangeAspect="1"/>
                      </p:cNvSpPr>
                      <p:nvPr/>
                    </p:nvSpPr>
                    <p:spPr bwMode="auto">
                      <a:xfrm flipV="1">
                        <a:off x="2430" y="3468"/>
                        <a:ext cx="62" cy="68"/>
                      </a:xfrm>
                      <a:custGeom>
                        <a:avLst/>
                        <a:gdLst>
                          <a:gd name="T0" fmla="*/ 0 w 616"/>
                          <a:gd name="T1" fmla="*/ 68 h 339"/>
                          <a:gd name="T2" fmla="*/ 32 w 616"/>
                          <a:gd name="T3" fmla="*/ 0 h 339"/>
                          <a:gd name="T4" fmla="*/ 62 w 616"/>
                          <a:gd name="T5" fmla="*/ 67 h 339"/>
                          <a:gd name="T6" fmla="*/ 0 60000 65536"/>
                          <a:gd name="T7" fmla="*/ 0 60000 65536"/>
                          <a:gd name="T8" fmla="*/ 0 60000 65536"/>
                          <a:gd name="T9" fmla="*/ 0 w 616"/>
                          <a:gd name="T10" fmla="*/ 0 h 339"/>
                          <a:gd name="T11" fmla="*/ 616 w 616"/>
                          <a:gd name="T12" fmla="*/ 339 h 339"/>
                        </a:gdLst>
                        <a:ahLst/>
                        <a:cxnLst>
                          <a:cxn ang="T6">
                            <a:pos x="T0" y="T1"/>
                          </a:cxn>
                          <a:cxn ang="T7">
                            <a:pos x="T2" y="T3"/>
                          </a:cxn>
                          <a:cxn ang="T8">
                            <a:pos x="T4" y="T5"/>
                          </a:cxn>
                        </a:cxnLst>
                        <a:rect l="T9" t="T10" r="T11" b="T12"/>
                        <a:pathLst>
                          <a:path w="616" h="339">
                            <a:moveTo>
                              <a:pt x="0" y="339"/>
                            </a:moveTo>
                            <a:cubicBezTo>
                              <a:pt x="52" y="282"/>
                              <a:pt x="210" y="0"/>
                              <a:pt x="313" y="0"/>
                            </a:cubicBezTo>
                            <a:cubicBezTo>
                              <a:pt x="416" y="0"/>
                              <a:pt x="553" y="266"/>
                              <a:pt x="616" y="336"/>
                            </a:cubicBezTo>
                          </a:path>
                        </a:pathLst>
                      </a:cu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695" name="Freeform 1376"/>
                      <p:cNvSpPr>
                        <a:spLocks noChangeAspect="1"/>
                      </p:cNvSpPr>
                      <p:nvPr/>
                    </p:nvSpPr>
                    <p:spPr bwMode="auto">
                      <a:xfrm>
                        <a:off x="2385" y="3393"/>
                        <a:ext cx="40" cy="62"/>
                      </a:xfrm>
                      <a:custGeom>
                        <a:avLst/>
                        <a:gdLst>
                          <a:gd name="T0" fmla="*/ 0 w 616"/>
                          <a:gd name="T1" fmla="*/ 62 h 339"/>
                          <a:gd name="T2" fmla="*/ 20 w 616"/>
                          <a:gd name="T3" fmla="*/ 0 h 339"/>
                          <a:gd name="T4" fmla="*/ 40 w 616"/>
                          <a:gd name="T5" fmla="*/ 61 h 339"/>
                          <a:gd name="T6" fmla="*/ 0 60000 65536"/>
                          <a:gd name="T7" fmla="*/ 0 60000 65536"/>
                          <a:gd name="T8" fmla="*/ 0 60000 65536"/>
                          <a:gd name="T9" fmla="*/ 0 w 616"/>
                          <a:gd name="T10" fmla="*/ 0 h 339"/>
                          <a:gd name="T11" fmla="*/ 616 w 616"/>
                          <a:gd name="T12" fmla="*/ 339 h 339"/>
                        </a:gdLst>
                        <a:ahLst/>
                        <a:cxnLst>
                          <a:cxn ang="T6">
                            <a:pos x="T0" y="T1"/>
                          </a:cxn>
                          <a:cxn ang="T7">
                            <a:pos x="T2" y="T3"/>
                          </a:cxn>
                          <a:cxn ang="T8">
                            <a:pos x="T4" y="T5"/>
                          </a:cxn>
                        </a:cxnLst>
                        <a:rect l="T9" t="T10" r="T11" b="T12"/>
                        <a:pathLst>
                          <a:path w="616" h="339">
                            <a:moveTo>
                              <a:pt x="0" y="339"/>
                            </a:moveTo>
                            <a:cubicBezTo>
                              <a:pt x="52" y="282"/>
                              <a:pt x="210" y="0"/>
                              <a:pt x="313" y="0"/>
                            </a:cubicBezTo>
                            <a:cubicBezTo>
                              <a:pt x="416" y="0"/>
                              <a:pt x="553" y="266"/>
                              <a:pt x="616" y="336"/>
                            </a:cubicBezTo>
                          </a:path>
                        </a:pathLst>
                      </a:cu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rot="10800000"/>
                      <a:lstStyle/>
                      <a:p>
                        <a:endParaRPr lang="zh-CN" altLang="en-US">
                          <a:latin typeface="微软雅黑" panose="020B0503020204020204" pitchFamily="34" charset="-122"/>
                          <a:ea typeface="微软雅黑" panose="020B0503020204020204" pitchFamily="34" charset="-122"/>
                        </a:endParaRPr>
                      </a:p>
                    </p:txBody>
                  </p:sp>
                  <p:sp>
                    <p:nvSpPr>
                      <p:cNvPr id="696" name="Freeform 1377"/>
                      <p:cNvSpPr>
                        <a:spLocks noChangeAspect="1"/>
                      </p:cNvSpPr>
                      <p:nvPr/>
                    </p:nvSpPr>
                    <p:spPr bwMode="auto">
                      <a:xfrm>
                        <a:off x="2490" y="3423"/>
                        <a:ext cx="40" cy="62"/>
                      </a:xfrm>
                      <a:custGeom>
                        <a:avLst/>
                        <a:gdLst>
                          <a:gd name="T0" fmla="*/ 0 w 616"/>
                          <a:gd name="T1" fmla="*/ 62 h 339"/>
                          <a:gd name="T2" fmla="*/ 20 w 616"/>
                          <a:gd name="T3" fmla="*/ 0 h 339"/>
                          <a:gd name="T4" fmla="*/ 40 w 616"/>
                          <a:gd name="T5" fmla="*/ 61 h 339"/>
                          <a:gd name="T6" fmla="*/ 0 60000 65536"/>
                          <a:gd name="T7" fmla="*/ 0 60000 65536"/>
                          <a:gd name="T8" fmla="*/ 0 60000 65536"/>
                          <a:gd name="T9" fmla="*/ 0 w 616"/>
                          <a:gd name="T10" fmla="*/ 0 h 339"/>
                          <a:gd name="T11" fmla="*/ 616 w 616"/>
                          <a:gd name="T12" fmla="*/ 339 h 339"/>
                        </a:gdLst>
                        <a:ahLst/>
                        <a:cxnLst>
                          <a:cxn ang="T6">
                            <a:pos x="T0" y="T1"/>
                          </a:cxn>
                          <a:cxn ang="T7">
                            <a:pos x="T2" y="T3"/>
                          </a:cxn>
                          <a:cxn ang="T8">
                            <a:pos x="T4" y="T5"/>
                          </a:cxn>
                        </a:cxnLst>
                        <a:rect l="T9" t="T10" r="T11" b="T12"/>
                        <a:pathLst>
                          <a:path w="616" h="339">
                            <a:moveTo>
                              <a:pt x="0" y="339"/>
                            </a:moveTo>
                            <a:cubicBezTo>
                              <a:pt x="52" y="282"/>
                              <a:pt x="210" y="0"/>
                              <a:pt x="313" y="0"/>
                            </a:cubicBezTo>
                            <a:cubicBezTo>
                              <a:pt x="416" y="0"/>
                              <a:pt x="553" y="266"/>
                              <a:pt x="616" y="336"/>
                            </a:cubicBezTo>
                          </a:path>
                        </a:pathLst>
                      </a:cu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rot="10800000"/>
                      <a:lstStyle/>
                      <a:p>
                        <a:endParaRPr lang="zh-CN" altLang="en-US">
                          <a:latin typeface="微软雅黑" panose="020B0503020204020204" pitchFamily="34" charset="-122"/>
                          <a:ea typeface="微软雅黑" panose="020B0503020204020204" pitchFamily="34" charset="-122"/>
                        </a:endParaRPr>
                      </a:p>
                    </p:txBody>
                  </p:sp>
                  <p:sp>
                    <p:nvSpPr>
                      <p:cNvPr id="697" name="Freeform 1378"/>
                      <p:cNvSpPr>
                        <a:spLocks noChangeAspect="1"/>
                      </p:cNvSpPr>
                      <p:nvPr/>
                    </p:nvSpPr>
                    <p:spPr bwMode="auto">
                      <a:xfrm flipV="1">
                        <a:off x="2535" y="3498"/>
                        <a:ext cx="62" cy="68"/>
                      </a:xfrm>
                      <a:custGeom>
                        <a:avLst/>
                        <a:gdLst>
                          <a:gd name="T0" fmla="*/ 0 w 616"/>
                          <a:gd name="T1" fmla="*/ 68 h 339"/>
                          <a:gd name="T2" fmla="*/ 32 w 616"/>
                          <a:gd name="T3" fmla="*/ 0 h 339"/>
                          <a:gd name="T4" fmla="*/ 62 w 616"/>
                          <a:gd name="T5" fmla="*/ 67 h 339"/>
                          <a:gd name="T6" fmla="*/ 0 60000 65536"/>
                          <a:gd name="T7" fmla="*/ 0 60000 65536"/>
                          <a:gd name="T8" fmla="*/ 0 60000 65536"/>
                          <a:gd name="T9" fmla="*/ 0 w 616"/>
                          <a:gd name="T10" fmla="*/ 0 h 339"/>
                          <a:gd name="T11" fmla="*/ 616 w 616"/>
                          <a:gd name="T12" fmla="*/ 339 h 339"/>
                        </a:gdLst>
                        <a:ahLst/>
                        <a:cxnLst>
                          <a:cxn ang="T6">
                            <a:pos x="T0" y="T1"/>
                          </a:cxn>
                          <a:cxn ang="T7">
                            <a:pos x="T2" y="T3"/>
                          </a:cxn>
                          <a:cxn ang="T8">
                            <a:pos x="T4" y="T5"/>
                          </a:cxn>
                        </a:cxnLst>
                        <a:rect l="T9" t="T10" r="T11" b="T12"/>
                        <a:pathLst>
                          <a:path w="616" h="339">
                            <a:moveTo>
                              <a:pt x="0" y="339"/>
                            </a:moveTo>
                            <a:cubicBezTo>
                              <a:pt x="52" y="282"/>
                              <a:pt x="210" y="0"/>
                              <a:pt x="313" y="0"/>
                            </a:cubicBezTo>
                            <a:cubicBezTo>
                              <a:pt x="416" y="0"/>
                              <a:pt x="553" y="266"/>
                              <a:pt x="616" y="336"/>
                            </a:cubicBezTo>
                          </a:path>
                        </a:pathLst>
                      </a:cu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grpSp>
                <p:grpSp>
                  <p:nvGrpSpPr>
                    <p:cNvPr id="688" name="Group 1379"/>
                    <p:cNvGrpSpPr>
                      <a:grpSpLocks noChangeAspect="1"/>
                    </p:cNvGrpSpPr>
                    <p:nvPr/>
                  </p:nvGrpSpPr>
                  <p:grpSpPr bwMode="auto">
                    <a:xfrm rot="-715361">
                      <a:off x="2595" y="3408"/>
                      <a:ext cx="212" cy="173"/>
                      <a:chOff x="2865" y="3873"/>
                      <a:chExt cx="212" cy="173"/>
                    </a:xfrm>
                  </p:grpSpPr>
                  <p:sp>
                    <p:nvSpPr>
                      <p:cNvPr id="689" name="Freeform 1380"/>
                      <p:cNvSpPr>
                        <a:spLocks noChangeAspect="1"/>
                      </p:cNvSpPr>
                      <p:nvPr/>
                    </p:nvSpPr>
                    <p:spPr bwMode="auto">
                      <a:xfrm flipV="1">
                        <a:off x="2910" y="3948"/>
                        <a:ext cx="62" cy="68"/>
                      </a:xfrm>
                      <a:custGeom>
                        <a:avLst/>
                        <a:gdLst>
                          <a:gd name="T0" fmla="*/ 0 w 616"/>
                          <a:gd name="T1" fmla="*/ 68 h 339"/>
                          <a:gd name="T2" fmla="*/ 32 w 616"/>
                          <a:gd name="T3" fmla="*/ 0 h 339"/>
                          <a:gd name="T4" fmla="*/ 62 w 616"/>
                          <a:gd name="T5" fmla="*/ 67 h 339"/>
                          <a:gd name="T6" fmla="*/ 0 60000 65536"/>
                          <a:gd name="T7" fmla="*/ 0 60000 65536"/>
                          <a:gd name="T8" fmla="*/ 0 60000 65536"/>
                          <a:gd name="T9" fmla="*/ 0 w 616"/>
                          <a:gd name="T10" fmla="*/ 0 h 339"/>
                          <a:gd name="T11" fmla="*/ 616 w 616"/>
                          <a:gd name="T12" fmla="*/ 339 h 339"/>
                        </a:gdLst>
                        <a:ahLst/>
                        <a:cxnLst>
                          <a:cxn ang="T6">
                            <a:pos x="T0" y="T1"/>
                          </a:cxn>
                          <a:cxn ang="T7">
                            <a:pos x="T2" y="T3"/>
                          </a:cxn>
                          <a:cxn ang="T8">
                            <a:pos x="T4" y="T5"/>
                          </a:cxn>
                        </a:cxnLst>
                        <a:rect l="T9" t="T10" r="T11" b="T12"/>
                        <a:pathLst>
                          <a:path w="616" h="339">
                            <a:moveTo>
                              <a:pt x="0" y="339"/>
                            </a:moveTo>
                            <a:cubicBezTo>
                              <a:pt x="52" y="282"/>
                              <a:pt x="210" y="0"/>
                              <a:pt x="313" y="0"/>
                            </a:cubicBezTo>
                            <a:cubicBezTo>
                              <a:pt x="416" y="0"/>
                              <a:pt x="553" y="266"/>
                              <a:pt x="616" y="336"/>
                            </a:cubicBezTo>
                          </a:path>
                        </a:pathLst>
                      </a:cu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690" name="Freeform 1381"/>
                      <p:cNvSpPr>
                        <a:spLocks noChangeAspect="1"/>
                      </p:cNvSpPr>
                      <p:nvPr/>
                    </p:nvSpPr>
                    <p:spPr bwMode="auto">
                      <a:xfrm>
                        <a:off x="2865" y="3873"/>
                        <a:ext cx="40" cy="62"/>
                      </a:xfrm>
                      <a:custGeom>
                        <a:avLst/>
                        <a:gdLst>
                          <a:gd name="T0" fmla="*/ 0 w 616"/>
                          <a:gd name="T1" fmla="*/ 62 h 339"/>
                          <a:gd name="T2" fmla="*/ 20 w 616"/>
                          <a:gd name="T3" fmla="*/ 0 h 339"/>
                          <a:gd name="T4" fmla="*/ 40 w 616"/>
                          <a:gd name="T5" fmla="*/ 61 h 339"/>
                          <a:gd name="T6" fmla="*/ 0 60000 65536"/>
                          <a:gd name="T7" fmla="*/ 0 60000 65536"/>
                          <a:gd name="T8" fmla="*/ 0 60000 65536"/>
                          <a:gd name="T9" fmla="*/ 0 w 616"/>
                          <a:gd name="T10" fmla="*/ 0 h 339"/>
                          <a:gd name="T11" fmla="*/ 616 w 616"/>
                          <a:gd name="T12" fmla="*/ 339 h 339"/>
                        </a:gdLst>
                        <a:ahLst/>
                        <a:cxnLst>
                          <a:cxn ang="T6">
                            <a:pos x="T0" y="T1"/>
                          </a:cxn>
                          <a:cxn ang="T7">
                            <a:pos x="T2" y="T3"/>
                          </a:cxn>
                          <a:cxn ang="T8">
                            <a:pos x="T4" y="T5"/>
                          </a:cxn>
                        </a:cxnLst>
                        <a:rect l="T9" t="T10" r="T11" b="T12"/>
                        <a:pathLst>
                          <a:path w="616" h="339">
                            <a:moveTo>
                              <a:pt x="0" y="339"/>
                            </a:moveTo>
                            <a:cubicBezTo>
                              <a:pt x="52" y="282"/>
                              <a:pt x="210" y="0"/>
                              <a:pt x="313" y="0"/>
                            </a:cubicBezTo>
                            <a:cubicBezTo>
                              <a:pt x="416" y="0"/>
                              <a:pt x="553" y="266"/>
                              <a:pt x="616" y="336"/>
                            </a:cubicBezTo>
                          </a:path>
                        </a:pathLst>
                      </a:cu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rot="10800000"/>
                      <a:lstStyle/>
                      <a:p>
                        <a:endParaRPr lang="zh-CN" altLang="en-US">
                          <a:latin typeface="微软雅黑" panose="020B0503020204020204" pitchFamily="34" charset="-122"/>
                          <a:ea typeface="微软雅黑" panose="020B0503020204020204" pitchFamily="34" charset="-122"/>
                        </a:endParaRPr>
                      </a:p>
                    </p:txBody>
                  </p:sp>
                  <p:sp>
                    <p:nvSpPr>
                      <p:cNvPr id="691" name="Freeform 1382"/>
                      <p:cNvSpPr>
                        <a:spLocks noChangeAspect="1"/>
                      </p:cNvSpPr>
                      <p:nvPr/>
                    </p:nvSpPr>
                    <p:spPr bwMode="auto">
                      <a:xfrm>
                        <a:off x="2970" y="3903"/>
                        <a:ext cx="40" cy="62"/>
                      </a:xfrm>
                      <a:custGeom>
                        <a:avLst/>
                        <a:gdLst>
                          <a:gd name="T0" fmla="*/ 0 w 616"/>
                          <a:gd name="T1" fmla="*/ 62 h 339"/>
                          <a:gd name="T2" fmla="*/ 20 w 616"/>
                          <a:gd name="T3" fmla="*/ 0 h 339"/>
                          <a:gd name="T4" fmla="*/ 40 w 616"/>
                          <a:gd name="T5" fmla="*/ 61 h 339"/>
                          <a:gd name="T6" fmla="*/ 0 60000 65536"/>
                          <a:gd name="T7" fmla="*/ 0 60000 65536"/>
                          <a:gd name="T8" fmla="*/ 0 60000 65536"/>
                          <a:gd name="T9" fmla="*/ 0 w 616"/>
                          <a:gd name="T10" fmla="*/ 0 h 339"/>
                          <a:gd name="T11" fmla="*/ 616 w 616"/>
                          <a:gd name="T12" fmla="*/ 339 h 339"/>
                        </a:gdLst>
                        <a:ahLst/>
                        <a:cxnLst>
                          <a:cxn ang="T6">
                            <a:pos x="T0" y="T1"/>
                          </a:cxn>
                          <a:cxn ang="T7">
                            <a:pos x="T2" y="T3"/>
                          </a:cxn>
                          <a:cxn ang="T8">
                            <a:pos x="T4" y="T5"/>
                          </a:cxn>
                        </a:cxnLst>
                        <a:rect l="T9" t="T10" r="T11" b="T12"/>
                        <a:pathLst>
                          <a:path w="616" h="339">
                            <a:moveTo>
                              <a:pt x="0" y="339"/>
                            </a:moveTo>
                            <a:cubicBezTo>
                              <a:pt x="52" y="282"/>
                              <a:pt x="210" y="0"/>
                              <a:pt x="313" y="0"/>
                            </a:cubicBezTo>
                            <a:cubicBezTo>
                              <a:pt x="416" y="0"/>
                              <a:pt x="553" y="266"/>
                              <a:pt x="616" y="336"/>
                            </a:cubicBezTo>
                          </a:path>
                        </a:pathLst>
                      </a:cu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rot="10800000"/>
                      <a:lstStyle/>
                      <a:p>
                        <a:endParaRPr lang="zh-CN" altLang="en-US">
                          <a:latin typeface="微软雅黑" panose="020B0503020204020204" pitchFamily="34" charset="-122"/>
                          <a:ea typeface="微软雅黑" panose="020B0503020204020204" pitchFamily="34" charset="-122"/>
                        </a:endParaRPr>
                      </a:p>
                    </p:txBody>
                  </p:sp>
                  <p:sp>
                    <p:nvSpPr>
                      <p:cNvPr id="692" name="Freeform 1383"/>
                      <p:cNvSpPr>
                        <a:spLocks noChangeAspect="1"/>
                      </p:cNvSpPr>
                      <p:nvPr/>
                    </p:nvSpPr>
                    <p:spPr bwMode="auto">
                      <a:xfrm flipV="1">
                        <a:off x="3015" y="3978"/>
                        <a:ext cx="62" cy="68"/>
                      </a:xfrm>
                      <a:custGeom>
                        <a:avLst/>
                        <a:gdLst>
                          <a:gd name="T0" fmla="*/ 0 w 616"/>
                          <a:gd name="T1" fmla="*/ 68 h 339"/>
                          <a:gd name="T2" fmla="*/ 32 w 616"/>
                          <a:gd name="T3" fmla="*/ 0 h 339"/>
                          <a:gd name="T4" fmla="*/ 62 w 616"/>
                          <a:gd name="T5" fmla="*/ 67 h 339"/>
                          <a:gd name="T6" fmla="*/ 0 60000 65536"/>
                          <a:gd name="T7" fmla="*/ 0 60000 65536"/>
                          <a:gd name="T8" fmla="*/ 0 60000 65536"/>
                          <a:gd name="T9" fmla="*/ 0 w 616"/>
                          <a:gd name="T10" fmla="*/ 0 h 339"/>
                          <a:gd name="T11" fmla="*/ 616 w 616"/>
                          <a:gd name="T12" fmla="*/ 339 h 339"/>
                        </a:gdLst>
                        <a:ahLst/>
                        <a:cxnLst>
                          <a:cxn ang="T6">
                            <a:pos x="T0" y="T1"/>
                          </a:cxn>
                          <a:cxn ang="T7">
                            <a:pos x="T2" y="T3"/>
                          </a:cxn>
                          <a:cxn ang="T8">
                            <a:pos x="T4" y="T5"/>
                          </a:cxn>
                        </a:cxnLst>
                        <a:rect l="T9" t="T10" r="T11" b="T12"/>
                        <a:pathLst>
                          <a:path w="616" h="339">
                            <a:moveTo>
                              <a:pt x="0" y="339"/>
                            </a:moveTo>
                            <a:cubicBezTo>
                              <a:pt x="52" y="282"/>
                              <a:pt x="210" y="0"/>
                              <a:pt x="313" y="0"/>
                            </a:cubicBezTo>
                            <a:cubicBezTo>
                              <a:pt x="416" y="0"/>
                              <a:pt x="553" y="266"/>
                              <a:pt x="616" y="336"/>
                            </a:cubicBezTo>
                          </a:path>
                        </a:pathLst>
                      </a:cu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grpSp>
              </p:grpSp>
            </p:grpSp>
            <p:sp>
              <p:nvSpPr>
                <p:cNvPr id="682" name="Freeform 1384"/>
                <p:cNvSpPr>
                  <a:spLocks noChangeAspect="1"/>
                </p:cNvSpPr>
                <p:nvPr/>
              </p:nvSpPr>
              <p:spPr bwMode="auto">
                <a:xfrm>
                  <a:off x="4712" y="3609"/>
                  <a:ext cx="25" cy="14"/>
                </a:xfrm>
                <a:custGeom>
                  <a:avLst/>
                  <a:gdLst>
                    <a:gd name="T0" fmla="*/ 0 w 616"/>
                    <a:gd name="T1" fmla="*/ 14 h 339"/>
                    <a:gd name="T2" fmla="*/ 13 w 616"/>
                    <a:gd name="T3" fmla="*/ 0 h 339"/>
                    <a:gd name="T4" fmla="*/ 25 w 616"/>
                    <a:gd name="T5" fmla="*/ 14 h 339"/>
                    <a:gd name="T6" fmla="*/ 0 60000 65536"/>
                    <a:gd name="T7" fmla="*/ 0 60000 65536"/>
                    <a:gd name="T8" fmla="*/ 0 60000 65536"/>
                    <a:gd name="T9" fmla="*/ 0 w 616"/>
                    <a:gd name="T10" fmla="*/ 0 h 339"/>
                    <a:gd name="T11" fmla="*/ 616 w 616"/>
                    <a:gd name="T12" fmla="*/ 339 h 339"/>
                  </a:gdLst>
                  <a:ahLst/>
                  <a:cxnLst>
                    <a:cxn ang="T6">
                      <a:pos x="T0" y="T1"/>
                    </a:cxn>
                    <a:cxn ang="T7">
                      <a:pos x="T2" y="T3"/>
                    </a:cxn>
                    <a:cxn ang="T8">
                      <a:pos x="T4" y="T5"/>
                    </a:cxn>
                  </a:cxnLst>
                  <a:rect l="T9" t="T10" r="T11" b="T12"/>
                  <a:pathLst>
                    <a:path w="616" h="339">
                      <a:moveTo>
                        <a:pt x="0" y="339"/>
                      </a:moveTo>
                      <a:cubicBezTo>
                        <a:pt x="52" y="282"/>
                        <a:pt x="210" y="0"/>
                        <a:pt x="313" y="0"/>
                      </a:cubicBezTo>
                      <a:cubicBezTo>
                        <a:pt x="416" y="0"/>
                        <a:pt x="553" y="266"/>
                        <a:pt x="616" y="336"/>
                      </a:cubicBezTo>
                    </a:path>
                  </a:pathLst>
                </a:cu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grpSp>
          <p:grpSp>
            <p:nvGrpSpPr>
              <p:cNvPr id="526" name="Group 1385"/>
              <p:cNvGrpSpPr>
                <a:grpSpLocks/>
              </p:cNvGrpSpPr>
              <p:nvPr/>
            </p:nvGrpSpPr>
            <p:grpSpPr bwMode="auto">
              <a:xfrm>
                <a:off x="4055" y="3979"/>
                <a:ext cx="1191" cy="142"/>
                <a:chOff x="2918" y="3571"/>
                <a:chExt cx="2413" cy="99"/>
              </a:xfrm>
            </p:grpSpPr>
            <p:grpSp>
              <p:nvGrpSpPr>
                <p:cNvPr id="527" name="Group 1386"/>
                <p:cNvGrpSpPr>
                  <a:grpSpLocks/>
                </p:cNvGrpSpPr>
                <p:nvPr/>
              </p:nvGrpSpPr>
              <p:grpSpPr bwMode="auto">
                <a:xfrm rot="-180767">
                  <a:off x="2918" y="3571"/>
                  <a:ext cx="589" cy="91"/>
                  <a:chOff x="2340" y="3393"/>
                  <a:chExt cx="1472" cy="227"/>
                </a:xfrm>
              </p:grpSpPr>
              <p:grpSp>
                <p:nvGrpSpPr>
                  <p:cNvPr id="641" name="Group 1387"/>
                  <p:cNvGrpSpPr>
                    <a:grpSpLocks/>
                  </p:cNvGrpSpPr>
                  <p:nvPr/>
                </p:nvGrpSpPr>
                <p:grpSpPr bwMode="auto">
                  <a:xfrm rot="-454711">
                    <a:off x="3300" y="3432"/>
                    <a:ext cx="257" cy="173"/>
                    <a:chOff x="2340" y="3393"/>
                    <a:chExt cx="257" cy="173"/>
                  </a:xfrm>
                </p:grpSpPr>
                <p:sp>
                  <p:nvSpPr>
                    <p:cNvPr id="672" name="Freeform 1388"/>
                    <p:cNvSpPr>
                      <a:spLocks noChangeAspect="1"/>
                    </p:cNvSpPr>
                    <p:nvPr/>
                  </p:nvSpPr>
                  <p:spPr bwMode="auto">
                    <a:xfrm flipV="1">
                      <a:off x="2340" y="3468"/>
                      <a:ext cx="40" cy="79"/>
                    </a:xfrm>
                    <a:custGeom>
                      <a:avLst/>
                      <a:gdLst>
                        <a:gd name="T0" fmla="*/ 0 w 616"/>
                        <a:gd name="T1" fmla="*/ 79 h 339"/>
                        <a:gd name="T2" fmla="*/ 20 w 616"/>
                        <a:gd name="T3" fmla="*/ 0 h 339"/>
                        <a:gd name="T4" fmla="*/ 40 w 616"/>
                        <a:gd name="T5" fmla="*/ 78 h 339"/>
                        <a:gd name="T6" fmla="*/ 0 60000 65536"/>
                        <a:gd name="T7" fmla="*/ 0 60000 65536"/>
                        <a:gd name="T8" fmla="*/ 0 60000 65536"/>
                        <a:gd name="T9" fmla="*/ 0 w 616"/>
                        <a:gd name="T10" fmla="*/ 0 h 339"/>
                        <a:gd name="T11" fmla="*/ 616 w 616"/>
                        <a:gd name="T12" fmla="*/ 339 h 339"/>
                      </a:gdLst>
                      <a:ahLst/>
                      <a:cxnLst>
                        <a:cxn ang="T6">
                          <a:pos x="T0" y="T1"/>
                        </a:cxn>
                        <a:cxn ang="T7">
                          <a:pos x="T2" y="T3"/>
                        </a:cxn>
                        <a:cxn ang="T8">
                          <a:pos x="T4" y="T5"/>
                        </a:cxn>
                      </a:cxnLst>
                      <a:rect l="T9" t="T10" r="T11" b="T12"/>
                      <a:pathLst>
                        <a:path w="616" h="339">
                          <a:moveTo>
                            <a:pt x="0" y="339"/>
                          </a:moveTo>
                          <a:cubicBezTo>
                            <a:pt x="52" y="282"/>
                            <a:pt x="210" y="0"/>
                            <a:pt x="313" y="0"/>
                          </a:cubicBezTo>
                          <a:cubicBezTo>
                            <a:pt x="416" y="0"/>
                            <a:pt x="553" y="266"/>
                            <a:pt x="616" y="336"/>
                          </a:cubicBezTo>
                        </a:path>
                      </a:pathLst>
                    </a:cu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rot="10800000"/>
                    <a:lstStyle/>
                    <a:p>
                      <a:endParaRPr lang="zh-CN" altLang="en-US">
                        <a:latin typeface="微软雅黑" panose="020B0503020204020204" pitchFamily="34" charset="-122"/>
                        <a:ea typeface="微软雅黑" panose="020B0503020204020204" pitchFamily="34" charset="-122"/>
                      </a:endParaRPr>
                    </a:p>
                  </p:txBody>
                </p:sp>
                <p:sp>
                  <p:nvSpPr>
                    <p:cNvPr id="673" name="Freeform 1389"/>
                    <p:cNvSpPr>
                      <a:spLocks/>
                    </p:cNvSpPr>
                    <p:nvPr/>
                  </p:nvSpPr>
                  <p:spPr bwMode="auto">
                    <a:xfrm flipV="1">
                      <a:off x="2430" y="3468"/>
                      <a:ext cx="62" cy="68"/>
                    </a:xfrm>
                    <a:custGeom>
                      <a:avLst/>
                      <a:gdLst>
                        <a:gd name="T0" fmla="*/ 0 w 616"/>
                        <a:gd name="T1" fmla="*/ 68 h 339"/>
                        <a:gd name="T2" fmla="*/ 32 w 616"/>
                        <a:gd name="T3" fmla="*/ 0 h 339"/>
                        <a:gd name="T4" fmla="*/ 62 w 616"/>
                        <a:gd name="T5" fmla="*/ 67 h 339"/>
                        <a:gd name="T6" fmla="*/ 0 60000 65536"/>
                        <a:gd name="T7" fmla="*/ 0 60000 65536"/>
                        <a:gd name="T8" fmla="*/ 0 60000 65536"/>
                        <a:gd name="T9" fmla="*/ 0 w 616"/>
                        <a:gd name="T10" fmla="*/ 0 h 339"/>
                        <a:gd name="T11" fmla="*/ 616 w 616"/>
                        <a:gd name="T12" fmla="*/ 339 h 339"/>
                      </a:gdLst>
                      <a:ahLst/>
                      <a:cxnLst>
                        <a:cxn ang="T6">
                          <a:pos x="T0" y="T1"/>
                        </a:cxn>
                        <a:cxn ang="T7">
                          <a:pos x="T2" y="T3"/>
                        </a:cxn>
                        <a:cxn ang="T8">
                          <a:pos x="T4" y="T5"/>
                        </a:cxn>
                      </a:cxnLst>
                      <a:rect l="T9" t="T10" r="T11" b="T12"/>
                      <a:pathLst>
                        <a:path w="616" h="339">
                          <a:moveTo>
                            <a:pt x="0" y="339"/>
                          </a:moveTo>
                          <a:cubicBezTo>
                            <a:pt x="52" y="282"/>
                            <a:pt x="210" y="0"/>
                            <a:pt x="313" y="0"/>
                          </a:cubicBezTo>
                          <a:cubicBezTo>
                            <a:pt x="416" y="0"/>
                            <a:pt x="553" y="266"/>
                            <a:pt x="616" y="336"/>
                          </a:cubicBezTo>
                        </a:path>
                      </a:pathLst>
                    </a:cu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rot="10800000"/>
                    <a:lstStyle/>
                    <a:p>
                      <a:endParaRPr lang="zh-CN" altLang="en-US">
                        <a:latin typeface="微软雅黑" panose="020B0503020204020204" pitchFamily="34" charset="-122"/>
                        <a:ea typeface="微软雅黑" panose="020B0503020204020204" pitchFamily="34" charset="-122"/>
                      </a:endParaRPr>
                    </a:p>
                  </p:txBody>
                </p:sp>
                <p:sp>
                  <p:nvSpPr>
                    <p:cNvPr id="674" name="Freeform 1390"/>
                    <p:cNvSpPr>
                      <a:spLocks noChangeAspect="1"/>
                    </p:cNvSpPr>
                    <p:nvPr/>
                  </p:nvSpPr>
                  <p:spPr bwMode="auto">
                    <a:xfrm>
                      <a:off x="2385" y="3393"/>
                      <a:ext cx="40" cy="62"/>
                    </a:xfrm>
                    <a:custGeom>
                      <a:avLst/>
                      <a:gdLst>
                        <a:gd name="T0" fmla="*/ 0 w 616"/>
                        <a:gd name="T1" fmla="*/ 62 h 339"/>
                        <a:gd name="T2" fmla="*/ 20 w 616"/>
                        <a:gd name="T3" fmla="*/ 0 h 339"/>
                        <a:gd name="T4" fmla="*/ 40 w 616"/>
                        <a:gd name="T5" fmla="*/ 61 h 339"/>
                        <a:gd name="T6" fmla="*/ 0 60000 65536"/>
                        <a:gd name="T7" fmla="*/ 0 60000 65536"/>
                        <a:gd name="T8" fmla="*/ 0 60000 65536"/>
                        <a:gd name="T9" fmla="*/ 0 w 616"/>
                        <a:gd name="T10" fmla="*/ 0 h 339"/>
                        <a:gd name="T11" fmla="*/ 616 w 616"/>
                        <a:gd name="T12" fmla="*/ 339 h 339"/>
                      </a:gdLst>
                      <a:ahLst/>
                      <a:cxnLst>
                        <a:cxn ang="T6">
                          <a:pos x="T0" y="T1"/>
                        </a:cxn>
                        <a:cxn ang="T7">
                          <a:pos x="T2" y="T3"/>
                        </a:cxn>
                        <a:cxn ang="T8">
                          <a:pos x="T4" y="T5"/>
                        </a:cxn>
                      </a:cxnLst>
                      <a:rect l="T9" t="T10" r="T11" b="T12"/>
                      <a:pathLst>
                        <a:path w="616" h="339">
                          <a:moveTo>
                            <a:pt x="0" y="339"/>
                          </a:moveTo>
                          <a:cubicBezTo>
                            <a:pt x="52" y="282"/>
                            <a:pt x="210" y="0"/>
                            <a:pt x="313" y="0"/>
                          </a:cubicBezTo>
                          <a:cubicBezTo>
                            <a:pt x="416" y="0"/>
                            <a:pt x="553" y="266"/>
                            <a:pt x="616" y="336"/>
                          </a:cubicBezTo>
                        </a:path>
                      </a:pathLst>
                    </a:cu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675" name="Freeform 1391"/>
                    <p:cNvSpPr>
                      <a:spLocks noChangeAspect="1"/>
                    </p:cNvSpPr>
                    <p:nvPr/>
                  </p:nvSpPr>
                  <p:spPr bwMode="auto">
                    <a:xfrm>
                      <a:off x="2490" y="3423"/>
                      <a:ext cx="40" cy="62"/>
                    </a:xfrm>
                    <a:custGeom>
                      <a:avLst/>
                      <a:gdLst>
                        <a:gd name="T0" fmla="*/ 0 w 616"/>
                        <a:gd name="T1" fmla="*/ 62 h 339"/>
                        <a:gd name="T2" fmla="*/ 20 w 616"/>
                        <a:gd name="T3" fmla="*/ 0 h 339"/>
                        <a:gd name="T4" fmla="*/ 40 w 616"/>
                        <a:gd name="T5" fmla="*/ 61 h 339"/>
                        <a:gd name="T6" fmla="*/ 0 60000 65536"/>
                        <a:gd name="T7" fmla="*/ 0 60000 65536"/>
                        <a:gd name="T8" fmla="*/ 0 60000 65536"/>
                        <a:gd name="T9" fmla="*/ 0 w 616"/>
                        <a:gd name="T10" fmla="*/ 0 h 339"/>
                        <a:gd name="T11" fmla="*/ 616 w 616"/>
                        <a:gd name="T12" fmla="*/ 339 h 339"/>
                      </a:gdLst>
                      <a:ahLst/>
                      <a:cxnLst>
                        <a:cxn ang="T6">
                          <a:pos x="T0" y="T1"/>
                        </a:cxn>
                        <a:cxn ang="T7">
                          <a:pos x="T2" y="T3"/>
                        </a:cxn>
                        <a:cxn ang="T8">
                          <a:pos x="T4" y="T5"/>
                        </a:cxn>
                      </a:cxnLst>
                      <a:rect l="T9" t="T10" r="T11" b="T12"/>
                      <a:pathLst>
                        <a:path w="616" h="339">
                          <a:moveTo>
                            <a:pt x="0" y="339"/>
                          </a:moveTo>
                          <a:cubicBezTo>
                            <a:pt x="52" y="282"/>
                            <a:pt x="210" y="0"/>
                            <a:pt x="313" y="0"/>
                          </a:cubicBezTo>
                          <a:cubicBezTo>
                            <a:pt x="416" y="0"/>
                            <a:pt x="553" y="266"/>
                            <a:pt x="616" y="336"/>
                          </a:cubicBezTo>
                        </a:path>
                      </a:pathLst>
                    </a:cu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676" name="Freeform 1392"/>
                    <p:cNvSpPr>
                      <a:spLocks/>
                    </p:cNvSpPr>
                    <p:nvPr/>
                  </p:nvSpPr>
                  <p:spPr bwMode="auto">
                    <a:xfrm flipV="1">
                      <a:off x="2535" y="3498"/>
                      <a:ext cx="62" cy="68"/>
                    </a:xfrm>
                    <a:custGeom>
                      <a:avLst/>
                      <a:gdLst>
                        <a:gd name="T0" fmla="*/ 0 w 616"/>
                        <a:gd name="T1" fmla="*/ 68 h 339"/>
                        <a:gd name="T2" fmla="*/ 32 w 616"/>
                        <a:gd name="T3" fmla="*/ 0 h 339"/>
                        <a:gd name="T4" fmla="*/ 62 w 616"/>
                        <a:gd name="T5" fmla="*/ 67 h 339"/>
                        <a:gd name="T6" fmla="*/ 0 60000 65536"/>
                        <a:gd name="T7" fmla="*/ 0 60000 65536"/>
                        <a:gd name="T8" fmla="*/ 0 60000 65536"/>
                        <a:gd name="T9" fmla="*/ 0 w 616"/>
                        <a:gd name="T10" fmla="*/ 0 h 339"/>
                        <a:gd name="T11" fmla="*/ 616 w 616"/>
                        <a:gd name="T12" fmla="*/ 339 h 339"/>
                      </a:gdLst>
                      <a:ahLst/>
                      <a:cxnLst>
                        <a:cxn ang="T6">
                          <a:pos x="T0" y="T1"/>
                        </a:cxn>
                        <a:cxn ang="T7">
                          <a:pos x="T2" y="T3"/>
                        </a:cxn>
                        <a:cxn ang="T8">
                          <a:pos x="T4" y="T5"/>
                        </a:cxn>
                      </a:cxnLst>
                      <a:rect l="T9" t="T10" r="T11" b="T12"/>
                      <a:pathLst>
                        <a:path w="616" h="339">
                          <a:moveTo>
                            <a:pt x="0" y="339"/>
                          </a:moveTo>
                          <a:cubicBezTo>
                            <a:pt x="52" y="282"/>
                            <a:pt x="210" y="0"/>
                            <a:pt x="313" y="0"/>
                          </a:cubicBezTo>
                          <a:cubicBezTo>
                            <a:pt x="416" y="0"/>
                            <a:pt x="553" y="266"/>
                            <a:pt x="616" y="336"/>
                          </a:cubicBezTo>
                        </a:path>
                      </a:pathLst>
                    </a:cu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rot="10800000"/>
                    <a:lstStyle/>
                    <a:p>
                      <a:endParaRPr lang="zh-CN" altLang="en-US">
                        <a:latin typeface="微软雅黑" panose="020B0503020204020204" pitchFamily="34" charset="-122"/>
                        <a:ea typeface="微软雅黑" panose="020B0503020204020204" pitchFamily="34" charset="-122"/>
                      </a:endParaRPr>
                    </a:p>
                  </p:txBody>
                </p:sp>
              </p:grpSp>
              <p:grpSp>
                <p:nvGrpSpPr>
                  <p:cNvPr id="642" name="Group 1393"/>
                  <p:cNvGrpSpPr>
                    <a:grpSpLocks/>
                  </p:cNvGrpSpPr>
                  <p:nvPr/>
                </p:nvGrpSpPr>
                <p:grpSpPr bwMode="auto">
                  <a:xfrm>
                    <a:off x="2340" y="3393"/>
                    <a:ext cx="467" cy="188"/>
                    <a:chOff x="2340" y="3393"/>
                    <a:chExt cx="467" cy="188"/>
                  </a:xfrm>
                </p:grpSpPr>
                <p:grpSp>
                  <p:nvGrpSpPr>
                    <p:cNvPr id="661" name="Group 1394"/>
                    <p:cNvGrpSpPr>
                      <a:grpSpLocks/>
                    </p:cNvGrpSpPr>
                    <p:nvPr/>
                  </p:nvGrpSpPr>
                  <p:grpSpPr bwMode="auto">
                    <a:xfrm>
                      <a:off x="2340" y="3393"/>
                      <a:ext cx="257" cy="173"/>
                      <a:chOff x="2340" y="3393"/>
                      <a:chExt cx="257" cy="173"/>
                    </a:xfrm>
                  </p:grpSpPr>
                  <p:sp>
                    <p:nvSpPr>
                      <p:cNvPr id="667" name="Freeform 1395"/>
                      <p:cNvSpPr>
                        <a:spLocks noChangeAspect="1"/>
                      </p:cNvSpPr>
                      <p:nvPr/>
                    </p:nvSpPr>
                    <p:spPr bwMode="auto">
                      <a:xfrm flipV="1">
                        <a:off x="2340" y="3468"/>
                        <a:ext cx="40" cy="79"/>
                      </a:xfrm>
                      <a:custGeom>
                        <a:avLst/>
                        <a:gdLst>
                          <a:gd name="T0" fmla="*/ 0 w 616"/>
                          <a:gd name="T1" fmla="*/ 79 h 339"/>
                          <a:gd name="T2" fmla="*/ 20 w 616"/>
                          <a:gd name="T3" fmla="*/ 0 h 339"/>
                          <a:gd name="T4" fmla="*/ 40 w 616"/>
                          <a:gd name="T5" fmla="*/ 78 h 339"/>
                          <a:gd name="T6" fmla="*/ 0 60000 65536"/>
                          <a:gd name="T7" fmla="*/ 0 60000 65536"/>
                          <a:gd name="T8" fmla="*/ 0 60000 65536"/>
                          <a:gd name="T9" fmla="*/ 0 w 616"/>
                          <a:gd name="T10" fmla="*/ 0 h 339"/>
                          <a:gd name="T11" fmla="*/ 616 w 616"/>
                          <a:gd name="T12" fmla="*/ 339 h 339"/>
                        </a:gdLst>
                        <a:ahLst/>
                        <a:cxnLst>
                          <a:cxn ang="T6">
                            <a:pos x="T0" y="T1"/>
                          </a:cxn>
                          <a:cxn ang="T7">
                            <a:pos x="T2" y="T3"/>
                          </a:cxn>
                          <a:cxn ang="T8">
                            <a:pos x="T4" y="T5"/>
                          </a:cxn>
                        </a:cxnLst>
                        <a:rect l="T9" t="T10" r="T11" b="T12"/>
                        <a:pathLst>
                          <a:path w="616" h="339">
                            <a:moveTo>
                              <a:pt x="0" y="339"/>
                            </a:moveTo>
                            <a:cubicBezTo>
                              <a:pt x="52" y="282"/>
                              <a:pt x="210" y="0"/>
                              <a:pt x="313" y="0"/>
                            </a:cubicBezTo>
                            <a:cubicBezTo>
                              <a:pt x="416" y="0"/>
                              <a:pt x="553" y="266"/>
                              <a:pt x="616" y="336"/>
                            </a:cubicBezTo>
                          </a:path>
                        </a:pathLst>
                      </a:cu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rot="10800000"/>
                      <a:lstStyle/>
                      <a:p>
                        <a:endParaRPr lang="zh-CN" altLang="en-US">
                          <a:latin typeface="微软雅黑" panose="020B0503020204020204" pitchFamily="34" charset="-122"/>
                          <a:ea typeface="微软雅黑" panose="020B0503020204020204" pitchFamily="34" charset="-122"/>
                        </a:endParaRPr>
                      </a:p>
                    </p:txBody>
                  </p:sp>
                  <p:sp>
                    <p:nvSpPr>
                      <p:cNvPr id="668" name="Freeform 1396"/>
                      <p:cNvSpPr>
                        <a:spLocks/>
                      </p:cNvSpPr>
                      <p:nvPr/>
                    </p:nvSpPr>
                    <p:spPr bwMode="auto">
                      <a:xfrm flipV="1">
                        <a:off x="2430" y="3468"/>
                        <a:ext cx="62" cy="68"/>
                      </a:xfrm>
                      <a:custGeom>
                        <a:avLst/>
                        <a:gdLst>
                          <a:gd name="T0" fmla="*/ 0 w 616"/>
                          <a:gd name="T1" fmla="*/ 68 h 339"/>
                          <a:gd name="T2" fmla="*/ 32 w 616"/>
                          <a:gd name="T3" fmla="*/ 0 h 339"/>
                          <a:gd name="T4" fmla="*/ 62 w 616"/>
                          <a:gd name="T5" fmla="*/ 67 h 339"/>
                          <a:gd name="T6" fmla="*/ 0 60000 65536"/>
                          <a:gd name="T7" fmla="*/ 0 60000 65536"/>
                          <a:gd name="T8" fmla="*/ 0 60000 65536"/>
                          <a:gd name="T9" fmla="*/ 0 w 616"/>
                          <a:gd name="T10" fmla="*/ 0 h 339"/>
                          <a:gd name="T11" fmla="*/ 616 w 616"/>
                          <a:gd name="T12" fmla="*/ 339 h 339"/>
                        </a:gdLst>
                        <a:ahLst/>
                        <a:cxnLst>
                          <a:cxn ang="T6">
                            <a:pos x="T0" y="T1"/>
                          </a:cxn>
                          <a:cxn ang="T7">
                            <a:pos x="T2" y="T3"/>
                          </a:cxn>
                          <a:cxn ang="T8">
                            <a:pos x="T4" y="T5"/>
                          </a:cxn>
                        </a:cxnLst>
                        <a:rect l="T9" t="T10" r="T11" b="T12"/>
                        <a:pathLst>
                          <a:path w="616" h="339">
                            <a:moveTo>
                              <a:pt x="0" y="339"/>
                            </a:moveTo>
                            <a:cubicBezTo>
                              <a:pt x="52" y="282"/>
                              <a:pt x="210" y="0"/>
                              <a:pt x="313" y="0"/>
                            </a:cubicBezTo>
                            <a:cubicBezTo>
                              <a:pt x="416" y="0"/>
                              <a:pt x="553" y="266"/>
                              <a:pt x="616" y="336"/>
                            </a:cubicBezTo>
                          </a:path>
                        </a:pathLst>
                      </a:cu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rot="10800000"/>
                      <a:lstStyle/>
                      <a:p>
                        <a:endParaRPr lang="zh-CN" altLang="en-US">
                          <a:latin typeface="微软雅黑" panose="020B0503020204020204" pitchFamily="34" charset="-122"/>
                          <a:ea typeface="微软雅黑" panose="020B0503020204020204" pitchFamily="34" charset="-122"/>
                        </a:endParaRPr>
                      </a:p>
                    </p:txBody>
                  </p:sp>
                  <p:sp>
                    <p:nvSpPr>
                      <p:cNvPr id="669" name="Freeform 1397"/>
                      <p:cNvSpPr>
                        <a:spLocks noChangeAspect="1"/>
                      </p:cNvSpPr>
                      <p:nvPr/>
                    </p:nvSpPr>
                    <p:spPr bwMode="auto">
                      <a:xfrm>
                        <a:off x="2385" y="3393"/>
                        <a:ext cx="40" cy="62"/>
                      </a:xfrm>
                      <a:custGeom>
                        <a:avLst/>
                        <a:gdLst>
                          <a:gd name="T0" fmla="*/ 0 w 616"/>
                          <a:gd name="T1" fmla="*/ 62 h 339"/>
                          <a:gd name="T2" fmla="*/ 20 w 616"/>
                          <a:gd name="T3" fmla="*/ 0 h 339"/>
                          <a:gd name="T4" fmla="*/ 40 w 616"/>
                          <a:gd name="T5" fmla="*/ 61 h 339"/>
                          <a:gd name="T6" fmla="*/ 0 60000 65536"/>
                          <a:gd name="T7" fmla="*/ 0 60000 65536"/>
                          <a:gd name="T8" fmla="*/ 0 60000 65536"/>
                          <a:gd name="T9" fmla="*/ 0 w 616"/>
                          <a:gd name="T10" fmla="*/ 0 h 339"/>
                          <a:gd name="T11" fmla="*/ 616 w 616"/>
                          <a:gd name="T12" fmla="*/ 339 h 339"/>
                        </a:gdLst>
                        <a:ahLst/>
                        <a:cxnLst>
                          <a:cxn ang="T6">
                            <a:pos x="T0" y="T1"/>
                          </a:cxn>
                          <a:cxn ang="T7">
                            <a:pos x="T2" y="T3"/>
                          </a:cxn>
                          <a:cxn ang="T8">
                            <a:pos x="T4" y="T5"/>
                          </a:cxn>
                        </a:cxnLst>
                        <a:rect l="T9" t="T10" r="T11" b="T12"/>
                        <a:pathLst>
                          <a:path w="616" h="339">
                            <a:moveTo>
                              <a:pt x="0" y="339"/>
                            </a:moveTo>
                            <a:cubicBezTo>
                              <a:pt x="52" y="282"/>
                              <a:pt x="210" y="0"/>
                              <a:pt x="313" y="0"/>
                            </a:cubicBezTo>
                            <a:cubicBezTo>
                              <a:pt x="416" y="0"/>
                              <a:pt x="553" y="266"/>
                              <a:pt x="616" y="336"/>
                            </a:cubicBezTo>
                          </a:path>
                        </a:pathLst>
                      </a:cu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670" name="Freeform 1398"/>
                      <p:cNvSpPr>
                        <a:spLocks noChangeAspect="1"/>
                      </p:cNvSpPr>
                      <p:nvPr/>
                    </p:nvSpPr>
                    <p:spPr bwMode="auto">
                      <a:xfrm>
                        <a:off x="2490" y="3423"/>
                        <a:ext cx="40" cy="62"/>
                      </a:xfrm>
                      <a:custGeom>
                        <a:avLst/>
                        <a:gdLst>
                          <a:gd name="T0" fmla="*/ 0 w 616"/>
                          <a:gd name="T1" fmla="*/ 62 h 339"/>
                          <a:gd name="T2" fmla="*/ 20 w 616"/>
                          <a:gd name="T3" fmla="*/ 0 h 339"/>
                          <a:gd name="T4" fmla="*/ 40 w 616"/>
                          <a:gd name="T5" fmla="*/ 61 h 339"/>
                          <a:gd name="T6" fmla="*/ 0 60000 65536"/>
                          <a:gd name="T7" fmla="*/ 0 60000 65536"/>
                          <a:gd name="T8" fmla="*/ 0 60000 65536"/>
                          <a:gd name="T9" fmla="*/ 0 w 616"/>
                          <a:gd name="T10" fmla="*/ 0 h 339"/>
                          <a:gd name="T11" fmla="*/ 616 w 616"/>
                          <a:gd name="T12" fmla="*/ 339 h 339"/>
                        </a:gdLst>
                        <a:ahLst/>
                        <a:cxnLst>
                          <a:cxn ang="T6">
                            <a:pos x="T0" y="T1"/>
                          </a:cxn>
                          <a:cxn ang="T7">
                            <a:pos x="T2" y="T3"/>
                          </a:cxn>
                          <a:cxn ang="T8">
                            <a:pos x="T4" y="T5"/>
                          </a:cxn>
                        </a:cxnLst>
                        <a:rect l="T9" t="T10" r="T11" b="T12"/>
                        <a:pathLst>
                          <a:path w="616" h="339">
                            <a:moveTo>
                              <a:pt x="0" y="339"/>
                            </a:moveTo>
                            <a:cubicBezTo>
                              <a:pt x="52" y="282"/>
                              <a:pt x="210" y="0"/>
                              <a:pt x="313" y="0"/>
                            </a:cubicBezTo>
                            <a:cubicBezTo>
                              <a:pt x="416" y="0"/>
                              <a:pt x="553" y="266"/>
                              <a:pt x="616" y="336"/>
                            </a:cubicBezTo>
                          </a:path>
                        </a:pathLst>
                      </a:cu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671" name="Freeform 1399"/>
                      <p:cNvSpPr>
                        <a:spLocks/>
                      </p:cNvSpPr>
                      <p:nvPr/>
                    </p:nvSpPr>
                    <p:spPr bwMode="auto">
                      <a:xfrm flipV="1">
                        <a:off x="2535" y="3498"/>
                        <a:ext cx="62" cy="68"/>
                      </a:xfrm>
                      <a:custGeom>
                        <a:avLst/>
                        <a:gdLst>
                          <a:gd name="T0" fmla="*/ 0 w 616"/>
                          <a:gd name="T1" fmla="*/ 68 h 339"/>
                          <a:gd name="T2" fmla="*/ 32 w 616"/>
                          <a:gd name="T3" fmla="*/ 0 h 339"/>
                          <a:gd name="T4" fmla="*/ 62 w 616"/>
                          <a:gd name="T5" fmla="*/ 67 h 339"/>
                          <a:gd name="T6" fmla="*/ 0 60000 65536"/>
                          <a:gd name="T7" fmla="*/ 0 60000 65536"/>
                          <a:gd name="T8" fmla="*/ 0 60000 65536"/>
                          <a:gd name="T9" fmla="*/ 0 w 616"/>
                          <a:gd name="T10" fmla="*/ 0 h 339"/>
                          <a:gd name="T11" fmla="*/ 616 w 616"/>
                          <a:gd name="T12" fmla="*/ 339 h 339"/>
                        </a:gdLst>
                        <a:ahLst/>
                        <a:cxnLst>
                          <a:cxn ang="T6">
                            <a:pos x="T0" y="T1"/>
                          </a:cxn>
                          <a:cxn ang="T7">
                            <a:pos x="T2" y="T3"/>
                          </a:cxn>
                          <a:cxn ang="T8">
                            <a:pos x="T4" y="T5"/>
                          </a:cxn>
                        </a:cxnLst>
                        <a:rect l="T9" t="T10" r="T11" b="T12"/>
                        <a:pathLst>
                          <a:path w="616" h="339">
                            <a:moveTo>
                              <a:pt x="0" y="339"/>
                            </a:moveTo>
                            <a:cubicBezTo>
                              <a:pt x="52" y="282"/>
                              <a:pt x="210" y="0"/>
                              <a:pt x="313" y="0"/>
                            </a:cubicBezTo>
                            <a:cubicBezTo>
                              <a:pt x="416" y="0"/>
                              <a:pt x="553" y="266"/>
                              <a:pt x="616" y="336"/>
                            </a:cubicBezTo>
                          </a:path>
                        </a:pathLst>
                      </a:cu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rot="10800000"/>
                      <a:lstStyle/>
                      <a:p>
                        <a:endParaRPr lang="zh-CN" altLang="en-US">
                          <a:latin typeface="微软雅黑" panose="020B0503020204020204" pitchFamily="34" charset="-122"/>
                          <a:ea typeface="微软雅黑" panose="020B0503020204020204" pitchFamily="34" charset="-122"/>
                        </a:endParaRPr>
                      </a:p>
                    </p:txBody>
                  </p:sp>
                </p:grpSp>
                <p:grpSp>
                  <p:nvGrpSpPr>
                    <p:cNvPr id="662" name="Group 1400"/>
                    <p:cNvGrpSpPr>
                      <a:grpSpLocks/>
                    </p:cNvGrpSpPr>
                    <p:nvPr/>
                  </p:nvGrpSpPr>
                  <p:grpSpPr bwMode="auto">
                    <a:xfrm rot="-715361">
                      <a:off x="2595" y="3408"/>
                      <a:ext cx="212" cy="173"/>
                      <a:chOff x="2865" y="3873"/>
                      <a:chExt cx="212" cy="173"/>
                    </a:xfrm>
                  </p:grpSpPr>
                  <p:sp>
                    <p:nvSpPr>
                      <p:cNvPr id="663" name="Freeform 1401"/>
                      <p:cNvSpPr>
                        <a:spLocks/>
                      </p:cNvSpPr>
                      <p:nvPr/>
                    </p:nvSpPr>
                    <p:spPr bwMode="auto">
                      <a:xfrm flipV="1">
                        <a:off x="2910" y="3948"/>
                        <a:ext cx="62" cy="68"/>
                      </a:xfrm>
                      <a:custGeom>
                        <a:avLst/>
                        <a:gdLst>
                          <a:gd name="T0" fmla="*/ 0 w 616"/>
                          <a:gd name="T1" fmla="*/ 68 h 339"/>
                          <a:gd name="T2" fmla="*/ 32 w 616"/>
                          <a:gd name="T3" fmla="*/ 0 h 339"/>
                          <a:gd name="T4" fmla="*/ 62 w 616"/>
                          <a:gd name="T5" fmla="*/ 67 h 339"/>
                          <a:gd name="T6" fmla="*/ 0 60000 65536"/>
                          <a:gd name="T7" fmla="*/ 0 60000 65536"/>
                          <a:gd name="T8" fmla="*/ 0 60000 65536"/>
                          <a:gd name="T9" fmla="*/ 0 w 616"/>
                          <a:gd name="T10" fmla="*/ 0 h 339"/>
                          <a:gd name="T11" fmla="*/ 616 w 616"/>
                          <a:gd name="T12" fmla="*/ 339 h 339"/>
                        </a:gdLst>
                        <a:ahLst/>
                        <a:cxnLst>
                          <a:cxn ang="T6">
                            <a:pos x="T0" y="T1"/>
                          </a:cxn>
                          <a:cxn ang="T7">
                            <a:pos x="T2" y="T3"/>
                          </a:cxn>
                          <a:cxn ang="T8">
                            <a:pos x="T4" y="T5"/>
                          </a:cxn>
                        </a:cxnLst>
                        <a:rect l="T9" t="T10" r="T11" b="T12"/>
                        <a:pathLst>
                          <a:path w="616" h="339">
                            <a:moveTo>
                              <a:pt x="0" y="339"/>
                            </a:moveTo>
                            <a:cubicBezTo>
                              <a:pt x="52" y="282"/>
                              <a:pt x="210" y="0"/>
                              <a:pt x="313" y="0"/>
                            </a:cubicBezTo>
                            <a:cubicBezTo>
                              <a:pt x="416" y="0"/>
                              <a:pt x="553" y="266"/>
                              <a:pt x="616" y="336"/>
                            </a:cubicBezTo>
                          </a:path>
                        </a:pathLst>
                      </a:cu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rot="10800000"/>
                      <a:lstStyle/>
                      <a:p>
                        <a:endParaRPr lang="zh-CN" altLang="en-US">
                          <a:latin typeface="微软雅黑" panose="020B0503020204020204" pitchFamily="34" charset="-122"/>
                          <a:ea typeface="微软雅黑" panose="020B0503020204020204" pitchFamily="34" charset="-122"/>
                        </a:endParaRPr>
                      </a:p>
                    </p:txBody>
                  </p:sp>
                  <p:sp>
                    <p:nvSpPr>
                      <p:cNvPr id="664" name="Freeform 1402"/>
                      <p:cNvSpPr>
                        <a:spLocks noChangeAspect="1"/>
                      </p:cNvSpPr>
                      <p:nvPr/>
                    </p:nvSpPr>
                    <p:spPr bwMode="auto">
                      <a:xfrm>
                        <a:off x="2865" y="3873"/>
                        <a:ext cx="40" cy="62"/>
                      </a:xfrm>
                      <a:custGeom>
                        <a:avLst/>
                        <a:gdLst>
                          <a:gd name="T0" fmla="*/ 0 w 616"/>
                          <a:gd name="T1" fmla="*/ 62 h 339"/>
                          <a:gd name="T2" fmla="*/ 20 w 616"/>
                          <a:gd name="T3" fmla="*/ 0 h 339"/>
                          <a:gd name="T4" fmla="*/ 40 w 616"/>
                          <a:gd name="T5" fmla="*/ 61 h 339"/>
                          <a:gd name="T6" fmla="*/ 0 60000 65536"/>
                          <a:gd name="T7" fmla="*/ 0 60000 65536"/>
                          <a:gd name="T8" fmla="*/ 0 60000 65536"/>
                          <a:gd name="T9" fmla="*/ 0 w 616"/>
                          <a:gd name="T10" fmla="*/ 0 h 339"/>
                          <a:gd name="T11" fmla="*/ 616 w 616"/>
                          <a:gd name="T12" fmla="*/ 339 h 339"/>
                        </a:gdLst>
                        <a:ahLst/>
                        <a:cxnLst>
                          <a:cxn ang="T6">
                            <a:pos x="T0" y="T1"/>
                          </a:cxn>
                          <a:cxn ang="T7">
                            <a:pos x="T2" y="T3"/>
                          </a:cxn>
                          <a:cxn ang="T8">
                            <a:pos x="T4" y="T5"/>
                          </a:cxn>
                        </a:cxnLst>
                        <a:rect l="T9" t="T10" r="T11" b="T12"/>
                        <a:pathLst>
                          <a:path w="616" h="339">
                            <a:moveTo>
                              <a:pt x="0" y="339"/>
                            </a:moveTo>
                            <a:cubicBezTo>
                              <a:pt x="52" y="282"/>
                              <a:pt x="210" y="0"/>
                              <a:pt x="313" y="0"/>
                            </a:cubicBezTo>
                            <a:cubicBezTo>
                              <a:pt x="416" y="0"/>
                              <a:pt x="553" y="266"/>
                              <a:pt x="616" y="336"/>
                            </a:cubicBezTo>
                          </a:path>
                        </a:pathLst>
                      </a:cu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665" name="Freeform 1403"/>
                      <p:cNvSpPr>
                        <a:spLocks noChangeAspect="1"/>
                      </p:cNvSpPr>
                      <p:nvPr/>
                    </p:nvSpPr>
                    <p:spPr bwMode="auto">
                      <a:xfrm>
                        <a:off x="2970" y="3903"/>
                        <a:ext cx="40" cy="62"/>
                      </a:xfrm>
                      <a:custGeom>
                        <a:avLst/>
                        <a:gdLst>
                          <a:gd name="T0" fmla="*/ 0 w 616"/>
                          <a:gd name="T1" fmla="*/ 62 h 339"/>
                          <a:gd name="T2" fmla="*/ 20 w 616"/>
                          <a:gd name="T3" fmla="*/ 0 h 339"/>
                          <a:gd name="T4" fmla="*/ 40 w 616"/>
                          <a:gd name="T5" fmla="*/ 61 h 339"/>
                          <a:gd name="T6" fmla="*/ 0 60000 65536"/>
                          <a:gd name="T7" fmla="*/ 0 60000 65536"/>
                          <a:gd name="T8" fmla="*/ 0 60000 65536"/>
                          <a:gd name="T9" fmla="*/ 0 w 616"/>
                          <a:gd name="T10" fmla="*/ 0 h 339"/>
                          <a:gd name="T11" fmla="*/ 616 w 616"/>
                          <a:gd name="T12" fmla="*/ 339 h 339"/>
                        </a:gdLst>
                        <a:ahLst/>
                        <a:cxnLst>
                          <a:cxn ang="T6">
                            <a:pos x="T0" y="T1"/>
                          </a:cxn>
                          <a:cxn ang="T7">
                            <a:pos x="T2" y="T3"/>
                          </a:cxn>
                          <a:cxn ang="T8">
                            <a:pos x="T4" y="T5"/>
                          </a:cxn>
                        </a:cxnLst>
                        <a:rect l="T9" t="T10" r="T11" b="T12"/>
                        <a:pathLst>
                          <a:path w="616" h="339">
                            <a:moveTo>
                              <a:pt x="0" y="339"/>
                            </a:moveTo>
                            <a:cubicBezTo>
                              <a:pt x="52" y="282"/>
                              <a:pt x="210" y="0"/>
                              <a:pt x="313" y="0"/>
                            </a:cubicBezTo>
                            <a:cubicBezTo>
                              <a:pt x="416" y="0"/>
                              <a:pt x="553" y="266"/>
                              <a:pt x="616" y="336"/>
                            </a:cubicBezTo>
                          </a:path>
                        </a:pathLst>
                      </a:cu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666" name="Freeform 1404"/>
                      <p:cNvSpPr>
                        <a:spLocks/>
                      </p:cNvSpPr>
                      <p:nvPr/>
                    </p:nvSpPr>
                    <p:spPr bwMode="auto">
                      <a:xfrm flipV="1">
                        <a:off x="3015" y="3978"/>
                        <a:ext cx="62" cy="68"/>
                      </a:xfrm>
                      <a:custGeom>
                        <a:avLst/>
                        <a:gdLst>
                          <a:gd name="T0" fmla="*/ 0 w 616"/>
                          <a:gd name="T1" fmla="*/ 68 h 339"/>
                          <a:gd name="T2" fmla="*/ 32 w 616"/>
                          <a:gd name="T3" fmla="*/ 0 h 339"/>
                          <a:gd name="T4" fmla="*/ 62 w 616"/>
                          <a:gd name="T5" fmla="*/ 67 h 339"/>
                          <a:gd name="T6" fmla="*/ 0 60000 65536"/>
                          <a:gd name="T7" fmla="*/ 0 60000 65536"/>
                          <a:gd name="T8" fmla="*/ 0 60000 65536"/>
                          <a:gd name="T9" fmla="*/ 0 w 616"/>
                          <a:gd name="T10" fmla="*/ 0 h 339"/>
                          <a:gd name="T11" fmla="*/ 616 w 616"/>
                          <a:gd name="T12" fmla="*/ 339 h 339"/>
                        </a:gdLst>
                        <a:ahLst/>
                        <a:cxnLst>
                          <a:cxn ang="T6">
                            <a:pos x="T0" y="T1"/>
                          </a:cxn>
                          <a:cxn ang="T7">
                            <a:pos x="T2" y="T3"/>
                          </a:cxn>
                          <a:cxn ang="T8">
                            <a:pos x="T4" y="T5"/>
                          </a:cxn>
                        </a:cxnLst>
                        <a:rect l="T9" t="T10" r="T11" b="T12"/>
                        <a:pathLst>
                          <a:path w="616" h="339">
                            <a:moveTo>
                              <a:pt x="0" y="339"/>
                            </a:moveTo>
                            <a:cubicBezTo>
                              <a:pt x="52" y="282"/>
                              <a:pt x="210" y="0"/>
                              <a:pt x="313" y="0"/>
                            </a:cubicBezTo>
                            <a:cubicBezTo>
                              <a:pt x="416" y="0"/>
                              <a:pt x="553" y="266"/>
                              <a:pt x="616" y="336"/>
                            </a:cubicBezTo>
                          </a:path>
                        </a:pathLst>
                      </a:cu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rot="10800000"/>
                      <a:lstStyle/>
                      <a:p>
                        <a:endParaRPr lang="zh-CN" altLang="en-US">
                          <a:latin typeface="微软雅黑" panose="020B0503020204020204" pitchFamily="34" charset="-122"/>
                          <a:ea typeface="微软雅黑" panose="020B0503020204020204" pitchFamily="34" charset="-122"/>
                        </a:endParaRPr>
                      </a:p>
                    </p:txBody>
                  </p:sp>
                </p:grpSp>
              </p:grpSp>
              <p:grpSp>
                <p:nvGrpSpPr>
                  <p:cNvPr id="643" name="Group 1405"/>
                  <p:cNvGrpSpPr>
                    <a:grpSpLocks/>
                  </p:cNvGrpSpPr>
                  <p:nvPr/>
                </p:nvGrpSpPr>
                <p:grpSpPr bwMode="auto">
                  <a:xfrm>
                    <a:off x="3555" y="3447"/>
                    <a:ext cx="257" cy="173"/>
                    <a:chOff x="2340" y="3393"/>
                    <a:chExt cx="257" cy="173"/>
                  </a:xfrm>
                </p:grpSpPr>
                <p:sp>
                  <p:nvSpPr>
                    <p:cNvPr id="656" name="Freeform 1406"/>
                    <p:cNvSpPr>
                      <a:spLocks noChangeAspect="1"/>
                    </p:cNvSpPr>
                    <p:nvPr/>
                  </p:nvSpPr>
                  <p:spPr bwMode="auto">
                    <a:xfrm flipV="1">
                      <a:off x="2340" y="3468"/>
                      <a:ext cx="40" cy="79"/>
                    </a:xfrm>
                    <a:custGeom>
                      <a:avLst/>
                      <a:gdLst>
                        <a:gd name="T0" fmla="*/ 0 w 616"/>
                        <a:gd name="T1" fmla="*/ 79 h 339"/>
                        <a:gd name="T2" fmla="*/ 20 w 616"/>
                        <a:gd name="T3" fmla="*/ 0 h 339"/>
                        <a:gd name="T4" fmla="*/ 40 w 616"/>
                        <a:gd name="T5" fmla="*/ 78 h 339"/>
                        <a:gd name="T6" fmla="*/ 0 60000 65536"/>
                        <a:gd name="T7" fmla="*/ 0 60000 65536"/>
                        <a:gd name="T8" fmla="*/ 0 60000 65536"/>
                        <a:gd name="T9" fmla="*/ 0 w 616"/>
                        <a:gd name="T10" fmla="*/ 0 h 339"/>
                        <a:gd name="T11" fmla="*/ 616 w 616"/>
                        <a:gd name="T12" fmla="*/ 339 h 339"/>
                      </a:gdLst>
                      <a:ahLst/>
                      <a:cxnLst>
                        <a:cxn ang="T6">
                          <a:pos x="T0" y="T1"/>
                        </a:cxn>
                        <a:cxn ang="T7">
                          <a:pos x="T2" y="T3"/>
                        </a:cxn>
                        <a:cxn ang="T8">
                          <a:pos x="T4" y="T5"/>
                        </a:cxn>
                      </a:cxnLst>
                      <a:rect l="T9" t="T10" r="T11" b="T12"/>
                      <a:pathLst>
                        <a:path w="616" h="339">
                          <a:moveTo>
                            <a:pt x="0" y="339"/>
                          </a:moveTo>
                          <a:cubicBezTo>
                            <a:pt x="52" y="282"/>
                            <a:pt x="210" y="0"/>
                            <a:pt x="313" y="0"/>
                          </a:cubicBezTo>
                          <a:cubicBezTo>
                            <a:pt x="416" y="0"/>
                            <a:pt x="553" y="266"/>
                            <a:pt x="616" y="336"/>
                          </a:cubicBezTo>
                        </a:path>
                      </a:pathLst>
                    </a:cu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rot="10800000"/>
                    <a:lstStyle/>
                    <a:p>
                      <a:endParaRPr lang="zh-CN" altLang="en-US">
                        <a:latin typeface="微软雅黑" panose="020B0503020204020204" pitchFamily="34" charset="-122"/>
                        <a:ea typeface="微软雅黑" panose="020B0503020204020204" pitchFamily="34" charset="-122"/>
                      </a:endParaRPr>
                    </a:p>
                  </p:txBody>
                </p:sp>
                <p:sp>
                  <p:nvSpPr>
                    <p:cNvPr id="657" name="Freeform 1407"/>
                    <p:cNvSpPr>
                      <a:spLocks/>
                    </p:cNvSpPr>
                    <p:nvPr/>
                  </p:nvSpPr>
                  <p:spPr bwMode="auto">
                    <a:xfrm flipV="1">
                      <a:off x="2430" y="3468"/>
                      <a:ext cx="62" cy="68"/>
                    </a:xfrm>
                    <a:custGeom>
                      <a:avLst/>
                      <a:gdLst>
                        <a:gd name="T0" fmla="*/ 0 w 616"/>
                        <a:gd name="T1" fmla="*/ 68 h 339"/>
                        <a:gd name="T2" fmla="*/ 32 w 616"/>
                        <a:gd name="T3" fmla="*/ 0 h 339"/>
                        <a:gd name="T4" fmla="*/ 62 w 616"/>
                        <a:gd name="T5" fmla="*/ 67 h 339"/>
                        <a:gd name="T6" fmla="*/ 0 60000 65536"/>
                        <a:gd name="T7" fmla="*/ 0 60000 65536"/>
                        <a:gd name="T8" fmla="*/ 0 60000 65536"/>
                        <a:gd name="T9" fmla="*/ 0 w 616"/>
                        <a:gd name="T10" fmla="*/ 0 h 339"/>
                        <a:gd name="T11" fmla="*/ 616 w 616"/>
                        <a:gd name="T12" fmla="*/ 339 h 339"/>
                      </a:gdLst>
                      <a:ahLst/>
                      <a:cxnLst>
                        <a:cxn ang="T6">
                          <a:pos x="T0" y="T1"/>
                        </a:cxn>
                        <a:cxn ang="T7">
                          <a:pos x="T2" y="T3"/>
                        </a:cxn>
                        <a:cxn ang="T8">
                          <a:pos x="T4" y="T5"/>
                        </a:cxn>
                      </a:cxnLst>
                      <a:rect l="T9" t="T10" r="T11" b="T12"/>
                      <a:pathLst>
                        <a:path w="616" h="339">
                          <a:moveTo>
                            <a:pt x="0" y="339"/>
                          </a:moveTo>
                          <a:cubicBezTo>
                            <a:pt x="52" y="282"/>
                            <a:pt x="210" y="0"/>
                            <a:pt x="313" y="0"/>
                          </a:cubicBezTo>
                          <a:cubicBezTo>
                            <a:pt x="416" y="0"/>
                            <a:pt x="553" y="266"/>
                            <a:pt x="616" y="336"/>
                          </a:cubicBezTo>
                        </a:path>
                      </a:pathLst>
                    </a:cu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rot="10800000"/>
                    <a:lstStyle/>
                    <a:p>
                      <a:endParaRPr lang="zh-CN" altLang="en-US">
                        <a:latin typeface="微软雅黑" panose="020B0503020204020204" pitchFamily="34" charset="-122"/>
                        <a:ea typeface="微软雅黑" panose="020B0503020204020204" pitchFamily="34" charset="-122"/>
                      </a:endParaRPr>
                    </a:p>
                  </p:txBody>
                </p:sp>
                <p:sp>
                  <p:nvSpPr>
                    <p:cNvPr id="658" name="Freeform 1408"/>
                    <p:cNvSpPr>
                      <a:spLocks noChangeAspect="1"/>
                    </p:cNvSpPr>
                    <p:nvPr/>
                  </p:nvSpPr>
                  <p:spPr bwMode="auto">
                    <a:xfrm>
                      <a:off x="2385" y="3393"/>
                      <a:ext cx="40" cy="62"/>
                    </a:xfrm>
                    <a:custGeom>
                      <a:avLst/>
                      <a:gdLst>
                        <a:gd name="T0" fmla="*/ 0 w 616"/>
                        <a:gd name="T1" fmla="*/ 62 h 339"/>
                        <a:gd name="T2" fmla="*/ 20 w 616"/>
                        <a:gd name="T3" fmla="*/ 0 h 339"/>
                        <a:gd name="T4" fmla="*/ 40 w 616"/>
                        <a:gd name="T5" fmla="*/ 61 h 339"/>
                        <a:gd name="T6" fmla="*/ 0 60000 65536"/>
                        <a:gd name="T7" fmla="*/ 0 60000 65536"/>
                        <a:gd name="T8" fmla="*/ 0 60000 65536"/>
                        <a:gd name="T9" fmla="*/ 0 w 616"/>
                        <a:gd name="T10" fmla="*/ 0 h 339"/>
                        <a:gd name="T11" fmla="*/ 616 w 616"/>
                        <a:gd name="T12" fmla="*/ 339 h 339"/>
                      </a:gdLst>
                      <a:ahLst/>
                      <a:cxnLst>
                        <a:cxn ang="T6">
                          <a:pos x="T0" y="T1"/>
                        </a:cxn>
                        <a:cxn ang="T7">
                          <a:pos x="T2" y="T3"/>
                        </a:cxn>
                        <a:cxn ang="T8">
                          <a:pos x="T4" y="T5"/>
                        </a:cxn>
                      </a:cxnLst>
                      <a:rect l="T9" t="T10" r="T11" b="T12"/>
                      <a:pathLst>
                        <a:path w="616" h="339">
                          <a:moveTo>
                            <a:pt x="0" y="339"/>
                          </a:moveTo>
                          <a:cubicBezTo>
                            <a:pt x="52" y="282"/>
                            <a:pt x="210" y="0"/>
                            <a:pt x="313" y="0"/>
                          </a:cubicBezTo>
                          <a:cubicBezTo>
                            <a:pt x="416" y="0"/>
                            <a:pt x="553" y="266"/>
                            <a:pt x="616" y="336"/>
                          </a:cubicBezTo>
                        </a:path>
                      </a:pathLst>
                    </a:cu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659" name="Freeform 1409"/>
                    <p:cNvSpPr>
                      <a:spLocks noChangeAspect="1"/>
                    </p:cNvSpPr>
                    <p:nvPr/>
                  </p:nvSpPr>
                  <p:spPr bwMode="auto">
                    <a:xfrm>
                      <a:off x="2490" y="3423"/>
                      <a:ext cx="40" cy="62"/>
                    </a:xfrm>
                    <a:custGeom>
                      <a:avLst/>
                      <a:gdLst>
                        <a:gd name="T0" fmla="*/ 0 w 616"/>
                        <a:gd name="T1" fmla="*/ 62 h 339"/>
                        <a:gd name="T2" fmla="*/ 20 w 616"/>
                        <a:gd name="T3" fmla="*/ 0 h 339"/>
                        <a:gd name="T4" fmla="*/ 40 w 616"/>
                        <a:gd name="T5" fmla="*/ 61 h 339"/>
                        <a:gd name="T6" fmla="*/ 0 60000 65536"/>
                        <a:gd name="T7" fmla="*/ 0 60000 65536"/>
                        <a:gd name="T8" fmla="*/ 0 60000 65536"/>
                        <a:gd name="T9" fmla="*/ 0 w 616"/>
                        <a:gd name="T10" fmla="*/ 0 h 339"/>
                        <a:gd name="T11" fmla="*/ 616 w 616"/>
                        <a:gd name="T12" fmla="*/ 339 h 339"/>
                      </a:gdLst>
                      <a:ahLst/>
                      <a:cxnLst>
                        <a:cxn ang="T6">
                          <a:pos x="T0" y="T1"/>
                        </a:cxn>
                        <a:cxn ang="T7">
                          <a:pos x="T2" y="T3"/>
                        </a:cxn>
                        <a:cxn ang="T8">
                          <a:pos x="T4" y="T5"/>
                        </a:cxn>
                      </a:cxnLst>
                      <a:rect l="T9" t="T10" r="T11" b="T12"/>
                      <a:pathLst>
                        <a:path w="616" h="339">
                          <a:moveTo>
                            <a:pt x="0" y="339"/>
                          </a:moveTo>
                          <a:cubicBezTo>
                            <a:pt x="52" y="282"/>
                            <a:pt x="210" y="0"/>
                            <a:pt x="313" y="0"/>
                          </a:cubicBezTo>
                          <a:cubicBezTo>
                            <a:pt x="416" y="0"/>
                            <a:pt x="553" y="266"/>
                            <a:pt x="616" y="336"/>
                          </a:cubicBezTo>
                        </a:path>
                      </a:pathLst>
                    </a:cu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660" name="Freeform 1410"/>
                    <p:cNvSpPr>
                      <a:spLocks/>
                    </p:cNvSpPr>
                    <p:nvPr/>
                  </p:nvSpPr>
                  <p:spPr bwMode="auto">
                    <a:xfrm flipV="1">
                      <a:off x="2535" y="3498"/>
                      <a:ext cx="62" cy="68"/>
                    </a:xfrm>
                    <a:custGeom>
                      <a:avLst/>
                      <a:gdLst>
                        <a:gd name="T0" fmla="*/ 0 w 616"/>
                        <a:gd name="T1" fmla="*/ 68 h 339"/>
                        <a:gd name="T2" fmla="*/ 32 w 616"/>
                        <a:gd name="T3" fmla="*/ 0 h 339"/>
                        <a:gd name="T4" fmla="*/ 62 w 616"/>
                        <a:gd name="T5" fmla="*/ 67 h 339"/>
                        <a:gd name="T6" fmla="*/ 0 60000 65536"/>
                        <a:gd name="T7" fmla="*/ 0 60000 65536"/>
                        <a:gd name="T8" fmla="*/ 0 60000 65536"/>
                        <a:gd name="T9" fmla="*/ 0 w 616"/>
                        <a:gd name="T10" fmla="*/ 0 h 339"/>
                        <a:gd name="T11" fmla="*/ 616 w 616"/>
                        <a:gd name="T12" fmla="*/ 339 h 339"/>
                      </a:gdLst>
                      <a:ahLst/>
                      <a:cxnLst>
                        <a:cxn ang="T6">
                          <a:pos x="T0" y="T1"/>
                        </a:cxn>
                        <a:cxn ang="T7">
                          <a:pos x="T2" y="T3"/>
                        </a:cxn>
                        <a:cxn ang="T8">
                          <a:pos x="T4" y="T5"/>
                        </a:cxn>
                      </a:cxnLst>
                      <a:rect l="T9" t="T10" r="T11" b="T12"/>
                      <a:pathLst>
                        <a:path w="616" h="339">
                          <a:moveTo>
                            <a:pt x="0" y="339"/>
                          </a:moveTo>
                          <a:cubicBezTo>
                            <a:pt x="52" y="282"/>
                            <a:pt x="210" y="0"/>
                            <a:pt x="313" y="0"/>
                          </a:cubicBezTo>
                          <a:cubicBezTo>
                            <a:pt x="416" y="0"/>
                            <a:pt x="553" y="266"/>
                            <a:pt x="616" y="336"/>
                          </a:cubicBezTo>
                        </a:path>
                      </a:pathLst>
                    </a:cu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rot="10800000"/>
                    <a:lstStyle/>
                    <a:p>
                      <a:endParaRPr lang="zh-CN" altLang="en-US">
                        <a:latin typeface="微软雅黑" panose="020B0503020204020204" pitchFamily="34" charset="-122"/>
                        <a:ea typeface="微软雅黑" panose="020B0503020204020204" pitchFamily="34" charset="-122"/>
                      </a:endParaRPr>
                    </a:p>
                  </p:txBody>
                </p:sp>
              </p:grpSp>
              <p:grpSp>
                <p:nvGrpSpPr>
                  <p:cNvPr id="644" name="Group 1411"/>
                  <p:cNvGrpSpPr>
                    <a:grpSpLocks noChangeAspect="1"/>
                  </p:cNvGrpSpPr>
                  <p:nvPr/>
                </p:nvGrpSpPr>
                <p:grpSpPr bwMode="auto">
                  <a:xfrm rot="464162" flipV="1">
                    <a:off x="2802" y="3415"/>
                    <a:ext cx="499" cy="175"/>
                    <a:chOff x="2340" y="3393"/>
                    <a:chExt cx="467" cy="188"/>
                  </a:xfrm>
                </p:grpSpPr>
                <p:grpSp>
                  <p:nvGrpSpPr>
                    <p:cNvPr id="645" name="Group 1412"/>
                    <p:cNvGrpSpPr>
                      <a:grpSpLocks noChangeAspect="1"/>
                    </p:cNvGrpSpPr>
                    <p:nvPr/>
                  </p:nvGrpSpPr>
                  <p:grpSpPr bwMode="auto">
                    <a:xfrm>
                      <a:off x="2340" y="3393"/>
                      <a:ext cx="257" cy="173"/>
                      <a:chOff x="2340" y="3393"/>
                      <a:chExt cx="257" cy="173"/>
                    </a:xfrm>
                  </p:grpSpPr>
                  <p:sp>
                    <p:nvSpPr>
                      <p:cNvPr id="651" name="Freeform 1413"/>
                      <p:cNvSpPr>
                        <a:spLocks noChangeAspect="1"/>
                      </p:cNvSpPr>
                      <p:nvPr/>
                    </p:nvSpPr>
                    <p:spPr bwMode="auto">
                      <a:xfrm flipV="1">
                        <a:off x="2340" y="3468"/>
                        <a:ext cx="40" cy="79"/>
                      </a:xfrm>
                      <a:custGeom>
                        <a:avLst/>
                        <a:gdLst>
                          <a:gd name="T0" fmla="*/ 0 w 616"/>
                          <a:gd name="T1" fmla="*/ 79 h 339"/>
                          <a:gd name="T2" fmla="*/ 20 w 616"/>
                          <a:gd name="T3" fmla="*/ 0 h 339"/>
                          <a:gd name="T4" fmla="*/ 40 w 616"/>
                          <a:gd name="T5" fmla="*/ 78 h 339"/>
                          <a:gd name="T6" fmla="*/ 0 60000 65536"/>
                          <a:gd name="T7" fmla="*/ 0 60000 65536"/>
                          <a:gd name="T8" fmla="*/ 0 60000 65536"/>
                          <a:gd name="T9" fmla="*/ 0 w 616"/>
                          <a:gd name="T10" fmla="*/ 0 h 339"/>
                          <a:gd name="T11" fmla="*/ 616 w 616"/>
                          <a:gd name="T12" fmla="*/ 339 h 339"/>
                        </a:gdLst>
                        <a:ahLst/>
                        <a:cxnLst>
                          <a:cxn ang="T6">
                            <a:pos x="T0" y="T1"/>
                          </a:cxn>
                          <a:cxn ang="T7">
                            <a:pos x="T2" y="T3"/>
                          </a:cxn>
                          <a:cxn ang="T8">
                            <a:pos x="T4" y="T5"/>
                          </a:cxn>
                        </a:cxnLst>
                        <a:rect l="T9" t="T10" r="T11" b="T12"/>
                        <a:pathLst>
                          <a:path w="616" h="339">
                            <a:moveTo>
                              <a:pt x="0" y="339"/>
                            </a:moveTo>
                            <a:cubicBezTo>
                              <a:pt x="52" y="282"/>
                              <a:pt x="210" y="0"/>
                              <a:pt x="313" y="0"/>
                            </a:cubicBezTo>
                            <a:cubicBezTo>
                              <a:pt x="416" y="0"/>
                              <a:pt x="553" y="266"/>
                              <a:pt x="616" y="336"/>
                            </a:cubicBezTo>
                          </a:path>
                        </a:pathLst>
                      </a:cu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652" name="Freeform 1414"/>
                      <p:cNvSpPr>
                        <a:spLocks noChangeAspect="1"/>
                      </p:cNvSpPr>
                      <p:nvPr/>
                    </p:nvSpPr>
                    <p:spPr bwMode="auto">
                      <a:xfrm flipV="1">
                        <a:off x="2430" y="3468"/>
                        <a:ext cx="62" cy="68"/>
                      </a:xfrm>
                      <a:custGeom>
                        <a:avLst/>
                        <a:gdLst>
                          <a:gd name="T0" fmla="*/ 0 w 616"/>
                          <a:gd name="T1" fmla="*/ 68 h 339"/>
                          <a:gd name="T2" fmla="*/ 32 w 616"/>
                          <a:gd name="T3" fmla="*/ 0 h 339"/>
                          <a:gd name="T4" fmla="*/ 62 w 616"/>
                          <a:gd name="T5" fmla="*/ 67 h 339"/>
                          <a:gd name="T6" fmla="*/ 0 60000 65536"/>
                          <a:gd name="T7" fmla="*/ 0 60000 65536"/>
                          <a:gd name="T8" fmla="*/ 0 60000 65536"/>
                          <a:gd name="T9" fmla="*/ 0 w 616"/>
                          <a:gd name="T10" fmla="*/ 0 h 339"/>
                          <a:gd name="T11" fmla="*/ 616 w 616"/>
                          <a:gd name="T12" fmla="*/ 339 h 339"/>
                        </a:gdLst>
                        <a:ahLst/>
                        <a:cxnLst>
                          <a:cxn ang="T6">
                            <a:pos x="T0" y="T1"/>
                          </a:cxn>
                          <a:cxn ang="T7">
                            <a:pos x="T2" y="T3"/>
                          </a:cxn>
                          <a:cxn ang="T8">
                            <a:pos x="T4" y="T5"/>
                          </a:cxn>
                        </a:cxnLst>
                        <a:rect l="T9" t="T10" r="T11" b="T12"/>
                        <a:pathLst>
                          <a:path w="616" h="339">
                            <a:moveTo>
                              <a:pt x="0" y="339"/>
                            </a:moveTo>
                            <a:cubicBezTo>
                              <a:pt x="52" y="282"/>
                              <a:pt x="210" y="0"/>
                              <a:pt x="313" y="0"/>
                            </a:cubicBezTo>
                            <a:cubicBezTo>
                              <a:pt x="416" y="0"/>
                              <a:pt x="553" y="266"/>
                              <a:pt x="616" y="336"/>
                            </a:cubicBezTo>
                          </a:path>
                        </a:pathLst>
                      </a:cu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653" name="Freeform 1415"/>
                      <p:cNvSpPr>
                        <a:spLocks noChangeAspect="1"/>
                      </p:cNvSpPr>
                      <p:nvPr/>
                    </p:nvSpPr>
                    <p:spPr bwMode="auto">
                      <a:xfrm>
                        <a:off x="2385" y="3393"/>
                        <a:ext cx="40" cy="62"/>
                      </a:xfrm>
                      <a:custGeom>
                        <a:avLst/>
                        <a:gdLst>
                          <a:gd name="T0" fmla="*/ 0 w 616"/>
                          <a:gd name="T1" fmla="*/ 62 h 339"/>
                          <a:gd name="T2" fmla="*/ 20 w 616"/>
                          <a:gd name="T3" fmla="*/ 0 h 339"/>
                          <a:gd name="T4" fmla="*/ 40 w 616"/>
                          <a:gd name="T5" fmla="*/ 61 h 339"/>
                          <a:gd name="T6" fmla="*/ 0 60000 65536"/>
                          <a:gd name="T7" fmla="*/ 0 60000 65536"/>
                          <a:gd name="T8" fmla="*/ 0 60000 65536"/>
                          <a:gd name="T9" fmla="*/ 0 w 616"/>
                          <a:gd name="T10" fmla="*/ 0 h 339"/>
                          <a:gd name="T11" fmla="*/ 616 w 616"/>
                          <a:gd name="T12" fmla="*/ 339 h 339"/>
                        </a:gdLst>
                        <a:ahLst/>
                        <a:cxnLst>
                          <a:cxn ang="T6">
                            <a:pos x="T0" y="T1"/>
                          </a:cxn>
                          <a:cxn ang="T7">
                            <a:pos x="T2" y="T3"/>
                          </a:cxn>
                          <a:cxn ang="T8">
                            <a:pos x="T4" y="T5"/>
                          </a:cxn>
                        </a:cxnLst>
                        <a:rect l="T9" t="T10" r="T11" b="T12"/>
                        <a:pathLst>
                          <a:path w="616" h="339">
                            <a:moveTo>
                              <a:pt x="0" y="339"/>
                            </a:moveTo>
                            <a:cubicBezTo>
                              <a:pt x="52" y="282"/>
                              <a:pt x="210" y="0"/>
                              <a:pt x="313" y="0"/>
                            </a:cubicBezTo>
                            <a:cubicBezTo>
                              <a:pt x="416" y="0"/>
                              <a:pt x="553" y="266"/>
                              <a:pt x="616" y="336"/>
                            </a:cubicBezTo>
                          </a:path>
                        </a:pathLst>
                      </a:cu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rot="10800000"/>
                      <a:lstStyle/>
                      <a:p>
                        <a:endParaRPr lang="zh-CN" altLang="en-US">
                          <a:latin typeface="微软雅黑" panose="020B0503020204020204" pitchFamily="34" charset="-122"/>
                          <a:ea typeface="微软雅黑" panose="020B0503020204020204" pitchFamily="34" charset="-122"/>
                        </a:endParaRPr>
                      </a:p>
                    </p:txBody>
                  </p:sp>
                  <p:sp>
                    <p:nvSpPr>
                      <p:cNvPr id="654" name="Freeform 1416"/>
                      <p:cNvSpPr>
                        <a:spLocks noChangeAspect="1"/>
                      </p:cNvSpPr>
                      <p:nvPr/>
                    </p:nvSpPr>
                    <p:spPr bwMode="auto">
                      <a:xfrm>
                        <a:off x="2490" y="3423"/>
                        <a:ext cx="40" cy="62"/>
                      </a:xfrm>
                      <a:custGeom>
                        <a:avLst/>
                        <a:gdLst>
                          <a:gd name="T0" fmla="*/ 0 w 616"/>
                          <a:gd name="T1" fmla="*/ 62 h 339"/>
                          <a:gd name="T2" fmla="*/ 20 w 616"/>
                          <a:gd name="T3" fmla="*/ 0 h 339"/>
                          <a:gd name="T4" fmla="*/ 40 w 616"/>
                          <a:gd name="T5" fmla="*/ 61 h 339"/>
                          <a:gd name="T6" fmla="*/ 0 60000 65536"/>
                          <a:gd name="T7" fmla="*/ 0 60000 65536"/>
                          <a:gd name="T8" fmla="*/ 0 60000 65536"/>
                          <a:gd name="T9" fmla="*/ 0 w 616"/>
                          <a:gd name="T10" fmla="*/ 0 h 339"/>
                          <a:gd name="T11" fmla="*/ 616 w 616"/>
                          <a:gd name="T12" fmla="*/ 339 h 339"/>
                        </a:gdLst>
                        <a:ahLst/>
                        <a:cxnLst>
                          <a:cxn ang="T6">
                            <a:pos x="T0" y="T1"/>
                          </a:cxn>
                          <a:cxn ang="T7">
                            <a:pos x="T2" y="T3"/>
                          </a:cxn>
                          <a:cxn ang="T8">
                            <a:pos x="T4" y="T5"/>
                          </a:cxn>
                        </a:cxnLst>
                        <a:rect l="T9" t="T10" r="T11" b="T12"/>
                        <a:pathLst>
                          <a:path w="616" h="339">
                            <a:moveTo>
                              <a:pt x="0" y="339"/>
                            </a:moveTo>
                            <a:cubicBezTo>
                              <a:pt x="52" y="282"/>
                              <a:pt x="210" y="0"/>
                              <a:pt x="313" y="0"/>
                            </a:cubicBezTo>
                            <a:cubicBezTo>
                              <a:pt x="416" y="0"/>
                              <a:pt x="553" y="266"/>
                              <a:pt x="616" y="336"/>
                            </a:cubicBezTo>
                          </a:path>
                        </a:pathLst>
                      </a:cu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rot="10800000"/>
                      <a:lstStyle/>
                      <a:p>
                        <a:endParaRPr lang="zh-CN" altLang="en-US">
                          <a:latin typeface="微软雅黑" panose="020B0503020204020204" pitchFamily="34" charset="-122"/>
                          <a:ea typeface="微软雅黑" panose="020B0503020204020204" pitchFamily="34" charset="-122"/>
                        </a:endParaRPr>
                      </a:p>
                    </p:txBody>
                  </p:sp>
                  <p:sp>
                    <p:nvSpPr>
                      <p:cNvPr id="655" name="Freeform 1417"/>
                      <p:cNvSpPr>
                        <a:spLocks noChangeAspect="1"/>
                      </p:cNvSpPr>
                      <p:nvPr/>
                    </p:nvSpPr>
                    <p:spPr bwMode="auto">
                      <a:xfrm flipV="1">
                        <a:off x="2535" y="3498"/>
                        <a:ext cx="62" cy="68"/>
                      </a:xfrm>
                      <a:custGeom>
                        <a:avLst/>
                        <a:gdLst>
                          <a:gd name="T0" fmla="*/ 0 w 616"/>
                          <a:gd name="T1" fmla="*/ 68 h 339"/>
                          <a:gd name="T2" fmla="*/ 32 w 616"/>
                          <a:gd name="T3" fmla="*/ 0 h 339"/>
                          <a:gd name="T4" fmla="*/ 62 w 616"/>
                          <a:gd name="T5" fmla="*/ 67 h 339"/>
                          <a:gd name="T6" fmla="*/ 0 60000 65536"/>
                          <a:gd name="T7" fmla="*/ 0 60000 65536"/>
                          <a:gd name="T8" fmla="*/ 0 60000 65536"/>
                          <a:gd name="T9" fmla="*/ 0 w 616"/>
                          <a:gd name="T10" fmla="*/ 0 h 339"/>
                          <a:gd name="T11" fmla="*/ 616 w 616"/>
                          <a:gd name="T12" fmla="*/ 339 h 339"/>
                        </a:gdLst>
                        <a:ahLst/>
                        <a:cxnLst>
                          <a:cxn ang="T6">
                            <a:pos x="T0" y="T1"/>
                          </a:cxn>
                          <a:cxn ang="T7">
                            <a:pos x="T2" y="T3"/>
                          </a:cxn>
                          <a:cxn ang="T8">
                            <a:pos x="T4" y="T5"/>
                          </a:cxn>
                        </a:cxnLst>
                        <a:rect l="T9" t="T10" r="T11" b="T12"/>
                        <a:pathLst>
                          <a:path w="616" h="339">
                            <a:moveTo>
                              <a:pt x="0" y="339"/>
                            </a:moveTo>
                            <a:cubicBezTo>
                              <a:pt x="52" y="282"/>
                              <a:pt x="210" y="0"/>
                              <a:pt x="313" y="0"/>
                            </a:cubicBezTo>
                            <a:cubicBezTo>
                              <a:pt x="416" y="0"/>
                              <a:pt x="553" y="266"/>
                              <a:pt x="616" y="336"/>
                            </a:cubicBezTo>
                          </a:path>
                        </a:pathLst>
                      </a:cu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grpSp>
                <p:grpSp>
                  <p:nvGrpSpPr>
                    <p:cNvPr id="646" name="Group 1418"/>
                    <p:cNvGrpSpPr>
                      <a:grpSpLocks noChangeAspect="1"/>
                    </p:cNvGrpSpPr>
                    <p:nvPr/>
                  </p:nvGrpSpPr>
                  <p:grpSpPr bwMode="auto">
                    <a:xfrm rot="-715361">
                      <a:off x="2595" y="3408"/>
                      <a:ext cx="212" cy="173"/>
                      <a:chOff x="2865" y="3873"/>
                      <a:chExt cx="212" cy="173"/>
                    </a:xfrm>
                  </p:grpSpPr>
                  <p:sp>
                    <p:nvSpPr>
                      <p:cNvPr id="647" name="Freeform 1419"/>
                      <p:cNvSpPr>
                        <a:spLocks noChangeAspect="1"/>
                      </p:cNvSpPr>
                      <p:nvPr/>
                    </p:nvSpPr>
                    <p:spPr bwMode="auto">
                      <a:xfrm flipV="1">
                        <a:off x="2910" y="3948"/>
                        <a:ext cx="62" cy="68"/>
                      </a:xfrm>
                      <a:custGeom>
                        <a:avLst/>
                        <a:gdLst>
                          <a:gd name="T0" fmla="*/ 0 w 616"/>
                          <a:gd name="T1" fmla="*/ 68 h 339"/>
                          <a:gd name="T2" fmla="*/ 32 w 616"/>
                          <a:gd name="T3" fmla="*/ 0 h 339"/>
                          <a:gd name="T4" fmla="*/ 62 w 616"/>
                          <a:gd name="T5" fmla="*/ 67 h 339"/>
                          <a:gd name="T6" fmla="*/ 0 60000 65536"/>
                          <a:gd name="T7" fmla="*/ 0 60000 65536"/>
                          <a:gd name="T8" fmla="*/ 0 60000 65536"/>
                          <a:gd name="T9" fmla="*/ 0 w 616"/>
                          <a:gd name="T10" fmla="*/ 0 h 339"/>
                          <a:gd name="T11" fmla="*/ 616 w 616"/>
                          <a:gd name="T12" fmla="*/ 339 h 339"/>
                        </a:gdLst>
                        <a:ahLst/>
                        <a:cxnLst>
                          <a:cxn ang="T6">
                            <a:pos x="T0" y="T1"/>
                          </a:cxn>
                          <a:cxn ang="T7">
                            <a:pos x="T2" y="T3"/>
                          </a:cxn>
                          <a:cxn ang="T8">
                            <a:pos x="T4" y="T5"/>
                          </a:cxn>
                        </a:cxnLst>
                        <a:rect l="T9" t="T10" r="T11" b="T12"/>
                        <a:pathLst>
                          <a:path w="616" h="339">
                            <a:moveTo>
                              <a:pt x="0" y="339"/>
                            </a:moveTo>
                            <a:cubicBezTo>
                              <a:pt x="52" y="282"/>
                              <a:pt x="210" y="0"/>
                              <a:pt x="313" y="0"/>
                            </a:cubicBezTo>
                            <a:cubicBezTo>
                              <a:pt x="416" y="0"/>
                              <a:pt x="553" y="266"/>
                              <a:pt x="616" y="336"/>
                            </a:cubicBezTo>
                          </a:path>
                        </a:pathLst>
                      </a:cu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648" name="Freeform 1420"/>
                      <p:cNvSpPr>
                        <a:spLocks noChangeAspect="1"/>
                      </p:cNvSpPr>
                      <p:nvPr/>
                    </p:nvSpPr>
                    <p:spPr bwMode="auto">
                      <a:xfrm>
                        <a:off x="2865" y="3873"/>
                        <a:ext cx="40" cy="62"/>
                      </a:xfrm>
                      <a:custGeom>
                        <a:avLst/>
                        <a:gdLst>
                          <a:gd name="T0" fmla="*/ 0 w 616"/>
                          <a:gd name="T1" fmla="*/ 62 h 339"/>
                          <a:gd name="T2" fmla="*/ 20 w 616"/>
                          <a:gd name="T3" fmla="*/ 0 h 339"/>
                          <a:gd name="T4" fmla="*/ 40 w 616"/>
                          <a:gd name="T5" fmla="*/ 61 h 339"/>
                          <a:gd name="T6" fmla="*/ 0 60000 65536"/>
                          <a:gd name="T7" fmla="*/ 0 60000 65536"/>
                          <a:gd name="T8" fmla="*/ 0 60000 65536"/>
                          <a:gd name="T9" fmla="*/ 0 w 616"/>
                          <a:gd name="T10" fmla="*/ 0 h 339"/>
                          <a:gd name="T11" fmla="*/ 616 w 616"/>
                          <a:gd name="T12" fmla="*/ 339 h 339"/>
                        </a:gdLst>
                        <a:ahLst/>
                        <a:cxnLst>
                          <a:cxn ang="T6">
                            <a:pos x="T0" y="T1"/>
                          </a:cxn>
                          <a:cxn ang="T7">
                            <a:pos x="T2" y="T3"/>
                          </a:cxn>
                          <a:cxn ang="T8">
                            <a:pos x="T4" y="T5"/>
                          </a:cxn>
                        </a:cxnLst>
                        <a:rect l="T9" t="T10" r="T11" b="T12"/>
                        <a:pathLst>
                          <a:path w="616" h="339">
                            <a:moveTo>
                              <a:pt x="0" y="339"/>
                            </a:moveTo>
                            <a:cubicBezTo>
                              <a:pt x="52" y="282"/>
                              <a:pt x="210" y="0"/>
                              <a:pt x="313" y="0"/>
                            </a:cubicBezTo>
                            <a:cubicBezTo>
                              <a:pt x="416" y="0"/>
                              <a:pt x="553" y="266"/>
                              <a:pt x="616" y="336"/>
                            </a:cubicBezTo>
                          </a:path>
                        </a:pathLst>
                      </a:cu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rot="10800000"/>
                      <a:lstStyle/>
                      <a:p>
                        <a:endParaRPr lang="zh-CN" altLang="en-US">
                          <a:latin typeface="微软雅黑" panose="020B0503020204020204" pitchFamily="34" charset="-122"/>
                          <a:ea typeface="微软雅黑" panose="020B0503020204020204" pitchFamily="34" charset="-122"/>
                        </a:endParaRPr>
                      </a:p>
                    </p:txBody>
                  </p:sp>
                  <p:sp>
                    <p:nvSpPr>
                      <p:cNvPr id="649" name="Freeform 1421"/>
                      <p:cNvSpPr>
                        <a:spLocks noChangeAspect="1"/>
                      </p:cNvSpPr>
                      <p:nvPr/>
                    </p:nvSpPr>
                    <p:spPr bwMode="auto">
                      <a:xfrm>
                        <a:off x="2970" y="3903"/>
                        <a:ext cx="40" cy="62"/>
                      </a:xfrm>
                      <a:custGeom>
                        <a:avLst/>
                        <a:gdLst>
                          <a:gd name="T0" fmla="*/ 0 w 616"/>
                          <a:gd name="T1" fmla="*/ 62 h 339"/>
                          <a:gd name="T2" fmla="*/ 20 w 616"/>
                          <a:gd name="T3" fmla="*/ 0 h 339"/>
                          <a:gd name="T4" fmla="*/ 40 w 616"/>
                          <a:gd name="T5" fmla="*/ 61 h 339"/>
                          <a:gd name="T6" fmla="*/ 0 60000 65536"/>
                          <a:gd name="T7" fmla="*/ 0 60000 65536"/>
                          <a:gd name="T8" fmla="*/ 0 60000 65536"/>
                          <a:gd name="T9" fmla="*/ 0 w 616"/>
                          <a:gd name="T10" fmla="*/ 0 h 339"/>
                          <a:gd name="T11" fmla="*/ 616 w 616"/>
                          <a:gd name="T12" fmla="*/ 339 h 339"/>
                        </a:gdLst>
                        <a:ahLst/>
                        <a:cxnLst>
                          <a:cxn ang="T6">
                            <a:pos x="T0" y="T1"/>
                          </a:cxn>
                          <a:cxn ang="T7">
                            <a:pos x="T2" y="T3"/>
                          </a:cxn>
                          <a:cxn ang="T8">
                            <a:pos x="T4" y="T5"/>
                          </a:cxn>
                        </a:cxnLst>
                        <a:rect l="T9" t="T10" r="T11" b="T12"/>
                        <a:pathLst>
                          <a:path w="616" h="339">
                            <a:moveTo>
                              <a:pt x="0" y="339"/>
                            </a:moveTo>
                            <a:cubicBezTo>
                              <a:pt x="52" y="282"/>
                              <a:pt x="210" y="0"/>
                              <a:pt x="313" y="0"/>
                            </a:cubicBezTo>
                            <a:cubicBezTo>
                              <a:pt x="416" y="0"/>
                              <a:pt x="553" y="266"/>
                              <a:pt x="616" y="336"/>
                            </a:cubicBezTo>
                          </a:path>
                        </a:pathLst>
                      </a:cu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rot="10800000"/>
                      <a:lstStyle/>
                      <a:p>
                        <a:endParaRPr lang="zh-CN" altLang="en-US">
                          <a:latin typeface="微软雅黑" panose="020B0503020204020204" pitchFamily="34" charset="-122"/>
                          <a:ea typeface="微软雅黑" panose="020B0503020204020204" pitchFamily="34" charset="-122"/>
                        </a:endParaRPr>
                      </a:p>
                    </p:txBody>
                  </p:sp>
                  <p:sp>
                    <p:nvSpPr>
                      <p:cNvPr id="650" name="Freeform 1422"/>
                      <p:cNvSpPr>
                        <a:spLocks noChangeAspect="1"/>
                      </p:cNvSpPr>
                      <p:nvPr/>
                    </p:nvSpPr>
                    <p:spPr bwMode="auto">
                      <a:xfrm flipV="1">
                        <a:off x="3015" y="3978"/>
                        <a:ext cx="62" cy="68"/>
                      </a:xfrm>
                      <a:custGeom>
                        <a:avLst/>
                        <a:gdLst>
                          <a:gd name="T0" fmla="*/ 0 w 616"/>
                          <a:gd name="T1" fmla="*/ 68 h 339"/>
                          <a:gd name="T2" fmla="*/ 32 w 616"/>
                          <a:gd name="T3" fmla="*/ 0 h 339"/>
                          <a:gd name="T4" fmla="*/ 62 w 616"/>
                          <a:gd name="T5" fmla="*/ 67 h 339"/>
                          <a:gd name="T6" fmla="*/ 0 60000 65536"/>
                          <a:gd name="T7" fmla="*/ 0 60000 65536"/>
                          <a:gd name="T8" fmla="*/ 0 60000 65536"/>
                          <a:gd name="T9" fmla="*/ 0 w 616"/>
                          <a:gd name="T10" fmla="*/ 0 h 339"/>
                          <a:gd name="T11" fmla="*/ 616 w 616"/>
                          <a:gd name="T12" fmla="*/ 339 h 339"/>
                        </a:gdLst>
                        <a:ahLst/>
                        <a:cxnLst>
                          <a:cxn ang="T6">
                            <a:pos x="T0" y="T1"/>
                          </a:cxn>
                          <a:cxn ang="T7">
                            <a:pos x="T2" y="T3"/>
                          </a:cxn>
                          <a:cxn ang="T8">
                            <a:pos x="T4" y="T5"/>
                          </a:cxn>
                        </a:cxnLst>
                        <a:rect l="T9" t="T10" r="T11" b="T12"/>
                        <a:pathLst>
                          <a:path w="616" h="339">
                            <a:moveTo>
                              <a:pt x="0" y="339"/>
                            </a:moveTo>
                            <a:cubicBezTo>
                              <a:pt x="52" y="282"/>
                              <a:pt x="210" y="0"/>
                              <a:pt x="313" y="0"/>
                            </a:cubicBezTo>
                            <a:cubicBezTo>
                              <a:pt x="416" y="0"/>
                              <a:pt x="553" y="266"/>
                              <a:pt x="616" y="336"/>
                            </a:cubicBezTo>
                          </a:path>
                        </a:pathLst>
                      </a:cu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grpSp>
              </p:grpSp>
            </p:grpSp>
            <p:grpSp>
              <p:nvGrpSpPr>
                <p:cNvPr id="528" name="Group 1423"/>
                <p:cNvGrpSpPr>
                  <a:grpSpLocks/>
                </p:cNvGrpSpPr>
                <p:nvPr/>
              </p:nvGrpSpPr>
              <p:grpSpPr bwMode="auto">
                <a:xfrm rot="-180767">
                  <a:off x="3536" y="3577"/>
                  <a:ext cx="589" cy="91"/>
                  <a:chOff x="2340" y="3393"/>
                  <a:chExt cx="1472" cy="227"/>
                </a:xfrm>
              </p:grpSpPr>
              <p:grpSp>
                <p:nvGrpSpPr>
                  <p:cNvPr id="605" name="Group 1424"/>
                  <p:cNvGrpSpPr>
                    <a:grpSpLocks/>
                  </p:cNvGrpSpPr>
                  <p:nvPr/>
                </p:nvGrpSpPr>
                <p:grpSpPr bwMode="auto">
                  <a:xfrm rot="-454711">
                    <a:off x="3300" y="3432"/>
                    <a:ext cx="257" cy="173"/>
                    <a:chOff x="2340" y="3393"/>
                    <a:chExt cx="257" cy="173"/>
                  </a:xfrm>
                </p:grpSpPr>
                <p:sp>
                  <p:nvSpPr>
                    <p:cNvPr id="636" name="Freeform 1425"/>
                    <p:cNvSpPr>
                      <a:spLocks noChangeAspect="1"/>
                    </p:cNvSpPr>
                    <p:nvPr/>
                  </p:nvSpPr>
                  <p:spPr bwMode="auto">
                    <a:xfrm flipV="1">
                      <a:off x="2340" y="3468"/>
                      <a:ext cx="40" cy="79"/>
                    </a:xfrm>
                    <a:custGeom>
                      <a:avLst/>
                      <a:gdLst>
                        <a:gd name="T0" fmla="*/ 0 w 616"/>
                        <a:gd name="T1" fmla="*/ 79 h 339"/>
                        <a:gd name="T2" fmla="*/ 20 w 616"/>
                        <a:gd name="T3" fmla="*/ 0 h 339"/>
                        <a:gd name="T4" fmla="*/ 40 w 616"/>
                        <a:gd name="T5" fmla="*/ 78 h 339"/>
                        <a:gd name="T6" fmla="*/ 0 60000 65536"/>
                        <a:gd name="T7" fmla="*/ 0 60000 65536"/>
                        <a:gd name="T8" fmla="*/ 0 60000 65536"/>
                        <a:gd name="T9" fmla="*/ 0 w 616"/>
                        <a:gd name="T10" fmla="*/ 0 h 339"/>
                        <a:gd name="T11" fmla="*/ 616 w 616"/>
                        <a:gd name="T12" fmla="*/ 339 h 339"/>
                      </a:gdLst>
                      <a:ahLst/>
                      <a:cxnLst>
                        <a:cxn ang="T6">
                          <a:pos x="T0" y="T1"/>
                        </a:cxn>
                        <a:cxn ang="T7">
                          <a:pos x="T2" y="T3"/>
                        </a:cxn>
                        <a:cxn ang="T8">
                          <a:pos x="T4" y="T5"/>
                        </a:cxn>
                      </a:cxnLst>
                      <a:rect l="T9" t="T10" r="T11" b="T12"/>
                      <a:pathLst>
                        <a:path w="616" h="339">
                          <a:moveTo>
                            <a:pt x="0" y="339"/>
                          </a:moveTo>
                          <a:cubicBezTo>
                            <a:pt x="52" y="282"/>
                            <a:pt x="210" y="0"/>
                            <a:pt x="313" y="0"/>
                          </a:cubicBezTo>
                          <a:cubicBezTo>
                            <a:pt x="416" y="0"/>
                            <a:pt x="553" y="266"/>
                            <a:pt x="616" y="336"/>
                          </a:cubicBezTo>
                        </a:path>
                      </a:pathLst>
                    </a:cu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rot="10800000"/>
                    <a:lstStyle/>
                    <a:p>
                      <a:endParaRPr lang="zh-CN" altLang="en-US">
                        <a:latin typeface="微软雅黑" panose="020B0503020204020204" pitchFamily="34" charset="-122"/>
                        <a:ea typeface="微软雅黑" panose="020B0503020204020204" pitchFamily="34" charset="-122"/>
                      </a:endParaRPr>
                    </a:p>
                  </p:txBody>
                </p:sp>
                <p:sp>
                  <p:nvSpPr>
                    <p:cNvPr id="637" name="Freeform 1426"/>
                    <p:cNvSpPr>
                      <a:spLocks/>
                    </p:cNvSpPr>
                    <p:nvPr/>
                  </p:nvSpPr>
                  <p:spPr bwMode="auto">
                    <a:xfrm flipV="1">
                      <a:off x="2430" y="3468"/>
                      <a:ext cx="62" cy="68"/>
                    </a:xfrm>
                    <a:custGeom>
                      <a:avLst/>
                      <a:gdLst>
                        <a:gd name="T0" fmla="*/ 0 w 616"/>
                        <a:gd name="T1" fmla="*/ 68 h 339"/>
                        <a:gd name="T2" fmla="*/ 32 w 616"/>
                        <a:gd name="T3" fmla="*/ 0 h 339"/>
                        <a:gd name="T4" fmla="*/ 62 w 616"/>
                        <a:gd name="T5" fmla="*/ 67 h 339"/>
                        <a:gd name="T6" fmla="*/ 0 60000 65536"/>
                        <a:gd name="T7" fmla="*/ 0 60000 65536"/>
                        <a:gd name="T8" fmla="*/ 0 60000 65536"/>
                        <a:gd name="T9" fmla="*/ 0 w 616"/>
                        <a:gd name="T10" fmla="*/ 0 h 339"/>
                        <a:gd name="T11" fmla="*/ 616 w 616"/>
                        <a:gd name="T12" fmla="*/ 339 h 339"/>
                      </a:gdLst>
                      <a:ahLst/>
                      <a:cxnLst>
                        <a:cxn ang="T6">
                          <a:pos x="T0" y="T1"/>
                        </a:cxn>
                        <a:cxn ang="T7">
                          <a:pos x="T2" y="T3"/>
                        </a:cxn>
                        <a:cxn ang="T8">
                          <a:pos x="T4" y="T5"/>
                        </a:cxn>
                      </a:cxnLst>
                      <a:rect l="T9" t="T10" r="T11" b="T12"/>
                      <a:pathLst>
                        <a:path w="616" h="339">
                          <a:moveTo>
                            <a:pt x="0" y="339"/>
                          </a:moveTo>
                          <a:cubicBezTo>
                            <a:pt x="52" y="282"/>
                            <a:pt x="210" y="0"/>
                            <a:pt x="313" y="0"/>
                          </a:cubicBezTo>
                          <a:cubicBezTo>
                            <a:pt x="416" y="0"/>
                            <a:pt x="553" y="266"/>
                            <a:pt x="616" y="336"/>
                          </a:cubicBezTo>
                        </a:path>
                      </a:pathLst>
                    </a:cu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rot="10800000"/>
                    <a:lstStyle/>
                    <a:p>
                      <a:endParaRPr lang="zh-CN" altLang="en-US">
                        <a:latin typeface="微软雅黑" panose="020B0503020204020204" pitchFamily="34" charset="-122"/>
                        <a:ea typeface="微软雅黑" panose="020B0503020204020204" pitchFamily="34" charset="-122"/>
                      </a:endParaRPr>
                    </a:p>
                  </p:txBody>
                </p:sp>
                <p:sp>
                  <p:nvSpPr>
                    <p:cNvPr id="638" name="Freeform 1427"/>
                    <p:cNvSpPr>
                      <a:spLocks noChangeAspect="1"/>
                    </p:cNvSpPr>
                    <p:nvPr/>
                  </p:nvSpPr>
                  <p:spPr bwMode="auto">
                    <a:xfrm>
                      <a:off x="2385" y="3393"/>
                      <a:ext cx="40" cy="62"/>
                    </a:xfrm>
                    <a:custGeom>
                      <a:avLst/>
                      <a:gdLst>
                        <a:gd name="T0" fmla="*/ 0 w 616"/>
                        <a:gd name="T1" fmla="*/ 62 h 339"/>
                        <a:gd name="T2" fmla="*/ 20 w 616"/>
                        <a:gd name="T3" fmla="*/ 0 h 339"/>
                        <a:gd name="T4" fmla="*/ 40 w 616"/>
                        <a:gd name="T5" fmla="*/ 61 h 339"/>
                        <a:gd name="T6" fmla="*/ 0 60000 65536"/>
                        <a:gd name="T7" fmla="*/ 0 60000 65536"/>
                        <a:gd name="T8" fmla="*/ 0 60000 65536"/>
                        <a:gd name="T9" fmla="*/ 0 w 616"/>
                        <a:gd name="T10" fmla="*/ 0 h 339"/>
                        <a:gd name="T11" fmla="*/ 616 w 616"/>
                        <a:gd name="T12" fmla="*/ 339 h 339"/>
                      </a:gdLst>
                      <a:ahLst/>
                      <a:cxnLst>
                        <a:cxn ang="T6">
                          <a:pos x="T0" y="T1"/>
                        </a:cxn>
                        <a:cxn ang="T7">
                          <a:pos x="T2" y="T3"/>
                        </a:cxn>
                        <a:cxn ang="T8">
                          <a:pos x="T4" y="T5"/>
                        </a:cxn>
                      </a:cxnLst>
                      <a:rect l="T9" t="T10" r="T11" b="T12"/>
                      <a:pathLst>
                        <a:path w="616" h="339">
                          <a:moveTo>
                            <a:pt x="0" y="339"/>
                          </a:moveTo>
                          <a:cubicBezTo>
                            <a:pt x="52" y="282"/>
                            <a:pt x="210" y="0"/>
                            <a:pt x="313" y="0"/>
                          </a:cubicBezTo>
                          <a:cubicBezTo>
                            <a:pt x="416" y="0"/>
                            <a:pt x="553" y="266"/>
                            <a:pt x="616" y="336"/>
                          </a:cubicBezTo>
                        </a:path>
                      </a:pathLst>
                    </a:cu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639" name="Freeform 1428"/>
                    <p:cNvSpPr>
                      <a:spLocks noChangeAspect="1"/>
                    </p:cNvSpPr>
                    <p:nvPr/>
                  </p:nvSpPr>
                  <p:spPr bwMode="auto">
                    <a:xfrm>
                      <a:off x="2490" y="3423"/>
                      <a:ext cx="40" cy="62"/>
                    </a:xfrm>
                    <a:custGeom>
                      <a:avLst/>
                      <a:gdLst>
                        <a:gd name="T0" fmla="*/ 0 w 616"/>
                        <a:gd name="T1" fmla="*/ 62 h 339"/>
                        <a:gd name="T2" fmla="*/ 20 w 616"/>
                        <a:gd name="T3" fmla="*/ 0 h 339"/>
                        <a:gd name="T4" fmla="*/ 40 w 616"/>
                        <a:gd name="T5" fmla="*/ 61 h 339"/>
                        <a:gd name="T6" fmla="*/ 0 60000 65536"/>
                        <a:gd name="T7" fmla="*/ 0 60000 65536"/>
                        <a:gd name="T8" fmla="*/ 0 60000 65536"/>
                        <a:gd name="T9" fmla="*/ 0 w 616"/>
                        <a:gd name="T10" fmla="*/ 0 h 339"/>
                        <a:gd name="T11" fmla="*/ 616 w 616"/>
                        <a:gd name="T12" fmla="*/ 339 h 339"/>
                      </a:gdLst>
                      <a:ahLst/>
                      <a:cxnLst>
                        <a:cxn ang="T6">
                          <a:pos x="T0" y="T1"/>
                        </a:cxn>
                        <a:cxn ang="T7">
                          <a:pos x="T2" y="T3"/>
                        </a:cxn>
                        <a:cxn ang="T8">
                          <a:pos x="T4" y="T5"/>
                        </a:cxn>
                      </a:cxnLst>
                      <a:rect l="T9" t="T10" r="T11" b="T12"/>
                      <a:pathLst>
                        <a:path w="616" h="339">
                          <a:moveTo>
                            <a:pt x="0" y="339"/>
                          </a:moveTo>
                          <a:cubicBezTo>
                            <a:pt x="52" y="282"/>
                            <a:pt x="210" y="0"/>
                            <a:pt x="313" y="0"/>
                          </a:cubicBezTo>
                          <a:cubicBezTo>
                            <a:pt x="416" y="0"/>
                            <a:pt x="553" y="266"/>
                            <a:pt x="616" y="336"/>
                          </a:cubicBezTo>
                        </a:path>
                      </a:pathLst>
                    </a:cu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640" name="Freeform 1429"/>
                    <p:cNvSpPr>
                      <a:spLocks/>
                    </p:cNvSpPr>
                    <p:nvPr/>
                  </p:nvSpPr>
                  <p:spPr bwMode="auto">
                    <a:xfrm flipV="1">
                      <a:off x="2535" y="3498"/>
                      <a:ext cx="62" cy="68"/>
                    </a:xfrm>
                    <a:custGeom>
                      <a:avLst/>
                      <a:gdLst>
                        <a:gd name="T0" fmla="*/ 0 w 616"/>
                        <a:gd name="T1" fmla="*/ 68 h 339"/>
                        <a:gd name="T2" fmla="*/ 32 w 616"/>
                        <a:gd name="T3" fmla="*/ 0 h 339"/>
                        <a:gd name="T4" fmla="*/ 62 w 616"/>
                        <a:gd name="T5" fmla="*/ 67 h 339"/>
                        <a:gd name="T6" fmla="*/ 0 60000 65536"/>
                        <a:gd name="T7" fmla="*/ 0 60000 65536"/>
                        <a:gd name="T8" fmla="*/ 0 60000 65536"/>
                        <a:gd name="T9" fmla="*/ 0 w 616"/>
                        <a:gd name="T10" fmla="*/ 0 h 339"/>
                        <a:gd name="T11" fmla="*/ 616 w 616"/>
                        <a:gd name="T12" fmla="*/ 339 h 339"/>
                      </a:gdLst>
                      <a:ahLst/>
                      <a:cxnLst>
                        <a:cxn ang="T6">
                          <a:pos x="T0" y="T1"/>
                        </a:cxn>
                        <a:cxn ang="T7">
                          <a:pos x="T2" y="T3"/>
                        </a:cxn>
                        <a:cxn ang="T8">
                          <a:pos x="T4" y="T5"/>
                        </a:cxn>
                      </a:cxnLst>
                      <a:rect l="T9" t="T10" r="T11" b="T12"/>
                      <a:pathLst>
                        <a:path w="616" h="339">
                          <a:moveTo>
                            <a:pt x="0" y="339"/>
                          </a:moveTo>
                          <a:cubicBezTo>
                            <a:pt x="52" y="282"/>
                            <a:pt x="210" y="0"/>
                            <a:pt x="313" y="0"/>
                          </a:cubicBezTo>
                          <a:cubicBezTo>
                            <a:pt x="416" y="0"/>
                            <a:pt x="553" y="266"/>
                            <a:pt x="616" y="336"/>
                          </a:cubicBezTo>
                        </a:path>
                      </a:pathLst>
                    </a:cu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rot="10800000"/>
                    <a:lstStyle/>
                    <a:p>
                      <a:endParaRPr lang="zh-CN" altLang="en-US">
                        <a:latin typeface="微软雅黑" panose="020B0503020204020204" pitchFamily="34" charset="-122"/>
                        <a:ea typeface="微软雅黑" panose="020B0503020204020204" pitchFamily="34" charset="-122"/>
                      </a:endParaRPr>
                    </a:p>
                  </p:txBody>
                </p:sp>
              </p:grpSp>
              <p:grpSp>
                <p:nvGrpSpPr>
                  <p:cNvPr id="606" name="Group 1430"/>
                  <p:cNvGrpSpPr>
                    <a:grpSpLocks/>
                  </p:cNvGrpSpPr>
                  <p:nvPr/>
                </p:nvGrpSpPr>
                <p:grpSpPr bwMode="auto">
                  <a:xfrm>
                    <a:off x="2340" y="3393"/>
                    <a:ext cx="467" cy="188"/>
                    <a:chOff x="2340" y="3393"/>
                    <a:chExt cx="467" cy="188"/>
                  </a:xfrm>
                </p:grpSpPr>
                <p:grpSp>
                  <p:nvGrpSpPr>
                    <p:cNvPr id="625" name="Group 1431"/>
                    <p:cNvGrpSpPr>
                      <a:grpSpLocks/>
                    </p:cNvGrpSpPr>
                    <p:nvPr/>
                  </p:nvGrpSpPr>
                  <p:grpSpPr bwMode="auto">
                    <a:xfrm>
                      <a:off x="2340" y="3393"/>
                      <a:ext cx="257" cy="173"/>
                      <a:chOff x="2340" y="3393"/>
                      <a:chExt cx="257" cy="173"/>
                    </a:xfrm>
                  </p:grpSpPr>
                  <p:sp>
                    <p:nvSpPr>
                      <p:cNvPr id="631" name="Freeform 1432"/>
                      <p:cNvSpPr>
                        <a:spLocks noChangeAspect="1"/>
                      </p:cNvSpPr>
                      <p:nvPr/>
                    </p:nvSpPr>
                    <p:spPr bwMode="auto">
                      <a:xfrm flipV="1">
                        <a:off x="2340" y="3468"/>
                        <a:ext cx="40" cy="79"/>
                      </a:xfrm>
                      <a:custGeom>
                        <a:avLst/>
                        <a:gdLst>
                          <a:gd name="T0" fmla="*/ 0 w 616"/>
                          <a:gd name="T1" fmla="*/ 79 h 339"/>
                          <a:gd name="T2" fmla="*/ 20 w 616"/>
                          <a:gd name="T3" fmla="*/ 0 h 339"/>
                          <a:gd name="T4" fmla="*/ 40 w 616"/>
                          <a:gd name="T5" fmla="*/ 78 h 339"/>
                          <a:gd name="T6" fmla="*/ 0 60000 65536"/>
                          <a:gd name="T7" fmla="*/ 0 60000 65536"/>
                          <a:gd name="T8" fmla="*/ 0 60000 65536"/>
                          <a:gd name="T9" fmla="*/ 0 w 616"/>
                          <a:gd name="T10" fmla="*/ 0 h 339"/>
                          <a:gd name="T11" fmla="*/ 616 w 616"/>
                          <a:gd name="T12" fmla="*/ 339 h 339"/>
                        </a:gdLst>
                        <a:ahLst/>
                        <a:cxnLst>
                          <a:cxn ang="T6">
                            <a:pos x="T0" y="T1"/>
                          </a:cxn>
                          <a:cxn ang="T7">
                            <a:pos x="T2" y="T3"/>
                          </a:cxn>
                          <a:cxn ang="T8">
                            <a:pos x="T4" y="T5"/>
                          </a:cxn>
                        </a:cxnLst>
                        <a:rect l="T9" t="T10" r="T11" b="T12"/>
                        <a:pathLst>
                          <a:path w="616" h="339">
                            <a:moveTo>
                              <a:pt x="0" y="339"/>
                            </a:moveTo>
                            <a:cubicBezTo>
                              <a:pt x="52" y="282"/>
                              <a:pt x="210" y="0"/>
                              <a:pt x="313" y="0"/>
                            </a:cubicBezTo>
                            <a:cubicBezTo>
                              <a:pt x="416" y="0"/>
                              <a:pt x="553" y="266"/>
                              <a:pt x="616" y="336"/>
                            </a:cubicBezTo>
                          </a:path>
                        </a:pathLst>
                      </a:cu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rot="10800000"/>
                      <a:lstStyle/>
                      <a:p>
                        <a:endParaRPr lang="zh-CN" altLang="en-US">
                          <a:latin typeface="微软雅黑" panose="020B0503020204020204" pitchFamily="34" charset="-122"/>
                          <a:ea typeface="微软雅黑" panose="020B0503020204020204" pitchFamily="34" charset="-122"/>
                        </a:endParaRPr>
                      </a:p>
                    </p:txBody>
                  </p:sp>
                  <p:sp>
                    <p:nvSpPr>
                      <p:cNvPr id="632" name="Freeform 1433"/>
                      <p:cNvSpPr>
                        <a:spLocks/>
                      </p:cNvSpPr>
                      <p:nvPr/>
                    </p:nvSpPr>
                    <p:spPr bwMode="auto">
                      <a:xfrm flipV="1">
                        <a:off x="2430" y="3468"/>
                        <a:ext cx="62" cy="68"/>
                      </a:xfrm>
                      <a:custGeom>
                        <a:avLst/>
                        <a:gdLst>
                          <a:gd name="T0" fmla="*/ 0 w 616"/>
                          <a:gd name="T1" fmla="*/ 68 h 339"/>
                          <a:gd name="T2" fmla="*/ 32 w 616"/>
                          <a:gd name="T3" fmla="*/ 0 h 339"/>
                          <a:gd name="T4" fmla="*/ 62 w 616"/>
                          <a:gd name="T5" fmla="*/ 67 h 339"/>
                          <a:gd name="T6" fmla="*/ 0 60000 65536"/>
                          <a:gd name="T7" fmla="*/ 0 60000 65536"/>
                          <a:gd name="T8" fmla="*/ 0 60000 65536"/>
                          <a:gd name="T9" fmla="*/ 0 w 616"/>
                          <a:gd name="T10" fmla="*/ 0 h 339"/>
                          <a:gd name="T11" fmla="*/ 616 w 616"/>
                          <a:gd name="T12" fmla="*/ 339 h 339"/>
                        </a:gdLst>
                        <a:ahLst/>
                        <a:cxnLst>
                          <a:cxn ang="T6">
                            <a:pos x="T0" y="T1"/>
                          </a:cxn>
                          <a:cxn ang="T7">
                            <a:pos x="T2" y="T3"/>
                          </a:cxn>
                          <a:cxn ang="T8">
                            <a:pos x="T4" y="T5"/>
                          </a:cxn>
                        </a:cxnLst>
                        <a:rect l="T9" t="T10" r="T11" b="T12"/>
                        <a:pathLst>
                          <a:path w="616" h="339">
                            <a:moveTo>
                              <a:pt x="0" y="339"/>
                            </a:moveTo>
                            <a:cubicBezTo>
                              <a:pt x="52" y="282"/>
                              <a:pt x="210" y="0"/>
                              <a:pt x="313" y="0"/>
                            </a:cubicBezTo>
                            <a:cubicBezTo>
                              <a:pt x="416" y="0"/>
                              <a:pt x="553" y="266"/>
                              <a:pt x="616" y="336"/>
                            </a:cubicBezTo>
                          </a:path>
                        </a:pathLst>
                      </a:cu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rot="10800000"/>
                      <a:lstStyle/>
                      <a:p>
                        <a:endParaRPr lang="zh-CN" altLang="en-US">
                          <a:latin typeface="微软雅黑" panose="020B0503020204020204" pitchFamily="34" charset="-122"/>
                          <a:ea typeface="微软雅黑" panose="020B0503020204020204" pitchFamily="34" charset="-122"/>
                        </a:endParaRPr>
                      </a:p>
                    </p:txBody>
                  </p:sp>
                  <p:sp>
                    <p:nvSpPr>
                      <p:cNvPr id="633" name="Freeform 1434"/>
                      <p:cNvSpPr>
                        <a:spLocks noChangeAspect="1"/>
                      </p:cNvSpPr>
                      <p:nvPr/>
                    </p:nvSpPr>
                    <p:spPr bwMode="auto">
                      <a:xfrm>
                        <a:off x="2385" y="3393"/>
                        <a:ext cx="40" cy="62"/>
                      </a:xfrm>
                      <a:custGeom>
                        <a:avLst/>
                        <a:gdLst>
                          <a:gd name="T0" fmla="*/ 0 w 616"/>
                          <a:gd name="T1" fmla="*/ 62 h 339"/>
                          <a:gd name="T2" fmla="*/ 20 w 616"/>
                          <a:gd name="T3" fmla="*/ 0 h 339"/>
                          <a:gd name="T4" fmla="*/ 40 w 616"/>
                          <a:gd name="T5" fmla="*/ 61 h 339"/>
                          <a:gd name="T6" fmla="*/ 0 60000 65536"/>
                          <a:gd name="T7" fmla="*/ 0 60000 65536"/>
                          <a:gd name="T8" fmla="*/ 0 60000 65536"/>
                          <a:gd name="T9" fmla="*/ 0 w 616"/>
                          <a:gd name="T10" fmla="*/ 0 h 339"/>
                          <a:gd name="T11" fmla="*/ 616 w 616"/>
                          <a:gd name="T12" fmla="*/ 339 h 339"/>
                        </a:gdLst>
                        <a:ahLst/>
                        <a:cxnLst>
                          <a:cxn ang="T6">
                            <a:pos x="T0" y="T1"/>
                          </a:cxn>
                          <a:cxn ang="T7">
                            <a:pos x="T2" y="T3"/>
                          </a:cxn>
                          <a:cxn ang="T8">
                            <a:pos x="T4" y="T5"/>
                          </a:cxn>
                        </a:cxnLst>
                        <a:rect l="T9" t="T10" r="T11" b="T12"/>
                        <a:pathLst>
                          <a:path w="616" h="339">
                            <a:moveTo>
                              <a:pt x="0" y="339"/>
                            </a:moveTo>
                            <a:cubicBezTo>
                              <a:pt x="52" y="282"/>
                              <a:pt x="210" y="0"/>
                              <a:pt x="313" y="0"/>
                            </a:cubicBezTo>
                            <a:cubicBezTo>
                              <a:pt x="416" y="0"/>
                              <a:pt x="553" y="266"/>
                              <a:pt x="616" y="336"/>
                            </a:cubicBezTo>
                          </a:path>
                        </a:pathLst>
                      </a:cu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634" name="Freeform 1435"/>
                      <p:cNvSpPr>
                        <a:spLocks noChangeAspect="1"/>
                      </p:cNvSpPr>
                      <p:nvPr/>
                    </p:nvSpPr>
                    <p:spPr bwMode="auto">
                      <a:xfrm>
                        <a:off x="2490" y="3423"/>
                        <a:ext cx="40" cy="62"/>
                      </a:xfrm>
                      <a:custGeom>
                        <a:avLst/>
                        <a:gdLst>
                          <a:gd name="T0" fmla="*/ 0 w 616"/>
                          <a:gd name="T1" fmla="*/ 62 h 339"/>
                          <a:gd name="T2" fmla="*/ 20 w 616"/>
                          <a:gd name="T3" fmla="*/ 0 h 339"/>
                          <a:gd name="T4" fmla="*/ 40 w 616"/>
                          <a:gd name="T5" fmla="*/ 61 h 339"/>
                          <a:gd name="T6" fmla="*/ 0 60000 65536"/>
                          <a:gd name="T7" fmla="*/ 0 60000 65536"/>
                          <a:gd name="T8" fmla="*/ 0 60000 65536"/>
                          <a:gd name="T9" fmla="*/ 0 w 616"/>
                          <a:gd name="T10" fmla="*/ 0 h 339"/>
                          <a:gd name="T11" fmla="*/ 616 w 616"/>
                          <a:gd name="T12" fmla="*/ 339 h 339"/>
                        </a:gdLst>
                        <a:ahLst/>
                        <a:cxnLst>
                          <a:cxn ang="T6">
                            <a:pos x="T0" y="T1"/>
                          </a:cxn>
                          <a:cxn ang="T7">
                            <a:pos x="T2" y="T3"/>
                          </a:cxn>
                          <a:cxn ang="T8">
                            <a:pos x="T4" y="T5"/>
                          </a:cxn>
                        </a:cxnLst>
                        <a:rect l="T9" t="T10" r="T11" b="T12"/>
                        <a:pathLst>
                          <a:path w="616" h="339">
                            <a:moveTo>
                              <a:pt x="0" y="339"/>
                            </a:moveTo>
                            <a:cubicBezTo>
                              <a:pt x="52" y="282"/>
                              <a:pt x="210" y="0"/>
                              <a:pt x="313" y="0"/>
                            </a:cubicBezTo>
                            <a:cubicBezTo>
                              <a:pt x="416" y="0"/>
                              <a:pt x="553" y="266"/>
                              <a:pt x="616" y="336"/>
                            </a:cubicBezTo>
                          </a:path>
                        </a:pathLst>
                      </a:cu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635" name="Freeform 1436"/>
                      <p:cNvSpPr>
                        <a:spLocks/>
                      </p:cNvSpPr>
                      <p:nvPr/>
                    </p:nvSpPr>
                    <p:spPr bwMode="auto">
                      <a:xfrm flipV="1">
                        <a:off x="2535" y="3498"/>
                        <a:ext cx="62" cy="68"/>
                      </a:xfrm>
                      <a:custGeom>
                        <a:avLst/>
                        <a:gdLst>
                          <a:gd name="T0" fmla="*/ 0 w 616"/>
                          <a:gd name="T1" fmla="*/ 68 h 339"/>
                          <a:gd name="T2" fmla="*/ 32 w 616"/>
                          <a:gd name="T3" fmla="*/ 0 h 339"/>
                          <a:gd name="T4" fmla="*/ 62 w 616"/>
                          <a:gd name="T5" fmla="*/ 67 h 339"/>
                          <a:gd name="T6" fmla="*/ 0 60000 65536"/>
                          <a:gd name="T7" fmla="*/ 0 60000 65536"/>
                          <a:gd name="T8" fmla="*/ 0 60000 65536"/>
                          <a:gd name="T9" fmla="*/ 0 w 616"/>
                          <a:gd name="T10" fmla="*/ 0 h 339"/>
                          <a:gd name="T11" fmla="*/ 616 w 616"/>
                          <a:gd name="T12" fmla="*/ 339 h 339"/>
                        </a:gdLst>
                        <a:ahLst/>
                        <a:cxnLst>
                          <a:cxn ang="T6">
                            <a:pos x="T0" y="T1"/>
                          </a:cxn>
                          <a:cxn ang="T7">
                            <a:pos x="T2" y="T3"/>
                          </a:cxn>
                          <a:cxn ang="T8">
                            <a:pos x="T4" y="T5"/>
                          </a:cxn>
                        </a:cxnLst>
                        <a:rect l="T9" t="T10" r="T11" b="T12"/>
                        <a:pathLst>
                          <a:path w="616" h="339">
                            <a:moveTo>
                              <a:pt x="0" y="339"/>
                            </a:moveTo>
                            <a:cubicBezTo>
                              <a:pt x="52" y="282"/>
                              <a:pt x="210" y="0"/>
                              <a:pt x="313" y="0"/>
                            </a:cubicBezTo>
                            <a:cubicBezTo>
                              <a:pt x="416" y="0"/>
                              <a:pt x="553" y="266"/>
                              <a:pt x="616" y="336"/>
                            </a:cubicBezTo>
                          </a:path>
                        </a:pathLst>
                      </a:cu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rot="10800000"/>
                      <a:lstStyle/>
                      <a:p>
                        <a:endParaRPr lang="zh-CN" altLang="en-US">
                          <a:latin typeface="微软雅黑" panose="020B0503020204020204" pitchFamily="34" charset="-122"/>
                          <a:ea typeface="微软雅黑" panose="020B0503020204020204" pitchFamily="34" charset="-122"/>
                        </a:endParaRPr>
                      </a:p>
                    </p:txBody>
                  </p:sp>
                </p:grpSp>
                <p:grpSp>
                  <p:nvGrpSpPr>
                    <p:cNvPr id="626" name="Group 1437"/>
                    <p:cNvGrpSpPr>
                      <a:grpSpLocks/>
                    </p:cNvGrpSpPr>
                    <p:nvPr/>
                  </p:nvGrpSpPr>
                  <p:grpSpPr bwMode="auto">
                    <a:xfrm rot="-715361">
                      <a:off x="2595" y="3408"/>
                      <a:ext cx="212" cy="173"/>
                      <a:chOff x="2865" y="3873"/>
                      <a:chExt cx="212" cy="173"/>
                    </a:xfrm>
                  </p:grpSpPr>
                  <p:sp>
                    <p:nvSpPr>
                      <p:cNvPr id="627" name="Freeform 1438"/>
                      <p:cNvSpPr>
                        <a:spLocks/>
                      </p:cNvSpPr>
                      <p:nvPr/>
                    </p:nvSpPr>
                    <p:spPr bwMode="auto">
                      <a:xfrm flipV="1">
                        <a:off x="2910" y="3948"/>
                        <a:ext cx="62" cy="68"/>
                      </a:xfrm>
                      <a:custGeom>
                        <a:avLst/>
                        <a:gdLst>
                          <a:gd name="T0" fmla="*/ 0 w 616"/>
                          <a:gd name="T1" fmla="*/ 68 h 339"/>
                          <a:gd name="T2" fmla="*/ 32 w 616"/>
                          <a:gd name="T3" fmla="*/ 0 h 339"/>
                          <a:gd name="T4" fmla="*/ 62 w 616"/>
                          <a:gd name="T5" fmla="*/ 67 h 339"/>
                          <a:gd name="T6" fmla="*/ 0 60000 65536"/>
                          <a:gd name="T7" fmla="*/ 0 60000 65536"/>
                          <a:gd name="T8" fmla="*/ 0 60000 65536"/>
                          <a:gd name="T9" fmla="*/ 0 w 616"/>
                          <a:gd name="T10" fmla="*/ 0 h 339"/>
                          <a:gd name="T11" fmla="*/ 616 w 616"/>
                          <a:gd name="T12" fmla="*/ 339 h 339"/>
                        </a:gdLst>
                        <a:ahLst/>
                        <a:cxnLst>
                          <a:cxn ang="T6">
                            <a:pos x="T0" y="T1"/>
                          </a:cxn>
                          <a:cxn ang="T7">
                            <a:pos x="T2" y="T3"/>
                          </a:cxn>
                          <a:cxn ang="T8">
                            <a:pos x="T4" y="T5"/>
                          </a:cxn>
                        </a:cxnLst>
                        <a:rect l="T9" t="T10" r="T11" b="T12"/>
                        <a:pathLst>
                          <a:path w="616" h="339">
                            <a:moveTo>
                              <a:pt x="0" y="339"/>
                            </a:moveTo>
                            <a:cubicBezTo>
                              <a:pt x="52" y="282"/>
                              <a:pt x="210" y="0"/>
                              <a:pt x="313" y="0"/>
                            </a:cubicBezTo>
                            <a:cubicBezTo>
                              <a:pt x="416" y="0"/>
                              <a:pt x="553" y="266"/>
                              <a:pt x="616" y="336"/>
                            </a:cubicBezTo>
                          </a:path>
                        </a:pathLst>
                      </a:cu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rot="10800000"/>
                      <a:lstStyle/>
                      <a:p>
                        <a:endParaRPr lang="zh-CN" altLang="en-US">
                          <a:latin typeface="微软雅黑" panose="020B0503020204020204" pitchFamily="34" charset="-122"/>
                          <a:ea typeface="微软雅黑" panose="020B0503020204020204" pitchFamily="34" charset="-122"/>
                        </a:endParaRPr>
                      </a:p>
                    </p:txBody>
                  </p:sp>
                  <p:sp>
                    <p:nvSpPr>
                      <p:cNvPr id="628" name="Freeform 1439"/>
                      <p:cNvSpPr>
                        <a:spLocks noChangeAspect="1"/>
                      </p:cNvSpPr>
                      <p:nvPr/>
                    </p:nvSpPr>
                    <p:spPr bwMode="auto">
                      <a:xfrm>
                        <a:off x="2865" y="3873"/>
                        <a:ext cx="40" cy="62"/>
                      </a:xfrm>
                      <a:custGeom>
                        <a:avLst/>
                        <a:gdLst>
                          <a:gd name="T0" fmla="*/ 0 w 616"/>
                          <a:gd name="T1" fmla="*/ 62 h 339"/>
                          <a:gd name="T2" fmla="*/ 20 w 616"/>
                          <a:gd name="T3" fmla="*/ 0 h 339"/>
                          <a:gd name="T4" fmla="*/ 40 w 616"/>
                          <a:gd name="T5" fmla="*/ 61 h 339"/>
                          <a:gd name="T6" fmla="*/ 0 60000 65536"/>
                          <a:gd name="T7" fmla="*/ 0 60000 65536"/>
                          <a:gd name="T8" fmla="*/ 0 60000 65536"/>
                          <a:gd name="T9" fmla="*/ 0 w 616"/>
                          <a:gd name="T10" fmla="*/ 0 h 339"/>
                          <a:gd name="T11" fmla="*/ 616 w 616"/>
                          <a:gd name="T12" fmla="*/ 339 h 339"/>
                        </a:gdLst>
                        <a:ahLst/>
                        <a:cxnLst>
                          <a:cxn ang="T6">
                            <a:pos x="T0" y="T1"/>
                          </a:cxn>
                          <a:cxn ang="T7">
                            <a:pos x="T2" y="T3"/>
                          </a:cxn>
                          <a:cxn ang="T8">
                            <a:pos x="T4" y="T5"/>
                          </a:cxn>
                        </a:cxnLst>
                        <a:rect l="T9" t="T10" r="T11" b="T12"/>
                        <a:pathLst>
                          <a:path w="616" h="339">
                            <a:moveTo>
                              <a:pt x="0" y="339"/>
                            </a:moveTo>
                            <a:cubicBezTo>
                              <a:pt x="52" y="282"/>
                              <a:pt x="210" y="0"/>
                              <a:pt x="313" y="0"/>
                            </a:cubicBezTo>
                            <a:cubicBezTo>
                              <a:pt x="416" y="0"/>
                              <a:pt x="553" y="266"/>
                              <a:pt x="616" y="336"/>
                            </a:cubicBezTo>
                          </a:path>
                        </a:pathLst>
                      </a:cu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629" name="Freeform 1440"/>
                      <p:cNvSpPr>
                        <a:spLocks noChangeAspect="1"/>
                      </p:cNvSpPr>
                      <p:nvPr/>
                    </p:nvSpPr>
                    <p:spPr bwMode="auto">
                      <a:xfrm>
                        <a:off x="2970" y="3903"/>
                        <a:ext cx="40" cy="62"/>
                      </a:xfrm>
                      <a:custGeom>
                        <a:avLst/>
                        <a:gdLst>
                          <a:gd name="T0" fmla="*/ 0 w 616"/>
                          <a:gd name="T1" fmla="*/ 62 h 339"/>
                          <a:gd name="T2" fmla="*/ 20 w 616"/>
                          <a:gd name="T3" fmla="*/ 0 h 339"/>
                          <a:gd name="T4" fmla="*/ 40 w 616"/>
                          <a:gd name="T5" fmla="*/ 61 h 339"/>
                          <a:gd name="T6" fmla="*/ 0 60000 65536"/>
                          <a:gd name="T7" fmla="*/ 0 60000 65536"/>
                          <a:gd name="T8" fmla="*/ 0 60000 65536"/>
                          <a:gd name="T9" fmla="*/ 0 w 616"/>
                          <a:gd name="T10" fmla="*/ 0 h 339"/>
                          <a:gd name="T11" fmla="*/ 616 w 616"/>
                          <a:gd name="T12" fmla="*/ 339 h 339"/>
                        </a:gdLst>
                        <a:ahLst/>
                        <a:cxnLst>
                          <a:cxn ang="T6">
                            <a:pos x="T0" y="T1"/>
                          </a:cxn>
                          <a:cxn ang="T7">
                            <a:pos x="T2" y="T3"/>
                          </a:cxn>
                          <a:cxn ang="T8">
                            <a:pos x="T4" y="T5"/>
                          </a:cxn>
                        </a:cxnLst>
                        <a:rect l="T9" t="T10" r="T11" b="T12"/>
                        <a:pathLst>
                          <a:path w="616" h="339">
                            <a:moveTo>
                              <a:pt x="0" y="339"/>
                            </a:moveTo>
                            <a:cubicBezTo>
                              <a:pt x="52" y="282"/>
                              <a:pt x="210" y="0"/>
                              <a:pt x="313" y="0"/>
                            </a:cubicBezTo>
                            <a:cubicBezTo>
                              <a:pt x="416" y="0"/>
                              <a:pt x="553" y="266"/>
                              <a:pt x="616" y="336"/>
                            </a:cubicBezTo>
                          </a:path>
                        </a:pathLst>
                      </a:cu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630" name="Freeform 1441"/>
                      <p:cNvSpPr>
                        <a:spLocks/>
                      </p:cNvSpPr>
                      <p:nvPr/>
                    </p:nvSpPr>
                    <p:spPr bwMode="auto">
                      <a:xfrm flipV="1">
                        <a:off x="3015" y="3978"/>
                        <a:ext cx="62" cy="68"/>
                      </a:xfrm>
                      <a:custGeom>
                        <a:avLst/>
                        <a:gdLst>
                          <a:gd name="T0" fmla="*/ 0 w 616"/>
                          <a:gd name="T1" fmla="*/ 68 h 339"/>
                          <a:gd name="T2" fmla="*/ 32 w 616"/>
                          <a:gd name="T3" fmla="*/ 0 h 339"/>
                          <a:gd name="T4" fmla="*/ 62 w 616"/>
                          <a:gd name="T5" fmla="*/ 67 h 339"/>
                          <a:gd name="T6" fmla="*/ 0 60000 65536"/>
                          <a:gd name="T7" fmla="*/ 0 60000 65536"/>
                          <a:gd name="T8" fmla="*/ 0 60000 65536"/>
                          <a:gd name="T9" fmla="*/ 0 w 616"/>
                          <a:gd name="T10" fmla="*/ 0 h 339"/>
                          <a:gd name="T11" fmla="*/ 616 w 616"/>
                          <a:gd name="T12" fmla="*/ 339 h 339"/>
                        </a:gdLst>
                        <a:ahLst/>
                        <a:cxnLst>
                          <a:cxn ang="T6">
                            <a:pos x="T0" y="T1"/>
                          </a:cxn>
                          <a:cxn ang="T7">
                            <a:pos x="T2" y="T3"/>
                          </a:cxn>
                          <a:cxn ang="T8">
                            <a:pos x="T4" y="T5"/>
                          </a:cxn>
                        </a:cxnLst>
                        <a:rect l="T9" t="T10" r="T11" b="T12"/>
                        <a:pathLst>
                          <a:path w="616" h="339">
                            <a:moveTo>
                              <a:pt x="0" y="339"/>
                            </a:moveTo>
                            <a:cubicBezTo>
                              <a:pt x="52" y="282"/>
                              <a:pt x="210" y="0"/>
                              <a:pt x="313" y="0"/>
                            </a:cubicBezTo>
                            <a:cubicBezTo>
                              <a:pt x="416" y="0"/>
                              <a:pt x="553" y="266"/>
                              <a:pt x="616" y="336"/>
                            </a:cubicBezTo>
                          </a:path>
                        </a:pathLst>
                      </a:cu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rot="10800000"/>
                      <a:lstStyle/>
                      <a:p>
                        <a:endParaRPr lang="zh-CN" altLang="en-US">
                          <a:latin typeface="微软雅黑" panose="020B0503020204020204" pitchFamily="34" charset="-122"/>
                          <a:ea typeface="微软雅黑" panose="020B0503020204020204" pitchFamily="34" charset="-122"/>
                        </a:endParaRPr>
                      </a:p>
                    </p:txBody>
                  </p:sp>
                </p:grpSp>
              </p:grpSp>
              <p:grpSp>
                <p:nvGrpSpPr>
                  <p:cNvPr id="607" name="Group 1442"/>
                  <p:cNvGrpSpPr>
                    <a:grpSpLocks/>
                  </p:cNvGrpSpPr>
                  <p:nvPr/>
                </p:nvGrpSpPr>
                <p:grpSpPr bwMode="auto">
                  <a:xfrm>
                    <a:off x="3555" y="3447"/>
                    <a:ext cx="257" cy="173"/>
                    <a:chOff x="2340" y="3393"/>
                    <a:chExt cx="257" cy="173"/>
                  </a:xfrm>
                </p:grpSpPr>
                <p:sp>
                  <p:nvSpPr>
                    <p:cNvPr id="620" name="Freeform 1443"/>
                    <p:cNvSpPr>
                      <a:spLocks noChangeAspect="1"/>
                    </p:cNvSpPr>
                    <p:nvPr/>
                  </p:nvSpPr>
                  <p:spPr bwMode="auto">
                    <a:xfrm flipV="1">
                      <a:off x="2340" y="3468"/>
                      <a:ext cx="40" cy="79"/>
                    </a:xfrm>
                    <a:custGeom>
                      <a:avLst/>
                      <a:gdLst>
                        <a:gd name="T0" fmla="*/ 0 w 616"/>
                        <a:gd name="T1" fmla="*/ 79 h 339"/>
                        <a:gd name="T2" fmla="*/ 20 w 616"/>
                        <a:gd name="T3" fmla="*/ 0 h 339"/>
                        <a:gd name="T4" fmla="*/ 40 w 616"/>
                        <a:gd name="T5" fmla="*/ 78 h 339"/>
                        <a:gd name="T6" fmla="*/ 0 60000 65536"/>
                        <a:gd name="T7" fmla="*/ 0 60000 65536"/>
                        <a:gd name="T8" fmla="*/ 0 60000 65536"/>
                        <a:gd name="T9" fmla="*/ 0 w 616"/>
                        <a:gd name="T10" fmla="*/ 0 h 339"/>
                        <a:gd name="T11" fmla="*/ 616 w 616"/>
                        <a:gd name="T12" fmla="*/ 339 h 339"/>
                      </a:gdLst>
                      <a:ahLst/>
                      <a:cxnLst>
                        <a:cxn ang="T6">
                          <a:pos x="T0" y="T1"/>
                        </a:cxn>
                        <a:cxn ang="T7">
                          <a:pos x="T2" y="T3"/>
                        </a:cxn>
                        <a:cxn ang="T8">
                          <a:pos x="T4" y="T5"/>
                        </a:cxn>
                      </a:cxnLst>
                      <a:rect l="T9" t="T10" r="T11" b="T12"/>
                      <a:pathLst>
                        <a:path w="616" h="339">
                          <a:moveTo>
                            <a:pt x="0" y="339"/>
                          </a:moveTo>
                          <a:cubicBezTo>
                            <a:pt x="52" y="282"/>
                            <a:pt x="210" y="0"/>
                            <a:pt x="313" y="0"/>
                          </a:cubicBezTo>
                          <a:cubicBezTo>
                            <a:pt x="416" y="0"/>
                            <a:pt x="553" y="266"/>
                            <a:pt x="616" y="336"/>
                          </a:cubicBezTo>
                        </a:path>
                      </a:pathLst>
                    </a:cu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rot="10800000"/>
                    <a:lstStyle/>
                    <a:p>
                      <a:endParaRPr lang="zh-CN" altLang="en-US">
                        <a:latin typeface="微软雅黑" panose="020B0503020204020204" pitchFamily="34" charset="-122"/>
                        <a:ea typeface="微软雅黑" panose="020B0503020204020204" pitchFamily="34" charset="-122"/>
                      </a:endParaRPr>
                    </a:p>
                  </p:txBody>
                </p:sp>
                <p:sp>
                  <p:nvSpPr>
                    <p:cNvPr id="621" name="Freeform 1444"/>
                    <p:cNvSpPr>
                      <a:spLocks/>
                    </p:cNvSpPr>
                    <p:nvPr/>
                  </p:nvSpPr>
                  <p:spPr bwMode="auto">
                    <a:xfrm flipV="1">
                      <a:off x="2430" y="3468"/>
                      <a:ext cx="62" cy="68"/>
                    </a:xfrm>
                    <a:custGeom>
                      <a:avLst/>
                      <a:gdLst>
                        <a:gd name="T0" fmla="*/ 0 w 616"/>
                        <a:gd name="T1" fmla="*/ 68 h 339"/>
                        <a:gd name="T2" fmla="*/ 32 w 616"/>
                        <a:gd name="T3" fmla="*/ 0 h 339"/>
                        <a:gd name="T4" fmla="*/ 62 w 616"/>
                        <a:gd name="T5" fmla="*/ 67 h 339"/>
                        <a:gd name="T6" fmla="*/ 0 60000 65536"/>
                        <a:gd name="T7" fmla="*/ 0 60000 65536"/>
                        <a:gd name="T8" fmla="*/ 0 60000 65536"/>
                        <a:gd name="T9" fmla="*/ 0 w 616"/>
                        <a:gd name="T10" fmla="*/ 0 h 339"/>
                        <a:gd name="T11" fmla="*/ 616 w 616"/>
                        <a:gd name="T12" fmla="*/ 339 h 339"/>
                      </a:gdLst>
                      <a:ahLst/>
                      <a:cxnLst>
                        <a:cxn ang="T6">
                          <a:pos x="T0" y="T1"/>
                        </a:cxn>
                        <a:cxn ang="T7">
                          <a:pos x="T2" y="T3"/>
                        </a:cxn>
                        <a:cxn ang="T8">
                          <a:pos x="T4" y="T5"/>
                        </a:cxn>
                      </a:cxnLst>
                      <a:rect l="T9" t="T10" r="T11" b="T12"/>
                      <a:pathLst>
                        <a:path w="616" h="339">
                          <a:moveTo>
                            <a:pt x="0" y="339"/>
                          </a:moveTo>
                          <a:cubicBezTo>
                            <a:pt x="52" y="282"/>
                            <a:pt x="210" y="0"/>
                            <a:pt x="313" y="0"/>
                          </a:cubicBezTo>
                          <a:cubicBezTo>
                            <a:pt x="416" y="0"/>
                            <a:pt x="553" y="266"/>
                            <a:pt x="616" y="336"/>
                          </a:cubicBezTo>
                        </a:path>
                      </a:pathLst>
                    </a:cu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rot="10800000"/>
                    <a:lstStyle/>
                    <a:p>
                      <a:endParaRPr lang="zh-CN" altLang="en-US">
                        <a:latin typeface="微软雅黑" panose="020B0503020204020204" pitchFamily="34" charset="-122"/>
                        <a:ea typeface="微软雅黑" panose="020B0503020204020204" pitchFamily="34" charset="-122"/>
                      </a:endParaRPr>
                    </a:p>
                  </p:txBody>
                </p:sp>
                <p:sp>
                  <p:nvSpPr>
                    <p:cNvPr id="622" name="Freeform 1445"/>
                    <p:cNvSpPr>
                      <a:spLocks noChangeAspect="1"/>
                    </p:cNvSpPr>
                    <p:nvPr/>
                  </p:nvSpPr>
                  <p:spPr bwMode="auto">
                    <a:xfrm>
                      <a:off x="2385" y="3393"/>
                      <a:ext cx="40" cy="62"/>
                    </a:xfrm>
                    <a:custGeom>
                      <a:avLst/>
                      <a:gdLst>
                        <a:gd name="T0" fmla="*/ 0 w 616"/>
                        <a:gd name="T1" fmla="*/ 62 h 339"/>
                        <a:gd name="T2" fmla="*/ 20 w 616"/>
                        <a:gd name="T3" fmla="*/ 0 h 339"/>
                        <a:gd name="T4" fmla="*/ 40 w 616"/>
                        <a:gd name="T5" fmla="*/ 61 h 339"/>
                        <a:gd name="T6" fmla="*/ 0 60000 65536"/>
                        <a:gd name="T7" fmla="*/ 0 60000 65536"/>
                        <a:gd name="T8" fmla="*/ 0 60000 65536"/>
                        <a:gd name="T9" fmla="*/ 0 w 616"/>
                        <a:gd name="T10" fmla="*/ 0 h 339"/>
                        <a:gd name="T11" fmla="*/ 616 w 616"/>
                        <a:gd name="T12" fmla="*/ 339 h 339"/>
                      </a:gdLst>
                      <a:ahLst/>
                      <a:cxnLst>
                        <a:cxn ang="T6">
                          <a:pos x="T0" y="T1"/>
                        </a:cxn>
                        <a:cxn ang="T7">
                          <a:pos x="T2" y="T3"/>
                        </a:cxn>
                        <a:cxn ang="T8">
                          <a:pos x="T4" y="T5"/>
                        </a:cxn>
                      </a:cxnLst>
                      <a:rect l="T9" t="T10" r="T11" b="T12"/>
                      <a:pathLst>
                        <a:path w="616" h="339">
                          <a:moveTo>
                            <a:pt x="0" y="339"/>
                          </a:moveTo>
                          <a:cubicBezTo>
                            <a:pt x="52" y="282"/>
                            <a:pt x="210" y="0"/>
                            <a:pt x="313" y="0"/>
                          </a:cubicBezTo>
                          <a:cubicBezTo>
                            <a:pt x="416" y="0"/>
                            <a:pt x="553" y="266"/>
                            <a:pt x="616" y="336"/>
                          </a:cubicBezTo>
                        </a:path>
                      </a:pathLst>
                    </a:cu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623" name="Freeform 1446"/>
                    <p:cNvSpPr>
                      <a:spLocks noChangeAspect="1"/>
                    </p:cNvSpPr>
                    <p:nvPr/>
                  </p:nvSpPr>
                  <p:spPr bwMode="auto">
                    <a:xfrm>
                      <a:off x="2490" y="3423"/>
                      <a:ext cx="40" cy="62"/>
                    </a:xfrm>
                    <a:custGeom>
                      <a:avLst/>
                      <a:gdLst>
                        <a:gd name="T0" fmla="*/ 0 w 616"/>
                        <a:gd name="T1" fmla="*/ 62 h 339"/>
                        <a:gd name="T2" fmla="*/ 20 w 616"/>
                        <a:gd name="T3" fmla="*/ 0 h 339"/>
                        <a:gd name="T4" fmla="*/ 40 w 616"/>
                        <a:gd name="T5" fmla="*/ 61 h 339"/>
                        <a:gd name="T6" fmla="*/ 0 60000 65536"/>
                        <a:gd name="T7" fmla="*/ 0 60000 65536"/>
                        <a:gd name="T8" fmla="*/ 0 60000 65536"/>
                        <a:gd name="T9" fmla="*/ 0 w 616"/>
                        <a:gd name="T10" fmla="*/ 0 h 339"/>
                        <a:gd name="T11" fmla="*/ 616 w 616"/>
                        <a:gd name="T12" fmla="*/ 339 h 339"/>
                      </a:gdLst>
                      <a:ahLst/>
                      <a:cxnLst>
                        <a:cxn ang="T6">
                          <a:pos x="T0" y="T1"/>
                        </a:cxn>
                        <a:cxn ang="T7">
                          <a:pos x="T2" y="T3"/>
                        </a:cxn>
                        <a:cxn ang="T8">
                          <a:pos x="T4" y="T5"/>
                        </a:cxn>
                      </a:cxnLst>
                      <a:rect l="T9" t="T10" r="T11" b="T12"/>
                      <a:pathLst>
                        <a:path w="616" h="339">
                          <a:moveTo>
                            <a:pt x="0" y="339"/>
                          </a:moveTo>
                          <a:cubicBezTo>
                            <a:pt x="52" y="282"/>
                            <a:pt x="210" y="0"/>
                            <a:pt x="313" y="0"/>
                          </a:cubicBezTo>
                          <a:cubicBezTo>
                            <a:pt x="416" y="0"/>
                            <a:pt x="553" y="266"/>
                            <a:pt x="616" y="336"/>
                          </a:cubicBezTo>
                        </a:path>
                      </a:pathLst>
                    </a:cu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624" name="Freeform 1447"/>
                    <p:cNvSpPr>
                      <a:spLocks/>
                    </p:cNvSpPr>
                    <p:nvPr/>
                  </p:nvSpPr>
                  <p:spPr bwMode="auto">
                    <a:xfrm flipV="1">
                      <a:off x="2535" y="3498"/>
                      <a:ext cx="62" cy="68"/>
                    </a:xfrm>
                    <a:custGeom>
                      <a:avLst/>
                      <a:gdLst>
                        <a:gd name="T0" fmla="*/ 0 w 616"/>
                        <a:gd name="T1" fmla="*/ 68 h 339"/>
                        <a:gd name="T2" fmla="*/ 32 w 616"/>
                        <a:gd name="T3" fmla="*/ 0 h 339"/>
                        <a:gd name="T4" fmla="*/ 62 w 616"/>
                        <a:gd name="T5" fmla="*/ 67 h 339"/>
                        <a:gd name="T6" fmla="*/ 0 60000 65536"/>
                        <a:gd name="T7" fmla="*/ 0 60000 65536"/>
                        <a:gd name="T8" fmla="*/ 0 60000 65536"/>
                        <a:gd name="T9" fmla="*/ 0 w 616"/>
                        <a:gd name="T10" fmla="*/ 0 h 339"/>
                        <a:gd name="T11" fmla="*/ 616 w 616"/>
                        <a:gd name="T12" fmla="*/ 339 h 339"/>
                      </a:gdLst>
                      <a:ahLst/>
                      <a:cxnLst>
                        <a:cxn ang="T6">
                          <a:pos x="T0" y="T1"/>
                        </a:cxn>
                        <a:cxn ang="T7">
                          <a:pos x="T2" y="T3"/>
                        </a:cxn>
                        <a:cxn ang="T8">
                          <a:pos x="T4" y="T5"/>
                        </a:cxn>
                      </a:cxnLst>
                      <a:rect l="T9" t="T10" r="T11" b="T12"/>
                      <a:pathLst>
                        <a:path w="616" h="339">
                          <a:moveTo>
                            <a:pt x="0" y="339"/>
                          </a:moveTo>
                          <a:cubicBezTo>
                            <a:pt x="52" y="282"/>
                            <a:pt x="210" y="0"/>
                            <a:pt x="313" y="0"/>
                          </a:cubicBezTo>
                          <a:cubicBezTo>
                            <a:pt x="416" y="0"/>
                            <a:pt x="553" y="266"/>
                            <a:pt x="616" y="336"/>
                          </a:cubicBezTo>
                        </a:path>
                      </a:pathLst>
                    </a:cu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rot="10800000"/>
                    <a:lstStyle/>
                    <a:p>
                      <a:endParaRPr lang="zh-CN" altLang="en-US">
                        <a:latin typeface="微软雅黑" panose="020B0503020204020204" pitchFamily="34" charset="-122"/>
                        <a:ea typeface="微软雅黑" panose="020B0503020204020204" pitchFamily="34" charset="-122"/>
                      </a:endParaRPr>
                    </a:p>
                  </p:txBody>
                </p:sp>
              </p:grpSp>
              <p:grpSp>
                <p:nvGrpSpPr>
                  <p:cNvPr id="608" name="Group 1448"/>
                  <p:cNvGrpSpPr>
                    <a:grpSpLocks noChangeAspect="1"/>
                  </p:cNvGrpSpPr>
                  <p:nvPr/>
                </p:nvGrpSpPr>
                <p:grpSpPr bwMode="auto">
                  <a:xfrm rot="464162" flipV="1">
                    <a:off x="2802" y="3415"/>
                    <a:ext cx="499" cy="175"/>
                    <a:chOff x="2340" y="3393"/>
                    <a:chExt cx="467" cy="188"/>
                  </a:xfrm>
                </p:grpSpPr>
                <p:grpSp>
                  <p:nvGrpSpPr>
                    <p:cNvPr id="609" name="Group 1449"/>
                    <p:cNvGrpSpPr>
                      <a:grpSpLocks noChangeAspect="1"/>
                    </p:cNvGrpSpPr>
                    <p:nvPr/>
                  </p:nvGrpSpPr>
                  <p:grpSpPr bwMode="auto">
                    <a:xfrm>
                      <a:off x="2340" y="3393"/>
                      <a:ext cx="257" cy="173"/>
                      <a:chOff x="2340" y="3393"/>
                      <a:chExt cx="257" cy="173"/>
                    </a:xfrm>
                  </p:grpSpPr>
                  <p:sp>
                    <p:nvSpPr>
                      <p:cNvPr id="615" name="Freeform 1450"/>
                      <p:cNvSpPr>
                        <a:spLocks noChangeAspect="1"/>
                      </p:cNvSpPr>
                      <p:nvPr/>
                    </p:nvSpPr>
                    <p:spPr bwMode="auto">
                      <a:xfrm flipV="1">
                        <a:off x="2340" y="3468"/>
                        <a:ext cx="40" cy="79"/>
                      </a:xfrm>
                      <a:custGeom>
                        <a:avLst/>
                        <a:gdLst>
                          <a:gd name="T0" fmla="*/ 0 w 616"/>
                          <a:gd name="T1" fmla="*/ 79 h 339"/>
                          <a:gd name="T2" fmla="*/ 20 w 616"/>
                          <a:gd name="T3" fmla="*/ 0 h 339"/>
                          <a:gd name="T4" fmla="*/ 40 w 616"/>
                          <a:gd name="T5" fmla="*/ 78 h 339"/>
                          <a:gd name="T6" fmla="*/ 0 60000 65536"/>
                          <a:gd name="T7" fmla="*/ 0 60000 65536"/>
                          <a:gd name="T8" fmla="*/ 0 60000 65536"/>
                          <a:gd name="T9" fmla="*/ 0 w 616"/>
                          <a:gd name="T10" fmla="*/ 0 h 339"/>
                          <a:gd name="T11" fmla="*/ 616 w 616"/>
                          <a:gd name="T12" fmla="*/ 339 h 339"/>
                        </a:gdLst>
                        <a:ahLst/>
                        <a:cxnLst>
                          <a:cxn ang="T6">
                            <a:pos x="T0" y="T1"/>
                          </a:cxn>
                          <a:cxn ang="T7">
                            <a:pos x="T2" y="T3"/>
                          </a:cxn>
                          <a:cxn ang="T8">
                            <a:pos x="T4" y="T5"/>
                          </a:cxn>
                        </a:cxnLst>
                        <a:rect l="T9" t="T10" r="T11" b="T12"/>
                        <a:pathLst>
                          <a:path w="616" h="339">
                            <a:moveTo>
                              <a:pt x="0" y="339"/>
                            </a:moveTo>
                            <a:cubicBezTo>
                              <a:pt x="52" y="282"/>
                              <a:pt x="210" y="0"/>
                              <a:pt x="313" y="0"/>
                            </a:cubicBezTo>
                            <a:cubicBezTo>
                              <a:pt x="416" y="0"/>
                              <a:pt x="553" y="266"/>
                              <a:pt x="616" y="336"/>
                            </a:cubicBezTo>
                          </a:path>
                        </a:pathLst>
                      </a:cu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616" name="Freeform 1451"/>
                      <p:cNvSpPr>
                        <a:spLocks noChangeAspect="1"/>
                      </p:cNvSpPr>
                      <p:nvPr/>
                    </p:nvSpPr>
                    <p:spPr bwMode="auto">
                      <a:xfrm flipV="1">
                        <a:off x="2430" y="3468"/>
                        <a:ext cx="62" cy="68"/>
                      </a:xfrm>
                      <a:custGeom>
                        <a:avLst/>
                        <a:gdLst>
                          <a:gd name="T0" fmla="*/ 0 w 616"/>
                          <a:gd name="T1" fmla="*/ 68 h 339"/>
                          <a:gd name="T2" fmla="*/ 32 w 616"/>
                          <a:gd name="T3" fmla="*/ 0 h 339"/>
                          <a:gd name="T4" fmla="*/ 62 w 616"/>
                          <a:gd name="T5" fmla="*/ 67 h 339"/>
                          <a:gd name="T6" fmla="*/ 0 60000 65536"/>
                          <a:gd name="T7" fmla="*/ 0 60000 65536"/>
                          <a:gd name="T8" fmla="*/ 0 60000 65536"/>
                          <a:gd name="T9" fmla="*/ 0 w 616"/>
                          <a:gd name="T10" fmla="*/ 0 h 339"/>
                          <a:gd name="T11" fmla="*/ 616 w 616"/>
                          <a:gd name="T12" fmla="*/ 339 h 339"/>
                        </a:gdLst>
                        <a:ahLst/>
                        <a:cxnLst>
                          <a:cxn ang="T6">
                            <a:pos x="T0" y="T1"/>
                          </a:cxn>
                          <a:cxn ang="T7">
                            <a:pos x="T2" y="T3"/>
                          </a:cxn>
                          <a:cxn ang="T8">
                            <a:pos x="T4" y="T5"/>
                          </a:cxn>
                        </a:cxnLst>
                        <a:rect l="T9" t="T10" r="T11" b="T12"/>
                        <a:pathLst>
                          <a:path w="616" h="339">
                            <a:moveTo>
                              <a:pt x="0" y="339"/>
                            </a:moveTo>
                            <a:cubicBezTo>
                              <a:pt x="52" y="282"/>
                              <a:pt x="210" y="0"/>
                              <a:pt x="313" y="0"/>
                            </a:cubicBezTo>
                            <a:cubicBezTo>
                              <a:pt x="416" y="0"/>
                              <a:pt x="553" y="266"/>
                              <a:pt x="616" y="336"/>
                            </a:cubicBezTo>
                          </a:path>
                        </a:pathLst>
                      </a:cu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617" name="Freeform 1452"/>
                      <p:cNvSpPr>
                        <a:spLocks noChangeAspect="1"/>
                      </p:cNvSpPr>
                      <p:nvPr/>
                    </p:nvSpPr>
                    <p:spPr bwMode="auto">
                      <a:xfrm>
                        <a:off x="2385" y="3393"/>
                        <a:ext cx="40" cy="62"/>
                      </a:xfrm>
                      <a:custGeom>
                        <a:avLst/>
                        <a:gdLst>
                          <a:gd name="T0" fmla="*/ 0 w 616"/>
                          <a:gd name="T1" fmla="*/ 62 h 339"/>
                          <a:gd name="T2" fmla="*/ 20 w 616"/>
                          <a:gd name="T3" fmla="*/ 0 h 339"/>
                          <a:gd name="T4" fmla="*/ 40 w 616"/>
                          <a:gd name="T5" fmla="*/ 61 h 339"/>
                          <a:gd name="T6" fmla="*/ 0 60000 65536"/>
                          <a:gd name="T7" fmla="*/ 0 60000 65536"/>
                          <a:gd name="T8" fmla="*/ 0 60000 65536"/>
                          <a:gd name="T9" fmla="*/ 0 w 616"/>
                          <a:gd name="T10" fmla="*/ 0 h 339"/>
                          <a:gd name="T11" fmla="*/ 616 w 616"/>
                          <a:gd name="T12" fmla="*/ 339 h 339"/>
                        </a:gdLst>
                        <a:ahLst/>
                        <a:cxnLst>
                          <a:cxn ang="T6">
                            <a:pos x="T0" y="T1"/>
                          </a:cxn>
                          <a:cxn ang="T7">
                            <a:pos x="T2" y="T3"/>
                          </a:cxn>
                          <a:cxn ang="T8">
                            <a:pos x="T4" y="T5"/>
                          </a:cxn>
                        </a:cxnLst>
                        <a:rect l="T9" t="T10" r="T11" b="T12"/>
                        <a:pathLst>
                          <a:path w="616" h="339">
                            <a:moveTo>
                              <a:pt x="0" y="339"/>
                            </a:moveTo>
                            <a:cubicBezTo>
                              <a:pt x="52" y="282"/>
                              <a:pt x="210" y="0"/>
                              <a:pt x="313" y="0"/>
                            </a:cubicBezTo>
                            <a:cubicBezTo>
                              <a:pt x="416" y="0"/>
                              <a:pt x="553" y="266"/>
                              <a:pt x="616" y="336"/>
                            </a:cubicBezTo>
                          </a:path>
                        </a:pathLst>
                      </a:cu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rot="10800000"/>
                      <a:lstStyle/>
                      <a:p>
                        <a:endParaRPr lang="zh-CN" altLang="en-US">
                          <a:latin typeface="微软雅黑" panose="020B0503020204020204" pitchFamily="34" charset="-122"/>
                          <a:ea typeface="微软雅黑" panose="020B0503020204020204" pitchFamily="34" charset="-122"/>
                        </a:endParaRPr>
                      </a:p>
                    </p:txBody>
                  </p:sp>
                  <p:sp>
                    <p:nvSpPr>
                      <p:cNvPr id="618" name="Freeform 1453"/>
                      <p:cNvSpPr>
                        <a:spLocks noChangeAspect="1"/>
                      </p:cNvSpPr>
                      <p:nvPr/>
                    </p:nvSpPr>
                    <p:spPr bwMode="auto">
                      <a:xfrm>
                        <a:off x="2490" y="3423"/>
                        <a:ext cx="40" cy="62"/>
                      </a:xfrm>
                      <a:custGeom>
                        <a:avLst/>
                        <a:gdLst>
                          <a:gd name="T0" fmla="*/ 0 w 616"/>
                          <a:gd name="T1" fmla="*/ 62 h 339"/>
                          <a:gd name="T2" fmla="*/ 20 w 616"/>
                          <a:gd name="T3" fmla="*/ 0 h 339"/>
                          <a:gd name="T4" fmla="*/ 40 w 616"/>
                          <a:gd name="T5" fmla="*/ 61 h 339"/>
                          <a:gd name="T6" fmla="*/ 0 60000 65536"/>
                          <a:gd name="T7" fmla="*/ 0 60000 65536"/>
                          <a:gd name="T8" fmla="*/ 0 60000 65536"/>
                          <a:gd name="T9" fmla="*/ 0 w 616"/>
                          <a:gd name="T10" fmla="*/ 0 h 339"/>
                          <a:gd name="T11" fmla="*/ 616 w 616"/>
                          <a:gd name="T12" fmla="*/ 339 h 339"/>
                        </a:gdLst>
                        <a:ahLst/>
                        <a:cxnLst>
                          <a:cxn ang="T6">
                            <a:pos x="T0" y="T1"/>
                          </a:cxn>
                          <a:cxn ang="T7">
                            <a:pos x="T2" y="T3"/>
                          </a:cxn>
                          <a:cxn ang="T8">
                            <a:pos x="T4" y="T5"/>
                          </a:cxn>
                        </a:cxnLst>
                        <a:rect l="T9" t="T10" r="T11" b="T12"/>
                        <a:pathLst>
                          <a:path w="616" h="339">
                            <a:moveTo>
                              <a:pt x="0" y="339"/>
                            </a:moveTo>
                            <a:cubicBezTo>
                              <a:pt x="52" y="282"/>
                              <a:pt x="210" y="0"/>
                              <a:pt x="313" y="0"/>
                            </a:cubicBezTo>
                            <a:cubicBezTo>
                              <a:pt x="416" y="0"/>
                              <a:pt x="553" y="266"/>
                              <a:pt x="616" y="336"/>
                            </a:cubicBezTo>
                          </a:path>
                        </a:pathLst>
                      </a:cu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rot="10800000"/>
                      <a:lstStyle/>
                      <a:p>
                        <a:endParaRPr lang="zh-CN" altLang="en-US">
                          <a:latin typeface="微软雅黑" panose="020B0503020204020204" pitchFamily="34" charset="-122"/>
                          <a:ea typeface="微软雅黑" panose="020B0503020204020204" pitchFamily="34" charset="-122"/>
                        </a:endParaRPr>
                      </a:p>
                    </p:txBody>
                  </p:sp>
                  <p:sp>
                    <p:nvSpPr>
                      <p:cNvPr id="619" name="Freeform 1454"/>
                      <p:cNvSpPr>
                        <a:spLocks noChangeAspect="1"/>
                      </p:cNvSpPr>
                      <p:nvPr/>
                    </p:nvSpPr>
                    <p:spPr bwMode="auto">
                      <a:xfrm flipV="1">
                        <a:off x="2535" y="3498"/>
                        <a:ext cx="62" cy="68"/>
                      </a:xfrm>
                      <a:custGeom>
                        <a:avLst/>
                        <a:gdLst>
                          <a:gd name="T0" fmla="*/ 0 w 616"/>
                          <a:gd name="T1" fmla="*/ 68 h 339"/>
                          <a:gd name="T2" fmla="*/ 32 w 616"/>
                          <a:gd name="T3" fmla="*/ 0 h 339"/>
                          <a:gd name="T4" fmla="*/ 62 w 616"/>
                          <a:gd name="T5" fmla="*/ 67 h 339"/>
                          <a:gd name="T6" fmla="*/ 0 60000 65536"/>
                          <a:gd name="T7" fmla="*/ 0 60000 65536"/>
                          <a:gd name="T8" fmla="*/ 0 60000 65536"/>
                          <a:gd name="T9" fmla="*/ 0 w 616"/>
                          <a:gd name="T10" fmla="*/ 0 h 339"/>
                          <a:gd name="T11" fmla="*/ 616 w 616"/>
                          <a:gd name="T12" fmla="*/ 339 h 339"/>
                        </a:gdLst>
                        <a:ahLst/>
                        <a:cxnLst>
                          <a:cxn ang="T6">
                            <a:pos x="T0" y="T1"/>
                          </a:cxn>
                          <a:cxn ang="T7">
                            <a:pos x="T2" y="T3"/>
                          </a:cxn>
                          <a:cxn ang="T8">
                            <a:pos x="T4" y="T5"/>
                          </a:cxn>
                        </a:cxnLst>
                        <a:rect l="T9" t="T10" r="T11" b="T12"/>
                        <a:pathLst>
                          <a:path w="616" h="339">
                            <a:moveTo>
                              <a:pt x="0" y="339"/>
                            </a:moveTo>
                            <a:cubicBezTo>
                              <a:pt x="52" y="282"/>
                              <a:pt x="210" y="0"/>
                              <a:pt x="313" y="0"/>
                            </a:cubicBezTo>
                            <a:cubicBezTo>
                              <a:pt x="416" y="0"/>
                              <a:pt x="553" y="266"/>
                              <a:pt x="616" y="336"/>
                            </a:cubicBezTo>
                          </a:path>
                        </a:pathLst>
                      </a:cu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grpSp>
                <p:grpSp>
                  <p:nvGrpSpPr>
                    <p:cNvPr id="610" name="Group 1455"/>
                    <p:cNvGrpSpPr>
                      <a:grpSpLocks noChangeAspect="1"/>
                    </p:cNvGrpSpPr>
                    <p:nvPr/>
                  </p:nvGrpSpPr>
                  <p:grpSpPr bwMode="auto">
                    <a:xfrm rot="-715361">
                      <a:off x="2595" y="3408"/>
                      <a:ext cx="212" cy="173"/>
                      <a:chOff x="2865" y="3873"/>
                      <a:chExt cx="212" cy="173"/>
                    </a:xfrm>
                  </p:grpSpPr>
                  <p:sp>
                    <p:nvSpPr>
                      <p:cNvPr id="611" name="Freeform 1456"/>
                      <p:cNvSpPr>
                        <a:spLocks noChangeAspect="1"/>
                      </p:cNvSpPr>
                      <p:nvPr/>
                    </p:nvSpPr>
                    <p:spPr bwMode="auto">
                      <a:xfrm flipV="1">
                        <a:off x="2910" y="3948"/>
                        <a:ext cx="62" cy="68"/>
                      </a:xfrm>
                      <a:custGeom>
                        <a:avLst/>
                        <a:gdLst>
                          <a:gd name="T0" fmla="*/ 0 w 616"/>
                          <a:gd name="T1" fmla="*/ 68 h 339"/>
                          <a:gd name="T2" fmla="*/ 32 w 616"/>
                          <a:gd name="T3" fmla="*/ 0 h 339"/>
                          <a:gd name="T4" fmla="*/ 62 w 616"/>
                          <a:gd name="T5" fmla="*/ 67 h 339"/>
                          <a:gd name="T6" fmla="*/ 0 60000 65536"/>
                          <a:gd name="T7" fmla="*/ 0 60000 65536"/>
                          <a:gd name="T8" fmla="*/ 0 60000 65536"/>
                          <a:gd name="T9" fmla="*/ 0 w 616"/>
                          <a:gd name="T10" fmla="*/ 0 h 339"/>
                          <a:gd name="T11" fmla="*/ 616 w 616"/>
                          <a:gd name="T12" fmla="*/ 339 h 339"/>
                        </a:gdLst>
                        <a:ahLst/>
                        <a:cxnLst>
                          <a:cxn ang="T6">
                            <a:pos x="T0" y="T1"/>
                          </a:cxn>
                          <a:cxn ang="T7">
                            <a:pos x="T2" y="T3"/>
                          </a:cxn>
                          <a:cxn ang="T8">
                            <a:pos x="T4" y="T5"/>
                          </a:cxn>
                        </a:cxnLst>
                        <a:rect l="T9" t="T10" r="T11" b="T12"/>
                        <a:pathLst>
                          <a:path w="616" h="339">
                            <a:moveTo>
                              <a:pt x="0" y="339"/>
                            </a:moveTo>
                            <a:cubicBezTo>
                              <a:pt x="52" y="282"/>
                              <a:pt x="210" y="0"/>
                              <a:pt x="313" y="0"/>
                            </a:cubicBezTo>
                            <a:cubicBezTo>
                              <a:pt x="416" y="0"/>
                              <a:pt x="553" y="266"/>
                              <a:pt x="616" y="336"/>
                            </a:cubicBezTo>
                          </a:path>
                        </a:pathLst>
                      </a:cu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612" name="Freeform 1457"/>
                      <p:cNvSpPr>
                        <a:spLocks noChangeAspect="1"/>
                      </p:cNvSpPr>
                      <p:nvPr/>
                    </p:nvSpPr>
                    <p:spPr bwMode="auto">
                      <a:xfrm>
                        <a:off x="2865" y="3873"/>
                        <a:ext cx="40" cy="62"/>
                      </a:xfrm>
                      <a:custGeom>
                        <a:avLst/>
                        <a:gdLst>
                          <a:gd name="T0" fmla="*/ 0 w 616"/>
                          <a:gd name="T1" fmla="*/ 62 h 339"/>
                          <a:gd name="T2" fmla="*/ 20 w 616"/>
                          <a:gd name="T3" fmla="*/ 0 h 339"/>
                          <a:gd name="T4" fmla="*/ 40 w 616"/>
                          <a:gd name="T5" fmla="*/ 61 h 339"/>
                          <a:gd name="T6" fmla="*/ 0 60000 65536"/>
                          <a:gd name="T7" fmla="*/ 0 60000 65536"/>
                          <a:gd name="T8" fmla="*/ 0 60000 65536"/>
                          <a:gd name="T9" fmla="*/ 0 w 616"/>
                          <a:gd name="T10" fmla="*/ 0 h 339"/>
                          <a:gd name="T11" fmla="*/ 616 w 616"/>
                          <a:gd name="T12" fmla="*/ 339 h 339"/>
                        </a:gdLst>
                        <a:ahLst/>
                        <a:cxnLst>
                          <a:cxn ang="T6">
                            <a:pos x="T0" y="T1"/>
                          </a:cxn>
                          <a:cxn ang="T7">
                            <a:pos x="T2" y="T3"/>
                          </a:cxn>
                          <a:cxn ang="T8">
                            <a:pos x="T4" y="T5"/>
                          </a:cxn>
                        </a:cxnLst>
                        <a:rect l="T9" t="T10" r="T11" b="T12"/>
                        <a:pathLst>
                          <a:path w="616" h="339">
                            <a:moveTo>
                              <a:pt x="0" y="339"/>
                            </a:moveTo>
                            <a:cubicBezTo>
                              <a:pt x="52" y="282"/>
                              <a:pt x="210" y="0"/>
                              <a:pt x="313" y="0"/>
                            </a:cubicBezTo>
                            <a:cubicBezTo>
                              <a:pt x="416" y="0"/>
                              <a:pt x="553" y="266"/>
                              <a:pt x="616" y="336"/>
                            </a:cubicBezTo>
                          </a:path>
                        </a:pathLst>
                      </a:cu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rot="10800000"/>
                      <a:lstStyle/>
                      <a:p>
                        <a:endParaRPr lang="zh-CN" altLang="en-US">
                          <a:latin typeface="微软雅黑" panose="020B0503020204020204" pitchFamily="34" charset="-122"/>
                          <a:ea typeface="微软雅黑" panose="020B0503020204020204" pitchFamily="34" charset="-122"/>
                        </a:endParaRPr>
                      </a:p>
                    </p:txBody>
                  </p:sp>
                  <p:sp>
                    <p:nvSpPr>
                      <p:cNvPr id="613" name="Freeform 1458"/>
                      <p:cNvSpPr>
                        <a:spLocks noChangeAspect="1"/>
                      </p:cNvSpPr>
                      <p:nvPr/>
                    </p:nvSpPr>
                    <p:spPr bwMode="auto">
                      <a:xfrm>
                        <a:off x="2970" y="3903"/>
                        <a:ext cx="40" cy="62"/>
                      </a:xfrm>
                      <a:custGeom>
                        <a:avLst/>
                        <a:gdLst>
                          <a:gd name="T0" fmla="*/ 0 w 616"/>
                          <a:gd name="T1" fmla="*/ 62 h 339"/>
                          <a:gd name="T2" fmla="*/ 20 w 616"/>
                          <a:gd name="T3" fmla="*/ 0 h 339"/>
                          <a:gd name="T4" fmla="*/ 40 w 616"/>
                          <a:gd name="T5" fmla="*/ 61 h 339"/>
                          <a:gd name="T6" fmla="*/ 0 60000 65536"/>
                          <a:gd name="T7" fmla="*/ 0 60000 65536"/>
                          <a:gd name="T8" fmla="*/ 0 60000 65536"/>
                          <a:gd name="T9" fmla="*/ 0 w 616"/>
                          <a:gd name="T10" fmla="*/ 0 h 339"/>
                          <a:gd name="T11" fmla="*/ 616 w 616"/>
                          <a:gd name="T12" fmla="*/ 339 h 339"/>
                        </a:gdLst>
                        <a:ahLst/>
                        <a:cxnLst>
                          <a:cxn ang="T6">
                            <a:pos x="T0" y="T1"/>
                          </a:cxn>
                          <a:cxn ang="T7">
                            <a:pos x="T2" y="T3"/>
                          </a:cxn>
                          <a:cxn ang="T8">
                            <a:pos x="T4" y="T5"/>
                          </a:cxn>
                        </a:cxnLst>
                        <a:rect l="T9" t="T10" r="T11" b="T12"/>
                        <a:pathLst>
                          <a:path w="616" h="339">
                            <a:moveTo>
                              <a:pt x="0" y="339"/>
                            </a:moveTo>
                            <a:cubicBezTo>
                              <a:pt x="52" y="282"/>
                              <a:pt x="210" y="0"/>
                              <a:pt x="313" y="0"/>
                            </a:cubicBezTo>
                            <a:cubicBezTo>
                              <a:pt x="416" y="0"/>
                              <a:pt x="553" y="266"/>
                              <a:pt x="616" y="336"/>
                            </a:cubicBezTo>
                          </a:path>
                        </a:pathLst>
                      </a:cu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rot="10800000"/>
                      <a:lstStyle/>
                      <a:p>
                        <a:endParaRPr lang="zh-CN" altLang="en-US">
                          <a:latin typeface="微软雅黑" panose="020B0503020204020204" pitchFamily="34" charset="-122"/>
                          <a:ea typeface="微软雅黑" panose="020B0503020204020204" pitchFamily="34" charset="-122"/>
                        </a:endParaRPr>
                      </a:p>
                    </p:txBody>
                  </p:sp>
                  <p:sp>
                    <p:nvSpPr>
                      <p:cNvPr id="614" name="Freeform 1459"/>
                      <p:cNvSpPr>
                        <a:spLocks noChangeAspect="1"/>
                      </p:cNvSpPr>
                      <p:nvPr/>
                    </p:nvSpPr>
                    <p:spPr bwMode="auto">
                      <a:xfrm flipV="1">
                        <a:off x="3015" y="3978"/>
                        <a:ext cx="62" cy="68"/>
                      </a:xfrm>
                      <a:custGeom>
                        <a:avLst/>
                        <a:gdLst>
                          <a:gd name="T0" fmla="*/ 0 w 616"/>
                          <a:gd name="T1" fmla="*/ 68 h 339"/>
                          <a:gd name="T2" fmla="*/ 32 w 616"/>
                          <a:gd name="T3" fmla="*/ 0 h 339"/>
                          <a:gd name="T4" fmla="*/ 62 w 616"/>
                          <a:gd name="T5" fmla="*/ 67 h 339"/>
                          <a:gd name="T6" fmla="*/ 0 60000 65536"/>
                          <a:gd name="T7" fmla="*/ 0 60000 65536"/>
                          <a:gd name="T8" fmla="*/ 0 60000 65536"/>
                          <a:gd name="T9" fmla="*/ 0 w 616"/>
                          <a:gd name="T10" fmla="*/ 0 h 339"/>
                          <a:gd name="T11" fmla="*/ 616 w 616"/>
                          <a:gd name="T12" fmla="*/ 339 h 339"/>
                        </a:gdLst>
                        <a:ahLst/>
                        <a:cxnLst>
                          <a:cxn ang="T6">
                            <a:pos x="T0" y="T1"/>
                          </a:cxn>
                          <a:cxn ang="T7">
                            <a:pos x="T2" y="T3"/>
                          </a:cxn>
                          <a:cxn ang="T8">
                            <a:pos x="T4" y="T5"/>
                          </a:cxn>
                        </a:cxnLst>
                        <a:rect l="T9" t="T10" r="T11" b="T12"/>
                        <a:pathLst>
                          <a:path w="616" h="339">
                            <a:moveTo>
                              <a:pt x="0" y="339"/>
                            </a:moveTo>
                            <a:cubicBezTo>
                              <a:pt x="52" y="282"/>
                              <a:pt x="210" y="0"/>
                              <a:pt x="313" y="0"/>
                            </a:cubicBezTo>
                            <a:cubicBezTo>
                              <a:pt x="416" y="0"/>
                              <a:pt x="553" y="266"/>
                              <a:pt x="616" y="336"/>
                            </a:cubicBezTo>
                          </a:path>
                        </a:pathLst>
                      </a:cu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grpSp>
              </p:grpSp>
            </p:grpSp>
            <p:sp>
              <p:nvSpPr>
                <p:cNvPr id="529" name="Freeform 1460"/>
                <p:cNvSpPr>
                  <a:spLocks noChangeAspect="1"/>
                </p:cNvSpPr>
                <p:nvPr/>
              </p:nvSpPr>
              <p:spPr bwMode="auto">
                <a:xfrm>
                  <a:off x="3506" y="3607"/>
                  <a:ext cx="25" cy="14"/>
                </a:xfrm>
                <a:custGeom>
                  <a:avLst/>
                  <a:gdLst>
                    <a:gd name="T0" fmla="*/ 0 w 616"/>
                    <a:gd name="T1" fmla="*/ 14 h 339"/>
                    <a:gd name="T2" fmla="*/ 13 w 616"/>
                    <a:gd name="T3" fmla="*/ 0 h 339"/>
                    <a:gd name="T4" fmla="*/ 25 w 616"/>
                    <a:gd name="T5" fmla="*/ 14 h 339"/>
                    <a:gd name="T6" fmla="*/ 0 60000 65536"/>
                    <a:gd name="T7" fmla="*/ 0 60000 65536"/>
                    <a:gd name="T8" fmla="*/ 0 60000 65536"/>
                    <a:gd name="T9" fmla="*/ 0 w 616"/>
                    <a:gd name="T10" fmla="*/ 0 h 339"/>
                    <a:gd name="T11" fmla="*/ 616 w 616"/>
                    <a:gd name="T12" fmla="*/ 339 h 339"/>
                  </a:gdLst>
                  <a:ahLst/>
                  <a:cxnLst>
                    <a:cxn ang="T6">
                      <a:pos x="T0" y="T1"/>
                    </a:cxn>
                    <a:cxn ang="T7">
                      <a:pos x="T2" y="T3"/>
                    </a:cxn>
                    <a:cxn ang="T8">
                      <a:pos x="T4" y="T5"/>
                    </a:cxn>
                  </a:cxnLst>
                  <a:rect l="T9" t="T10" r="T11" b="T12"/>
                  <a:pathLst>
                    <a:path w="616" h="339">
                      <a:moveTo>
                        <a:pt x="0" y="339"/>
                      </a:moveTo>
                      <a:cubicBezTo>
                        <a:pt x="52" y="282"/>
                        <a:pt x="210" y="0"/>
                        <a:pt x="313" y="0"/>
                      </a:cubicBezTo>
                      <a:cubicBezTo>
                        <a:pt x="416" y="0"/>
                        <a:pt x="553" y="266"/>
                        <a:pt x="616" y="336"/>
                      </a:cubicBezTo>
                    </a:path>
                  </a:pathLst>
                </a:cu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grpSp>
              <p:nvGrpSpPr>
                <p:cNvPr id="530" name="Group 1461"/>
                <p:cNvGrpSpPr>
                  <a:grpSpLocks/>
                </p:cNvGrpSpPr>
                <p:nvPr/>
              </p:nvGrpSpPr>
              <p:grpSpPr bwMode="auto">
                <a:xfrm rot="-180767">
                  <a:off x="4124" y="3573"/>
                  <a:ext cx="589" cy="91"/>
                  <a:chOff x="2340" y="3393"/>
                  <a:chExt cx="1472" cy="227"/>
                </a:xfrm>
              </p:grpSpPr>
              <p:grpSp>
                <p:nvGrpSpPr>
                  <p:cNvPr id="569" name="Group 1462"/>
                  <p:cNvGrpSpPr>
                    <a:grpSpLocks/>
                  </p:cNvGrpSpPr>
                  <p:nvPr/>
                </p:nvGrpSpPr>
                <p:grpSpPr bwMode="auto">
                  <a:xfrm rot="-454711">
                    <a:off x="3300" y="3432"/>
                    <a:ext cx="257" cy="173"/>
                    <a:chOff x="2340" y="3393"/>
                    <a:chExt cx="257" cy="173"/>
                  </a:xfrm>
                </p:grpSpPr>
                <p:sp>
                  <p:nvSpPr>
                    <p:cNvPr id="600" name="Freeform 1463"/>
                    <p:cNvSpPr>
                      <a:spLocks noChangeAspect="1"/>
                    </p:cNvSpPr>
                    <p:nvPr/>
                  </p:nvSpPr>
                  <p:spPr bwMode="auto">
                    <a:xfrm flipV="1">
                      <a:off x="2340" y="3468"/>
                      <a:ext cx="40" cy="79"/>
                    </a:xfrm>
                    <a:custGeom>
                      <a:avLst/>
                      <a:gdLst>
                        <a:gd name="T0" fmla="*/ 0 w 616"/>
                        <a:gd name="T1" fmla="*/ 79 h 339"/>
                        <a:gd name="T2" fmla="*/ 20 w 616"/>
                        <a:gd name="T3" fmla="*/ 0 h 339"/>
                        <a:gd name="T4" fmla="*/ 40 w 616"/>
                        <a:gd name="T5" fmla="*/ 78 h 339"/>
                        <a:gd name="T6" fmla="*/ 0 60000 65536"/>
                        <a:gd name="T7" fmla="*/ 0 60000 65536"/>
                        <a:gd name="T8" fmla="*/ 0 60000 65536"/>
                        <a:gd name="T9" fmla="*/ 0 w 616"/>
                        <a:gd name="T10" fmla="*/ 0 h 339"/>
                        <a:gd name="T11" fmla="*/ 616 w 616"/>
                        <a:gd name="T12" fmla="*/ 339 h 339"/>
                      </a:gdLst>
                      <a:ahLst/>
                      <a:cxnLst>
                        <a:cxn ang="T6">
                          <a:pos x="T0" y="T1"/>
                        </a:cxn>
                        <a:cxn ang="T7">
                          <a:pos x="T2" y="T3"/>
                        </a:cxn>
                        <a:cxn ang="T8">
                          <a:pos x="T4" y="T5"/>
                        </a:cxn>
                      </a:cxnLst>
                      <a:rect l="T9" t="T10" r="T11" b="T12"/>
                      <a:pathLst>
                        <a:path w="616" h="339">
                          <a:moveTo>
                            <a:pt x="0" y="339"/>
                          </a:moveTo>
                          <a:cubicBezTo>
                            <a:pt x="52" y="282"/>
                            <a:pt x="210" y="0"/>
                            <a:pt x="313" y="0"/>
                          </a:cubicBezTo>
                          <a:cubicBezTo>
                            <a:pt x="416" y="0"/>
                            <a:pt x="553" y="266"/>
                            <a:pt x="616" y="336"/>
                          </a:cubicBezTo>
                        </a:path>
                      </a:pathLst>
                    </a:cu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rot="10800000"/>
                    <a:lstStyle/>
                    <a:p>
                      <a:endParaRPr lang="zh-CN" altLang="en-US">
                        <a:latin typeface="微软雅黑" panose="020B0503020204020204" pitchFamily="34" charset="-122"/>
                        <a:ea typeface="微软雅黑" panose="020B0503020204020204" pitchFamily="34" charset="-122"/>
                      </a:endParaRPr>
                    </a:p>
                  </p:txBody>
                </p:sp>
                <p:sp>
                  <p:nvSpPr>
                    <p:cNvPr id="601" name="Freeform 1464"/>
                    <p:cNvSpPr>
                      <a:spLocks/>
                    </p:cNvSpPr>
                    <p:nvPr/>
                  </p:nvSpPr>
                  <p:spPr bwMode="auto">
                    <a:xfrm flipV="1">
                      <a:off x="2430" y="3468"/>
                      <a:ext cx="62" cy="68"/>
                    </a:xfrm>
                    <a:custGeom>
                      <a:avLst/>
                      <a:gdLst>
                        <a:gd name="T0" fmla="*/ 0 w 616"/>
                        <a:gd name="T1" fmla="*/ 68 h 339"/>
                        <a:gd name="T2" fmla="*/ 32 w 616"/>
                        <a:gd name="T3" fmla="*/ 0 h 339"/>
                        <a:gd name="T4" fmla="*/ 62 w 616"/>
                        <a:gd name="T5" fmla="*/ 67 h 339"/>
                        <a:gd name="T6" fmla="*/ 0 60000 65536"/>
                        <a:gd name="T7" fmla="*/ 0 60000 65536"/>
                        <a:gd name="T8" fmla="*/ 0 60000 65536"/>
                        <a:gd name="T9" fmla="*/ 0 w 616"/>
                        <a:gd name="T10" fmla="*/ 0 h 339"/>
                        <a:gd name="T11" fmla="*/ 616 w 616"/>
                        <a:gd name="T12" fmla="*/ 339 h 339"/>
                      </a:gdLst>
                      <a:ahLst/>
                      <a:cxnLst>
                        <a:cxn ang="T6">
                          <a:pos x="T0" y="T1"/>
                        </a:cxn>
                        <a:cxn ang="T7">
                          <a:pos x="T2" y="T3"/>
                        </a:cxn>
                        <a:cxn ang="T8">
                          <a:pos x="T4" y="T5"/>
                        </a:cxn>
                      </a:cxnLst>
                      <a:rect l="T9" t="T10" r="T11" b="T12"/>
                      <a:pathLst>
                        <a:path w="616" h="339">
                          <a:moveTo>
                            <a:pt x="0" y="339"/>
                          </a:moveTo>
                          <a:cubicBezTo>
                            <a:pt x="52" y="282"/>
                            <a:pt x="210" y="0"/>
                            <a:pt x="313" y="0"/>
                          </a:cubicBezTo>
                          <a:cubicBezTo>
                            <a:pt x="416" y="0"/>
                            <a:pt x="553" y="266"/>
                            <a:pt x="616" y="336"/>
                          </a:cubicBezTo>
                        </a:path>
                      </a:pathLst>
                    </a:cu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rot="10800000"/>
                    <a:lstStyle/>
                    <a:p>
                      <a:endParaRPr lang="zh-CN" altLang="en-US">
                        <a:latin typeface="微软雅黑" panose="020B0503020204020204" pitchFamily="34" charset="-122"/>
                        <a:ea typeface="微软雅黑" panose="020B0503020204020204" pitchFamily="34" charset="-122"/>
                      </a:endParaRPr>
                    </a:p>
                  </p:txBody>
                </p:sp>
                <p:sp>
                  <p:nvSpPr>
                    <p:cNvPr id="602" name="Freeform 1465"/>
                    <p:cNvSpPr>
                      <a:spLocks noChangeAspect="1"/>
                    </p:cNvSpPr>
                    <p:nvPr/>
                  </p:nvSpPr>
                  <p:spPr bwMode="auto">
                    <a:xfrm>
                      <a:off x="2385" y="3393"/>
                      <a:ext cx="40" cy="62"/>
                    </a:xfrm>
                    <a:custGeom>
                      <a:avLst/>
                      <a:gdLst>
                        <a:gd name="T0" fmla="*/ 0 w 616"/>
                        <a:gd name="T1" fmla="*/ 62 h 339"/>
                        <a:gd name="T2" fmla="*/ 20 w 616"/>
                        <a:gd name="T3" fmla="*/ 0 h 339"/>
                        <a:gd name="T4" fmla="*/ 40 w 616"/>
                        <a:gd name="T5" fmla="*/ 61 h 339"/>
                        <a:gd name="T6" fmla="*/ 0 60000 65536"/>
                        <a:gd name="T7" fmla="*/ 0 60000 65536"/>
                        <a:gd name="T8" fmla="*/ 0 60000 65536"/>
                        <a:gd name="T9" fmla="*/ 0 w 616"/>
                        <a:gd name="T10" fmla="*/ 0 h 339"/>
                        <a:gd name="T11" fmla="*/ 616 w 616"/>
                        <a:gd name="T12" fmla="*/ 339 h 339"/>
                      </a:gdLst>
                      <a:ahLst/>
                      <a:cxnLst>
                        <a:cxn ang="T6">
                          <a:pos x="T0" y="T1"/>
                        </a:cxn>
                        <a:cxn ang="T7">
                          <a:pos x="T2" y="T3"/>
                        </a:cxn>
                        <a:cxn ang="T8">
                          <a:pos x="T4" y="T5"/>
                        </a:cxn>
                      </a:cxnLst>
                      <a:rect l="T9" t="T10" r="T11" b="T12"/>
                      <a:pathLst>
                        <a:path w="616" h="339">
                          <a:moveTo>
                            <a:pt x="0" y="339"/>
                          </a:moveTo>
                          <a:cubicBezTo>
                            <a:pt x="52" y="282"/>
                            <a:pt x="210" y="0"/>
                            <a:pt x="313" y="0"/>
                          </a:cubicBezTo>
                          <a:cubicBezTo>
                            <a:pt x="416" y="0"/>
                            <a:pt x="553" y="266"/>
                            <a:pt x="616" y="336"/>
                          </a:cubicBezTo>
                        </a:path>
                      </a:pathLst>
                    </a:cu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603" name="Freeform 1466"/>
                    <p:cNvSpPr>
                      <a:spLocks noChangeAspect="1"/>
                    </p:cNvSpPr>
                    <p:nvPr/>
                  </p:nvSpPr>
                  <p:spPr bwMode="auto">
                    <a:xfrm>
                      <a:off x="2490" y="3423"/>
                      <a:ext cx="40" cy="62"/>
                    </a:xfrm>
                    <a:custGeom>
                      <a:avLst/>
                      <a:gdLst>
                        <a:gd name="T0" fmla="*/ 0 w 616"/>
                        <a:gd name="T1" fmla="*/ 62 h 339"/>
                        <a:gd name="T2" fmla="*/ 20 w 616"/>
                        <a:gd name="T3" fmla="*/ 0 h 339"/>
                        <a:gd name="T4" fmla="*/ 40 w 616"/>
                        <a:gd name="T5" fmla="*/ 61 h 339"/>
                        <a:gd name="T6" fmla="*/ 0 60000 65536"/>
                        <a:gd name="T7" fmla="*/ 0 60000 65536"/>
                        <a:gd name="T8" fmla="*/ 0 60000 65536"/>
                        <a:gd name="T9" fmla="*/ 0 w 616"/>
                        <a:gd name="T10" fmla="*/ 0 h 339"/>
                        <a:gd name="T11" fmla="*/ 616 w 616"/>
                        <a:gd name="T12" fmla="*/ 339 h 339"/>
                      </a:gdLst>
                      <a:ahLst/>
                      <a:cxnLst>
                        <a:cxn ang="T6">
                          <a:pos x="T0" y="T1"/>
                        </a:cxn>
                        <a:cxn ang="T7">
                          <a:pos x="T2" y="T3"/>
                        </a:cxn>
                        <a:cxn ang="T8">
                          <a:pos x="T4" y="T5"/>
                        </a:cxn>
                      </a:cxnLst>
                      <a:rect l="T9" t="T10" r="T11" b="T12"/>
                      <a:pathLst>
                        <a:path w="616" h="339">
                          <a:moveTo>
                            <a:pt x="0" y="339"/>
                          </a:moveTo>
                          <a:cubicBezTo>
                            <a:pt x="52" y="282"/>
                            <a:pt x="210" y="0"/>
                            <a:pt x="313" y="0"/>
                          </a:cubicBezTo>
                          <a:cubicBezTo>
                            <a:pt x="416" y="0"/>
                            <a:pt x="553" y="266"/>
                            <a:pt x="616" y="336"/>
                          </a:cubicBezTo>
                        </a:path>
                      </a:pathLst>
                    </a:cu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604" name="Freeform 1467"/>
                    <p:cNvSpPr>
                      <a:spLocks/>
                    </p:cNvSpPr>
                    <p:nvPr/>
                  </p:nvSpPr>
                  <p:spPr bwMode="auto">
                    <a:xfrm flipV="1">
                      <a:off x="2535" y="3498"/>
                      <a:ext cx="62" cy="68"/>
                    </a:xfrm>
                    <a:custGeom>
                      <a:avLst/>
                      <a:gdLst>
                        <a:gd name="T0" fmla="*/ 0 w 616"/>
                        <a:gd name="T1" fmla="*/ 68 h 339"/>
                        <a:gd name="T2" fmla="*/ 32 w 616"/>
                        <a:gd name="T3" fmla="*/ 0 h 339"/>
                        <a:gd name="T4" fmla="*/ 62 w 616"/>
                        <a:gd name="T5" fmla="*/ 67 h 339"/>
                        <a:gd name="T6" fmla="*/ 0 60000 65536"/>
                        <a:gd name="T7" fmla="*/ 0 60000 65536"/>
                        <a:gd name="T8" fmla="*/ 0 60000 65536"/>
                        <a:gd name="T9" fmla="*/ 0 w 616"/>
                        <a:gd name="T10" fmla="*/ 0 h 339"/>
                        <a:gd name="T11" fmla="*/ 616 w 616"/>
                        <a:gd name="T12" fmla="*/ 339 h 339"/>
                      </a:gdLst>
                      <a:ahLst/>
                      <a:cxnLst>
                        <a:cxn ang="T6">
                          <a:pos x="T0" y="T1"/>
                        </a:cxn>
                        <a:cxn ang="T7">
                          <a:pos x="T2" y="T3"/>
                        </a:cxn>
                        <a:cxn ang="T8">
                          <a:pos x="T4" y="T5"/>
                        </a:cxn>
                      </a:cxnLst>
                      <a:rect l="T9" t="T10" r="T11" b="T12"/>
                      <a:pathLst>
                        <a:path w="616" h="339">
                          <a:moveTo>
                            <a:pt x="0" y="339"/>
                          </a:moveTo>
                          <a:cubicBezTo>
                            <a:pt x="52" y="282"/>
                            <a:pt x="210" y="0"/>
                            <a:pt x="313" y="0"/>
                          </a:cubicBezTo>
                          <a:cubicBezTo>
                            <a:pt x="416" y="0"/>
                            <a:pt x="553" y="266"/>
                            <a:pt x="616" y="336"/>
                          </a:cubicBezTo>
                        </a:path>
                      </a:pathLst>
                    </a:cu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rot="10800000"/>
                    <a:lstStyle/>
                    <a:p>
                      <a:endParaRPr lang="zh-CN" altLang="en-US">
                        <a:latin typeface="微软雅黑" panose="020B0503020204020204" pitchFamily="34" charset="-122"/>
                        <a:ea typeface="微软雅黑" panose="020B0503020204020204" pitchFamily="34" charset="-122"/>
                      </a:endParaRPr>
                    </a:p>
                  </p:txBody>
                </p:sp>
              </p:grpSp>
              <p:grpSp>
                <p:nvGrpSpPr>
                  <p:cNvPr id="570" name="Group 1468"/>
                  <p:cNvGrpSpPr>
                    <a:grpSpLocks/>
                  </p:cNvGrpSpPr>
                  <p:nvPr/>
                </p:nvGrpSpPr>
                <p:grpSpPr bwMode="auto">
                  <a:xfrm>
                    <a:off x="2340" y="3393"/>
                    <a:ext cx="467" cy="188"/>
                    <a:chOff x="2340" y="3393"/>
                    <a:chExt cx="467" cy="188"/>
                  </a:xfrm>
                </p:grpSpPr>
                <p:grpSp>
                  <p:nvGrpSpPr>
                    <p:cNvPr id="589" name="Group 1469"/>
                    <p:cNvGrpSpPr>
                      <a:grpSpLocks/>
                    </p:cNvGrpSpPr>
                    <p:nvPr/>
                  </p:nvGrpSpPr>
                  <p:grpSpPr bwMode="auto">
                    <a:xfrm>
                      <a:off x="2340" y="3393"/>
                      <a:ext cx="257" cy="173"/>
                      <a:chOff x="2340" y="3393"/>
                      <a:chExt cx="257" cy="173"/>
                    </a:xfrm>
                  </p:grpSpPr>
                  <p:sp>
                    <p:nvSpPr>
                      <p:cNvPr id="595" name="Freeform 1470"/>
                      <p:cNvSpPr>
                        <a:spLocks noChangeAspect="1"/>
                      </p:cNvSpPr>
                      <p:nvPr/>
                    </p:nvSpPr>
                    <p:spPr bwMode="auto">
                      <a:xfrm flipV="1">
                        <a:off x="2340" y="3468"/>
                        <a:ext cx="40" cy="79"/>
                      </a:xfrm>
                      <a:custGeom>
                        <a:avLst/>
                        <a:gdLst>
                          <a:gd name="T0" fmla="*/ 0 w 616"/>
                          <a:gd name="T1" fmla="*/ 79 h 339"/>
                          <a:gd name="T2" fmla="*/ 20 w 616"/>
                          <a:gd name="T3" fmla="*/ 0 h 339"/>
                          <a:gd name="T4" fmla="*/ 40 w 616"/>
                          <a:gd name="T5" fmla="*/ 78 h 339"/>
                          <a:gd name="T6" fmla="*/ 0 60000 65536"/>
                          <a:gd name="T7" fmla="*/ 0 60000 65536"/>
                          <a:gd name="T8" fmla="*/ 0 60000 65536"/>
                          <a:gd name="T9" fmla="*/ 0 w 616"/>
                          <a:gd name="T10" fmla="*/ 0 h 339"/>
                          <a:gd name="T11" fmla="*/ 616 w 616"/>
                          <a:gd name="T12" fmla="*/ 339 h 339"/>
                        </a:gdLst>
                        <a:ahLst/>
                        <a:cxnLst>
                          <a:cxn ang="T6">
                            <a:pos x="T0" y="T1"/>
                          </a:cxn>
                          <a:cxn ang="T7">
                            <a:pos x="T2" y="T3"/>
                          </a:cxn>
                          <a:cxn ang="T8">
                            <a:pos x="T4" y="T5"/>
                          </a:cxn>
                        </a:cxnLst>
                        <a:rect l="T9" t="T10" r="T11" b="T12"/>
                        <a:pathLst>
                          <a:path w="616" h="339">
                            <a:moveTo>
                              <a:pt x="0" y="339"/>
                            </a:moveTo>
                            <a:cubicBezTo>
                              <a:pt x="52" y="282"/>
                              <a:pt x="210" y="0"/>
                              <a:pt x="313" y="0"/>
                            </a:cubicBezTo>
                            <a:cubicBezTo>
                              <a:pt x="416" y="0"/>
                              <a:pt x="553" y="266"/>
                              <a:pt x="616" y="336"/>
                            </a:cubicBezTo>
                          </a:path>
                        </a:pathLst>
                      </a:cu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rot="10800000"/>
                      <a:lstStyle/>
                      <a:p>
                        <a:endParaRPr lang="zh-CN" altLang="en-US">
                          <a:latin typeface="微软雅黑" panose="020B0503020204020204" pitchFamily="34" charset="-122"/>
                          <a:ea typeface="微软雅黑" panose="020B0503020204020204" pitchFamily="34" charset="-122"/>
                        </a:endParaRPr>
                      </a:p>
                    </p:txBody>
                  </p:sp>
                  <p:sp>
                    <p:nvSpPr>
                      <p:cNvPr id="596" name="Freeform 1471"/>
                      <p:cNvSpPr>
                        <a:spLocks/>
                      </p:cNvSpPr>
                      <p:nvPr/>
                    </p:nvSpPr>
                    <p:spPr bwMode="auto">
                      <a:xfrm flipV="1">
                        <a:off x="2430" y="3468"/>
                        <a:ext cx="62" cy="68"/>
                      </a:xfrm>
                      <a:custGeom>
                        <a:avLst/>
                        <a:gdLst>
                          <a:gd name="T0" fmla="*/ 0 w 616"/>
                          <a:gd name="T1" fmla="*/ 68 h 339"/>
                          <a:gd name="T2" fmla="*/ 32 w 616"/>
                          <a:gd name="T3" fmla="*/ 0 h 339"/>
                          <a:gd name="T4" fmla="*/ 62 w 616"/>
                          <a:gd name="T5" fmla="*/ 67 h 339"/>
                          <a:gd name="T6" fmla="*/ 0 60000 65536"/>
                          <a:gd name="T7" fmla="*/ 0 60000 65536"/>
                          <a:gd name="T8" fmla="*/ 0 60000 65536"/>
                          <a:gd name="T9" fmla="*/ 0 w 616"/>
                          <a:gd name="T10" fmla="*/ 0 h 339"/>
                          <a:gd name="T11" fmla="*/ 616 w 616"/>
                          <a:gd name="T12" fmla="*/ 339 h 339"/>
                        </a:gdLst>
                        <a:ahLst/>
                        <a:cxnLst>
                          <a:cxn ang="T6">
                            <a:pos x="T0" y="T1"/>
                          </a:cxn>
                          <a:cxn ang="T7">
                            <a:pos x="T2" y="T3"/>
                          </a:cxn>
                          <a:cxn ang="T8">
                            <a:pos x="T4" y="T5"/>
                          </a:cxn>
                        </a:cxnLst>
                        <a:rect l="T9" t="T10" r="T11" b="T12"/>
                        <a:pathLst>
                          <a:path w="616" h="339">
                            <a:moveTo>
                              <a:pt x="0" y="339"/>
                            </a:moveTo>
                            <a:cubicBezTo>
                              <a:pt x="52" y="282"/>
                              <a:pt x="210" y="0"/>
                              <a:pt x="313" y="0"/>
                            </a:cubicBezTo>
                            <a:cubicBezTo>
                              <a:pt x="416" y="0"/>
                              <a:pt x="553" y="266"/>
                              <a:pt x="616" y="336"/>
                            </a:cubicBezTo>
                          </a:path>
                        </a:pathLst>
                      </a:cu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rot="10800000"/>
                      <a:lstStyle/>
                      <a:p>
                        <a:endParaRPr lang="zh-CN" altLang="en-US">
                          <a:latin typeface="微软雅黑" panose="020B0503020204020204" pitchFamily="34" charset="-122"/>
                          <a:ea typeface="微软雅黑" panose="020B0503020204020204" pitchFamily="34" charset="-122"/>
                        </a:endParaRPr>
                      </a:p>
                    </p:txBody>
                  </p:sp>
                  <p:sp>
                    <p:nvSpPr>
                      <p:cNvPr id="597" name="Freeform 1472"/>
                      <p:cNvSpPr>
                        <a:spLocks noChangeAspect="1"/>
                      </p:cNvSpPr>
                      <p:nvPr/>
                    </p:nvSpPr>
                    <p:spPr bwMode="auto">
                      <a:xfrm>
                        <a:off x="2385" y="3393"/>
                        <a:ext cx="40" cy="62"/>
                      </a:xfrm>
                      <a:custGeom>
                        <a:avLst/>
                        <a:gdLst>
                          <a:gd name="T0" fmla="*/ 0 w 616"/>
                          <a:gd name="T1" fmla="*/ 62 h 339"/>
                          <a:gd name="T2" fmla="*/ 20 w 616"/>
                          <a:gd name="T3" fmla="*/ 0 h 339"/>
                          <a:gd name="T4" fmla="*/ 40 w 616"/>
                          <a:gd name="T5" fmla="*/ 61 h 339"/>
                          <a:gd name="T6" fmla="*/ 0 60000 65536"/>
                          <a:gd name="T7" fmla="*/ 0 60000 65536"/>
                          <a:gd name="T8" fmla="*/ 0 60000 65536"/>
                          <a:gd name="T9" fmla="*/ 0 w 616"/>
                          <a:gd name="T10" fmla="*/ 0 h 339"/>
                          <a:gd name="T11" fmla="*/ 616 w 616"/>
                          <a:gd name="T12" fmla="*/ 339 h 339"/>
                        </a:gdLst>
                        <a:ahLst/>
                        <a:cxnLst>
                          <a:cxn ang="T6">
                            <a:pos x="T0" y="T1"/>
                          </a:cxn>
                          <a:cxn ang="T7">
                            <a:pos x="T2" y="T3"/>
                          </a:cxn>
                          <a:cxn ang="T8">
                            <a:pos x="T4" y="T5"/>
                          </a:cxn>
                        </a:cxnLst>
                        <a:rect l="T9" t="T10" r="T11" b="T12"/>
                        <a:pathLst>
                          <a:path w="616" h="339">
                            <a:moveTo>
                              <a:pt x="0" y="339"/>
                            </a:moveTo>
                            <a:cubicBezTo>
                              <a:pt x="52" y="282"/>
                              <a:pt x="210" y="0"/>
                              <a:pt x="313" y="0"/>
                            </a:cubicBezTo>
                            <a:cubicBezTo>
                              <a:pt x="416" y="0"/>
                              <a:pt x="553" y="266"/>
                              <a:pt x="616" y="336"/>
                            </a:cubicBezTo>
                          </a:path>
                        </a:pathLst>
                      </a:cu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598" name="Freeform 1473"/>
                      <p:cNvSpPr>
                        <a:spLocks noChangeAspect="1"/>
                      </p:cNvSpPr>
                      <p:nvPr/>
                    </p:nvSpPr>
                    <p:spPr bwMode="auto">
                      <a:xfrm>
                        <a:off x="2490" y="3423"/>
                        <a:ext cx="40" cy="62"/>
                      </a:xfrm>
                      <a:custGeom>
                        <a:avLst/>
                        <a:gdLst>
                          <a:gd name="T0" fmla="*/ 0 w 616"/>
                          <a:gd name="T1" fmla="*/ 62 h 339"/>
                          <a:gd name="T2" fmla="*/ 20 w 616"/>
                          <a:gd name="T3" fmla="*/ 0 h 339"/>
                          <a:gd name="T4" fmla="*/ 40 w 616"/>
                          <a:gd name="T5" fmla="*/ 61 h 339"/>
                          <a:gd name="T6" fmla="*/ 0 60000 65536"/>
                          <a:gd name="T7" fmla="*/ 0 60000 65536"/>
                          <a:gd name="T8" fmla="*/ 0 60000 65536"/>
                          <a:gd name="T9" fmla="*/ 0 w 616"/>
                          <a:gd name="T10" fmla="*/ 0 h 339"/>
                          <a:gd name="T11" fmla="*/ 616 w 616"/>
                          <a:gd name="T12" fmla="*/ 339 h 339"/>
                        </a:gdLst>
                        <a:ahLst/>
                        <a:cxnLst>
                          <a:cxn ang="T6">
                            <a:pos x="T0" y="T1"/>
                          </a:cxn>
                          <a:cxn ang="T7">
                            <a:pos x="T2" y="T3"/>
                          </a:cxn>
                          <a:cxn ang="T8">
                            <a:pos x="T4" y="T5"/>
                          </a:cxn>
                        </a:cxnLst>
                        <a:rect l="T9" t="T10" r="T11" b="T12"/>
                        <a:pathLst>
                          <a:path w="616" h="339">
                            <a:moveTo>
                              <a:pt x="0" y="339"/>
                            </a:moveTo>
                            <a:cubicBezTo>
                              <a:pt x="52" y="282"/>
                              <a:pt x="210" y="0"/>
                              <a:pt x="313" y="0"/>
                            </a:cubicBezTo>
                            <a:cubicBezTo>
                              <a:pt x="416" y="0"/>
                              <a:pt x="553" y="266"/>
                              <a:pt x="616" y="336"/>
                            </a:cubicBezTo>
                          </a:path>
                        </a:pathLst>
                      </a:cu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599" name="Freeform 1474"/>
                      <p:cNvSpPr>
                        <a:spLocks/>
                      </p:cNvSpPr>
                      <p:nvPr/>
                    </p:nvSpPr>
                    <p:spPr bwMode="auto">
                      <a:xfrm flipV="1">
                        <a:off x="2535" y="3498"/>
                        <a:ext cx="62" cy="68"/>
                      </a:xfrm>
                      <a:custGeom>
                        <a:avLst/>
                        <a:gdLst>
                          <a:gd name="T0" fmla="*/ 0 w 616"/>
                          <a:gd name="T1" fmla="*/ 68 h 339"/>
                          <a:gd name="T2" fmla="*/ 32 w 616"/>
                          <a:gd name="T3" fmla="*/ 0 h 339"/>
                          <a:gd name="T4" fmla="*/ 62 w 616"/>
                          <a:gd name="T5" fmla="*/ 67 h 339"/>
                          <a:gd name="T6" fmla="*/ 0 60000 65536"/>
                          <a:gd name="T7" fmla="*/ 0 60000 65536"/>
                          <a:gd name="T8" fmla="*/ 0 60000 65536"/>
                          <a:gd name="T9" fmla="*/ 0 w 616"/>
                          <a:gd name="T10" fmla="*/ 0 h 339"/>
                          <a:gd name="T11" fmla="*/ 616 w 616"/>
                          <a:gd name="T12" fmla="*/ 339 h 339"/>
                        </a:gdLst>
                        <a:ahLst/>
                        <a:cxnLst>
                          <a:cxn ang="T6">
                            <a:pos x="T0" y="T1"/>
                          </a:cxn>
                          <a:cxn ang="T7">
                            <a:pos x="T2" y="T3"/>
                          </a:cxn>
                          <a:cxn ang="T8">
                            <a:pos x="T4" y="T5"/>
                          </a:cxn>
                        </a:cxnLst>
                        <a:rect l="T9" t="T10" r="T11" b="T12"/>
                        <a:pathLst>
                          <a:path w="616" h="339">
                            <a:moveTo>
                              <a:pt x="0" y="339"/>
                            </a:moveTo>
                            <a:cubicBezTo>
                              <a:pt x="52" y="282"/>
                              <a:pt x="210" y="0"/>
                              <a:pt x="313" y="0"/>
                            </a:cubicBezTo>
                            <a:cubicBezTo>
                              <a:pt x="416" y="0"/>
                              <a:pt x="553" y="266"/>
                              <a:pt x="616" y="336"/>
                            </a:cubicBezTo>
                          </a:path>
                        </a:pathLst>
                      </a:cu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rot="10800000"/>
                      <a:lstStyle/>
                      <a:p>
                        <a:endParaRPr lang="zh-CN" altLang="en-US">
                          <a:latin typeface="微软雅黑" panose="020B0503020204020204" pitchFamily="34" charset="-122"/>
                          <a:ea typeface="微软雅黑" panose="020B0503020204020204" pitchFamily="34" charset="-122"/>
                        </a:endParaRPr>
                      </a:p>
                    </p:txBody>
                  </p:sp>
                </p:grpSp>
                <p:grpSp>
                  <p:nvGrpSpPr>
                    <p:cNvPr id="590" name="Group 1475"/>
                    <p:cNvGrpSpPr>
                      <a:grpSpLocks/>
                    </p:cNvGrpSpPr>
                    <p:nvPr/>
                  </p:nvGrpSpPr>
                  <p:grpSpPr bwMode="auto">
                    <a:xfrm rot="-715361">
                      <a:off x="2595" y="3408"/>
                      <a:ext cx="212" cy="173"/>
                      <a:chOff x="2865" y="3873"/>
                      <a:chExt cx="212" cy="173"/>
                    </a:xfrm>
                  </p:grpSpPr>
                  <p:sp>
                    <p:nvSpPr>
                      <p:cNvPr id="591" name="Freeform 1476"/>
                      <p:cNvSpPr>
                        <a:spLocks/>
                      </p:cNvSpPr>
                      <p:nvPr/>
                    </p:nvSpPr>
                    <p:spPr bwMode="auto">
                      <a:xfrm flipV="1">
                        <a:off x="2910" y="3948"/>
                        <a:ext cx="62" cy="68"/>
                      </a:xfrm>
                      <a:custGeom>
                        <a:avLst/>
                        <a:gdLst>
                          <a:gd name="T0" fmla="*/ 0 w 616"/>
                          <a:gd name="T1" fmla="*/ 68 h 339"/>
                          <a:gd name="T2" fmla="*/ 32 w 616"/>
                          <a:gd name="T3" fmla="*/ 0 h 339"/>
                          <a:gd name="T4" fmla="*/ 62 w 616"/>
                          <a:gd name="T5" fmla="*/ 67 h 339"/>
                          <a:gd name="T6" fmla="*/ 0 60000 65536"/>
                          <a:gd name="T7" fmla="*/ 0 60000 65536"/>
                          <a:gd name="T8" fmla="*/ 0 60000 65536"/>
                          <a:gd name="T9" fmla="*/ 0 w 616"/>
                          <a:gd name="T10" fmla="*/ 0 h 339"/>
                          <a:gd name="T11" fmla="*/ 616 w 616"/>
                          <a:gd name="T12" fmla="*/ 339 h 339"/>
                        </a:gdLst>
                        <a:ahLst/>
                        <a:cxnLst>
                          <a:cxn ang="T6">
                            <a:pos x="T0" y="T1"/>
                          </a:cxn>
                          <a:cxn ang="T7">
                            <a:pos x="T2" y="T3"/>
                          </a:cxn>
                          <a:cxn ang="T8">
                            <a:pos x="T4" y="T5"/>
                          </a:cxn>
                        </a:cxnLst>
                        <a:rect l="T9" t="T10" r="T11" b="T12"/>
                        <a:pathLst>
                          <a:path w="616" h="339">
                            <a:moveTo>
                              <a:pt x="0" y="339"/>
                            </a:moveTo>
                            <a:cubicBezTo>
                              <a:pt x="52" y="282"/>
                              <a:pt x="210" y="0"/>
                              <a:pt x="313" y="0"/>
                            </a:cubicBezTo>
                            <a:cubicBezTo>
                              <a:pt x="416" y="0"/>
                              <a:pt x="553" y="266"/>
                              <a:pt x="616" y="336"/>
                            </a:cubicBezTo>
                          </a:path>
                        </a:pathLst>
                      </a:cu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rot="10800000"/>
                      <a:lstStyle/>
                      <a:p>
                        <a:endParaRPr lang="zh-CN" altLang="en-US">
                          <a:latin typeface="微软雅黑" panose="020B0503020204020204" pitchFamily="34" charset="-122"/>
                          <a:ea typeface="微软雅黑" panose="020B0503020204020204" pitchFamily="34" charset="-122"/>
                        </a:endParaRPr>
                      </a:p>
                    </p:txBody>
                  </p:sp>
                  <p:sp>
                    <p:nvSpPr>
                      <p:cNvPr id="592" name="Freeform 1477"/>
                      <p:cNvSpPr>
                        <a:spLocks noChangeAspect="1"/>
                      </p:cNvSpPr>
                      <p:nvPr/>
                    </p:nvSpPr>
                    <p:spPr bwMode="auto">
                      <a:xfrm>
                        <a:off x="2865" y="3873"/>
                        <a:ext cx="40" cy="62"/>
                      </a:xfrm>
                      <a:custGeom>
                        <a:avLst/>
                        <a:gdLst>
                          <a:gd name="T0" fmla="*/ 0 w 616"/>
                          <a:gd name="T1" fmla="*/ 62 h 339"/>
                          <a:gd name="T2" fmla="*/ 20 w 616"/>
                          <a:gd name="T3" fmla="*/ 0 h 339"/>
                          <a:gd name="T4" fmla="*/ 40 w 616"/>
                          <a:gd name="T5" fmla="*/ 61 h 339"/>
                          <a:gd name="T6" fmla="*/ 0 60000 65536"/>
                          <a:gd name="T7" fmla="*/ 0 60000 65536"/>
                          <a:gd name="T8" fmla="*/ 0 60000 65536"/>
                          <a:gd name="T9" fmla="*/ 0 w 616"/>
                          <a:gd name="T10" fmla="*/ 0 h 339"/>
                          <a:gd name="T11" fmla="*/ 616 w 616"/>
                          <a:gd name="T12" fmla="*/ 339 h 339"/>
                        </a:gdLst>
                        <a:ahLst/>
                        <a:cxnLst>
                          <a:cxn ang="T6">
                            <a:pos x="T0" y="T1"/>
                          </a:cxn>
                          <a:cxn ang="T7">
                            <a:pos x="T2" y="T3"/>
                          </a:cxn>
                          <a:cxn ang="T8">
                            <a:pos x="T4" y="T5"/>
                          </a:cxn>
                        </a:cxnLst>
                        <a:rect l="T9" t="T10" r="T11" b="T12"/>
                        <a:pathLst>
                          <a:path w="616" h="339">
                            <a:moveTo>
                              <a:pt x="0" y="339"/>
                            </a:moveTo>
                            <a:cubicBezTo>
                              <a:pt x="52" y="282"/>
                              <a:pt x="210" y="0"/>
                              <a:pt x="313" y="0"/>
                            </a:cubicBezTo>
                            <a:cubicBezTo>
                              <a:pt x="416" y="0"/>
                              <a:pt x="553" y="266"/>
                              <a:pt x="616" y="336"/>
                            </a:cubicBezTo>
                          </a:path>
                        </a:pathLst>
                      </a:cu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593" name="Freeform 1478"/>
                      <p:cNvSpPr>
                        <a:spLocks noChangeAspect="1"/>
                      </p:cNvSpPr>
                      <p:nvPr/>
                    </p:nvSpPr>
                    <p:spPr bwMode="auto">
                      <a:xfrm>
                        <a:off x="2970" y="3903"/>
                        <a:ext cx="40" cy="62"/>
                      </a:xfrm>
                      <a:custGeom>
                        <a:avLst/>
                        <a:gdLst>
                          <a:gd name="T0" fmla="*/ 0 w 616"/>
                          <a:gd name="T1" fmla="*/ 62 h 339"/>
                          <a:gd name="T2" fmla="*/ 20 w 616"/>
                          <a:gd name="T3" fmla="*/ 0 h 339"/>
                          <a:gd name="T4" fmla="*/ 40 w 616"/>
                          <a:gd name="T5" fmla="*/ 61 h 339"/>
                          <a:gd name="T6" fmla="*/ 0 60000 65536"/>
                          <a:gd name="T7" fmla="*/ 0 60000 65536"/>
                          <a:gd name="T8" fmla="*/ 0 60000 65536"/>
                          <a:gd name="T9" fmla="*/ 0 w 616"/>
                          <a:gd name="T10" fmla="*/ 0 h 339"/>
                          <a:gd name="T11" fmla="*/ 616 w 616"/>
                          <a:gd name="T12" fmla="*/ 339 h 339"/>
                        </a:gdLst>
                        <a:ahLst/>
                        <a:cxnLst>
                          <a:cxn ang="T6">
                            <a:pos x="T0" y="T1"/>
                          </a:cxn>
                          <a:cxn ang="T7">
                            <a:pos x="T2" y="T3"/>
                          </a:cxn>
                          <a:cxn ang="T8">
                            <a:pos x="T4" y="T5"/>
                          </a:cxn>
                        </a:cxnLst>
                        <a:rect l="T9" t="T10" r="T11" b="T12"/>
                        <a:pathLst>
                          <a:path w="616" h="339">
                            <a:moveTo>
                              <a:pt x="0" y="339"/>
                            </a:moveTo>
                            <a:cubicBezTo>
                              <a:pt x="52" y="282"/>
                              <a:pt x="210" y="0"/>
                              <a:pt x="313" y="0"/>
                            </a:cubicBezTo>
                            <a:cubicBezTo>
                              <a:pt x="416" y="0"/>
                              <a:pt x="553" y="266"/>
                              <a:pt x="616" y="336"/>
                            </a:cubicBezTo>
                          </a:path>
                        </a:pathLst>
                      </a:cu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594" name="Freeform 1479"/>
                      <p:cNvSpPr>
                        <a:spLocks/>
                      </p:cNvSpPr>
                      <p:nvPr/>
                    </p:nvSpPr>
                    <p:spPr bwMode="auto">
                      <a:xfrm flipV="1">
                        <a:off x="3015" y="3978"/>
                        <a:ext cx="62" cy="68"/>
                      </a:xfrm>
                      <a:custGeom>
                        <a:avLst/>
                        <a:gdLst>
                          <a:gd name="T0" fmla="*/ 0 w 616"/>
                          <a:gd name="T1" fmla="*/ 68 h 339"/>
                          <a:gd name="T2" fmla="*/ 32 w 616"/>
                          <a:gd name="T3" fmla="*/ 0 h 339"/>
                          <a:gd name="T4" fmla="*/ 62 w 616"/>
                          <a:gd name="T5" fmla="*/ 67 h 339"/>
                          <a:gd name="T6" fmla="*/ 0 60000 65536"/>
                          <a:gd name="T7" fmla="*/ 0 60000 65536"/>
                          <a:gd name="T8" fmla="*/ 0 60000 65536"/>
                          <a:gd name="T9" fmla="*/ 0 w 616"/>
                          <a:gd name="T10" fmla="*/ 0 h 339"/>
                          <a:gd name="T11" fmla="*/ 616 w 616"/>
                          <a:gd name="T12" fmla="*/ 339 h 339"/>
                        </a:gdLst>
                        <a:ahLst/>
                        <a:cxnLst>
                          <a:cxn ang="T6">
                            <a:pos x="T0" y="T1"/>
                          </a:cxn>
                          <a:cxn ang="T7">
                            <a:pos x="T2" y="T3"/>
                          </a:cxn>
                          <a:cxn ang="T8">
                            <a:pos x="T4" y="T5"/>
                          </a:cxn>
                        </a:cxnLst>
                        <a:rect l="T9" t="T10" r="T11" b="T12"/>
                        <a:pathLst>
                          <a:path w="616" h="339">
                            <a:moveTo>
                              <a:pt x="0" y="339"/>
                            </a:moveTo>
                            <a:cubicBezTo>
                              <a:pt x="52" y="282"/>
                              <a:pt x="210" y="0"/>
                              <a:pt x="313" y="0"/>
                            </a:cubicBezTo>
                            <a:cubicBezTo>
                              <a:pt x="416" y="0"/>
                              <a:pt x="553" y="266"/>
                              <a:pt x="616" y="336"/>
                            </a:cubicBezTo>
                          </a:path>
                        </a:pathLst>
                      </a:cu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rot="10800000"/>
                      <a:lstStyle/>
                      <a:p>
                        <a:endParaRPr lang="zh-CN" altLang="en-US">
                          <a:latin typeface="微软雅黑" panose="020B0503020204020204" pitchFamily="34" charset="-122"/>
                          <a:ea typeface="微软雅黑" panose="020B0503020204020204" pitchFamily="34" charset="-122"/>
                        </a:endParaRPr>
                      </a:p>
                    </p:txBody>
                  </p:sp>
                </p:grpSp>
              </p:grpSp>
              <p:grpSp>
                <p:nvGrpSpPr>
                  <p:cNvPr id="571" name="Group 1480"/>
                  <p:cNvGrpSpPr>
                    <a:grpSpLocks/>
                  </p:cNvGrpSpPr>
                  <p:nvPr/>
                </p:nvGrpSpPr>
                <p:grpSpPr bwMode="auto">
                  <a:xfrm>
                    <a:off x="3555" y="3447"/>
                    <a:ext cx="257" cy="173"/>
                    <a:chOff x="2340" y="3393"/>
                    <a:chExt cx="257" cy="173"/>
                  </a:xfrm>
                </p:grpSpPr>
                <p:sp>
                  <p:nvSpPr>
                    <p:cNvPr id="584" name="Freeform 1481"/>
                    <p:cNvSpPr>
                      <a:spLocks noChangeAspect="1"/>
                    </p:cNvSpPr>
                    <p:nvPr/>
                  </p:nvSpPr>
                  <p:spPr bwMode="auto">
                    <a:xfrm flipV="1">
                      <a:off x="2340" y="3468"/>
                      <a:ext cx="40" cy="79"/>
                    </a:xfrm>
                    <a:custGeom>
                      <a:avLst/>
                      <a:gdLst>
                        <a:gd name="T0" fmla="*/ 0 w 616"/>
                        <a:gd name="T1" fmla="*/ 79 h 339"/>
                        <a:gd name="T2" fmla="*/ 20 w 616"/>
                        <a:gd name="T3" fmla="*/ 0 h 339"/>
                        <a:gd name="T4" fmla="*/ 40 w 616"/>
                        <a:gd name="T5" fmla="*/ 78 h 339"/>
                        <a:gd name="T6" fmla="*/ 0 60000 65536"/>
                        <a:gd name="T7" fmla="*/ 0 60000 65536"/>
                        <a:gd name="T8" fmla="*/ 0 60000 65536"/>
                        <a:gd name="T9" fmla="*/ 0 w 616"/>
                        <a:gd name="T10" fmla="*/ 0 h 339"/>
                        <a:gd name="T11" fmla="*/ 616 w 616"/>
                        <a:gd name="T12" fmla="*/ 339 h 339"/>
                      </a:gdLst>
                      <a:ahLst/>
                      <a:cxnLst>
                        <a:cxn ang="T6">
                          <a:pos x="T0" y="T1"/>
                        </a:cxn>
                        <a:cxn ang="T7">
                          <a:pos x="T2" y="T3"/>
                        </a:cxn>
                        <a:cxn ang="T8">
                          <a:pos x="T4" y="T5"/>
                        </a:cxn>
                      </a:cxnLst>
                      <a:rect l="T9" t="T10" r="T11" b="T12"/>
                      <a:pathLst>
                        <a:path w="616" h="339">
                          <a:moveTo>
                            <a:pt x="0" y="339"/>
                          </a:moveTo>
                          <a:cubicBezTo>
                            <a:pt x="52" y="282"/>
                            <a:pt x="210" y="0"/>
                            <a:pt x="313" y="0"/>
                          </a:cubicBezTo>
                          <a:cubicBezTo>
                            <a:pt x="416" y="0"/>
                            <a:pt x="553" y="266"/>
                            <a:pt x="616" y="336"/>
                          </a:cubicBezTo>
                        </a:path>
                      </a:pathLst>
                    </a:cu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rot="10800000"/>
                    <a:lstStyle/>
                    <a:p>
                      <a:endParaRPr lang="zh-CN" altLang="en-US">
                        <a:latin typeface="微软雅黑" panose="020B0503020204020204" pitchFamily="34" charset="-122"/>
                        <a:ea typeface="微软雅黑" panose="020B0503020204020204" pitchFamily="34" charset="-122"/>
                      </a:endParaRPr>
                    </a:p>
                  </p:txBody>
                </p:sp>
                <p:sp>
                  <p:nvSpPr>
                    <p:cNvPr id="585" name="Freeform 1482"/>
                    <p:cNvSpPr>
                      <a:spLocks/>
                    </p:cNvSpPr>
                    <p:nvPr/>
                  </p:nvSpPr>
                  <p:spPr bwMode="auto">
                    <a:xfrm flipV="1">
                      <a:off x="2430" y="3468"/>
                      <a:ext cx="62" cy="68"/>
                    </a:xfrm>
                    <a:custGeom>
                      <a:avLst/>
                      <a:gdLst>
                        <a:gd name="T0" fmla="*/ 0 w 616"/>
                        <a:gd name="T1" fmla="*/ 68 h 339"/>
                        <a:gd name="T2" fmla="*/ 32 w 616"/>
                        <a:gd name="T3" fmla="*/ 0 h 339"/>
                        <a:gd name="T4" fmla="*/ 62 w 616"/>
                        <a:gd name="T5" fmla="*/ 67 h 339"/>
                        <a:gd name="T6" fmla="*/ 0 60000 65536"/>
                        <a:gd name="T7" fmla="*/ 0 60000 65536"/>
                        <a:gd name="T8" fmla="*/ 0 60000 65536"/>
                        <a:gd name="T9" fmla="*/ 0 w 616"/>
                        <a:gd name="T10" fmla="*/ 0 h 339"/>
                        <a:gd name="T11" fmla="*/ 616 w 616"/>
                        <a:gd name="T12" fmla="*/ 339 h 339"/>
                      </a:gdLst>
                      <a:ahLst/>
                      <a:cxnLst>
                        <a:cxn ang="T6">
                          <a:pos x="T0" y="T1"/>
                        </a:cxn>
                        <a:cxn ang="T7">
                          <a:pos x="T2" y="T3"/>
                        </a:cxn>
                        <a:cxn ang="T8">
                          <a:pos x="T4" y="T5"/>
                        </a:cxn>
                      </a:cxnLst>
                      <a:rect l="T9" t="T10" r="T11" b="T12"/>
                      <a:pathLst>
                        <a:path w="616" h="339">
                          <a:moveTo>
                            <a:pt x="0" y="339"/>
                          </a:moveTo>
                          <a:cubicBezTo>
                            <a:pt x="52" y="282"/>
                            <a:pt x="210" y="0"/>
                            <a:pt x="313" y="0"/>
                          </a:cubicBezTo>
                          <a:cubicBezTo>
                            <a:pt x="416" y="0"/>
                            <a:pt x="553" y="266"/>
                            <a:pt x="616" y="336"/>
                          </a:cubicBezTo>
                        </a:path>
                      </a:pathLst>
                    </a:cu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rot="10800000"/>
                    <a:lstStyle/>
                    <a:p>
                      <a:endParaRPr lang="zh-CN" altLang="en-US">
                        <a:latin typeface="微软雅黑" panose="020B0503020204020204" pitchFamily="34" charset="-122"/>
                        <a:ea typeface="微软雅黑" panose="020B0503020204020204" pitchFamily="34" charset="-122"/>
                      </a:endParaRPr>
                    </a:p>
                  </p:txBody>
                </p:sp>
                <p:sp>
                  <p:nvSpPr>
                    <p:cNvPr id="586" name="Freeform 1483"/>
                    <p:cNvSpPr>
                      <a:spLocks noChangeAspect="1"/>
                    </p:cNvSpPr>
                    <p:nvPr/>
                  </p:nvSpPr>
                  <p:spPr bwMode="auto">
                    <a:xfrm>
                      <a:off x="2385" y="3393"/>
                      <a:ext cx="40" cy="62"/>
                    </a:xfrm>
                    <a:custGeom>
                      <a:avLst/>
                      <a:gdLst>
                        <a:gd name="T0" fmla="*/ 0 w 616"/>
                        <a:gd name="T1" fmla="*/ 62 h 339"/>
                        <a:gd name="T2" fmla="*/ 20 w 616"/>
                        <a:gd name="T3" fmla="*/ 0 h 339"/>
                        <a:gd name="T4" fmla="*/ 40 w 616"/>
                        <a:gd name="T5" fmla="*/ 61 h 339"/>
                        <a:gd name="T6" fmla="*/ 0 60000 65536"/>
                        <a:gd name="T7" fmla="*/ 0 60000 65536"/>
                        <a:gd name="T8" fmla="*/ 0 60000 65536"/>
                        <a:gd name="T9" fmla="*/ 0 w 616"/>
                        <a:gd name="T10" fmla="*/ 0 h 339"/>
                        <a:gd name="T11" fmla="*/ 616 w 616"/>
                        <a:gd name="T12" fmla="*/ 339 h 339"/>
                      </a:gdLst>
                      <a:ahLst/>
                      <a:cxnLst>
                        <a:cxn ang="T6">
                          <a:pos x="T0" y="T1"/>
                        </a:cxn>
                        <a:cxn ang="T7">
                          <a:pos x="T2" y="T3"/>
                        </a:cxn>
                        <a:cxn ang="T8">
                          <a:pos x="T4" y="T5"/>
                        </a:cxn>
                      </a:cxnLst>
                      <a:rect l="T9" t="T10" r="T11" b="T12"/>
                      <a:pathLst>
                        <a:path w="616" h="339">
                          <a:moveTo>
                            <a:pt x="0" y="339"/>
                          </a:moveTo>
                          <a:cubicBezTo>
                            <a:pt x="52" y="282"/>
                            <a:pt x="210" y="0"/>
                            <a:pt x="313" y="0"/>
                          </a:cubicBezTo>
                          <a:cubicBezTo>
                            <a:pt x="416" y="0"/>
                            <a:pt x="553" y="266"/>
                            <a:pt x="616" y="336"/>
                          </a:cubicBezTo>
                        </a:path>
                      </a:pathLst>
                    </a:cu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587" name="Freeform 1484"/>
                    <p:cNvSpPr>
                      <a:spLocks noChangeAspect="1"/>
                    </p:cNvSpPr>
                    <p:nvPr/>
                  </p:nvSpPr>
                  <p:spPr bwMode="auto">
                    <a:xfrm>
                      <a:off x="2490" y="3423"/>
                      <a:ext cx="40" cy="62"/>
                    </a:xfrm>
                    <a:custGeom>
                      <a:avLst/>
                      <a:gdLst>
                        <a:gd name="T0" fmla="*/ 0 w 616"/>
                        <a:gd name="T1" fmla="*/ 62 h 339"/>
                        <a:gd name="T2" fmla="*/ 20 w 616"/>
                        <a:gd name="T3" fmla="*/ 0 h 339"/>
                        <a:gd name="T4" fmla="*/ 40 w 616"/>
                        <a:gd name="T5" fmla="*/ 61 h 339"/>
                        <a:gd name="T6" fmla="*/ 0 60000 65536"/>
                        <a:gd name="T7" fmla="*/ 0 60000 65536"/>
                        <a:gd name="T8" fmla="*/ 0 60000 65536"/>
                        <a:gd name="T9" fmla="*/ 0 w 616"/>
                        <a:gd name="T10" fmla="*/ 0 h 339"/>
                        <a:gd name="T11" fmla="*/ 616 w 616"/>
                        <a:gd name="T12" fmla="*/ 339 h 339"/>
                      </a:gdLst>
                      <a:ahLst/>
                      <a:cxnLst>
                        <a:cxn ang="T6">
                          <a:pos x="T0" y="T1"/>
                        </a:cxn>
                        <a:cxn ang="T7">
                          <a:pos x="T2" y="T3"/>
                        </a:cxn>
                        <a:cxn ang="T8">
                          <a:pos x="T4" y="T5"/>
                        </a:cxn>
                      </a:cxnLst>
                      <a:rect l="T9" t="T10" r="T11" b="T12"/>
                      <a:pathLst>
                        <a:path w="616" h="339">
                          <a:moveTo>
                            <a:pt x="0" y="339"/>
                          </a:moveTo>
                          <a:cubicBezTo>
                            <a:pt x="52" y="282"/>
                            <a:pt x="210" y="0"/>
                            <a:pt x="313" y="0"/>
                          </a:cubicBezTo>
                          <a:cubicBezTo>
                            <a:pt x="416" y="0"/>
                            <a:pt x="553" y="266"/>
                            <a:pt x="616" y="336"/>
                          </a:cubicBezTo>
                        </a:path>
                      </a:pathLst>
                    </a:cu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588" name="Freeform 1485"/>
                    <p:cNvSpPr>
                      <a:spLocks/>
                    </p:cNvSpPr>
                    <p:nvPr/>
                  </p:nvSpPr>
                  <p:spPr bwMode="auto">
                    <a:xfrm flipV="1">
                      <a:off x="2535" y="3498"/>
                      <a:ext cx="62" cy="68"/>
                    </a:xfrm>
                    <a:custGeom>
                      <a:avLst/>
                      <a:gdLst>
                        <a:gd name="T0" fmla="*/ 0 w 616"/>
                        <a:gd name="T1" fmla="*/ 68 h 339"/>
                        <a:gd name="T2" fmla="*/ 32 w 616"/>
                        <a:gd name="T3" fmla="*/ 0 h 339"/>
                        <a:gd name="T4" fmla="*/ 62 w 616"/>
                        <a:gd name="T5" fmla="*/ 67 h 339"/>
                        <a:gd name="T6" fmla="*/ 0 60000 65536"/>
                        <a:gd name="T7" fmla="*/ 0 60000 65536"/>
                        <a:gd name="T8" fmla="*/ 0 60000 65536"/>
                        <a:gd name="T9" fmla="*/ 0 w 616"/>
                        <a:gd name="T10" fmla="*/ 0 h 339"/>
                        <a:gd name="T11" fmla="*/ 616 w 616"/>
                        <a:gd name="T12" fmla="*/ 339 h 339"/>
                      </a:gdLst>
                      <a:ahLst/>
                      <a:cxnLst>
                        <a:cxn ang="T6">
                          <a:pos x="T0" y="T1"/>
                        </a:cxn>
                        <a:cxn ang="T7">
                          <a:pos x="T2" y="T3"/>
                        </a:cxn>
                        <a:cxn ang="T8">
                          <a:pos x="T4" y="T5"/>
                        </a:cxn>
                      </a:cxnLst>
                      <a:rect l="T9" t="T10" r="T11" b="T12"/>
                      <a:pathLst>
                        <a:path w="616" h="339">
                          <a:moveTo>
                            <a:pt x="0" y="339"/>
                          </a:moveTo>
                          <a:cubicBezTo>
                            <a:pt x="52" y="282"/>
                            <a:pt x="210" y="0"/>
                            <a:pt x="313" y="0"/>
                          </a:cubicBezTo>
                          <a:cubicBezTo>
                            <a:pt x="416" y="0"/>
                            <a:pt x="553" y="266"/>
                            <a:pt x="616" y="336"/>
                          </a:cubicBezTo>
                        </a:path>
                      </a:pathLst>
                    </a:cu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rot="10800000"/>
                    <a:lstStyle/>
                    <a:p>
                      <a:endParaRPr lang="zh-CN" altLang="en-US">
                        <a:latin typeface="微软雅黑" panose="020B0503020204020204" pitchFamily="34" charset="-122"/>
                        <a:ea typeface="微软雅黑" panose="020B0503020204020204" pitchFamily="34" charset="-122"/>
                      </a:endParaRPr>
                    </a:p>
                  </p:txBody>
                </p:sp>
              </p:grpSp>
              <p:grpSp>
                <p:nvGrpSpPr>
                  <p:cNvPr id="572" name="Group 1486"/>
                  <p:cNvGrpSpPr>
                    <a:grpSpLocks noChangeAspect="1"/>
                  </p:cNvGrpSpPr>
                  <p:nvPr/>
                </p:nvGrpSpPr>
                <p:grpSpPr bwMode="auto">
                  <a:xfrm rot="464162" flipV="1">
                    <a:off x="2802" y="3415"/>
                    <a:ext cx="499" cy="175"/>
                    <a:chOff x="2340" y="3393"/>
                    <a:chExt cx="467" cy="188"/>
                  </a:xfrm>
                </p:grpSpPr>
                <p:grpSp>
                  <p:nvGrpSpPr>
                    <p:cNvPr id="573" name="Group 1487"/>
                    <p:cNvGrpSpPr>
                      <a:grpSpLocks noChangeAspect="1"/>
                    </p:cNvGrpSpPr>
                    <p:nvPr/>
                  </p:nvGrpSpPr>
                  <p:grpSpPr bwMode="auto">
                    <a:xfrm>
                      <a:off x="2340" y="3393"/>
                      <a:ext cx="257" cy="173"/>
                      <a:chOff x="2340" y="3393"/>
                      <a:chExt cx="257" cy="173"/>
                    </a:xfrm>
                  </p:grpSpPr>
                  <p:sp>
                    <p:nvSpPr>
                      <p:cNvPr id="579" name="Freeform 1488"/>
                      <p:cNvSpPr>
                        <a:spLocks noChangeAspect="1"/>
                      </p:cNvSpPr>
                      <p:nvPr/>
                    </p:nvSpPr>
                    <p:spPr bwMode="auto">
                      <a:xfrm flipV="1">
                        <a:off x="2340" y="3468"/>
                        <a:ext cx="40" cy="79"/>
                      </a:xfrm>
                      <a:custGeom>
                        <a:avLst/>
                        <a:gdLst>
                          <a:gd name="T0" fmla="*/ 0 w 616"/>
                          <a:gd name="T1" fmla="*/ 79 h 339"/>
                          <a:gd name="T2" fmla="*/ 20 w 616"/>
                          <a:gd name="T3" fmla="*/ 0 h 339"/>
                          <a:gd name="T4" fmla="*/ 40 w 616"/>
                          <a:gd name="T5" fmla="*/ 78 h 339"/>
                          <a:gd name="T6" fmla="*/ 0 60000 65536"/>
                          <a:gd name="T7" fmla="*/ 0 60000 65536"/>
                          <a:gd name="T8" fmla="*/ 0 60000 65536"/>
                          <a:gd name="T9" fmla="*/ 0 w 616"/>
                          <a:gd name="T10" fmla="*/ 0 h 339"/>
                          <a:gd name="T11" fmla="*/ 616 w 616"/>
                          <a:gd name="T12" fmla="*/ 339 h 339"/>
                        </a:gdLst>
                        <a:ahLst/>
                        <a:cxnLst>
                          <a:cxn ang="T6">
                            <a:pos x="T0" y="T1"/>
                          </a:cxn>
                          <a:cxn ang="T7">
                            <a:pos x="T2" y="T3"/>
                          </a:cxn>
                          <a:cxn ang="T8">
                            <a:pos x="T4" y="T5"/>
                          </a:cxn>
                        </a:cxnLst>
                        <a:rect l="T9" t="T10" r="T11" b="T12"/>
                        <a:pathLst>
                          <a:path w="616" h="339">
                            <a:moveTo>
                              <a:pt x="0" y="339"/>
                            </a:moveTo>
                            <a:cubicBezTo>
                              <a:pt x="52" y="282"/>
                              <a:pt x="210" y="0"/>
                              <a:pt x="313" y="0"/>
                            </a:cubicBezTo>
                            <a:cubicBezTo>
                              <a:pt x="416" y="0"/>
                              <a:pt x="553" y="266"/>
                              <a:pt x="616" y="336"/>
                            </a:cubicBezTo>
                          </a:path>
                        </a:pathLst>
                      </a:cu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580" name="Freeform 1489"/>
                      <p:cNvSpPr>
                        <a:spLocks noChangeAspect="1"/>
                      </p:cNvSpPr>
                      <p:nvPr/>
                    </p:nvSpPr>
                    <p:spPr bwMode="auto">
                      <a:xfrm flipV="1">
                        <a:off x="2430" y="3468"/>
                        <a:ext cx="62" cy="68"/>
                      </a:xfrm>
                      <a:custGeom>
                        <a:avLst/>
                        <a:gdLst>
                          <a:gd name="T0" fmla="*/ 0 w 616"/>
                          <a:gd name="T1" fmla="*/ 68 h 339"/>
                          <a:gd name="T2" fmla="*/ 32 w 616"/>
                          <a:gd name="T3" fmla="*/ 0 h 339"/>
                          <a:gd name="T4" fmla="*/ 62 w 616"/>
                          <a:gd name="T5" fmla="*/ 67 h 339"/>
                          <a:gd name="T6" fmla="*/ 0 60000 65536"/>
                          <a:gd name="T7" fmla="*/ 0 60000 65536"/>
                          <a:gd name="T8" fmla="*/ 0 60000 65536"/>
                          <a:gd name="T9" fmla="*/ 0 w 616"/>
                          <a:gd name="T10" fmla="*/ 0 h 339"/>
                          <a:gd name="T11" fmla="*/ 616 w 616"/>
                          <a:gd name="T12" fmla="*/ 339 h 339"/>
                        </a:gdLst>
                        <a:ahLst/>
                        <a:cxnLst>
                          <a:cxn ang="T6">
                            <a:pos x="T0" y="T1"/>
                          </a:cxn>
                          <a:cxn ang="T7">
                            <a:pos x="T2" y="T3"/>
                          </a:cxn>
                          <a:cxn ang="T8">
                            <a:pos x="T4" y="T5"/>
                          </a:cxn>
                        </a:cxnLst>
                        <a:rect l="T9" t="T10" r="T11" b="T12"/>
                        <a:pathLst>
                          <a:path w="616" h="339">
                            <a:moveTo>
                              <a:pt x="0" y="339"/>
                            </a:moveTo>
                            <a:cubicBezTo>
                              <a:pt x="52" y="282"/>
                              <a:pt x="210" y="0"/>
                              <a:pt x="313" y="0"/>
                            </a:cubicBezTo>
                            <a:cubicBezTo>
                              <a:pt x="416" y="0"/>
                              <a:pt x="553" y="266"/>
                              <a:pt x="616" y="336"/>
                            </a:cubicBezTo>
                          </a:path>
                        </a:pathLst>
                      </a:cu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581" name="Freeform 1490"/>
                      <p:cNvSpPr>
                        <a:spLocks noChangeAspect="1"/>
                      </p:cNvSpPr>
                      <p:nvPr/>
                    </p:nvSpPr>
                    <p:spPr bwMode="auto">
                      <a:xfrm>
                        <a:off x="2385" y="3393"/>
                        <a:ext cx="40" cy="62"/>
                      </a:xfrm>
                      <a:custGeom>
                        <a:avLst/>
                        <a:gdLst>
                          <a:gd name="T0" fmla="*/ 0 w 616"/>
                          <a:gd name="T1" fmla="*/ 62 h 339"/>
                          <a:gd name="T2" fmla="*/ 20 w 616"/>
                          <a:gd name="T3" fmla="*/ 0 h 339"/>
                          <a:gd name="T4" fmla="*/ 40 w 616"/>
                          <a:gd name="T5" fmla="*/ 61 h 339"/>
                          <a:gd name="T6" fmla="*/ 0 60000 65536"/>
                          <a:gd name="T7" fmla="*/ 0 60000 65536"/>
                          <a:gd name="T8" fmla="*/ 0 60000 65536"/>
                          <a:gd name="T9" fmla="*/ 0 w 616"/>
                          <a:gd name="T10" fmla="*/ 0 h 339"/>
                          <a:gd name="T11" fmla="*/ 616 w 616"/>
                          <a:gd name="T12" fmla="*/ 339 h 339"/>
                        </a:gdLst>
                        <a:ahLst/>
                        <a:cxnLst>
                          <a:cxn ang="T6">
                            <a:pos x="T0" y="T1"/>
                          </a:cxn>
                          <a:cxn ang="T7">
                            <a:pos x="T2" y="T3"/>
                          </a:cxn>
                          <a:cxn ang="T8">
                            <a:pos x="T4" y="T5"/>
                          </a:cxn>
                        </a:cxnLst>
                        <a:rect l="T9" t="T10" r="T11" b="T12"/>
                        <a:pathLst>
                          <a:path w="616" h="339">
                            <a:moveTo>
                              <a:pt x="0" y="339"/>
                            </a:moveTo>
                            <a:cubicBezTo>
                              <a:pt x="52" y="282"/>
                              <a:pt x="210" y="0"/>
                              <a:pt x="313" y="0"/>
                            </a:cubicBezTo>
                            <a:cubicBezTo>
                              <a:pt x="416" y="0"/>
                              <a:pt x="553" y="266"/>
                              <a:pt x="616" y="336"/>
                            </a:cubicBezTo>
                          </a:path>
                        </a:pathLst>
                      </a:cu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rot="10800000"/>
                      <a:lstStyle/>
                      <a:p>
                        <a:endParaRPr lang="zh-CN" altLang="en-US">
                          <a:latin typeface="微软雅黑" panose="020B0503020204020204" pitchFamily="34" charset="-122"/>
                          <a:ea typeface="微软雅黑" panose="020B0503020204020204" pitchFamily="34" charset="-122"/>
                        </a:endParaRPr>
                      </a:p>
                    </p:txBody>
                  </p:sp>
                  <p:sp>
                    <p:nvSpPr>
                      <p:cNvPr id="582" name="Freeform 1491"/>
                      <p:cNvSpPr>
                        <a:spLocks noChangeAspect="1"/>
                      </p:cNvSpPr>
                      <p:nvPr/>
                    </p:nvSpPr>
                    <p:spPr bwMode="auto">
                      <a:xfrm>
                        <a:off x="2490" y="3423"/>
                        <a:ext cx="40" cy="62"/>
                      </a:xfrm>
                      <a:custGeom>
                        <a:avLst/>
                        <a:gdLst>
                          <a:gd name="T0" fmla="*/ 0 w 616"/>
                          <a:gd name="T1" fmla="*/ 62 h 339"/>
                          <a:gd name="T2" fmla="*/ 20 w 616"/>
                          <a:gd name="T3" fmla="*/ 0 h 339"/>
                          <a:gd name="T4" fmla="*/ 40 w 616"/>
                          <a:gd name="T5" fmla="*/ 61 h 339"/>
                          <a:gd name="T6" fmla="*/ 0 60000 65536"/>
                          <a:gd name="T7" fmla="*/ 0 60000 65536"/>
                          <a:gd name="T8" fmla="*/ 0 60000 65536"/>
                          <a:gd name="T9" fmla="*/ 0 w 616"/>
                          <a:gd name="T10" fmla="*/ 0 h 339"/>
                          <a:gd name="T11" fmla="*/ 616 w 616"/>
                          <a:gd name="T12" fmla="*/ 339 h 339"/>
                        </a:gdLst>
                        <a:ahLst/>
                        <a:cxnLst>
                          <a:cxn ang="T6">
                            <a:pos x="T0" y="T1"/>
                          </a:cxn>
                          <a:cxn ang="T7">
                            <a:pos x="T2" y="T3"/>
                          </a:cxn>
                          <a:cxn ang="T8">
                            <a:pos x="T4" y="T5"/>
                          </a:cxn>
                        </a:cxnLst>
                        <a:rect l="T9" t="T10" r="T11" b="T12"/>
                        <a:pathLst>
                          <a:path w="616" h="339">
                            <a:moveTo>
                              <a:pt x="0" y="339"/>
                            </a:moveTo>
                            <a:cubicBezTo>
                              <a:pt x="52" y="282"/>
                              <a:pt x="210" y="0"/>
                              <a:pt x="313" y="0"/>
                            </a:cubicBezTo>
                            <a:cubicBezTo>
                              <a:pt x="416" y="0"/>
                              <a:pt x="553" y="266"/>
                              <a:pt x="616" y="336"/>
                            </a:cubicBezTo>
                          </a:path>
                        </a:pathLst>
                      </a:cu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rot="10800000"/>
                      <a:lstStyle/>
                      <a:p>
                        <a:endParaRPr lang="zh-CN" altLang="en-US">
                          <a:latin typeface="微软雅黑" panose="020B0503020204020204" pitchFamily="34" charset="-122"/>
                          <a:ea typeface="微软雅黑" panose="020B0503020204020204" pitchFamily="34" charset="-122"/>
                        </a:endParaRPr>
                      </a:p>
                    </p:txBody>
                  </p:sp>
                  <p:sp>
                    <p:nvSpPr>
                      <p:cNvPr id="583" name="Freeform 1492"/>
                      <p:cNvSpPr>
                        <a:spLocks noChangeAspect="1"/>
                      </p:cNvSpPr>
                      <p:nvPr/>
                    </p:nvSpPr>
                    <p:spPr bwMode="auto">
                      <a:xfrm flipV="1">
                        <a:off x="2535" y="3498"/>
                        <a:ext cx="62" cy="68"/>
                      </a:xfrm>
                      <a:custGeom>
                        <a:avLst/>
                        <a:gdLst>
                          <a:gd name="T0" fmla="*/ 0 w 616"/>
                          <a:gd name="T1" fmla="*/ 68 h 339"/>
                          <a:gd name="T2" fmla="*/ 32 w 616"/>
                          <a:gd name="T3" fmla="*/ 0 h 339"/>
                          <a:gd name="T4" fmla="*/ 62 w 616"/>
                          <a:gd name="T5" fmla="*/ 67 h 339"/>
                          <a:gd name="T6" fmla="*/ 0 60000 65536"/>
                          <a:gd name="T7" fmla="*/ 0 60000 65536"/>
                          <a:gd name="T8" fmla="*/ 0 60000 65536"/>
                          <a:gd name="T9" fmla="*/ 0 w 616"/>
                          <a:gd name="T10" fmla="*/ 0 h 339"/>
                          <a:gd name="T11" fmla="*/ 616 w 616"/>
                          <a:gd name="T12" fmla="*/ 339 h 339"/>
                        </a:gdLst>
                        <a:ahLst/>
                        <a:cxnLst>
                          <a:cxn ang="T6">
                            <a:pos x="T0" y="T1"/>
                          </a:cxn>
                          <a:cxn ang="T7">
                            <a:pos x="T2" y="T3"/>
                          </a:cxn>
                          <a:cxn ang="T8">
                            <a:pos x="T4" y="T5"/>
                          </a:cxn>
                        </a:cxnLst>
                        <a:rect l="T9" t="T10" r="T11" b="T12"/>
                        <a:pathLst>
                          <a:path w="616" h="339">
                            <a:moveTo>
                              <a:pt x="0" y="339"/>
                            </a:moveTo>
                            <a:cubicBezTo>
                              <a:pt x="52" y="282"/>
                              <a:pt x="210" y="0"/>
                              <a:pt x="313" y="0"/>
                            </a:cubicBezTo>
                            <a:cubicBezTo>
                              <a:pt x="416" y="0"/>
                              <a:pt x="553" y="266"/>
                              <a:pt x="616" y="336"/>
                            </a:cubicBezTo>
                          </a:path>
                        </a:pathLst>
                      </a:cu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grpSp>
                <p:grpSp>
                  <p:nvGrpSpPr>
                    <p:cNvPr id="574" name="Group 1493"/>
                    <p:cNvGrpSpPr>
                      <a:grpSpLocks noChangeAspect="1"/>
                    </p:cNvGrpSpPr>
                    <p:nvPr/>
                  </p:nvGrpSpPr>
                  <p:grpSpPr bwMode="auto">
                    <a:xfrm rot="-715361">
                      <a:off x="2595" y="3408"/>
                      <a:ext cx="212" cy="173"/>
                      <a:chOff x="2865" y="3873"/>
                      <a:chExt cx="212" cy="173"/>
                    </a:xfrm>
                  </p:grpSpPr>
                  <p:sp>
                    <p:nvSpPr>
                      <p:cNvPr id="575" name="Freeform 1494"/>
                      <p:cNvSpPr>
                        <a:spLocks noChangeAspect="1"/>
                      </p:cNvSpPr>
                      <p:nvPr/>
                    </p:nvSpPr>
                    <p:spPr bwMode="auto">
                      <a:xfrm flipV="1">
                        <a:off x="2910" y="3948"/>
                        <a:ext cx="62" cy="68"/>
                      </a:xfrm>
                      <a:custGeom>
                        <a:avLst/>
                        <a:gdLst>
                          <a:gd name="T0" fmla="*/ 0 w 616"/>
                          <a:gd name="T1" fmla="*/ 68 h 339"/>
                          <a:gd name="T2" fmla="*/ 32 w 616"/>
                          <a:gd name="T3" fmla="*/ 0 h 339"/>
                          <a:gd name="T4" fmla="*/ 62 w 616"/>
                          <a:gd name="T5" fmla="*/ 67 h 339"/>
                          <a:gd name="T6" fmla="*/ 0 60000 65536"/>
                          <a:gd name="T7" fmla="*/ 0 60000 65536"/>
                          <a:gd name="T8" fmla="*/ 0 60000 65536"/>
                          <a:gd name="T9" fmla="*/ 0 w 616"/>
                          <a:gd name="T10" fmla="*/ 0 h 339"/>
                          <a:gd name="T11" fmla="*/ 616 w 616"/>
                          <a:gd name="T12" fmla="*/ 339 h 339"/>
                        </a:gdLst>
                        <a:ahLst/>
                        <a:cxnLst>
                          <a:cxn ang="T6">
                            <a:pos x="T0" y="T1"/>
                          </a:cxn>
                          <a:cxn ang="T7">
                            <a:pos x="T2" y="T3"/>
                          </a:cxn>
                          <a:cxn ang="T8">
                            <a:pos x="T4" y="T5"/>
                          </a:cxn>
                        </a:cxnLst>
                        <a:rect l="T9" t="T10" r="T11" b="T12"/>
                        <a:pathLst>
                          <a:path w="616" h="339">
                            <a:moveTo>
                              <a:pt x="0" y="339"/>
                            </a:moveTo>
                            <a:cubicBezTo>
                              <a:pt x="52" y="282"/>
                              <a:pt x="210" y="0"/>
                              <a:pt x="313" y="0"/>
                            </a:cubicBezTo>
                            <a:cubicBezTo>
                              <a:pt x="416" y="0"/>
                              <a:pt x="553" y="266"/>
                              <a:pt x="616" y="336"/>
                            </a:cubicBezTo>
                          </a:path>
                        </a:pathLst>
                      </a:cu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576" name="Freeform 1495"/>
                      <p:cNvSpPr>
                        <a:spLocks noChangeAspect="1"/>
                      </p:cNvSpPr>
                      <p:nvPr/>
                    </p:nvSpPr>
                    <p:spPr bwMode="auto">
                      <a:xfrm>
                        <a:off x="2865" y="3873"/>
                        <a:ext cx="40" cy="62"/>
                      </a:xfrm>
                      <a:custGeom>
                        <a:avLst/>
                        <a:gdLst>
                          <a:gd name="T0" fmla="*/ 0 w 616"/>
                          <a:gd name="T1" fmla="*/ 62 h 339"/>
                          <a:gd name="T2" fmla="*/ 20 w 616"/>
                          <a:gd name="T3" fmla="*/ 0 h 339"/>
                          <a:gd name="T4" fmla="*/ 40 w 616"/>
                          <a:gd name="T5" fmla="*/ 61 h 339"/>
                          <a:gd name="T6" fmla="*/ 0 60000 65536"/>
                          <a:gd name="T7" fmla="*/ 0 60000 65536"/>
                          <a:gd name="T8" fmla="*/ 0 60000 65536"/>
                          <a:gd name="T9" fmla="*/ 0 w 616"/>
                          <a:gd name="T10" fmla="*/ 0 h 339"/>
                          <a:gd name="T11" fmla="*/ 616 w 616"/>
                          <a:gd name="T12" fmla="*/ 339 h 339"/>
                        </a:gdLst>
                        <a:ahLst/>
                        <a:cxnLst>
                          <a:cxn ang="T6">
                            <a:pos x="T0" y="T1"/>
                          </a:cxn>
                          <a:cxn ang="T7">
                            <a:pos x="T2" y="T3"/>
                          </a:cxn>
                          <a:cxn ang="T8">
                            <a:pos x="T4" y="T5"/>
                          </a:cxn>
                        </a:cxnLst>
                        <a:rect l="T9" t="T10" r="T11" b="T12"/>
                        <a:pathLst>
                          <a:path w="616" h="339">
                            <a:moveTo>
                              <a:pt x="0" y="339"/>
                            </a:moveTo>
                            <a:cubicBezTo>
                              <a:pt x="52" y="282"/>
                              <a:pt x="210" y="0"/>
                              <a:pt x="313" y="0"/>
                            </a:cubicBezTo>
                            <a:cubicBezTo>
                              <a:pt x="416" y="0"/>
                              <a:pt x="553" y="266"/>
                              <a:pt x="616" y="336"/>
                            </a:cubicBezTo>
                          </a:path>
                        </a:pathLst>
                      </a:cu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rot="10800000"/>
                      <a:lstStyle/>
                      <a:p>
                        <a:endParaRPr lang="zh-CN" altLang="en-US">
                          <a:latin typeface="微软雅黑" panose="020B0503020204020204" pitchFamily="34" charset="-122"/>
                          <a:ea typeface="微软雅黑" panose="020B0503020204020204" pitchFamily="34" charset="-122"/>
                        </a:endParaRPr>
                      </a:p>
                    </p:txBody>
                  </p:sp>
                  <p:sp>
                    <p:nvSpPr>
                      <p:cNvPr id="577" name="Freeform 1496"/>
                      <p:cNvSpPr>
                        <a:spLocks noChangeAspect="1"/>
                      </p:cNvSpPr>
                      <p:nvPr/>
                    </p:nvSpPr>
                    <p:spPr bwMode="auto">
                      <a:xfrm>
                        <a:off x="2970" y="3903"/>
                        <a:ext cx="40" cy="62"/>
                      </a:xfrm>
                      <a:custGeom>
                        <a:avLst/>
                        <a:gdLst>
                          <a:gd name="T0" fmla="*/ 0 w 616"/>
                          <a:gd name="T1" fmla="*/ 62 h 339"/>
                          <a:gd name="T2" fmla="*/ 20 w 616"/>
                          <a:gd name="T3" fmla="*/ 0 h 339"/>
                          <a:gd name="T4" fmla="*/ 40 w 616"/>
                          <a:gd name="T5" fmla="*/ 61 h 339"/>
                          <a:gd name="T6" fmla="*/ 0 60000 65536"/>
                          <a:gd name="T7" fmla="*/ 0 60000 65536"/>
                          <a:gd name="T8" fmla="*/ 0 60000 65536"/>
                          <a:gd name="T9" fmla="*/ 0 w 616"/>
                          <a:gd name="T10" fmla="*/ 0 h 339"/>
                          <a:gd name="T11" fmla="*/ 616 w 616"/>
                          <a:gd name="T12" fmla="*/ 339 h 339"/>
                        </a:gdLst>
                        <a:ahLst/>
                        <a:cxnLst>
                          <a:cxn ang="T6">
                            <a:pos x="T0" y="T1"/>
                          </a:cxn>
                          <a:cxn ang="T7">
                            <a:pos x="T2" y="T3"/>
                          </a:cxn>
                          <a:cxn ang="T8">
                            <a:pos x="T4" y="T5"/>
                          </a:cxn>
                        </a:cxnLst>
                        <a:rect l="T9" t="T10" r="T11" b="T12"/>
                        <a:pathLst>
                          <a:path w="616" h="339">
                            <a:moveTo>
                              <a:pt x="0" y="339"/>
                            </a:moveTo>
                            <a:cubicBezTo>
                              <a:pt x="52" y="282"/>
                              <a:pt x="210" y="0"/>
                              <a:pt x="313" y="0"/>
                            </a:cubicBezTo>
                            <a:cubicBezTo>
                              <a:pt x="416" y="0"/>
                              <a:pt x="553" y="266"/>
                              <a:pt x="616" y="336"/>
                            </a:cubicBezTo>
                          </a:path>
                        </a:pathLst>
                      </a:cu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rot="10800000"/>
                      <a:lstStyle/>
                      <a:p>
                        <a:endParaRPr lang="zh-CN" altLang="en-US">
                          <a:latin typeface="微软雅黑" panose="020B0503020204020204" pitchFamily="34" charset="-122"/>
                          <a:ea typeface="微软雅黑" panose="020B0503020204020204" pitchFamily="34" charset="-122"/>
                        </a:endParaRPr>
                      </a:p>
                    </p:txBody>
                  </p:sp>
                  <p:sp>
                    <p:nvSpPr>
                      <p:cNvPr id="578" name="Freeform 1497"/>
                      <p:cNvSpPr>
                        <a:spLocks noChangeAspect="1"/>
                      </p:cNvSpPr>
                      <p:nvPr/>
                    </p:nvSpPr>
                    <p:spPr bwMode="auto">
                      <a:xfrm flipV="1">
                        <a:off x="3015" y="3978"/>
                        <a:ext cx="62" cy="68"/>
                      </a:xfrm>
                      <a:custGeom>
                        <a:avLst/>
                        <a:gdLst>
                          <a:gd name="T0" fmla="*/ 0 w 616"/>
                          <a:gd name="T1" fmla="*/ 68 h 339"/>
                          <a:gd name="T2" fmla="*/ 32 w 616"/>
                          <a:gd name="T3" fmla="*/ 0 h 339"/>
                          <a:gd name="T4" fmla="*/ 62 w 616"/>
                          <a:gd name="T5" fmla="*/ 67 h 339"/>
                          <a:gd name="T6" fmla="*/ 0 60000 65536"/>
                          <a:gd name="T7" fmla="*/ 0 60000 65536"/>
                          <a:gd name="T8" fmla="*/ 0 60000 65536"/>
                          <a:gd name="T9" fmla="*/ 0 w 616"/>
                          <a:gd name="T10" fmla="*/ 0 h 339"/>
                          <a:gd name="T11" fmla="*/ 616 w 616"/>
                          <a:gd name="T12" fmla="*/ 339 h 339"/>
                        </a:gdLst>
                        <a:ahLst/>
                        <a:cxnLst>
                          <a:cxn ang="T6">
                            <a:pos x="T0" y="T1"/>
                          </a:cxn>
                          <a:cxn ang="T7">
                            <a:pos x="T2" y="T3"/>
                          </a:cxn>
                          <a:cxn ang="T8">
                            <a:pos x="T4" y="T5"/>
                          </a:cxn>
                        </a:cxnLst>
                        <a:rect l="T9" t="T10" r="T11" b="T12"/>
                        <a:pathLst>
                          <a:path w="616" h="339">
                            <a:moveTo>
                              <a:pt x="0" y="339"/>
                            </a:moveTo>
                            <a:cubicBezTo>
                              <a:pt x="52" y="282"/>
                              <a:pt x="210" y="0"/>
                              <a:pt x="313" y="0"/>
                            </a:cubicBezTo>
                            <a:cubicBezTo>
                              <a:pt x="416" y="0"/>
                              <a:pt x="553" y="266"/>
                              <a:pt x="616" y="336"/>
                            </a:cubicBezTo>
                          </a:path>
                        </a:pathLst>
                      </a:cu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grpSp>
              </p:grpSp>
            </p:grpSp>
            <p:grpSp>
              <p:nvGrpSpPr>
                <p:cNvPr id="531" name="Group 1498"/>
                <p:cNvGrpSpPr>
                  <a:grpSpLocks/>
                </p:cNvGrpSpPr>
                <p:nvPr/>
              </p:nvGrpSpPr>
              <p:grpSpPr bwMode="auto">
                <a:xfrm rot="-180767">
                  <a:off x="4742" y="3579"/>
                  <a:ext cx="589" cy="91"/>
                  <a:chOff x="2340" y="3393"/>
                  <a:chExt cx="1472" cy="227"/>
                </a:xfrm>
              </p:grpSpPr>
              <p:grpSp>
                <p:nvGrpSpPr>
                  <p:cNvPr id="533" name="Group 1499"/>
                  <p:cNvGrpSpPr>
                    <a:grpSpLocks/>
                  </p:cNvGrpSpPr>
                  <p:nvPr/>
                </p:nvGrpSpPr>
                <p:grpSpPr bwMode="auto">
                  <a:xfrm rot="-454711">
                    <a:off x="3300" y="3432"/>
                    <a:ext cx="257" cy="173"/>
                    <a:chOff x="2340" y="3393"/>
                    <a:chExt cx="257" cy="173"/>
                  </a:xfrm>
                </p:grpSpPr>
                <p:sp>
                  <p:nvSpPr>
                    <p:cNvPr id="564" name="Freeform 1500"/>
                    <p:cNvSpPr>
                      <a:spLocks noChangeAspect="1"/>
                    </p:cNvSpPr>
                    <p:nvPr/>
                  </p:nvSpPr>
                  <p:spPr bwMode="auto">
                    <a:xfrm flipV="1">
                      <a:off x="2340" y="3468"/>
                      <a:ext cx="40" cy="79"/>
                    </a:xfrm>
                    <a:custGeom>
                      <a:avLst/>
                      <a:gdLst>
                        <a:gd name="T0" fmla="*/ 0 w 616"/>
                        <a:gd name="T1" fmla="*/ 79 h 339"/>
                        <a:gd name="T2" fmla="*/ 20 w 616"/>
                        <a:gd name="T3" fmla="*/ 0 h 339"/>
                        <a:gd name="T4" fmla="*/ 40 w 616"/>
                        <a:gd name="T5" fmla="*/ 78 h 339"/>
                        <a:gd name="T6" fmla="*/ 0 60000 65536"/>
                        <a:gd name="T7" fmla="*/ 0 60000 65536"/>
                        <a:gd name="T8" fmla="*/ 0 60000 65536"/>
                        <a:gd name="T9" fmla="*/ 0 w 616"/>
                        <a:gd name="T10" fmla="*/ 0 h 339"/>
                        <a:gd name="T11" fmla="*/ 616 w 616"/>
                        <a:gd name="T12" fmla="*/ 339 h 339"/>
                      </a:gdLst>
                      <a:ahLst/>
                      <a:cxnLst>
                        <a:cxn ang="T6">
                          <a:pos x="T0" y="T1"/>
                        </a:cxn>
                        <a:cxn ang="T7">
                          <a:pos x="T2" y="T3"/>
                        </a:cxn>
                        <a:cxn ang="T8">
                          <a:pos x="T4" y="T5"/>
                        </a:cxn>
                      </a:cxnLst>
                      <a:rect l="T9" t="T10" r="T11" b="T12"/>
                      <a:pathLst>
                        <a:path w="616" h="339">
                          <a:moveTo>
                            <a:pt x="0" y="339"/>
                          </a:moveTo>
                          <a:cubicBezTo>
                            <a:pt x="52" y="282"/>
                            <a:pt x="210" y="0"/>
                            <a:pt x="313" y="0"/>
                          </a:cubicBezTo>
                          <a:cubicBezTo>
                            <a:pt x="416" y="0"/>
                            <a:pt x="553" y="266"/>
                            <a:pt x="616" y="336"/>
                          </a:cubicBezTo>
                        </a:path>
                      </a:pathLst>
                    </a:cu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rot="10800000"/>
                    <a:lstStyle/>
                    <a:p>
                      <a:endParaRPr lang="zh-CN" altLang="en-US">
                        <a:latin typeface="微软雅黑" panose="020B0503020204020204" pitchFamily="34" charset="-122"/>
                        <a:ea typeface="微软雅黑" panose="020B0503020204020204" pitchFamily="34" charset="-122"/>
                      </a:endParaRPr>
                    </a:p>
                  </p:txBody>
                </p:sp>
                <p:sp>
                  <p:nvSpPr>
                    <p:cNvPr id="565" name="Freeform 1501"/>
                    <p:cNvSpPr>
                      <a:spLocks/>
                    </p:cNvSpPr>
                    <p:nvPr/>
                  </p:nvSpPr>
                  <p:spPr bwMode="auto">
                    <a:xfrm flipV="1">
                      <a:off x="2430" y="3468"/>
                      <a:ext cx="62" cy="68"/>
                    </a:xfrm>
                    <a:custGeom>
                      <a:avLst/>
                      <a:gdLst>
                        <a:gd name="T0" fmla="*/ 0 w 616"/>
                        <a:gd name="T1" fmla="*/ 68 h 339"/>
                        <a:gd name="T2" fmla="*/ 32 w 616"/>
                        <a:gd name="T3" fmla="*/ 0 h 339"/>
                        <a:gd name="T4" fmla="*/ 62 w 616"/>
                        <a:gd name="T5" fmla="*/ 67 h 339"/>
                        <a:gd name="T6" fmla="*/ 0 60000 65536"/>
                        <a:gd name="T7" fmla="*/ 0 60000 65536"/>
                        <a:gd name="T8" fmla="*/ 0 60000 65536"/>
                        <a:gd name="T9" fmla="*/ 0 w 616"/>
                        <a:gd name="T10" fmla="*/ 0 h 339"/>
                        <a:gd name="T11" fmla="*/ 616 w 616"/>
                        <a:gd name="T12" fmla="*/ 339 h 339"/>
                      </a:gdLst>
                      <a:ahLst/>
                      <a:cxnLst>
                        <a:cxn ang="T6">
                          <a:pos x="T0" y="T1"/>
                        </a:cxn>
                        <a:cxn ang="T7">
                          <a:pos x="T2" y="T3"/>
                        </a:cxn>
                        <a:cxn ang="T8">
                          <a:pos x="T4" y="T5"/>
                        </a:cxn>
                      </a:cxnLst>
                      <a:rect l="T9" t="T10" r="T11" b="T12"/>
                      <a:pathLst>
                        <a:path w="616" h="339">
                          <a:moveTo>
                            <a:pt x="0" y="339"/>
                          </a:moveTo>
                          <a:cubicBezTo>
                            <a:pt x="52" y="282"/>
                            <a:pt x="210" y="0"/>
                            <a:pt x="313" y="0"/>
                          </a:cubicBezTo>
                          <a:cubicBezTo>
                            <a:pt x="416" y="0"/>
                            <a:pt x="553" y="266"/>
                            <a:pt x="616" y="336"/>
                          </a:cubicBezTo>
                        </a:path>
                      </a:pathLst>
                    </a:cu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rot="10800000"/>
                    <a:lstStyle/>
                    <a:p>
                      <a:endParaRPr lang="zh-CN" altLang="en-US">
                        <a:latin typeface="微软雅黑" panose="020B0503020204020204" pitchFamily="34" charset="-122"/>
                        <a:ea typeface="微软雅黑" panose="020B0503020204020204" pitchFamily="34" charset="-122"/>
                      </a:endParaRPr>
                    </a:p>
                  </p:txBody>
                </p:sp>
                <p:sp>
                  <p:nvSpPr>
                    <p:cNvPr id="566" name="Freeform 1502"/>
                    <p:cNvSpPr>
                      <a:spLocks noChangeAspect="1"/>
                    </p:cNvSpPr>
                    <p:nvPr/>
                  </p:nvSpPr>
                  <p:spPr bwMode="auto">
                    <a:xfrm>
                      <a:off x="2385" y="3393"/>
                      <a:ext cx="40" cy="62"/>
                    </a:xfrm>
                    <a:custGeom>
                      <a:avLst/>
                      <a:gdLst>
                        <a:gd name="T0" fmla="*/ 0 w 616"/>
                        <a:gd name="T1" fmla="*/ 62 h 339"/>
                        <a:gd name="T2" fmla="*/ 20 w 616"/>
                        <a:gd name="T3" fmla="*/ 0 h 339"/>
                        <a:gd name="T4" fmla="*/ 40 w 616"/>
                        <a:gd name="T5" fmla="*/ 61 h 339"/>
                        <a:gd name="T6" fmla="*/ 0 60000 65536"/>
                        <a:gd name="T7" fmla="*/ 0 60000 65536"/>
                        <a:gd name="T8" fmla="*/ 0 60000 65536"/>
                        <a:gd name="T9" fmla="*/ 0 w 616"/>
                        <a:gd name="T10" fmla="*/ 0 h 339"/>
                        <a:gd name="T11" fmla="*/ 616 w 616"/>
                        <a:gd name="T12" fmla="*/ 339 h 339"/>
                      </a:gdLst>
                      <a:ahLst/>
                      <a:cxnLst>
                        <a:cxn ang="T6">
                          <a:pos x="T0" y="T1"/>
                        </a:cxn>
                        <a:cxn ang="T7">
                          <a:pos x="T2" y="T3"/>
                        </a:cxn>
                        <a:cxn ang="T8">
                          <a:pos x="T4" y="T5"/>
                        </a:cxn>
                      </a:cxnLst>
                      <a:rect l="T9" t="T10" r="T11" b="T12"/>
                      <a:pathLst>
                        <a:path w="616" h="339">
                          <a:moveTo>
                            <a:pt x="0" y="339"/>
                          </a:moveTo>
                          <a:cubicBezTo>
                            <a:pt x="52" y="282"/>
                            <a:pt x="210" y="0"/>
                            <a:pt x="313" y="0"/>
                          </a:cubicBezTo>
                          <a:cubicBezTo>
                            <a:pt x="416" y="0"/>
                            <a:pt x="553" y="266"/>
                            <a:pt x="616" y="336"/>
                          </a:cubicBezTo>
                        </a:path>
                      </a:pathLst>
                    </a:cu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567" name="Freeform 1503"/>
                    <p:cNvSpPr>
                      <a:spLocks noChangeAspect="1"/>
                    </p:cNvSpPr>
                    <p:nvPr/>
                  </p:nvSpPr>
                  <p:spPr bwMode="auto">
                    <a:xfrm>
                      <a:off x="2490" y="3423"/>
                      <a:ext cx="40" cy="62"/>
                    </a:xfrm>
                    <a:custGeom>
                      <a:avLst/>
                      <a:gdLst>
                        <a:gd name="T0" fmla="*/ 0 w 616"/>
                        <a:gd name="T1" fmla="*/ 62 h 339"/>
                        <a:gd name="T2" fmla="*/ 20 w 616"/>
                        <a:gd name="T3" fmla="*/ 0 h 339"/>
                        <a:gd name="T4" fmla="*/ 40 w 616"/>
                        <a:gd name="T5" fmla="*/ 61 h 339"/>
                        <a:gd name="T6" fmla="*/ 0 60000 65536"/>
                        <a:gd name="T7" fmla="*/ 0 60000 65536"/>
                        <a:gd name="T8" fmla="*/ 0 60000 65536"/>
                        <a:gd name="T9" fmla="*/ 0 w 616"/>
                        <a:gd name="T10" fmla="*/ 0 h 339"/>
                        <a:gd name="T11" fmla="*/ 616 w 616"/>
                        <a:gd name="T12" fmla="*/ 339 h 339"/>
                      </a:gdLst>
                      <a:ahLst/>
                      <a:cxnLst>
                        <a:cxn ang="T6">
                          <a:pos x="T0" y="T1"/>
                        </a:cxn>
                        <a:cxn ang="T7">
                          <a:pos x="T2" y="T3"/>
                        </a:cxn>
                        <a:cxn ang="T8">
                          <a:pos x="T4" y="T5"/>
                        </a:cxn>
                      </a:cxnLst>
                      <a:rect l="T9" t="T10" r="T11" b="T12"/>
                      <a:pathLst>
                        <a:path w="616" h="339">
                          <a:moveTo>
                            <a:pt x="0" y="339"/>
                          </a:moveTo>
                          <a:cubicBezTo>
                            <a:pt x="52" y="282"/>
                            <a:pt x="210" y="0"/>
                            <a:pt x="313" y="0"/>
                          </a:cubicBezTo>
                          <a:cubicBezTo>
                            <a:pt x="416" y="0"/>
                            <a:pt x="553" y="266"/>
                            <a:pt x="616" y="336"/>
                          </a:cubicBezTo>
                        </a:path>
                      </a:pathLst>
                    </a:cu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568" name="Freeform 1504"/>
                    <p:cNvSpPr>
                      <a:spLocks/>
                    </p:cNvSpPr>
                    <p:nvPr/>
                  </p:nvSpPr>
                  <p:spPr bwMode="auto">
                    <a:xfrm flipV="1">
                      <a:off x="2535" y="3498"/>
                      <a:ext cx="62" cy="68"/>
                    </a:xfrm>
                    <a:custGeom>
                      <a:avLst/>
                      <a:gdLst>
                        <a:gd name="T0" fmla="*/ 0 w 616"/>
                        <a:gd name="T1" fmla="*/ 68 h 339"/>
                        <a:gd name="T2" fmla="*/ 32 w 616"/>
                        <a:gd name="T3" fmla="*/ 0 h 339"/>
                        <a:gd name="T4" fmla="*/ 62 w 616"/>
                        <a:gd name="T5" fmla="*/ 67 h 339"/>
                        <a:gd name="T6" fmla="*/ 0 60000 65536"/>
                        <a:gd name="T7" fmla="*/ 0 60000 65536"/>
                        <a:gd name="T8" fmla="*/ 0 60000 65536"/>
                        <a:gd name="T9" fmla="*/ 0 w 616"/>
                        <a:gd name="T10" fmla="*/ 0 h 339"/>
                        <a:gd name="T11" fmla="*/ 616 w 616"/>
                        <a:gd name="T12" fmla="*/ 339 h 339"/>
                      </a:gdLst>
                      <a:ahLst/>
                      <a:cxnLst>
                        <a:cxn ang="T6">
                          <a:pos x="T0" y="T1"/>
                        </a:cxn>
                        <a:cxn ang="T7">
                          <a:pos x="T2" y="T3"/>
                        </a:cxn>
                        <a:cxn ang="T8">
                          <a:pos x="T4" y="T5"/>
                        </a:cxn>
                      </a:cxnLst>
                      <a:rect l="T9" t="T10" r="T11" b="T12"/>
                      <a:pathLst>
                        <a:path w="616" h="339">
                          <a:moveTo>
                            <a:pt x="0" y="339"/>
                          </a:moveTo>
                          <a:cubicBezTo>
                            <a:pt x="52" y="282"/>
                            <a:pt x="210" y="0"/>
                            <a:pt x="313" y="0"/>
                          </a:cubicBezTo>
                          <a:cubicBezTo>
                            <a:pt x="416" y="0"/>
                            <a:pt x="553" y="266"/>
                            <a:pt x="616" y="336"/>
                          </a:cubicBezTo>
                        </a:path>
                      </a:pathLst>
                    </a:cu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rot="10800000"/>
                    <a:lstStyle/>
                    <a:p>
                      <a:endParaRPr lang="zh-CN" altLang="en-US">
                        <a:latin typeface="微软雅黑" panose="020B0503020204020204" pitchFamily="34" charset="-122"/>
                        <a:ea typeface="微软雅黑" panose="020B0503020204020204" pitchFamily="34" charset="-122"/>
                      </a:endParaRPr>
                    </a:p>
                  </p:txBody>
                </p:sp>
              </p:grpSp>
              <p:grpSp>
                <p:nvGrpSpPr>
                  <p:cNvPr id="534" name="Group 1505"/>
                  <p:cNvGrpSpPr>
                    <a:grpSpLocks/>
                  </p:cNvGrpSpPr>
                  <p:nvPr/>
                </p:nvGrpSpPr>
                <p:grpSpPr bwMode="auto">
                  <a:xfrm>
                    <a:off x="2340" y="3393"/>
                    <a:ext cx="467" cy="188"/>
                    <a:chOff x="2340" y="3393"/>
                    <a:chExt cx="467" cy="188"/>
                  </a:xfrm>
                </p:grpSpPr>
                <p:grpSp>
                  <p:nvGrpSpPr>
                    <p:cNvPr id="553" name="Group 1506"/>
                    <p:cNvGrpSpPr>
                      <a:grpSpLocks/>
                    </p:cNvGrpSpPr>
                    <p:nvPr/>
                  </p:nvGrpSpPr>
                  <p:grpSpPr bwMode="auto">
                    <a:xfrm>
                      <a:off x="2340" y="3393"/>
                      <a:ext cx="257" cy="173"/>
                      <a:chOff x="2340" y="3393"/>
                      <a:chExt cx="257" cy="173"/>
                    </a:xfrm>
                  </p:grpSpPr>
                  <p:sp>
                    <p:nvSpPr>
                      <p:cNvPr id="559" name="Freeform 1507"/>
                      <p:cNvSpPr>
                        <a:spLocks noChangeAspect="1"/>
                      </p:cNvSpPr>
                      <p:nvPr/>
                    </p:nvSpPr>
                    <p:spPr bwMode="auto">
                      <a:xfrm flipV="1">
                        <a:off x="2340" y="3468"/>
                        <a:ext cx="40" cy="79"/>
                      </a:xfrm>
                      <a:custGeom>
                        <a:avLst/>
                        <a:gdLst>
                          <a:gd name="T0" fmla="*/ 0 w 616"/>
                          <a:gd name="T1" fmla="*/ 79 h 339"/>
                          <a:gd name="T2" fmla="*/ 20 w 616"/>
                          <a:gd name="T3" fmla="*/ 0 h 339"/>
                          <a:gd name="T4" fmla="*/ 40 w 616"/>
                          <a:gd name="T5" fmla="*/ 78 h 339"/>
                          <a:gd name="T6" fmla="*/ 0 60000 65536"/>
                          <a:gd name="T7" fmla="*/ 0 60000 65536"/>
                          <a:gd name="T8" fmla="*/ 0 60000 65536"/>
                          <a:gd name="T9" fmla="*/ 0 w 616"/>
                          <a:gd name="T10" fmla="*/ 0 h 339"/>
                          <a:gd name="T11" fmla="*/ 616 w 616"/>
                          <a:gd name="T12" fmla="*/ 339 h 339"/>
                        </a:gdLst>
                        <a:ahLst/>
                        <a:cxnLst>
                          <a:cxn ang="T6">
                            <a:pos x="T0" y="T1"/>
                          </a:cxn>
                          <a:cxn ang="T7">
                            <a:pos x="T2" y="T3"/>
                          </a:cxn>
                          <a:cxn ang="T8">
                            <a:pos x="T4" y="T5"/>
                          </a:cxn>
                        </a:cxnLst>
                        <a:rect l="T9" t="T10" r="T11" b="T12"/>
                        <a:pathLst>
                          <a:path w="616" h="339">
                            <a:moveTo>
                              <a:pt x="0" y="339"/>
                            </a:moveTo>
                            <a:cubicBezTo>
                              <a:pt x="52" y="282"/>
                              <a:pt x="210" y="0"/>
                              <a:pt x="313" y="0"/>
                            </a:cubicBezTo>
                            <a:cubicBezTo>
                              <a:pt x="416" y="0"/>
                              <a:pt x="553" y="266"/>
                              <a:pt x="616" y="336"/>
                            </a:cubicBezTo>
                          </a:path>
                        </a:pathLst>
                      </a:cu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rot="10800000"/>
                      <a:lstStyle/>
                      <a:p>
                        <a:endParaRPr lang="zh-CN" altLang="en-US">
                          <a:latin typeface="微软雅黑" panose="020B0503020204020204" pitchFamily="34" charset="-122"/>
                          <a:ea typeface="微软雅黑" panose="020B0503020204020204" pitchFamily="34" charset="-122"/>
                        </a:endParaRPr>
                      </a:p>
                    </p:txBody>
                  </p:sp>
                  <p:sp>
                    <p:nvSpPr>
                      <p:cNvPr id="560" name="Freeform 1508"/>
                      <p:cNvSpPr>
                        <a:spLocks/>
                      </p:cNvSpPr>
                      <p:nvPr/>
                    </p:nvSpPr>
                    <p:spPr bwMode="auto">
                      <a:xfrm flipV="1">
                        <a:off x="2430" y="3468"/>
                        <a:ext cx="62" cy="68"/>
                      </a:xfrm>
                      <a:custGeom>
                        <a:avLst/>
                        <a:gdLst>
                          <a:gd name="T0" fmla="*/ 0 w 616"/>
                          <a:gd name="T1" fmla="*/ 68 h 339"/>
                          <a:gd name="T2" fmla="*/ 32 w 616"/>
                          <a:gd name="T3" fmla="*/ 0 h 339"/>
                          <a:gd name="T4" fmla="*/ 62 w 616"/>
                          <a:gd name="T5" fmla="*/ 67 h 339"/>
                          <a:gd name="T6" fmla="*/ 0 60000 65536"/>
                          <a:gd name="T7" fmla="*/ 0 60000 65536"/>
                          <a:gd name="T8" fmla="*/ 0 60000 65536"/>
                          <a:gd name="T9" fmla="*/ 0 w 616"/>
                          <a:gd name="T10" fmla="*/ 0 h 339"/>
                          <a:gd name="T11" fmla="*/ 616 w 616"/>
                          <a:gd name="T12" fmla="*/ 339 h 339"/>
                        </a:gdLst>
                        <a:ahLst/>
                        <a:cxnLst>
                          <a:cxn ang="T6">
                            <a:pos x="T0" y="T1"/>
                          </a:cxn>
                          <a:cxn ang="T7">
                            <a:pos x="T2" y="T3"/>
                          </a:cxn>
                          <a:cxn ang="T8">
                            <a:pos x="T4" y="T5"/>
                          </a:cxn>
                        </a:cxnLst>
                        <a:rect l="T9" t="T10" r="T11" b="T12"/>
                        <a:pathLst>
                          <a:path w="616" h="339">
                            <a:moveTo>
                              <a:pt x="0" y="339"/>
                            </a:moveTo>
                            <a:cubicBezTo>
                              <a:pt x="52" y="282"/>
                              <a:pt x="210" y="0"/>
                              <a:pt x="313" y="0"/>
                            </a:cubicBezTo>
                            <a:cubicBezTo>
                              <a:pt x="416" y="0"/>
                              <a:pt x="553" y="266"/>
                              <a:pt x="616" y="336"/>
                            </a:cubicBezTo>
                          </a:path>
                        </a:pathLst>
                      </a:cu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rot="10800000"/>
                      <a:lstStyle/>
                      <a:p>
                        <a:endParaRPr lang="zh-CN" altLang="en-US">
                          <a:latin typeface="微软雅黑" panose="020B0503020204020204" pitchFamily="34" charset="-122"/>
                          <a:ea typeface="微软雅黑" panose="020B0503020204020204" pitchFamily="34" charset="-122"/>
                        </a:endParaRPr>
                      </a:p>
                    </p:txBody>
                  </p:sp>
                  <p:sp>
                    <p:nvSpPr>
                      <p:cNvPr id="561" name="Freeform 1509"/>
                      <p:cNvSpPr>
                        <a:spLocks noChangeAspect="1"/>
                      </p:cNvSpPr>
                      <p:nvPr/>
                    </p:nvSpPr>
                    <p:spPr bwMode="auto">
                      <a:xfrm>
                        <a:off x="2385" y="3393"/>
                        <a:ext cx="40" cy="62"/>
                      </a:xfrm>
                      <a:custGeom>
                        <a:avLst/>
                        <a:gdLst>
                          <a:gd name="T0" fmla="*/ 0 w 616"/>
                          <a:gd name="T1" fmla="*/ 62 h 339"/>
                          <a:gd name="T2" fmla="*/ 20 w 616"/>
                          <a:gd name="T3" fmla="*/ 0 h 339"/>
                          <a:gd name="T4" fmla="*/ 40 w 616"/>
                          <a:gd name="T5" fmla="*/ 61 h 339"/>
                          <a:gd name="T6" fmla="*/ 0 60000 65536"/>
                          <a:gd name="T7" fmla="*/ 0 60000 65536"/>
                          <a:gd name="T8" fmla="*/ 0 60000 65536"/>
                          <a:gd name="T9" fmla="*/ 0 w 616"/>
                          <a:gd name="T10" fmla="*/ 0 h 339"/>
                          <a:gd name="T11" fmla="*/ 616 w 616"/>
                          <a:gd name="T12" fmla="*/ 339 h 339"/>
                        </a:gdLst>
                        <a:ahLst/>
                        <a:cxnLst>
                          <a:cxn ang="T6">
                            <a:pos x="T0" y="T1"/>
                          </a:cxn>
                          <a:cxn ang="T7">
                            <a:pos x="T2" y="T3"/>
                          </a:cxn>
                          <a:cxn ang="T8">
                            <a:pos x="T4" y="T5"/>
                          </a:cxn>
                        </a:cxnLst>
                        <a:rect l="T9" t="T10" r="T11" b="T12"/>
                        <a:pathLst>
                          <a:path w="616" h="339">
                            <a:moveTo>
                              <a:pt x="0" y="339"/>
                            </a:moveTo>
                            <a:cubicBezTo>
                              <a:pt x="52" y="282"/>
                              <a:pt x="210" y="0"/>
                              <a:pt x="313" y="0"/>
                            </a:cubicBezTo>
                            <a:cubicBezTo>
                              <a:pt x="416" y="0"/>
                              <a:pt x="553" y="266"/>
                              <a:pt x="616" y="336"/>
                            </a:cubicBezTo>
                          </a:path>
                        </a:pathLst>
                      </a:cu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562" name="Freeform 1510"/>
                      <p:cNvSpPr>
                        <a:spLocks noChangeAspect="1"/>
                      </p:cNvSpPr>
                      <p:nvPr/>
                    </p:nvSpPr>
                    <p:spPr bwMode="auto">
                      <a:xfrm>
                        <a:off x="2490" y="3423"/>
                        <a:ext cx="40" cy="62"/>
                      </a:xfrm>
                      <a:custGeom>
                        <a:avLst/>
                        <a:gdLst>
                          <a:gd name="T0" fmla="*/ 0 w 616"/>
                          <a:gd name="T1" fmla="*/ 62 h 339"/>
                          <a:gd name="T2" fmla="*/ 20 w 616"/>
                          <a:gd name="T3" fmla="*/ 0 h 339"/>
                          <a:gd name="T4" fmla="*/ 40 w 616"/>
                          <a:gd name="T5" fmla="*/ 61 h 339"/>
                          <a:gd name="T6" fmla="*/ 0 60000 65536"/>
                          <a:gd name="T7" fmla="*/ 0 60000 65536"/>
                          <a:gd name="T8" fmla="*/ 0 60000 65536"/>
                          <a:gd name="T9" fmla="*/ 0 w 616"/>
                          <a:gd name="T10" fmla="*/ 0 h 339"/>
                          <a:gd name="T11" fmla="*/ 616 w 616"/>
                          <a:gd name="T12" fmla="*/ 339 h 339"/>
                        </a:gdLst>
                        <a:ahLst/>
                        <a:cxnLst>
                          <a:cxn ang="T6">
                            <a:pos x="T0" y="T1"/>
                          </a:cxn>
                          <a:cxn ang="T7">
                            <a:pos x="T2" y="T3"/>
                          </a:cxn>
                          <a:cxn ang="T8">
                            <a:pos x="T4" y="T5"/>
                          </a:cxn>
                        </a:cxnLst>
                        <a:rect l="T9" t="T10" r="T11" b="T12"/>
                        <a:pathLst>
                          <a:path w="616" h="339">
                            <a:moveTo>
                              <a:pt x="0" y="339"/>
                            </a:moveTo>
                            <a:cubicBezTo>
                              <a:pt x="52" y="282"/>
                              <a:pt x="210" y="0"/>
                              <a:pt x="313" y="0"/>
                            </a:cubicBezTo>
                            <a:cubicBezTo>
                              <a:pt x="416" y="0"/>
                              <a:pt x="553" y="266"/>
                              <a:pt x="616" y="336"/>
                            </a:cubicBezTo>
                          </a:path>
                        </a:pathLst>
                      </a:cu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563" name="Freeform 1511"/>
                      <p:cNvSpPr>
                        <a:spLocks/>
                      </p:cNvSpPr>
                      <p:nvPr/>
                    </p:nvSpPr>
                    <p:spPr bwMode="auto">
                      <a:xfrm flipV="1">
                        <a:off x="2535" y="3498"/>
                        <a:ext cx="62" cy="68"/>
                      </a:xfrm>
                      <a:custGeom>
                        <a:avLst/>
                        <a:gdLst>
                          <a:gd name="T0" fmla="*/ 0 w 616"/>
                          <a:gd name="T1" fmla="*/ 68 h 339"/>
                          <a:gd name="T2" fmla="*/ 32 w 616"/>
                          <a:gd name="T3" fmla="*/ 0 h 339"/>
                          <a:gd name="T4" fmla="*/ 62 w 616"/>
                          <a:gd name="T5" fmla="*/ 67 h 339"/>
                          <a:gd name="T6" fmla="*/ 0 60000 65536"/>
                          <a:gd name="T7" fmla="*/ 0 60000 65536"/>
                          <a:gd name="T8" fmla="*/ 0 60000 65536"/>
                          <a:gd name="T9" fmla="*/ 0 w 616"/>
                          <a:gd name="T10" fmla="*/ 0 h 339"/>
                          <a:gd name="T11" fmla="*/ 616 w 616"/>
                          <a:gd name="T12" fmla="*/ 339 h 339"/>
                        </a:gdLst>
                        <a:ahLst/>
                        <a:cxnLst>
                          <a:cxn ang="T6">
                            <a:pos x="T0" y="T1"/>
                          </a:cxn>
                          <a:cxn ang="T7">
                            <a:pos x="T2" y="T3"/>
                          </a:cxn>
                          <a:cxn ang="T8">
                            <a:pos x="T4" y="T5"/>
                          </a:cxn>
                        </a:cxnLst>
                        <a:rect l="T9" t="T10" r="T11" b="T12"/>
                        <a:pathLst>
                          <a:path w="616" h="339">
                            <a:moveTo>
                              <a:pt x="0" y="339"/>
                            </a:moveTo>
                            <a:cubicBezTo>
                              <a:pt x="52" y="282"/>
                              <a:pt x="210" y="0"/>
                              <a:pt x="313" y="0"/>
                            </a:cubicBezTo>
                            <a:cubicBezTo>
                              <a:pt x="416" y="0"/>
                              <a:pt x="553" y="266"/>
                              <a:pt x="616" y="336"/>
                            </a:cubicBezTo>
                          </a:path>
                        </a:pathLst>
                      </a:cu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rot="10800000"/>
                      <a:lstStyle/>
                      <a:p>
                        <a:endParaRPr lang="zh-CN" altLang="en-US">
                          <a:latin typeface="微软雅黑" panose="020B0503020204020204" pitchFamily="34" charset="-122"/>
                          <a:ea typeface="微软雅黑" panose="020B0503020204020204" pitchFamily="34" charset="-122"/>
                        </a:endParaRPr>
                      </a:p>
                    </p:txBody>
                  </p:sp>
                </p:grpSp>
                <p:grpSp>
                  <p:nvGrpSpPr>
                    <p:cNvPr id="554" name="Group 1512"/>
                    <p:cNvGrpSpPr>
                      <a:grpSpLocks/>
                    </p:cNvGrpSpPr>
                    <p:nvPr/>
                  </p:nvGrpSpPr>
                  <p:grpSpPr bwMode="auto">
                    <a:xfrm rot="-715361">
                      <a:off x="2595" y="3408"/>
                      <a:ext cx="212" cy="173"/>
                      <a:chOff x="2865" y="3873"/>
                      <a:chExt cx="212" cy="173"/>
                    </a:xfrm>
                  </p:grpSpPr>
                  <p:sp>
                    <p:nvSpPr>
                      <p:cNvPr id="555" name="Freeform 1513"/>
                      <p:cNvSpPr>
                        <a:spLocks/>
                      </p:cNvSpPr>
                      <p:nvPr/>
                    </p:nvSpPr>
                    <p:spPr bwMode="auto">
                      <a:xfrm flipV="1">
                        <a:off x="2910" y="3948"/>
                        <a:ext cx="62" cy="68"/>
                      </a:xfrm>
                      <a:custGeom>
                        <a:avLst/>
                        <a:gdLst>
                          <a:gd name="T0" fmla="*/ 0 w 616"/>
                          <a:gd name="T1" fmla="*/ 68 h 339"/>
                          <a:gd name="T2" fmla="*/ 32 w 616"/>
                          <a:gd name="T3" fmla="*/ 0 h 339"/>
                          <a:gd name="T4" fmla="*/ 62 w 616"/>
                          <a:gd name="T5" fmla="*/ 67 h 339"/>
                          <a:gd name="T6" fmla="*/ 0 60000 65536"/>
                          <a:gd name="T7" fmla="*/ 0 60000 65536"/>
                          <a:gd name="T8" fmla="*/ 0 60000 65536"/>
                          <a:gd name="T9" fmla="*/ 0 w 616"/>
                          <a:gd name="T10" fmla="*/ 0 h 339"/>
                          <a:gd name="T11" fmla="*/ 616 w 616"/>
                          <a:gd name="T12" fmla="*/ 339 h 339"/>
                        </a:gdLst>
                        <a:ahLst/>
                        <a:cxnLst>
                          <a:cxn ang="T6">
                            <a:pos x="T0" y="T1"/>
                          </a:cxn>
                          <a:cxn ang="T7">
                            <a:pos x="T2" y="T3"/>
                          </a:cxn>
                          <a:cxn ang="T8">
                            <a:pos x="T4" y="T5"/>
                          </a:cxn>
                        </a:cxnLst>
                        <a:rect l="T9" t="T10" r="T11" b="T12"/>
                        <a:pathLst>
                          <a:path w="616" h="339">
                            <a:moveTo>
                              <a:pt x="0" y="339"/>
                            </a:moveTo>
                            <a:cubicBezTo>
                              <a:pt x="52" y="282"/>
                              <a:pt x="210" y="0"/>
                              <a:pt x="313" y="0"/>
                            </a:cubicBezTo>
                            <a:cubicBezTo>
                              <a:pt x="416" y="0"/>
                              <a:pt x="553" y="266"/>
                              <a:pt x="616" y="336"/>
                            </a:cubicBezTo>
                          </a:path>
                        </a:pathLst>
                      </a:cu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rot="10800000"/>
                      <a:lstStyle/>
                      <a:p>
                        <a:endParaRPr lang="zh-CN" altLang="en-US">
                          <a:latin typeface="微软雅黑" panose="020B0503020204020204" pitchFamily="34" charset="-122"/>
                          <a:ea typeface="微软雅黑" panose="020B0503020204020204" pitchFamily="34" charset="-122"/>
                        </a:endParaRPr>
                      </a:p>
                    </p:txBody>
                  </p:sp>
                  <p:sp>
                    <p:nvSpPr>
                      <p:cNvPr id="556" name="Freeform 1514"/>
                      <p:cNvSpPr>
                        <a:spLocks noChangeAspect="1"/>
                      </p:cNvSpPr>
                      <p:nvPr/>
                    </p:nvSpPr>
                    <p:spPr bwMode="auto">
                      <a:xfrm>
                        <a:off x="2865" y="3873"/>
                        <a:ext cx="40" cy="62"/>
                      </a:xfrm>
                      <a:custGeom>
                        <a:avLst/>
                        <a:gdLst>
                          <a:gd name="T0" fmla="*/ 0 w 616"/>
                          <a:gd name="T1" fmla="*/ 62 h 339"/>
                          <a:gd name="T2" fmla="*/ 20 w 616"/>
                          <a:gd name="T3" fmla="*/ 0 h 339"/>
                          <a:gd name="T4" fmla="*/ 40 w 616"/>
                          <a:gd name="T5" fmla="*/ 61 h 339"/>
                          <a:gd name="T6" fmla="*/ 0 60000 65536"/>
                          <a:gd name="T7" fmla="*/ 0 60000 65536"/>
                          <a:gd name="T8" fmla="*/ 0 60000 65536"/>
                          <a:gd name="T9" fmla="*/ 0 w 616"/>
                          <a:gd name="T10" fmla="*/ 0 h 339"/>
                          <a:gd name="T11" fmla="*/ 616 w 616"/>
                          <a:gd name="T12" fmla="*/ 339 h 339"/>
                        </a:gdLst>
                        <a:ahLst/>
                        <a:cxnLst>
                          <a:cxn ang="T6">
                            <a:pos x="T0" y="T1"/>
                          </a:cxn>
                          <a:cxn ang="T7">
                            <a:pos x="T2" y="T3"/>
                          </a:cxn>
                          <a:cxn ang="T8">
                            <a:pos x="T4" y="T5"/>
                          </a:cxn>
                        </a:cxnLst>
                        <a:rect l="T9" t="T10" r="T11" b="T12"/>
                        <a:pathLst>
                          <a:path w="616" h="339">
                            <a:moveTo>
                              <a:pt x="0" y="339"/>
                            </a:moveTo>
                            <a:cubicBezTo>
                              <a:pt x="52" y="282"/>
                              <a:pt x="210" y="0"/>
                              <a:pt x="313" y="0"/>
                            </a:cubicBezTo>
                            <a:cubicBezTo>
                              <a:pt x="416" y="0"/>
                              <a:pt x="553" y="266"/>
                              <a:pt x="616" y="336"/>
                            </a:cubicBezTo>
                          </a:path>
                        </a:pathLst>
                      </a:cu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557" name="Freeform 1515"/>
                      <p:cNvSpPr>
                        <a:spLocks noChangeAspect="1"/>
                      </p:cNvSpPr>
                      <p:nvPr/>
                    </p:nvSpPr>
                    <p:spPr bwMode="auto">
                      <a:xfrm>
                        <a:off x="2970" y="3903"/>
                        <a:ext cx="40" cy="62"/>
                      </a:xfrm>
                      <a:custGeom>
                        <a:avLst/>
                        <a:gdLst>
                          <a:gd name="T0" fmla="*/ 0 w 616"/>
                          <a:gd name="T1" fmla="*/ 62 h 339"/>
                          <a:gd name="T2" fmla="*/ 20 w 616"/>
                          <a:gd name="T3" fmla="*/ 0 h 339"/>
                          <a:gd name="T4" fmla="*/ 40 w 616"/>
                          <a:gd name="T5" fmla="*/ 61 h 339"/>
                          <a:gd name="T6" fmla="*/ 0 60000 65536"/>
                          <a:gd name="T7" fmla="*/ 0 60000 65536"/>
                          <a:gd name="T8" fmla="*/ 0 60000 65536"/>
                          <a:gd name="T9" fmla="*/ 0 w 616"/>
                          <a:gd name="T10" fmla="*/ 0 h 339"/>
                          <a:gd name="T11" fmla="*/ 616 w 616"/>
                          <a:gd name="T12" fmla="*/ 339 h 339"/>
                        </a:gdLst>
                        <a:ahLst/>
                        <a:cxnLst>
                          <a:cxn ang="T6">
                            <a:pos x="T0" y="T1"/>
                          </a:cxn>
                          <a:cxn ang="T7">
                            <a:pos x="T2" y="T3"/>
                          </a:cxn>
                          <a:cxn ang="T8">
                            <a:pos x="T4" y="T5"/>
                          </a:cxn>
                        </a:cxnLst>
                        <a:rect l="T9" t="T10" r="T11" b="T12"/>
                        <a:pathLst>
                          <a:path w="616" h="339">
                            <a:moveTo>
                              <a:pt x="0" y="339"/>
                            </a:moveTo>
                            <a:cubicBezTo>
                              <a:pt x="52" y="282"/>
                              <a:pt x="210" y="0"/>
                              <a:pt x="313" y="0"/>
                            </a:cubicBezTo>
                            <a:cubicBezTo>
                              <a:pt x="416" y="0"/>
                              <a:pt x="553" y="266"/>
                              <a:pt x="616" y="336"/>
                            </a:cubicBezTo>
                          </a:path>
                        </a:pathLst>
                      </a:cu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558" name="Freeform 1516"/>
                      <p:cNvSpPr>
                        <a:spLocks/>
                      </p:cNvSpPr>
                      <p:nvPr/>
                    </p:nvSpPr>
                    <p:spPr bwMode="auto">
                      <a:xfrm flipV="1">
                        <a:off x="3015" y="3978"/>
                        <a:ext cx="62" cy="68"/>
                      </a:xfrm>
                      <a:custGeom>
                        <a:avLst/>
                        <a:gdLst>
                          <a:gd name="T0" fmla="*/ 0 w 616"/>
                          <a:gd name="T1" fmla="*/ 68 h 339"/>
                          <a:gd name="T2" fmla="*/ 32 w 616"/>
                          <a:gd name="T3" fmla="*/ 0 h 339"/>
                          <a:gd name="T4" fmla="*/ 62 w 616"/>
                          <a:gd name="T5" fmla="*/ 67 h 339"/>
                          <a:gd name="T6" fmla="*/ 0 60000 65536"/>
                          <a:gd name="T7" fmla="*/ 0 60000 65536"/>
                          <a:gd name="T8" fmla="*/ 0 60000 65536"/>
                          <a:gd name="T9" fmla="*/ 0 w 616"/>
                          <a:gd name="T10" fmla="*/ 0 h 339"/>
                          <a:gd name="T11" fmla="*/ 616 w 616"/>
                          <a:gd name="T12" fmla="*/ 339 h 339"/>
                        </a:gdLst>
                        <a:ahLst/>
                        <a:cxnLst>
                          <a:cxn ang="T6">
                            <a:pos x="T0" y="T1"/>
                          </a:cxn>
                          <a:cxn ang="T7">
                            <a:pos x="T2" y="T3"/>
                          </a:cxn>
                          <a:cxn ang="T8">
                            <a:pos x="T4" y="T5"/>
                          </a:cxn>
                        </a:cxnLst>
                        <a:rect l="T9" t="T10" r="T11" b="T12"/>
                        <a:pathLst>
                          <a:path w="616" h="339">
                            <a:moveTo>
                              <a:pt x="0" y="339"/>
                            </a:moveTo>
                            <a:cubicBezTo>
                              <a:pt x="52" y="282"/>
                              <a:pt x="210" y="0"/>
                              <a:pt x="313" y="0"/>
                            </a:cubicBezTo>
                            <a:cubicBezTo>
                              <a:pt x="416" y="0"/>
                              <a:pt x="553" y="266"/>
                              <a:pt x="616" y="336"/>
                            </a:cubicBezTo>
                          </a:path>
                        </a:pathLst>
                      </a:cu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rot="10800000"/>
                      <a:lstStyle/>
                      <a:p>
                        <a:endParaRPr lang="zh-CN" altLang="en-US">
                          <a:latin typeface="微软雅黑" panose="020B0503020204020204" pitchFamily="34" charset="-122"/>
                          <a:ea typeface="微软雅黑" panose="020B0503020204020204" pitchFamily="34" charset="-122"/>
                        </a:endParaRPr>
                      </a:p>
                    </p:txBody>
                  </p:sp>
                </p:grpSp>
              </p:grpSp>
              <p:grpSp>
                <p:nvGrpSpPr>
                  <p:cNvPr id="535" name="Group 1517"/>
                  <p:cNvGrpSpPr>
                    <a:grpSpLocks/>
                  </p:cNvGrpSpPr>
                  <p:nvPr/>
                </p:nvGrpSpPr>
                <p:grpSpPr bwMode="auto">
                  <a:xfrm>
                    <a:off x="3555" y="3447"/>
                    <a:ext cx="257" cy="173"/>
                    <a:chOff x="2340" y="3393"/>
                    <a:chExt cx="257" cy="173"/>
                  </a:xfrm>
                </p:grpSpPr>
                <p:sp>
                  <p:nvSpPr>
                    <p:cNvPr id="548" name="Freeform 1518"/>
                    <p:cNvSpPr>
                      <a:spLocks noChangeAspect="1"/>
                    </p:cNvSpPr>
                    <p:nvPr/>
                  </p:nvSpPr>
                  <p:spPr bwMode="auto">
                    <a:xfrm flipV="1">
                      <a:off x="2340" y="3468"/>
                      <a:ext cx="40" cy="79"/>
                    </a:xfrm>
                    <a:custGeom>
                      <a:avLst/>
                      <a:gdLst>
                        <a:gd name="T0" fmla="*/ 0 w 616"/>
                        <a:gd name="T1" fmla="*/ 79 h 339"/>
                        <a:gd name="T2" fmla="*/ 20 w 616"/>
                        <a:gd name="T3" fmla="*/ 0 h 339"/>
                        <a:gd name="T4" fmla="*/ 40 w 616"/>
                        <a:gd name="T5" fmla="*/ 78 h 339"/>
                        <a:gd name="T6" fmla="*/ 0 60000 65536"/>
                        <a:gd name="T7" fmla="*/ 0 60000 65536"/>
                        <a:gd name="T8" fmla="*/ 0 60000 65536"/>
                        <a:gd name="T9" fmla="*/ 0 w 616"/>
                        <a:gd name="T10" fmla="*/ 0 h 339"/>
                        <a:gd name="T11" fmla="*/ 616 w 616"/>
                        <a:gd name="T12" fmla="*/ 339 h 339"/>
                      </a:gdLst>
                      <a:ahLst/>
                      <a:cxnLst>
                        <a:cxn ang="T6">
                          <a:pos x="T0" y="T1"/>
                        </a:cxn>
                        <a:cxn ang="T7">
                          <a:pos x="T2" y="T3"/>
                        </a:cxn>
                        <a:cxn ang="T8">
                          <a:pos x="T4" y="T5"/>
                        </a:cxn>
                      </a:cxnLst>
                      <a:rect l="T9" t="T10" r="T11" b="T12"/>
                      <a:pathLst>
                        <a:path w="616" h="339">
                          <a:moveTo>
                            <a:pt x="0" y="339"/>
                          </a:moveTo>
                          <a:cubicBezTo>
                            <a:pt x="52" y="282"/>
                            <a:pt x="210" y="0"/>
                            <a:pt x="313" y="0"/>
                          </a:cubicBezTo>
                          <a:cubicBezTo>
                            <a:pt x="416" y="0"/>
                            <a:pt x="553" y="266"/>
                            <a:pt x="616" y="336"/>
                          </a:cubicBezTo>
                        </a:path>
                      </a:pathLst>
                    </a:cu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rot="10800000"/>
                    <a:lstStyle/>
                    <a:p>
                      <a:endParaRPr lang="zh-CN" altLang="en-US">
                        <a:latin typeface="微软雅黑" panose="020B0503020204020204" pitchFamily="34" charset="-122"/>
                        <a:ea typeface="微软雅黑" panose="020B0503020204020204" pitchFamily="34" charset="-122"/>
                      </a:endParaRPr>
                    </a:p>
                  </p:txBody>
                </p:sp>
                <p:sp>
                  <p:nvSpPr>
                    <p:cNvPr id="549" name="Freeform 1519"/>
                    <p:cNvSpPr>
                      <a:spLocks/>
                    </p:cNvSpPr>
                    <p:nvPr/>
                  </p:nvSpPr>
                  <p:spPr bwMode="auto">
                    <a:xfrm flipV="1">
                      <a:off x="2430" y="3468"/>
                      <a:ext cx="62" cy="68"/>
                    </a:xfrm>
                    <a:custGeom>
                      <a:avLst/>
                      <a:gdLst>
                        <a:gd name="T0" fmla="*/ 0 w 616"/>
                        <a:gd name="T1" fmla="*/ 68 h 339"/>
                        <a:gd name="T2" fmla="*/ 32 w 616"/>
                        <a:gd name="T3" fmla="*/ 0 h 339"/>
                        <a:gd name="T4" fmla="*/ 62 w 616"/>
                        <a:gd name="T5" fmla="*/ 67 h 339"/>
                        <a:gd name="T6" fmla="*/ 0 60000 65536"/>
                        <a:gd name="T7" fmla="*/ 0 60000 65536"/>
                        <a:gd name="T8" fmla="*/ 0 60000 65536"/>
                        <a:gd name="T9" fmla="*/ 0 w 616"/>
                        <a:gd name="T10" fmla="*/ 0 h 339"/>
                        <a:gd name="T11" fmla="*/ 616 w 616"/>
                        <a:gd name="T12" fmla="*/ 339 h 339"/>
                      </a:gdLst>
                      <a:ahLst/>
                      <a:cxnLst>
                        <a:cxn ang="T6">
                          <a:pos x="T0" y="T1"/>
                        </a:cxn>
                        <a:cxn ang="T7">
                          <a:pos x="T2" y="T3"/>
                        </a:cxn>
                        <a:cxn ang="T8">
                          <a:pos x="T4" y="T5"/>
                        </a:cxn>
                      </a:cxnLst>
                      <a:rect l="T9" t="T10" r="T11" b="T12"/>
                      <a:pathLst>
                        <a:path w="616" h="339">
                          <a:moveTo>
                            <a:pt x="0" y="339"/>
                          </a:moveTo>
                          <a:cubicBezTo>
                            <a:pt x="52" y="282"/>
                            <a:pt x="210" y="0"/>
                            <a:pt x="313" y="0"/>
                          </a:cubicBezTo>
                          <a:cubicBezTo>
                            <a:pt x="416" y="0"/>
                            <a:pt x="553" y="266"/>
                            <a:pt x="616" y="336"/>
                          </a:cubicBezTo>
                        </a:path>
                      </a:pathLst>
                    </a:cu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rot="10800000"/>
                    <a:lstStyle/>
                    <a:p>
                      <a:endParaRPr lang="zh-CN" altLang="en-US">
                        <a:latin typeface="微软雅黑" panose="020B0503020204020204" pitchFamily="34" charset="-122"/>
                        <a:ea typeface="微软雅黑" panose="020B0503020204020204" pitchFamily="34" charset="-122"/>
                      </a:endParaRPr>
                    </a:p>
                  </p:txBody>
                </p:sp>
                <p:sp>
                  <p:nvSpPr>
                    <p:cNvPr id="550" name="Freeform 1520"/>
                    <p:cNvSpPr>
                      <a:spLocks noChangeAspect="1"/>
                    </p:cNvSpPr>
                    <p:nvPr/>
                  </p:nvSpPr>
                  <p:spPr bwMode="auto">
                    <a:xfrm>
                      <a:off x="2385" y="3393"/>
                      <a:ext cx="40" cy="62"/>
                    </a:xfrm>
                    <a:custGeom>
                      <a:avLst/>
                      <a:gdLst>
                        <a:gd name="T0" fmla="*/ 0 w 616"/>
                        <a:gd name="T1" fmla="*/ 62 h 339"/>
                        <a:gd name="T2" fmla="*/ 20 w 616"/>
                        <a:gd name="T3" fmla="*/ 0 h 339"/>
                        <a:gd name="T4" fmla="*/ 40 w 616"/>
                        <a:gd name="T5" fmla="*/ 61 h 339"/>
                        <a:gd name="T6" fmla="*/ 0 60000 65536"/>
                        <a:gd name="T7" fmla="*/ 0 60000 65536"/>
                        <a:gd name="T8" fmla="*/ 0 60000 65536"/>
                        <a:gd name="T9" fmla="*/ 0 w 616"/>
                        <a:gd name="T10" fmla="*/ 0 h 339"/>
                        <a:gd name="T11" fmla="*/ 616 w 616"/>
                        <a:gd name="T12" fmla="*/ 339 h 339"/>
                      </a:gdLst>
                      <a:ahLst/>
                      <a:cxnLst>
                        <a:cxn ang="T6">
                          <a:pos x="T0" y="T1"/>
                        </a:cxn>
                        <a:cxn ang="T7">
                          <a:pos x="T2" y="T3"/>
                        </a:cxn>
                        <a:cxn ang="T8">
                          <a:pos x="T4" y="T5"/>
                        </a:cxn>
                      </a:cxnLst>
                      <a:rect l="T9" t="T10" r="T11" b="T12"/>
                      <a:pathLst>
                        <a:path w="616" h="339">
                          <a:moveTo>
                            <a:pt x="0" y="339"/>
                          </a:moveTo>
                          <a:cubicBezTo>
                            <a:pt x="52" y="282"/>
                            <a:pt x="210" y="0"/>
                            <a:pt x="313" y="0"/>
                          </a:cubicBezTo>
                          <a:cubicBezTo>
                            <a:pt x="416" y="0"/>
                            <a:pt x="553" y="266"/>
                            <a:pt x="616" y="336"/>
                          </a:cubicBezTo>
                        </a:path>
                      </a:pathLst>
                    </a:cu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551" name="Freeform 1521"/>
                    <p:cNvSpPr>
                      <a:spLocks noChangeAspect="1"/>
                    </p:cNvSpPr>
                    <p:nvPr/>
                  </p:nvSpPr>
                  <p:spPr bwMode="auto">
                    <a:xfrm>
                      <a:off x="2490" y="3423"/>
                      <a:ext cx="40" cy="62"/>
                    </a:xfrm>
                    <a:custGeom>
                      <a:avLst/>
                      <a:gdLst>
                        <a:gd name="T0" fmla="*/ 0 w 616"/>
                        <a:gd name="T1" fmla="*/ 62 h 339"/>
                        <a:gd name="T2" fmla="*/ 20 w 616"/>
                        <a:gd name="T3" fmla="*/ 0 h 339"/>
                        <a:gd name="T4" fmla="*/ 40 w 616"/>
                        <a:gd name="T5" fmla="*/ 61 h 339"/>
                        <a:gd name="T6" fmla="*/ 0 60000 65536"/>
                        <a:gd name="T7" fmla="*/ 0 60000 65536"/>
                        <a:gd name="T8" fmla="*/ 0 60000 65536"/>
                        <a:gd name="T9" fmla="*/ 0 w 616"/>
                        <a:gd name="T10" fmla="*/ 0 h 339"/>
                        <a:gd name="T11" fmla="*/ 616 w 616"/>
                        <a:gd name="T12" fmla="*/ 339 h 339"/>
                      </a:gdLst>
                      <a:ahLst/>
                      <a:cxnLst>
                        <a:cxn ang="T6">
                          <a:pos x="T0" y="T1"/>
                        </a:cxn>
                        <a:cxn ang="T7">
                          <a:pos x="T2" y="T3"/>
                        </a:cxn>
                        <a:cxn ang="T8">
                          <a:pos x="T4" y="T5"/>
                        </a:cxn>
                      </a:cxnLst>
                      <a:rect l="T9" t="T10" r="T11" b="T12"/>
                      <a:pathLst>
                        <a:path w="616" h="339">
                          <a:moveTo>
                            <a:pt x="0" y="339"/>
                          </a:moveTo>
                          <a:cubicBezTo>
                            <a:pt x="52" y="282"/>
                            <a:pt x="210" y="0"/>
                            <a:pt x="313" y="0"/>
                          </a:cubicBezTo>
                          <a:cubicBezTo>
                            <a:pt x="416" y="0"/>
                            <a:pt x="553" y="266"/>
                            <a:pt x="616" y="336"/>
                          </a:cubicBezTo>
                        </a:path>
                      </a:pathLst>
                    </a:cu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552" name="Freeform 1522"/>
                    <p:cNvSpPr>
                      <a:spLocks/>
                    </p:cNvSpPr>
                    <p:nvPr/>
                  </p:nvSpPr>
                  <p:spPr bwMode="auto">
                    <a:xfrm flipV="1">
                      <a:off x="2535" y="3498"/>
                      <a:ext cx="62" cy="68"/>
                    </a:xfrm>
                    <a:custGeom>
                      <a:avLst/>
                      <a:gdLst>
                        <a:gd name="T0" fmla="*/ 0 w 616"/>
                        <a:gd name="T1" fmla="*/ 68 h 339"/>
                        <a:gd name="T2" fmla="*/ 32 w 616"/>
                        <a:gd name="T3" fmla="*/ 0 h 339"/>
                        <a:gd name="T4" fmla="*/ 62 w 616"/>
                        <a:gd name="T5" fmla="*/ 67 h 339"/>
                        <a:gd name="T6" fmla="*/ 0 60000 65536"/>
                        <a:gd name="T7" fmla="*/ 0 60000 65536"/>
                        <a:gd name="T8" fmla="*/ 0 60000 65536"/>
                        <a:gd name="T9" fmla="*/ 0 w 616"/>
                        <a:gd name="T10" fmla="*/ 0 h 339"/>
                        <a:gd name="T11" fmla="*/ 616 w 616"/>
                        <a:gd name="T12" fmla="*/ 339 h 339"/>
                      </a:gdLst>
                      <a:ahLst/>
                      <a:cxnLst>
                        <a:cxn ang="T6">
                          <a:pos x="T0" y="T1"/>
                        </a:cxn>
                        <a:cxn ang="T7">
                          <a:pos x="T2" y="T3"/>
                        </a:cxn>
                        <a:cxn ang="T8">
                          <a:pos x="T4" y="T5"/>
                        </a:cxn>
                      </a:cxnLst>
                      <a:rect l="T9" t="T10" r="T11" b="T12"/>
                      <a:pathLst>
                        <a:path w="616" h="339">
                          <a:moveTo>
                            <a:pt x="0" y="339"/>
                          </a:moveTo>
                          <a:cubicBezTo>
                            <a:pt x="52" y="282"/>
                            <a:pt x="210" y="0"/>
                            <a:pt x="313" y="0"/>
                          </a:cubicBezTo>
                          <a:cubicBezTo>
                            <a:pt x="416" y="0"/>
                            <a:pt x="553" y="266"/>
                            <a:pt x="616" y="336"/>
                          </a:cubicBezTo>
                        </a:path>
                      </a:pathLst>
                    </a:cu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rot="10800000"/>
                    <a:lstStyle/>
                    <a:p>
                      <a:endParaRPr lang="zh-CN" altLang="en-US">
                        <a:latin typeface="微软雅黑" panose="020B0503020204020204" pitchFamily="34" charset="-122"/>
                        <a:ea typeface="微软雅黑" panose="020B0503020204020204" pitchFamily="34" charset="-122"/>
                      </a:endParaRPr>
                    </a:p>
                  </p:txBody>
                </p:sp>
              </p:grpSp>
              <p:grpSp>
                <p:nvGrpSpPr>
                  <p:cNvPr id="536" name="Group 1523"/>
                  <p:cNvGrpSpPr>
                    <a:grpSpLocks noChangeAspect="1"/>
                  </p:cNvGrpSpPr>
                  <p:nvPr/>
                </p:nvGrpSpPr>
                <p:grpSpPr bwMode="auto">
                  <a:xfrm rot="464162" flipV="1">
                    <a:off x="2802" y="3415"/>
                    <a:ext cx="499" cy="175"/>
                    <a:chOff x="2340" y="3393"/>
                    <a:chExt cx="467" cy="188"/>
                  </a:xfrm>
                </p:grpSpPr>
                <p:grpSp>
                  <p:nvGrpSpPr>
                    <p:cNvPr id="537" name="Group 1524"/>
                    <p:cNvGrpSpPr>
                      <a:grpSpLocks noChangeAspect="1"/>
                    </p:cNvGrpSpPr>
                    <p:nvPr/>
                  </p:nvGrpSpPr>
                  <p:grpSpPr bwMode="auto">
                    <a:xfrm>
                      <a:off x="2340" y="3393"/>
                      <a:ext cx="257" cy="173"/>
                      <a:chOff x="2340" y="3393"/>
                      <a:chExt cx="257" cy="173"/>
                    </a:xfrm>
                  </p:grpSpPr>
                  <p:sp>
                    <p:nvSpPr>
                      <p:cNvPr id="543" name="Freeform 1525"/>
                      <p:cNvSpPr>
                        <a:spLocks noChangeAspect="1"/>
                      </p:cNvSpPr>
                      <p:nvPr/>
                    </p:nvSpPr>
                    <p:spPr bwMode="auto">
                      <a:xfrm flipV="1">
                        <a:off x="2340" y="3468"/>
                        <a:ext cx="40" cy="79"/>
                      </a:xfrm>
                      <a:custGeom>
                        <a:avLst/>
                        <a:gdLst>
                          <a:gd name="T0" fmla="*/ 0 w 616"/>
                          <a:gd name="T1" fmla="*/ 79 h 339"/>
                          <a:gd name="T2" fmla="*/ 20 w 616"/>
                          <a:gd name="T3" fmla="*/ 0 h 339"/>
                          <a:gd name="T4" fmla="*/ 40 w 616"/>
                          <a:gd name="T5" fmla="*/ 78 h 339"/>
                          <a:gd name="T6" fmla="*/ 0 60000 65536"/>
                          <a:gd name="T7" fmla="*/ 0 60000 65536"/>
                          <a:gd name="T8" fmla="*/ 0 60000 65536"/>
                          <a:gd name="T9" fmla="*/ 0 w 616"/>
                          <a:gd name="T10" fmla="*/ 0 h 339"/>
                          <a:gd name="T11" fmla="*/ 616 w 616"/>
                          <a:gd name="T12" fmla="*/ 339 h 339"/>
                        </a:gdLst>
                        <a:ahLst/>
                        <a:cxnLst>
                          <a:cxn ang="T6">
                            <a:pos x="T0" y="T1"/>
                          </a:cxn>
                          <a:cxn ang="T7">
                            <a:pos x="T2" y="T3"/>
                          </a:cxn>
                          <a:cxn ang="T8">
                            <a:pos x="T4" y="T5"/>
                          </a:cxn>
                        </a:cxnLst>
                        <a:rect l="T9" t="T10" r="T11" b="T12"/>
                        <a:pathLst>
                          <a:path w="616" h="339">
                            <a:moveTo>
                              <a:pt x="0" y="339"/>
                            </a:moveTo>
                            <a:cubicBezTo>
                              <a:pt x="52" y="282"/>
                              <a:pt x="210" y="0"/>
                              <a:pt x="313" y="0"/>
                            </a:cubicBezTo>
                            <a:cubicBezTo>
                              <a:pt x="416" y="0"/>
                              <a:pt x="553" y="266"/>
                              <a:pt x="616" y="336"/>
                            </a:cubicBezTo>
                          </a:path>
                        </a:pathLst>
                      </a:cu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544" name="Freeform 1526"/>
                      <p:cNvSpPr>
                        <a:spLocks noChangeAspect="1"/>
                      </p:cNvSpPr>
                      <p:nvPr/>
                    </p:nvSpPr>
                    <p:spPr bwMode="auto">
                      <a:xfrm flipV="1">
                        <a:off x="2430" y="3468"/>
                        <a:ext cx="62" cy="68"/>
                      </a:xfrm>
                      <a:custGeom>
                        <a:avLst/>
                        <a:gdLst>
                          <a:gd name="T0" fmla="*/ 0 w 616"/>
                          <a:gd name="T1" fmla="*/ 68 h 339"/>
                          <a:gd name="T2" fmla="*/ 32 w 616"/>
                          <a:gd name="T3" fmla="*/ 0 h 339"/>
                          <a:gd name="T4" fmla="*/ 62 w 616"/>
                          <a:gd name="T5" fmla="*/ 67 h 339"/>
                          <a:gd name="T6" fmla="*/ 0 60000 65536"/>
                          <a:gd name="T7" fmla="*/ 0 60000 65536"/>
                          <a:gd name="T8" fmla="*/ 0 60000 65536"/>
                          <a:gd name="T9" fmla="*/ 0 w 616"/>
                          <a:gd name="T10" fmla="*/ 0 h 339"/>
                          <a:gd name="T11" fmla="*/ 616 w 616"/>
                          <a:gd name="T12" fmla="*/ 339 h 339"/>
                        </a:gdLst>
                        <a:ahLst/>
                        <a:cxnLst>
                          <a:cxn ang="T6">
                            <a:pos x="T0" y="T1"/>
                          </a:cxn>
                          <a:cxn ang="T7">
                            <a:pos x="T2" y="T3"/>
                          </a:cxn>
                          <a:cxn ang="T8">
                            <a:pos x="T4" y="T5"/>
                          </a:cxn>
                        </a:cxnLst>
                        <a:rect l="T9" t="T10" r="T11" b="T12"/>
                        <a:pathLst>
                          <a:path w="616" h="339">
                            <a:moveTo>
                              <a:pt x="0" y="339"/>
                            </a:moveTo>
                            <a:cubicBezTo>
                              <a:pt x="52" y="282"/>
                              <a:pt x="210" y="0"/>
                              <a:pt x="313" y="0"/>
                            </a:cubicBezTo>
                            <a:cubicBezTo>
                              <a:pt x="416" y="0"/>
                              <a:pt x="553" y="266"/>
                              <a:pt x="616" y="336"/>
                            </a:cubicBezTo>
                          </a:path>
                        </a:pathLst>
                      </a:cu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545" name="Freeform 1527"/>
                      <p:cNvSpPr>
                        <a:spLocks noChangeAspect="1"/>
                      </p:cNvSpPr>
                      <p:nvPr/>
                    </p:nvSpPr>
                    <p:spPr bwMode="auto">
                      <a:xfrm>
                        <a:off x="2385" y="3393"/>
                        <a:ext cx="40" cy="62"/>
                      </a:xfrm>
                      <a:custGeom>
                        <a:avLst/>
                        <a:gdLst>
                          <a:gd name="T0" fmla="*/ 0 w 616"/>
                          <a:gd name="T1" fmla="*/ 62 h 339"/>
                          <a:gd name="T2" fmla="*/ 20 w 616"/>
                          <a:gd name="T3" fmla="*/ 0 h 339"/>
                          <a:gd name="T4" fmla="*/ 40 w 616"/>
                          <a:gd name="T5" fmla="*/ 61 h 339"/>
                          <a:gd name="T6" fmla="*/ 0 60000 65536"/>
                          <a:gd name="T7" fmla="*/ 0 60000 65536"/>
                          <a:gd name="T8" fmla="*/ 0 60000 65536"/>
                          <a:gd name="T9" fmla="*/ 0 w 616"/>
                          <a:gd name="T10" fmla="*/ 0 h 339"/>
                          <a:gd name="T11" fmla="*/ 616 w 616"/>
                          <a:gd name="T12" fmla="*/ 339 h 339"/>
                        </a:gdLst>
                        <a:ahLst/>
                        <a:cxnLst>
                          <a:cxn ang="T6">
                            <a:pos x="T0" y="T1"/>
                          </a:cxn>
                          <a:cxn ang="T7">
                            <a:pos x="T2" y="T3"/>
                          </a:cxn>
                          <a:cxn ang="T8">
                            <a:pos x="T4" y="T5"/>
                          </a:cxn>
                        </a:cxnLst>
                        <a:rect l="T9" t="T10" r="T11" b="T12"/>
                        <a:pathLst>
                          <a:path w="616" h="339">
                            <a:moveTo>
                              <a:pt x="0" y="339"/>
                            </a:moveTo>
                            <a:cubicBezTo>
                              <a:pt x="52" y="282"/>
                              <a:pt x="210" y="0"/>
                              <a:pt x="313" y="0"/>
                            </a:cubicBezTo>
                            <a:cubicBezTo>
                              <a:pt x="416" y="0"/>
                              <a:pt x="553" y="266"/>
                              <a:pt x="616" y="336"/>
                            </a:cubicBezTo>
                          </a:path>
                        </a:pathLst>
                      </a:cu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rot="10800000"/>
                      <a:lstStyle/>
                      <a:p>
                        <a:endParaRPr lang="zh-CN" altLang="en-US">
                          <a:latin typeface="微软雅黑" panose="020B0503020204020204" pitchFamily="34" charset="-122"/>
                          <a:ea typeface="微软雅黑" panose="020B0503020204020204" pitchFamily="34" charset="-122"/>
                        </a:endParaRPr>
                      </a:p>
                    </p:txBody>
                  </p:sp>
                  <p:sp>
                    <p:nvSpPr>
                      <p:cNvPr id="546" name="Freeform 1528"/>
                      <p:cNvSpPr>
                        <a:spLocks noChangeAspect="1"/>
                      </p:cNvSpPr>
                      <p:nvPr/>
                    </p:nvSpPr>
                    <p:spPr bwMode="auto">
                      <a:xfrm>
                        <a:off x="2490" y="3423"/>
                        <a:ext cx="40" cy="62"/>
                      </a:xfrm>
                      <a:custGeom>
                        <a:avLst/>
                        <a:gdLst>
                          <a:gd name="T0" fmla="*/ 0 w 616"/>
                          <a:gd name="T1" fmla="*/ 62 h 339"/>
                          <a:gd name="T2" fmla="*/ 20 w 616"/>
                          <a:gd name="T3" fmla="*/ 0 h 339"/>
                          <a:gd name="T4" fmla="*/ 40 w 616"/>
                          <a:gd name="T5" fmla="*/ 61 h 339"/>
                          <a:gd name="T6" fmla="*/ 0 60000 65536"/>
                          <a:gd name="T7" fmla="*/ 0 60000 65536"/>
                          <a:gd name="T8" fmla="*/ 0 60000 65536"/>
                          <a:gd name="T9" fmla="*/ 0 w 616"/>
                          <a:gd name="T10" fmla="*/ 0 h 339"/>
                          <a:gd name="T11" fmla="*/ 616 w 616"/>
                          <a:gd name="T12" fmla="*/ 339 h 339"/>
                        </a:gdLst>
                        <a:ahLst/>
                        <a:cxnLst>
                          <a:cxn ang="T6">
                            <a:pos x="T0" y="T1"/>
                          </a:cxn>
                          <a:cxn ang="T7">
                            <a:pos x="T2" y="T3"/>
                          </a:cxn>
                          <a:cxn ang="T8">
                            <a:pos x="T4" y="T5"/>
                          </a:cxn>
                        </a:cxnLst>
                        <a:rect l="T9" t="T10" r="T11" b="T12"/>
                        <a:pathLst>
                          <a:path w="616" h="339">
                            <a:moveTo>
                              <a:pt x="0" y="339"/>
                            </a:moveTo>
                            <a:cubicBezTo>
                              <a:pt x="52" y="282"/>
                              <a:pt x="210" y="0"/>
                              <a:pt x="313" y="0"/>
                            </a:cubicBezTo>
                            <a:cubicBezTo>
                              <a:pt x="416" y="0"/>
                              <a:pt x="553" y="266"/>
                              <a:pt x="616" y="336"/>
                            </a:cubicBezTo>
                          </a:path>
                        </a:pathLst>
                      </a:cu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rot="10800000"/>
                      <a:lstStyle/>
                      <a:p>
                        <a:endParaRPr lang="zh-CN" altLang="en-US">
                          <a:latin typeface="微软雅黑" panose="020B0503020204020204" pitchFamily="34" charset="-122"/>
                          <a:ea typeface="微软雅黑" panose="020B0503020204020204" pitchFamily="34" charset="-122"/>
                        </a:endParaRPr>
                      </a:p>
                    </p:txBody>
                  </p:sp>
                  <p:sp>
                    <p:nvSpPr>
                      <p:cNvPr id="547" name="Freeform 1529"/>
                      <p:cNvSpPr>
                        <a:spLocks noChangeAspect="1"/>
                      </p:cNvSpPr>
                      <p:nvPr/>
                    </p:nvSpPr>
                    <p:spPr bwMode="auto">
                      <a:xfrm flipV="1">
                        <a:off x="2535" y="3498"/>
                        <a:ext cx="62" cy="68"/>
                      </a:xfrm>
                      <a:custGeom>
                        <a:avLst/>
                        <a:gdLst>
                          <a:gd name="T0" fmla="*/ 0 w 616"/>
                          <a:gd name="T1" fmla="*/ 68 h 339"/>
                          <a:gd name="T2" fmla="*/ 32 w 616"/>
                          <a:gd name="T3" fmla="*/ 0 h 339"/>
                          <a:gd name="T4" fmla="*/ 62 w 616"/>
                          <a:gd name="T5" fmla="*/ 67 h 339"/>
                          <a:gd name="T6" fmla="*/ 0 60000 65536"/>
                          <a:gd name="T7" fmla="*/ 0 60000 65536"/>
                          <a:gd name="T8" fmla="*/ 0 60000 65536"/>
                          <a:gd name="T9" fmla="*/ 0 w 616"/>
                          <a:gd name="T10" fmla="*/ 0 h 339"/>
                          <a:gd name="T11" fmla="*/ 616 w 616"/>
                          <a:gd name="T12" fmla="*/ 339 h 339"/>
                        </a:gdLst>
                        <a:ahLst/>
                        <a:cxnLst>
                          <a:cxn ang="T6">
                            <a:pos x="T0" y="T1"/>
                          </a:cxn>
                          <a:cxn ang="T7">
                            <a:pos x="T2" y="T3"/>
                          </a:cxn>
                          <a:cxn ang="T8">
                            <a:pos x="T4" y="T5"/>
                          </a:cxn>
                        </a:cxnLst>
                        <a:rect l="T9" t="T10" r="T11" b="T12"/>
                        <a:pathLst>
                          <a:path w="616" h="339">
                            <a:moveTo>
                              <a:pt x="0" y="339"/>
                            </a:moveTo>
                            <a:cubicBezTo>
                              <a:pt x="52" y="282"/>
                              <a:pt x="210" y="0"/>
                              <a:pt x="313" y="0"/>
                            </a:cubicBezTo>
                            <a:cubicBezTo>
                              <a:pt x="416" y="0"/>
                              <a:pt x="553" y="266"/>
                              <a:pt x="616" y="336"/>
                            </a:cubicBezTo>
                          </a:path>
                        </a:pathLst>
                      </a:cu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grpSp>
                <p:grpSp>
                  <p:nvGrpSpPr>
                    <p:cNvPr id="538" name="Group 1530"/>
                    <p:cNvGrpSpPr>
                      <a:grpSpLocks noChangeAspect="1"/>
                    </p:cNvGrpSpPr>
                    <p:nvPr/>
                  </p:nvGrpSpPr>
                  <p:grpSpPr bwMode="auto">
                    <a:xfrm rot="-715361">
                      <a:off x="2595" y="3408"/>
                      <a:ext cx="212" cy="173"/>
                      <a:chOff x="2865" y="3873"/>
                      <a:chExt cx="212" cy="173"/>
                    </a:xfrm>
                  </p:grpSpPr>
                  <p:sp>
                    <p:nvSpPr>
                      <p:cNvPr id="539" name="Freeform 1531"/>
                      <p:cNvSpPr>
                        <a:spLocks noChangeAspect="1"/>
                      </p:cNvSpPr>
                      <p:nvPr/>
                    </p:nvSpPr>
                    <p:spPr bwMode="auto">
                      <a:xfrm flipV="1">
                        <a:off x="2910" y="3948"/>
                        <a:ext cx="62" cy="68"/>
                      </a:xfrm>
                      <a:custGeom>
                        <a:avLst/>
                        <a:gdLst>
                          <a:gd name="T0" fmla="*/ 0 w 616"/>
                          <a:gd name="T1" fmla="*/ 68 h 339"/>
                          <a:gd name="T2" fmla="*/ 32 w 616"/>
                          <a:gd name="T3" fmla="*/ 0 h 339"/>
                          <a:gd name="T4" fmla="*/ 62 w 616"/>
                          <a:gd name="T5" fmla="*/ 67 h 339"/>
                          <a:gd name="T6" fmla="*/ 0 60000 65536"/>
                          <a:gd name="T7" fmla="*/ 0 60000 65536"/>
                          <a:gd name="T8" fmla="*/ 0 60000 65536"/>
                          <a:gd name="T9" fmla="*/ 0 w 616"/>
                          <a:gd name="T10" fmla="*/ 0 h 339"/>
                          <a:gd name="T11" fmla="*/ 616 w 616"/>
                          <a:gd name="T12" fmla="*/ 339 h 339"/>
                        </a:gdLst>
                        <a:ahLst/>
                        <a:cxnLst>
                          <a:cxn ang="T6">
                            <a:pos x="T0" y="T1"/>
                          </a:cxn>
                          <a:cxn ang="T7">
                            <a:pos x="T2" y="T3"/>
                          </a:cxn>
                          <a:cxn ang="T8">
                            <a:pos x="T4" y="T5"/>
                          </a:cxn>
                        </a:cxnLst>
                        <a:rect l="T9" t="T10" r="T11" b="T12"/>
                        <a:pathLst>
                          <a:path w="616" h="339">
                            <a:moveTo>
                              <a:pt x="0" y="339"/>
                            </a:moveTo>
                            <a:cubicBezTo>
                              <a:pt x="52" y="282"/>
                              <a:pt x="210" y="0"/>
                              <a:pt x="313" y="0"/>
                            </a:cubicBezTo>
                            <a:cubicBezTo>
                              <a:pt x="416" y="0"/>
                              <a:pt x="553" y="266"/>
                              <a:pt x="616" y="336"/>
                            </a:cubicBezTo>
                          </a:path>
                        </a:pathLst>
                      </a:cu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540" name="Freeform 1532"/>
                      <p:cNvSpPr>
                        <a:spLocks noChangeAspect="1"/>
                      </p:cNvSpPr>
                      <p:nvPr/>
                    </p:nvSpPr>
                    <p:spPr bwMode="auto">
                      <a:xfrm>
                        <a:off x="2865" y="3873"/>
                        <a:ext cx="40" cy="62"/>
                      </a:xfrm>
                      <a:custGeom>
                        <a:avLst/>
                        <a:gdLst>
                          <a:gd name="T0" fmla="*/ 0 w 616"/>
                          <a:gd name="T1" fmla="*/ 62 h 339"/>
                          <a:gd name="T2" fmla="*/ 20 w 616"/>
                          <a:gd name="T3" fmla="*/ 0 h 339"/>
                          <a:gd name="T4" fmla="*/ 40 w 616"/>
                          <a:gd name="T5" fmla="*/ 61 h 339"/>
                          <a:gd name="T6" fmla="*/ 0 60000 65536"/>
                          <a:gd name="T7" fmla="*/ 0 60000 65536"/>
                          <a:gd name="T8" fmla="*/ 0 60000 65536"/>
                          <a:gd name="T9" fmla="*/ 0 w 616"/>
                          <a:gd name="T10" fmla="*/ 0 h 339"/>
                          <a:gd name="T11" fmla="*/ 616 w 616"/>
                          <a:gd name="T12" fmla="*/ 339 h 339"/>
                        </a:gdLst>
                        <a:ahLst/>
                        <a:cxnLst>
                          <a:cxn ang="T6">
                            <a:pos x="T0" y="T1"/>
                          </a:cxn>
                          <a:cxn ang="T7">
                            <a:pos x="T2" y="T3"/>
                          </a:cxn>
                          <a:cxn ang="T8">
                            <a:pos x="T4" y="T5"/>
                          </a:cxn>
                        </a:cxnLst>
                        <a:rect l="T9" t="T10" r="T11" b="T12"/>
                        <a:pathLst>
                          <a:path w="616" h="339">
                            <a:moveTo>
                              <a:pt x="0" y="339"/>
                            </a:moveTo>
                            <a:cubicBezTo>
                              <a:pt x="52" y="282"/>
                              <a:pt x="210" y="0"/>
                              <a:pt x="313" y="0"/>
                            </a:cubicBezTo>
                            <a:cubicBezTo>
                              <a:pt x="416" y="0"/>
                              <a:pt x="553" y="266"/>
                              <a:pt x="616" y="336"/>
                            </a:cubicBezTo>
                          </a:path>
                        </a:pathLst>
                      </a:cu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rot="10800000"/>
                      <a:lstStyle/>
                      <a:p>
                        <a:endParaRPr lang="zh-CN" altLang="en-US">
                          <a:latin typeface="微软雅黑" panose="020B0503020204020204" pitchFamily="34" charset="-122"/>
                          <a:ea typeface="微软雅黑" panose="020B0503020204020204" pitchFamily="34" charset="-122"/>
                        </a:endParaRPr>
                      </a:p>
                    </p:txBody>
                  </p:sp>
                  <p:sp>
                    <p:nvSpPr>
                      <p:cNvPr id="541" name="Freeform 1533"/>
                      <p:cNvSpPr>
                        <a:spLocks noChangeAspect="1"/>
                      </p:cNvSpPr>
                      <p:nvPr/>
                    </p:nvSpPr>
                    <p:spPr bwMode="auto">
                      <a:xfrm>
                        <a:off x="2970" y="3903"/>
                        <a:ext cx="40" cy="62"/>
                      </a:xfrm>
                      <a:custGeom>
                        <a:avLst/>
                        <a:gdLst>
                          <a:gd name="T0" fmla="*/ 0 w 616"/>
                          <a:gd name="T1" fmla="*/ 62 h 339"/>
                          <a:gd name="T2" fmla="*/ 20 w 616"/>
                          <a:gd name="T3" fmla="*/ 0 h 339"/>
                          <a:gd name="T4" fmla="*/ 40 w 616"/>
                          <a:gd name="T5" fmla="*/ 61 h 339"/>
                          <a:gd name="T6" fmla="*/ 0 60000 65536"/>
                          <a:gd name="T7" fmla="*/ 0 60000 65536"/>
                          <a:gd name="T8" fmla="*/ 0 60000 65536"/>
                          <a:gd name="T9" fmla="*/ 0 w 616"/>
                          <a:gd name="T10" fmla="*/ 0 h 339"/>
                          <a:gd name="T11" fmla="*/ 616 w 616"/>
                          <a:gd name="T12" fmla="*/ 339 h 339"/>
                        </a:gdLst>
                        <a:ahLst/>
                        <a:cxnLst>
                          <a:cxn ang="T6">
                            <a:pos x="T0" y="T1"/>
                          </a:cxn>
                          <a:cxn ang="T7">
                            <a:pos x="T2" y="T3"/>
                          </a:cxn>
                          <a:cxn ang="T8">
                            <a:pos x="T4" y="T5"/>
                          </a:cxn>
                        </a:cxnLst>
                        <a:rect l="T9" t="T10" r="T11" b="T12"/>
                        <a:pathLst>
                          <a:path w="616" h="339">
                            <a:moveTo>
                              <a:pt x="0" y="339"/>
                            </a:moveTo>
                            <a:cubicBezTo>
                              <a:pt x="52" y="282"/>
                              <a:pt x="210" y="0"/>
                              <a:pt x="313" y="0"/>
                            </a:cubicBezTo>
                            <a:cubicBezTo>
                              <a:pt x="416" y="0"/>
                              <a:pt x="553" y="266"/>
                              <a:pt x="616" y="336"/>
                            </a:cubicBezTo>
                          </a:path>
                        </a:pathLst>
                      </a:cu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rot="10800000"/>
                      <a:lstStyle/>
                      <a:p>
                        <a:endParaRPr lang="zh-CN" altLang="en-US">
                          <a:latin typeface="微软雅黑" panose="020B0503020204020204" pitchFamily="34" charset="-122"/>
                          <a:ea typeface="微软雅黑" panose="020B0503020204020204" pitchFamily="34" charset="-122"/>
                        </a:endParaRPr>
                      </a:p>
                    </p:txBody>
                  </p:sp>
                  <p:sp>
                    <p:nvSpPr>
                      <p:cNvPr id="542" name="Freeform 1534"/>
                      <p:cNvSpPr>
                        <a:spLocks noChangeAspect="1"/>
                      </p:cNvSpPr>
                      <p:nvPr/>
                    </p:nvSpPr>
                    <p:spPr bwMode="auto">
                      <a:xfrm flipV="1">
                        <a:off x="3015" y="3978"/>
                        <a:ext cx="62" cy="68"/>
                      </a:xfrm>
                      <a:custGeom>
                        <a:avLst/>
                        <a:gdLst>
                          <a:gd name="T0" fmla="*/ 0 w 616"/>
                          <a:gd name="T1" fmla="*/ 68 h 339"/>
                          <a:gd name="T2" fmla="*/ 32 w 616"/>
                          <a:gd name="T3" fmla="*/ 0 h 339"/>
                          <a:gd name="T4" fmla="*/ 62 w 616"/>
                          <a:gd name="T5" fmla="*/ 67 h 339"/>
                          <a:gd name="T6" fmla="*/ 0 60000 65536"/>
                          <a:gd name="T7" fmla="*/ 0 60000 65536"/>
                          <a:gd name="T8" fmla="*/ 0 60000 65536"/>
                          <a:gd name="T9" fmla="*/ 0 w 616"/>
                          <a:gd name="T10" fmla="*/ 0 h 339"/>
                          <a:gd name="T11" fmla="*/ 616 w 616"/>
                          <a:gd name="T12" fmla="*/ 339 h 339"/>
                        </a:gdLst>
                        <a:ahLst/>
                        <a:cxnLst>
                          <a:cxn ang="T6">
                            <a:pos x="T0" y="T1"/>
                          </a:cxn>
                          <a:cxn ang="T7">
                            <a:pos x="T2" y="T3"/>
                          </a:cxn>
                          <a:cxn ang="T8">
                            <a:pos x="T4" y="T5"/>
                          </a:cxn>
                        </a:cxnLst>
                        <a:rect l="T9" t="T10" r="T11" b="T12"/>
                        <a:pathLst>
                          <a:path w="616" h="339">
                            <a:moveTo>
                              <a:pt x="0" y="339"/>
                            </a:moveTo>
                            <a:cubicBezTo>
                              <a:pt x="52" y="282"/>
                              <a:pt x="210" y="0"/>
                              <a:pt x="313" y="0"/>
                            </a:cubicBezTo>
                            <a:cubicBezTo>
                              <a:pt x="416" y="0"/>
                              <a:pt x="553" y="266"/>
                              <a:pt x="616" y="336"/>
                            </a:cubicBezTo>
                          </a:path>
                        </a:pathLst>
                      </a:cu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grpSp>
              </p:grpSp>
            </p:grpSp>
            <p:sp>
              <p:nvSpPr>
                <p:cNvPr id="532" name="Freeform 1535"/>
                <p:cNvSpPr>
                  <a:spLocks noChangeAspect="1"/>
                </p:cNvSpPr>
                <p:nvPr/>
              </p:nvSpPr>
              <p:spPr bwMode="auto">
                <a:xfrm>
                  <a:off x="4712" y="3609"/>
                  <a:ext cx="25" cy="14"/>
                </a:xfrm>
                <a:custGeom>
                  <a:avLst/>
                  <a:gdLst>
                    <a:gd name="T0" fmla="*/ 0 w 616"/>
                    <a:gd name="T1" fmla="*/ 14 h 339"/>
                    <a:gd name="T2" fmla="*/ 13 w 616"/>
                    <a:gd name="T3" fmla="*/ 0 h 339"/>
                    <a:gd name="T4" fmla="*/ 25 w 616"/>
                    <a:gd name="T5" fmla="*/ 14 h 339"/>
                    <a:gd name="T6" fmla="*/ 0 60000 65536"/>
                    <a:gd name="T7" fmla="*/ 0 60000 65536"/>
                    <a:gd name="T8" fmla="*/ 0 60000 65536"/>
                    <a:gd name="T9" fmla="*/ 0 w 616"/>
                    <a:gd name="T10" fmla="*/ 0 h 339"/>
                    <a:gd name="T11" fmla="*/ 616 w 616"/>
                    <a:gd name="T12" fmla="*/ 339 h 339"/>
                  </a:gdLst>
                  <a:ahLst/>
                  <a:cxnLst>
                    <a:cxn ang="T6">
                      <a:pos x="T0" y="T1"/>
                    </a:cxn>
                    <a:cxn ang="T7">
                      <a:pos x="T2" y="T3"/>
                    </a:cxn>
                    <a:cxn ang="T8">
                      <a:pos x="T4" y="T5"/>
                    </a:cxn>
                  </a:cxnLst>
                  <a:rect l="T9" t="T10" r="T11" b="T12"/>
                  <a:pathLst>
                    <a:path w="616" h="339">
                      <a:moveTo>
                        <a:pt x="0" y="339"/>
                      </a:moveTo>
                      <a:cubicBezTo>
                        <a:pt x="52" y="282"/>
                        <a:pt x="210" y="0"/>
                        <a:pt x="313" y="0"/>
                      </a:cubicBezTo>
                      <a:cubicBezTo>
                        <a:pt x="416" y="0"/>
                        <a:pt x="553" y="266"/>
                        <a:pt x="616" y="336"/>
                      </a:cubicBezTo>
                    </a:path>
                  </a:pathLst>
                </a:cu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grpSp>
        </p:grpSp>
        <p:grpSp>
          <p:nvGrpSpPr>
            <p:cNvPr id="827" name="Group 301"/>
            <p:cNvGrpSpPr>
              <a:grpSpLocks/>
            </p:cNvGrpSpPr>
            <p:nvPr/>
          </p:nvGrpSpPr>
          <p:grpSpPr bwMode="auto">
            <a:xfrm>
              <a:off x="1269794" y="4049541"/>
              <a:ext cx="6391332" cy="151475"/>
              <a:chOff x="2875" y="2672"/>
              <a:chExt cx="2214" cy="550"/>
            </a:xfrm>
          </p:grpSpPr>
          <p:sp>
            <p:nvSpPr>
              <p:cNvPr id="828" name="Freeform 302"/>
              <p:cNvSpPr>
                <a:spLocks/>
              </p:cNvSpPr>
              <p:nvPr/>
            </p:nvSpPr>
            <p:spPr bwMode="auto">
              <a:xfrm rot="360366">
                <a:off x="2875" y="2672"/>
                <a:ext cx="1418" cy="62"/>
              </a:xfrm>
              <a:custGeom>
                <a:avLst/>
                <a:gdLst>
                  <a:gd name="T0" fmla="*/ 0 w 616"/>
                  <a:gd name="T1" fmla="*/ 62 h 339"/>
                  <a:gd name="T2" fmla="*/ 721 w 616"/>
                  <a:gd name="T3" fmla="*/ 0 h 339"/>
                  <a:gd name="T4" fmla="*/ 1418 w 616"/>
                  <a:gd name="T5" fmla="*/ 61 h 339"/>
                  <a:gd name="T6" fmla="*/ 0 60000 65536"/>
                  <a:gd name="T7" fmla="*/ 0 60000 65536"/>
                  <a:gd name="T8" fmla="*/ 0 60000 65536"/>
                  <a:gd name="T9" fmla="*/ 0 w 616"/>
                  <a:gd name="T10" fmla="*/ 0 h 339"/>
                  <a:gd name="T11" fmla="*/ 616 w 616"/>
                  <a:gd name="T12" fmla="*/ 339 h 339"/>
                </a:gdLst>
                <a:ahLst/>
                <a:cxnLst>
                  <a:cxn ang="T6">
                    <a:pos x="T0" y="T1"/>
                  </a:cxn>
                  <a:cxn ang="T7">
                    <a:pos x="T2" y="T3"/>
                  </a:cxn>
                  <a:cxn ang="T8">
                    <a:pos x="T4" y="T5"/>
                  </a:cxn>
                </a:cxnLst>
                <a:rect l="T9" t="T10" r="T11" b="T12"/>
                <a:pathLst>
                  <a:path w="616" h="339">
                    <a:moveTo>
                      <a:pt x="0" y="339"/>
                    </a:moveTo>
                    <a:cubicBezTo>
                      <a:pt x="52" y="282"/>
                      <a:pt x="210" y="0"/>
                      <a:pt x="313" y="0"/>
                    </a:cubicBezTo>
                    <a:cubicBezTo>
                      <a:pt x="416" y="0"/>
                      <a:pt x="553" y="266"/>
                      <a:pt x="616" y="336"/>
                    </a:cubicBezTo>
                  </a:path>
                </a:pathLst>
              </a:cu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dirty="0">
                  <a:latin typeface="微软雅黑" panose="020B0503020204020204" pitchFamily="34" charset="-122"/>
                  <a:ea typeface="微软雅黑" panose="020B0503020204020204" pitchFamily="34" charset="-122"/>
                </a:endParaRPr>
              </a:p>
            </p:txBody>
          </p:sp>
          <p:sp>
            <p:nvSpPr>
              <p:cNvPr id="829" name="Freeform 303"/>
              <p:cNvSpPr>
                <a:spLocks/>
              </p:cNvSpPr>
              <p:nvPr/>
            </p:nvSpPr>
            <p:spPr bwMode="auto">
              <a:xfrm rot="21324018" flipV="1">
                <a:off x="4278" y="3160"/>
                <a:ext cx="811" cy="62"/>
              </a:xfrm>
              <a:custGeom>
                <a:avLst/>
                <a:gdLst>
                  <a:gd name="T0" fmla="*/ 0 w 616"/>
                  <a:gd name="T1" fmla="*/ 62 h 339"/>
                  <a:gd name="T2" fmla="*/ 412 w 616"/>
                  <a:gd name="T3" fmla="*/ 0 h 339"/>
                  <a:gd name="T4" fmla="*/ 811 w 616"/>
                  <a:gd name="T5" fmla="*/ 61 h 339"/>
                  <a:gd name="T6" fmla="*/ 0 60000 65536"/>
                  <a:gd name="T7" fmla="*/ 0 60000 65536"/>
                  <a:gd name="T8" fmla="*/ 0 60000 65536"/>
                  <a:gd name="T9" fmla="*/ 0 w 616"/>
                  <a:gd name="T10" fmla="*/ 0 h 339"/>
                  <a:gd name="T11" fmla="*/ 616 w 616"/>
                  <a:gd name="T12" fmla="*/ 339 h 339"/>
                </a:gdLst>
                <a:ahLst/>
                <a:cxnLst>
                  <a:cxn ang="T6">
                    <a:pos x="T0" y="T1"/>
                  </a:cxn>
                  <a:cxn ang="T7">
                    <a:pos x="T2" y="T3"/>
                  </a:cxn>
                  <a:cxn ang="T8">
                    <a:pos x="T4" y="T5"/>
                  </a:cxn>
                </a:cxnLst>
                <a:rect l="T9" t="T10" r="T11" b="T12"/>
                <a:pathLst>
                  <a:path w="616" h="339">
                    <a:moveTo>
                      <a:pt x="0" y="339"/>
                    </a:moveTo>
                    <a:cubicBezTo>
                      <a:pt x="52" y="282"/>
                      <a:pt x="210" y="0"/>
                      <a:pt x="313" y="0"/>
                    </a:cubicBezTo>
                    <a:cubicBezTo>
                      <a:pt x="416" y="0"/>
                      <a:pt x="553" y="266"/>
                      <a:pt x="616" y="336"/>
                    </a:cubicBezTo>
                  </a:path>
                </a:pathLst>
              </a:cu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rot="10800000"/>
              <a:lstStyle/>
              <a:p>
                <a:endParaRPr lang="zh-CN" altLang="en-US">
                  <a:latin typeface="微软雅黑" panose="020B0503020204020204" pitchFamily="34" charset="-122"/>
                  <a:ea typeface="微软雅黑" panose="020B0503020204020204" pitchFamily="34" charset="-122"/>
                </a:endParaRPr>
              </a:p>
            </p:txBody>
          </p:sp>
        </p:grpSp>
        <p:grpSp>
          <p:nvGrpSpPr>
            <p:cNvPr id="830" name="Group 44"/>
            <p:cNvGrpSpPr>
              <a:grpSpLocks/>
            </p:cNvGrpSpPr>
            <p:nvPr/>
          </p:nvGrpSpPr>
          <p:grpSpPr bwMode="auto">
            <a:xfrm rot="199422">
              <a:off x="1289808" y="4432200"/>
              <a:ext cx="6279153" cy="281412"/>
              <a:chOff x="7750" y="3776"/>
              <a:chExt cx="2225" cy="339"/>
            </a:xfrm>
          </p:grpSpPr>
          <p:sp>
            <p:nvSpPr>
              <p:cNvPr id="831" name="Line 45"/>
              <p:cNvSpPr>
                <a:spLocks noChangeShapeType="1"/>
              </p:cNvSpPr>
              <p:nvPr/>
            </p:nvSpPr>
            <p:spPr bwMode="auto">
              <a:xfrm flipV="1">
                <a:off x="9046" y="3864"/>
                <a:ext cx="1" cy="59"/>
              </a:xfrm>
              <a:prstGeom prst="line">
                <a:avLst/>
              </a:prstGeom>
              <a:noFill/>
              <a:ln w="444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832" name="Line 46"/>
              <p:cNvSpPr>
                <a:spLocks noChangeShapeType="1"/>
              </p:cNvSpPr>
              <p:nvPr/>
            </p:nvSpPr>
            <p:spPr bwMode="auto">
              <a:xfrm>
                <a:off x="7750" y="4055"/>
                <a:ext cx="14" cy="1"/>
              </a:xfrm>
              <a:prstGeom prst="line">
                <a:avLst/>
              </a:prstGeom>
              <a:noFill/>
              <a:ln w="444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833" name="Line 47"/>
              <p:cNvSpPr>
                <a:spLocks noChangeShapeType="1"/>
              </p:cNvSpPr>
              <p:nvPr/>
            </p:nvSpPr>
            <p:spPr bwMode="auto">
              <a:xfrm>
                <a:off x="7757" y="4055"/>
                <a:ext cx="15" cy="1"/>
              </a:xfrm>
              <a:prstGeom prst="line">
                <a:avLst/>
              </a:prstGeom>
              <a:noFill/>
              <a:ln w="444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834" name="Line 48"/>
              <p:cNvSpPr>
                <a:spLocks noChangeShapeType="1"/>
              </p:cNvSpPr>
              <p:nvPr/>
            </p:nvSpPr>
            <p:spPr bwMode="auto">
              <a:xfrm flipV="1">
                <a:off x="7772" y="4026"/>
                <a:ext cx="1" cy="29"/>
              </a:xfrm>
              <a:prstGeom prst="line">
                <a:avLst/>
              </a:prstGeom>
              <a:noFill/>
              <a:ln w="444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835" name="Line 49"/>
              <p:cNvSpPr>
                <a:spLocks noChangeShapeType="1"/>
              </p:cNvSpPr>
              <p:nvPr/>
            </p:nvSpPr>
            <p:spPr bwMode="auto">
              <a:xfrm flipV="1">
                <a:off x="7772" y="3996"/>
                <a:ext cx="7" cy="30"/>
              </a:xfrm>
              <a:prstGeom prst="line">
                <a:avLst/>
              </a:prstGeom>
              <a:noFill/>
              <a:ln w="444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836" name="Line 50"/>
              <p:cNvSpPr>
                <a:spLocks noChangeShapeType="1"/>
              </p:cNvSpPr>
              <p:nvPr/>
            </p:nvSpPr>
            <p:spPr bwMode="auto">
              <a:xfrm flipV="1">
                <a:off x="7779" y="3982"/>
                <a:ext cx="14" cy="29"/>
              </a:xfrm>
              <a:prstGeom prst="line">
                <a:avLst/>
              </a:prstGeom>
              <a:noFill/>
              <a:ln w="444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837" name="Line 51"/>
              <p:cNvSpPr>
                <a:spLocks noChangeShapeType="1"/>
              </p:cNvSpPr>
              <p:nvPr/>
            </p:nvSpPr>
            <p:spPr bwMode="auto">
              <a:xfrm flipV="1">
                <a:off x="7793" y="3938"/>
                <a:ext cx="7" cy="44"/>
              </a:xfrm>
              <a:prstGeom prst="line">
                <a:avLst/>
              </a:prstGeom>
              <a:noFill/>
              <a:ln w="444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838" name="Line 52"/>
              <p:cNvSpPr>
                <a:spLocks noChangeShapeType="1"/>
              </p:cNvSpPr>
              <p:nvPr/>
            </p:nvSpPr>
            <p:spPr bwMode="auto">
              <a:xfrm flipV="1">
                <a:off x="7800" y="3923"/>
                <a:ext cx="15" cy="29"/>
              </a:xfrm>
              <a:prstGeom prst="line">
                <a:avLst/>
              </a:prstGeom>
              <a:noFill/>
              <a:ln w="444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839" name="Line 53"/>
              <p:cNvSpPr>
                <a:spLocks noChangeShapeType="1"/>
              </p:cNvSpPr>
              <p:nvPr/>
            </p:nvSpPr>
            <p:spPr bwMode="auto">
              <a:xfrm flipV="1">
                <a:off x="7815" y="3894"/>
                <a:ext cx="7" cy="29"/>
              </a:xfrm>
              <a:prstGeom prst="line">
                <a:avLst/>
              </a:prstGeom>
              <a:noFill/>
              <a:ln w="444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840" name="Line 54"/>
              <p:cNvSpPr>
                <a:spLocks noChangeShapeType="1"/>
              </p:cNvSpPr>
              <p:nvPr/>
            </p:nvSpPr>
            <p:spPr bwMode="auto">
              <a:xfrm>
                <a:off x="7822" y="3894"/>
                <a:ext cx="1" cy="1"/>
              </a:xfrm>
              <a:prstGeom prst="line">
                <a:avLst/>
              </a:prstGeom>
              <a:noFill/>
              <a:ln w="444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841" name="Line 55"/>
              <p:cNvSpPr>
                <a:spLocks noChangeShapeType="1"/>
              </p:cNvSpPr>
              <p:nvPr/>
            </p:nvSpPr>
            <p:spPr bwMode="auto">
              <a:xfrm>
                <a:off x="7822" y="3894"/>
                <a:ext cx="14" cy="1"/>
              </a:xfrm>
              <a:prstGeom prst="line">
                <a:avLst/>
              </a:prstGeom>
              <a:noFill/>
              <a:ln w="444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842" name="Line 56"/>
              <p:cNvSpPr>
                <a:spLocks noChangeShapeType="1"/>
              </p:cNvSpPr>
              <p:nvPr/>
            </p:nvSpPr>
            <p:spPr bwMode="auto">
              <a:xfrm>
                <a:off x="7836" y="3894"/>
                <a:ext cx="8" cy="1"/>
              </a:xfrm>
              <a:prstGeom prst="line">
                <a:avLst/>
              </a:prstGeom>
              <a:noFill/>
              <a:ln w="444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843" name="Line 57"/>
              <p:cNvSpPr>
                <a:spLocks noChangeShapeType="1"/>
              </p:cNvSpPr>
              <p:nvPr/>
            </p:nvSpPr>
            <p:spPr bwMode="auto">
              <a:xfrm>
                <a:off x="7844" y="3894"/>
                <a:ext cx="14" cy="14"/>
              </a:xfrm>
              <a:prstGeom prst="line">
                <a:avLst/>
              </a:prstGeom>
              <a:noFill/>
              <a:ln w="444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844" name="Line 58"/>
              <p:cNvSpPr>
                <a:spLocks noChangeShapeType="1"/>
              </p:cNvSpPr>
              <p:nvPr/>
            </p:nvSpPr>
            <p:spPr bwMode="auto">
              <a:xfrm>
                <a:off x="7858" y="3908"/>
                <a:ext cx="7" cy="30"/>
              </a:xfrm>
              <a:prstGeom prst="line">
                <a:avLst/>
              </a:prstGeom>
              <a:noFill/>
              <a:ln w="444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845" name="Line 59"/>
              <p:cNvSpPr>
                <a:spLocks noChangeShapeType="1"/>
              </p:cNvSpPr>
              <p:nvPr/>
            </p:nvSpPr>
            <p:spPr bwMode="auto">
              <a:xfrm>
                <a:off x="7865" y="3938"/>
                <a:ext cx="15" cy="14"/>
              </a:xfrm>
              <a:prstGeom prst="line">
                <a:avLst/>
              </a:prstGeom>
              <a:noFill/>
              <a:ln w="444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846" name="Line 60"/>
              <p:cNvSpPr>
                <a:spLocks noChangeShapeType="1"/>
              </p:cNvSpPr>
              <p:nvPr/>
            </p:nvSpPr>
            <p:spPr bwMode="auto">
              <a:xfrm>
                <a:off x="7872" y="3952"/>
                <a:ext cx="8" cy="30"/>
              </a:xfrm>
              <a:prstGeom prst="line">
                <a:avLst/>
              </a:prstGeom>
              <a:noFill/>
              <a:ln w="444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847" name="Line 61"/>
              <p:cNvSpPr>
                <a:spLocks noChangeShapeType="1"/>
              </p:cNvSpPr>
              <p:nvPr/>
            </p:nvSpPr>
            <p:spPr bwMode="auto">
              <a:xfrm>
                <a:off x="7872" y="3982"/>
                <a:ext cx="15" cy="29"/>
              </a:xfrm>
              <a:prstGeom prst="line">
                <a:avLst/>
              </a:prstGeom>
              <a:noFill/>
              <a:ln w="444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848" name="Line 62"/>
              <p:cNvSpPr>
                <a:spLocks noChangeShapeType="1"/>
              </p:cNvSpPr>
              <p:nvPr/>
            </p:nvSpPr>
            <p:spPr bwMode="auto">
              <a:xfrm>
                <a:off x="7887" y="3996"/>
                <a:ext cx="14" cy="15"/>
              </a:xfrm>
              <a:prstGeom prst="line">
                <a:avLst/>
              </a:prstGeom>
              <a:noFill/>
              <a:ln w="444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849" name="Line 63"/>
              <p:cNvSpPr>
                <a:spLocks noChangeShapeType="1"/>
              </p:cNvSpPr>
              <p:nvPr/>
            </p:nvSpPr>
            <p:spPr bwMode="auto">
              <a:xfrm>
                <a:off x="7894" y="4011"/>
                <a:ext cx="14" cy="15"/>
              </a:xfrm>
              <a:prstGeom prst="line">
                <a:avLst/>
              </a:prstGeom>
              <a:noFill/>
              <a:ln w="444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850" name="Line 64"/>
              <p:cNvSpPr>
                <a:spLocks noChangeShapeType="1"/>
              </p:cNvSpPr>
              <p:nvPr/>
            </p:nvSpPr>
            <p:spPr bwMode="auto">
              <a:xfrm>
                <a:off x="7908" y="4026"/>
                <a:ext cx="8" cy="14"/>
              </a:xfrm>
              <a:prstGeom prst="line">
                <a:avLst/>
              </a:prstGeom>
              <a:noFill/>
              <a:ln w="444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851" name="Line 65"/>
              <p:cNvSpPr>
                <a:spLocks noChangeShapeType="1"/>
              </p:cNvSpPr>
              <p:nvPr/>
            </p:nvSpPr>
            <p:spPr bwMode="auto">
              <a:xfrm flipV="1">
                <a:off x="7916" y="4026"/>
                <a:ext cx="14" cy="14"/>
              </a:xfrm>
              <a:prstGeom prst="line">
                <a:avLst/>
              </a:prstGeom>
              <a:noFill/>
              <a:ln w="444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852" name="Line 66"/>
              <p:cNvSpPr>
                <a:spLocks noChangeShapeType="1"/>
              </p:cNvSpPr>
              <p:nvPr/>
            </p:nvSpPr>
            <p:spPr bwMode="auto">
              <a:xfrm flipV="1">
                <a:off x="7930" y="4011"/>
                <a:ext cx="1" cy="15"/>
              </a:xfrm>
              <a:prstGeom prst="line">
                <a:avLst/>
              </a:prstGeom>
              <a:noFill/>
              <a:ln w="444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853" name="Line 67"/>
              <p:cNvSpPr>
                <a:spLocks noChangeShapeType="1"/>
              </p:cNvSpPr>
              <p:nvPr/>
            </p:nvSpPr>
            <p:spPr bwMode="auto">
              <a:xfrm flipV="1">
                <a:off x="7930" y="3996"/>
                <a:ext cx="7" cy="15"/>
              </a:xfrm>
              <a:prstGeom prst="line">
                <a:avLst/>
              </a:prstGeom>
              <a:noFill/>
              <a:ln w="444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854" name="Line 68"/>
              <p:cNvSpPr>
                <a:spLocks noChangeShapeType="1"/>
              </p:cNvSpPr>
              <p:nvPr/>
            </p:nvSpPr>
            <p:spPr bwMode="auto">
              <a:xfrm flipV="1">
                <a:off x="7937" y="3982"/>
                <a:ext cx="15" cy="29"/>
              </a:xfrm>
              <a:prstGeom prst="line">
                <a:avLst/>
              </a:prstGeom>
              <a:noFill/>
              <a:ln w="444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855" name="Line 69"/>
              <p:cNvSpPr>
                <a:spLocks noChangeShapeType="1"/>
              </p:cNvSpPr>
              <p:nvPr/>
            </p:nvSpPr>
            <p:spPr bwMode="auto">
              <a:xfrm flipV="1">
                <a:off x="7952" y="3952"/>
                <a:ext cx="7" cy="30"/>
              </a:xfrm>
              <a:prstGeom prst="line">
                <a:avLst/>
              </a:prstGeom>
              <a:noFill/>
              <a:ln w="444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856" name="Line 70"/>
              <p:cNvSpPr>
                <a:spLocks noChangeShapeType="1"/>
              </p:cNvSpPr>
              <p:nvPr/>
            </p:nvSpPr>
            <p:spPr bwMode="auto">
              <a:xfrm flipV="1">
                <a:off x="7959" y="3938"/>
                <a:ext cx="14" cy="14"/>
              </a:xfrm>
              <a:prstGeom prst="line">
                <a:avLst/>
              </a:prstGeom>
              <a:noFill/>
              <a:ln w="444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857" name="Line 71"/>
              <p:cNvSpPr>
                <a:spLocks noChangeShapeType="1"/>
              </p:cNvSpPr>
              <p:nvPr/>
            </p:nvSpPr>
            <p:spPr bwMode="auto">
              <a:xfrm flipV="1">
                <a:off x="7973" y="3923"/>
                <a:ext cx="7" cy="15"/>
              </a:xfrm>
              <a:prstGeom prst="line">
                <a:avLst/>
              </a:prstGeom>
              <a:noFill/>
              <a:ln w="444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858" name="Line 72"/>
              <p:cNvSpPr>
                <a:spLocks noChangeShapeType="1"/>
              </p:cNvSpPr>
              <p:nvPr/>
            </p:nvSpPr>
            <p:spPr bwMode="auto">
              <a:xfrm flipV="1">
                <a:off x="7980" y="3908"/>
                <a:ext cx="1" cy="15"/>
              </a:xfrm>
              <a:prstGeom prst="line">
                <a:avLst/>
              </a:prstGeom>
              <a:noFill/>
              <a:ln w="444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859" name="Line 73"/>
              <p:cNvSpPr>
                <a:spLocks noChangeShapeType="1"/>
              </p:cNvSpPr>
              <p:nvPr/>
            </p:nvSpPr>
            <p:spPr bwMode="auto">
              <a:xfrm>
                <a:off x="7980" y="3908"/>
                <a:ext cx="15" cy="1"/>
              </a:xfrm>
              <a:prstGeom prst="line">
                <a:avLst/>
              </a:prstGeom>
              <a:noFill/>
              <a:ln w="444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860" name="Line 74"/>
              <p:cNvSpPr>
                <a:spLocks noChangeShapeType="1"/>
              </p:cNvSpPr>
              <p:nvPr/>
            </p:nvSpPr>
            <p:spPr bwMode="auto">
              <a:xfrm>
                <a:off x="7988" y="3908"/>
                <a:ext cx="14" cy="1"/>
              </a:xfrm>
              <a:prstGeom prst="line">
                <a:avLst/>
              </a:prstGeom>
              <a:noFill/>
              <a:ln w="444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861" name="Line 75"/>
              <p:cNvSpPr>
                <a:spLocks noChangeShapeType="1"/>
              </p:cNvSpPr>
              <p:nvPr/>
            </p:nvSpPr>
            <p:spPr bwMode="auto">
              <a:xfrm>
                <a:off x="8002" y="3908"/>
                <a:ext cx="14" cy="15"/>
              </a:xfrm>
              <a:prstGeom prst="line">
                <a:avLst/>
              </a:prstGeom>
              <a:noFill/>
              <a:ln w="444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862" name="Line 76"/>
              <p:cNvSpPr>
                <a:spLocks noChangeShapeType="1"/>
              </p:cNvSpPr>
              <p:nvPr/>
            </p:nvSpPr>
            <p:spPr bwMode="auto">
              <a:xfrm>
                <a:off x="8009" y="3923"/>
                <a:ext cx="15" cy="1"/>
              </a:xfrm>
              <a:prstGeom prst="line">
                <a:avLst/>
              </a:prstGeom>
              <a:noFill/>
              <a:ln w="444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863" name="Line 77"/>
              <p:cNvSpPr>
                <a:spLocks noChangeShapeType="1"/>
              </p:cNvSpPr>
              <p:nvPr/>
            </p:nvSpPr>
            <p:spPr bwMode="auto">
              <a:xfrm>
                <a:off x="8024" y="3923"/>
                <a:ext cx="7" cy="29"/>
              </a:xfrm>
              <a:prstGeom prst="line">
                <a:avLst/>
              </a:prstGeom>
              <a:noFill/>
              <a:ln w="444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864" name="Line 78"/>
              <p:cNvSpPr>
                <a:spLocks noChangeShapeType="1"/>
              </p:cNvSpPr>
              <p:nvPr/>
            </p:nvSpPr>
            <p:spPr bwMode="auto">
              <a:xfrm>
                <a:off x="8031" y="3938"/>
                <a:ext cx="1" cy="14"/>
              </a:xfrm>
              <a:prstGeom prst="line">
                <a:avLst/>
              </a:prstGeom>
              <a:noFill/>
              <a:ln w="444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865" name="Line 79"/>
              <p:cNvSpPr>
                <a:spLocks noChangeShapeType="1"/>
              </p:cNvSpPr>
              <p:nvPr/>
            </p:nvSpPr>
            <p:spPr bwMode="auto">
              <a:xfrm>
                <a:off x="8031" y="3952"/>
                <a:ext cx="14" cy="15"/>
              </a:xfrm>
              <a:prstGeom prst="line">
                <a:avLst/>
              </a:prstGeom>
              <a:noFill/>
              <a:ln w="444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866" name="Line 80"/>
              <p:cNvSpPr>
                <a:spLocks noChangeShapeType="1"/>
              </p:cNvSpPr>
              <p:nvPr/>
            </p:nvSpPr>
            <p:spPr bwMode="auto">
              <a:xfrm>
                <a:off x="8045" y="3967"/>
                <a:ext cx="7" cy="15"/>
              </a:xfrm>
              <a:prstGeom prst="line">
                <a:avLst/>
              </a:prstGeom>
              <a:noFill/>
              <a:ln w="444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867" name="Line 81"/>
              <p:cNvSpPr>
                <a:spLocks noChangeShapeType="1"/>
              </p:cNvSpPr>
              <p:nvPr/>
            </p:nvSpPr>
            <p:spPr bwMode="auto">
              <a:xfrm>
                <a:off x="8052" y="3982"/>
                <a:ext cx="15" cy="1"/>
              </a:xfrm>
              <a:prstGeom prst="line">
                <a:avLst/>
              </a:prstGeom>
              <a:noFill/>
              <a:ln w="444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868" name="Line 82"/>
              <p:cNvSpPr>
                <a:spLocks noChangeShapeType="1"/>
              </p:cNvSpPr>
              <p:nvPr/>
            </p:nvSpPr>
            <p:spPr bwMode="auto">
              <a:xfrm>
                <a:off x="8067" y="3982"/>
                <a:ext cx="7" cy="1"/>
              </a:xfrm>
              <a:prstGeom prst="line">
                <a:avLst/>
              </a:prstGeom>
              <a:noFill/>
              <a:ln w="444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869" name="Line 83"/>
              <p:cNvSpPr>
                <a:spLocks noChangeShapeType="1"/>
              </p:cNvSpPr>
              <p:nvPr/>
            </p:nvSpPr>
            <p:spPr bwMode="auto">
              <a:xfrm>
                <a:off x="8074" y="3982"/>
                <a:ext cx="14" cy="1"/>
              </a:xfrm>
              <a:prstGeom prst="line">
                <a:avLst/>
              </a:prstGeom>
              <a:noFill/>
              <a:ln w="444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870" name="Line 84"/>
              <p:cNvSpPr>
                <a:spLocks noChangeShapeType="1"/>
              </p:cNvSpPr>
              <p:nvPr/>
            </p:nvSpPr>
            <p:spPr bwMode="auto">
              <a:xfrm>
                <a:off x="8088" y="3982"/>
                <a:ext cx="1" cy="1"/>
              </a:xfrm>
              <a:prstGeom prst="line">
                <a:avLst/>
              </a:prstGeom>
              <a:noFill/>
              <a:ln w="444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871" name="Line 85"/>
              <p:cNvSpPr>
                <a:spLocks noChangeShapeType="1"/>
              </p:cNvSpPr>
              <p:nvPr/>
            </p:nvSpPr>
            <p:spPr bwMode="auto">
              <a:xfrm flipV="1">
                <a:off x="8088" y="3967"/>
                <a:ext cx="8" cy="15"/>
              </a:xfrm>
              <a:prstGeom prst="line">
                <a:avLst/>
              </a:prstGeom>
              <a:noFill/>
              <a:ln w="444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872" name="Line 86"/>
              <p:cNvSpPr>
                <a:spLocks noChangeShapeType="1"/>
              </p:cNvSpPr>
              <p:nvPr/>
            </p:nvSpPr>
            <p:spPr bwMode="auto">
              <a:xfrm flipV="1">
                <a:off x="8096" y="3952"/>
                <a:ext cx="14" cy="15"/>
              </a:xfrm>
              <a:prstGeom prst="line">
                <a:avLst/>
              </a:prstGeom>
              <a:noFill/>
              <a:ln w="444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873" name="Line 87"/>
              <p:cNvSpPr>
                <a:spLocks noChangeShapeType="1"/>
              </p:cNvSpPr>
              <p:nvPr/>
            </p:nvSpPr>
            <p:spPr bwMode="auto">
              <a:xfrm flipV="1">
                <a:off x="8110" y="3938"/>
                <a:ext cx="7" cy="14"/>
              </a:xfrm>
              <a:prstGeom prst="line">
                <a:avLst/>
              </a:prstGeom>
              <a:noFill/>
              <a:ln w="444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874" name="Line 88"/>
              <p:cNvSpPr>
                <a:spLocks noChangeShapeType="1"/>
              </p:cNvSpPr>
              <p:nvPr/>
            </p:nvSpPr>
            <p:spPr bwMode="auto">
              <a:xfrm flipV="1">
                <a:off x="8117" y="3938"/>
                <a:ext cx="15" cy="14"/>
              </a:xfrm>
              <a:prstGeom prst="line">
                <a:avLst/>
              </a:prstGeom>
              <a:noFill/>
              <a:ln w="444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875" name="Line 89"/>
              <p:cNvSpPr>
                <a:spLocks noChangeShapeType="1"/>
              </p:cNvSpPr>
              <p:nvPr/>
            </p:nvSpPr>
            <p:spPr bwMode="auto">
              <a:xfrm flipV="1">
                <a:off x="8124" y="3923"/>
                <a:ext cx="15" cy="15"/>
              </a:xfrm>
              <a:prstGeom prst="line">
                <a:avLst/>
              </a:prstGeom>
              <a:noFill/>
              <a:ln w="444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876" name="Line 90"/>
              <p:cNvSpPr>
                <a:spLocks noChangeShapeType="1"/>
              </p:cNvSpPr>
              <p:nvPr/>
            </p:nvSpPr>
            <p:spPr bwMode="auto">
              <a:xfrm flipV="1">
                <a:off x="8139" y="3908"/>
                <a:ext cx="1" cy="15"/>
              </a:xfrm>
              <a:prstGeom prst="line">
                <a:avLst/>
              </a:prstGeom>
              <a:noFill/>
              <a:ln w="444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877" name="Line 91"/>
              <p:cNvSpPr>
                <a:spLocks noChangeShapeType="1"/>
              </p:cNvSpPr>
              <p:nvPr/>
            </p:nvSpPr>
            <p:spPr bwMode="auto">
              <a:xfrm>
                <a:off x="8139" y="3908"/>
                <a:ext cx="14" cy="1"/>
              </a:xfrm>
              <a:prstGeom prst="line">
                <a:avLst/>
              </a:prstGeom>
              <a:noFill/>
              <a:ln w="444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878" name="Line 92"/>
              <p:cNvSpPr>
                <a:spLocks noChangeShapeType="1"/>
              </p:cNvSpPr>
              <p:nvPr/>
            </p:nvSpPr>
            <p:spPr bwMode="auto">
              <a:xfrm>
                <a:off x="8146" y="3908"/>
                <a:ext cx="14" cy="1"/>
              </a:xfrm>
              <a:prstGeom prst="line">
                <a:avLst/>
              </a:prstGeom>
              <a:noFill/>
              <a:ln w="444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879" name="Line 93"/>
              <p:cNvSpPr>
                <a:spLocks noChangeShapeType="1"/>
              </p:cNvSpPr>
              <p:nvPr/>
            </p:nvSpPr>
            <p:spPr bwMode="auto">
              <a:xfrm>
                <a:off x="8160" y="3908"/>
                <a:ext cx="8" cy="1"/>
              </a:xfrm>
              <a:prstGeom prst="line">
                <a:avLst/>
              </a:prstGeom>
              <a:noFill/>
              <a:ln w="444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880" name="Line 94"/>
              <p:cNvSpPr>
                <a:spLocks noChangeShapeType="1"/>
              </p:cNvSpPr>
              <p:nvPr/>
            </p:nvSpPr>
            <p:spPr bwMode="auto">
              <a:xfrm>
                <a:off x="8168" y="3908"/>
                <a:ext cx="14" cy="1"/>
              </a:xfrm>
              <a:prstGeom prst="line">
                <a:avLst/>
              </a:prstGeom>
              <a:noFill/>
              <a:ln w="444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881" name="Line 95"/>
              <p:cNvSpPr>
                <a:spLocks noChangeShapeType="1"/>
              </p:cNvSpPr>
              <p:nvPr/>
            </p:nvSpPr>
            <p:spPr bwMode="auto">
              <a:xfrm>
                <a:off x="8182" y="3908"/>
                <a:ext cx="7" cy="1"/>
              </a:xfrm>
              <a:prstGeom prst="line">
                <a:avLst/>
              </a:prstGeom>
              <a:noFill/>
              <a:ln w="444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882" name="Line 96"/>
              <p:cNvSpPr>
                <a:spLocks noChangeShapeType="1"/>
              </p:cNvSpPr>
              <p:nvPr/>
            </p:nvSpPr>
            <p:spPr bwMode="auto">
              <a:xfrm>
                <a:off x="8189" y="3908"/>
                <a:ext cx="1" cy="15"/>
              </a:xfrm>
              <a:prstGeom prst="line">
                <a:avLst/>
              </a:prstGeom>
              <a:noFill/>
              <a:ln w="444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883" name="Line 97"/>
              <p:cNvSpPr>
                <a:spLocks noChangeShapeType="1"/>
              </p:cNvSpPr>
              <p:nvPr/>
            </p:nvSpPr>
            <p:spPr bwMode="auto">
              <a:xfrm>
                <a:off x="8189" y="3923"/>
                <a:ext cx="15" cy="1"/>
              </a:xfrm>
              <a:prstGeom prst="line">
                <a:avLst/>
              </a:prstGeom>
              <a:noFill/>
              <a:ln w="444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884" name="Line 98"/>
              <p:cNvSpPr>
                <a:spLocks noChangeShapeType="1"/>
              </p:cNvSpPr>
              <p:nvPr/>
            </p:nvSpPr>
            <p:spPr bwMode="auto">
              <a:xfrm>
                <a:off x="8204" y="3923"/>
                <a:ext cx="7" cy="15"/>
              </a:xfrm>
              <a:prstGeom prst="line">
                <a:avLst/>
              </a:prstGeom>
              <a:noFill/>
              <a:ln w="444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885" name="Line 99"/>
              <p:cNvSpPr>
                <a:spLocks noChangeShapeType="1"/>
              </p:cNvSpPr>
              <p:nvPr/>
            </p:nvSpPr>
            <p:spPr bwMode="auto">
              <a:xfrm>
                <a:off x="8211" y="3938"/>
                <a:ext cx="14" cy="1"/>
              </a:xfrm>
              <a:prstGeom prst="line">
                <a:avLst/>
              </a:prstGeom>
              <a:noFill/>
              <a:ln w="444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886" name="Line 100"/>
              <p:cNvSpPr>
                <a:spLocks noChangeShapeType="1"/>
              </p:cNvSpPr>
              <p:nvPr/>
            </p:nvSpPr>
            <p:spPr bwMode="auto">
              <a:xfrm>
                <a:off x="8225" y="3938"/>
                <a:ext cx="7" cy="14"/>
              </a:xfrm>
              <a:prstGeom prst="line">
                <a:avLst/>
              </a:prstGeom>
              <a:noFill/>
              <a:ln w="444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887" name="Line 101"/>
              <p:cNvSpPr>
                <a:spLocks noChangeShapeType="1"/>
              </p:cNvSpPr>
              <p:nvPr/>
            </p:nvSpPr>
            <p:spPr bwMode="auto">
              <a:xfrm>
                <a:off x="8232" y="3938"/>
                <a:ext cx="15" cy="14"/>
              </a:xfrm>
              <a:prstGeom prst="line">
                <a:avLst/>
              </a:prstGeom>
              <a:noFill/>
              <a:ln w="444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888" name="Line 102"/>
              <p:cNvSpPr>
                <a:spLocks noChangeShapeType="1"/>
              </p:cNvSpPr>
              <p:nvPr/>
            </p:nvSpPr>
            <p:spPr bwMode="auto">
              <a:xfrm>
                <a:off x="8247" y="3952"/>
                <a:ext cx="1" cy="15"/>
              </a:xfrm>
              <a:prstGeom prst="line">
                <a:avLst/>
              </a:prstGeom>
              <a:noFill/>
              <a:ln w="444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889" name="Line 103"/>
              <p:cNvSpPr>
                <a:spLocks noChangeShapeType="1"/>
              </p:cNvSpPr>
              <p:nvPr/>
            </p:nvSpPr>
            <p:spPr bwMode="auto">
              <a:xfrm>
                <a:off x="8247" y="3967"/>
                <a:ext cx="7" cy="15"/>
              </a:xfrm>
              <a:prstGeom prst="line">
                <a:avLst/>
              </a:prstGeom>
              <a:noFill/>
              <a:ln w="444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890" name="Line 104"/>
              <p:cNvSpPr>
                <a:spLocks noChangeShapeType="1"/>
              </p:cNvSpPr>
              <p:nvPr/>
            </p:nvSpPr>
            <p:spPr bwMode="auto">
              <a:xfrm>
                <a:off x="8254" y="3982"/>
                <a:ext cx="14" cy="14"/>
              </a:xfrm>
              <a:prstGeom prst="line">
                <a:avLst/>
              </a:prstGeom>
              <a:noFill/>
              <a:ln w="444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891" name="Line 105"/>
              <p:cNvSpPr>
                <a:spLocks noChangeShapeType="1"/>
              </p:cNvSpPr>
              <p:nvPr/>
            </p:nvSpPr>
            <p:spPr bwMode="auto">
              <a:xfrm>
                <a:off x="8268" y="3996"/>
                <a:ext cx="8" cy="1"/>
              </a:xfrm>
              <a:prstGeom prst="line">
                <a:avLst/>
              </a:prstGeom>
              <a:noFill/>
              <a:ln w="444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892" name="Line 106"/>
              <p:cNvSpPr>
                <a:spLocks noChangeShapeType="1"/>
              </p:cNvSpPr>
              <p:nvPr/>
            </p:nvSpPr>
            <p:spPr bwMode="auto">
              <a:xfrm>
                <a:off x="8276" y="3996"/>
                <a:ext cx="14" cy="15"/>
              </a:xfrm>
              <a:prstGeom prst="line">
                <a:avLst/>
              </a:prstGeom>
              <a:noFill/>
              <a:ln w="444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893" name="Line 107"/>
              <p:cNvSpPr>
                <a:spLocks noChangeShapeType="1"/>
              </p:cNvSpPr>
              <p:nvPr/>
            </p:nvSpPr>
            <p:spPr bwMode="auto">
              <a:xfrm>
                <a:off x="8283" y="3996"/>
                <a:ext cx="14" cy="15"/>
              </a:xfrm>
              <a:prstGeom prst="line">
                <a:avLst/>
              </a:prstGeom>
              <a:noFill/>
              <a:ln w="444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894" name="Line 108"/>
              <p:cNvSpPr>
                <a:spLocks noChangeShapeType="1"/>
              </p:cNvSpPr>
              <p:nvPr/>
            </p:nvSpPr>
            <p:spPr bwMode="auto">
              <a:xfrm>
                <a:off x="8297" y="3996"/>
                <a:ext cx="1" cy="15"/>
              </a:xfrm>
              <a:prstGeom prst="line">
                <a:avLst/>
              </a:prstGeom>
              <a:noFill/>
              <a:ln w="444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895" name="Line 109"/>
              <p:cNvSpPr>
                <a:spLocks noChangeShapeType="1"/>
              </p:cNvSpPr>
              <p:nvPr/>
            </p:nvSpPr>
            <p:spPr bwMode="auto">
              <a:xfrm>
                <a:off x="8297" y="4011"/>
                <a:ext cx="7" cy="1"/>
              </a:xfrm>
              <a:prstGeom prst="line">
                <a:avLst/>
              </a:prstGeom>
              <a:noFill/>
              <a:ln w="444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896" name="Line 110"/>
              <p:cNvSpPr>
                <a:spLocks noChangeShapeType="1"/>
              </p:cNvSpPr>
              <p:nvPr/>
            </p:nvSpPr>
            <p:spPr bwMode="auto">
              <a:xfrm flipV="1">
                <a:off x="8304" y="3996"/>
                <a:ext cx="15" cy="15"/>
              </a:xfrm>
              <a:prstGeom prst="line">
                <a:avLst/>
              </a:prstGeom>
              <a:noFill/>
              <a:ln w="444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897" name="Line 111"/>
              <p:cNvSpPr>
                <a:spLocks noChangeShapeType="1"/>
              </p:cNvSpPr>
              <p:nvPr/>
            </p:nvSpPr>
            <p:spPr bwMode="auto">
              <a:xfrm>
                <a:off x="8319" y="3996"/>
                <a:ext cx="7" cy="15"/>
              </a:xfrm>
              <a:prstGeom prst="line">
                <a:avLst/>
              </a:prstGeom>
              <a:noFill/>
              <a:ln w="444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898" name="Line 112"/>
              <p:cNvSpPr>
                <a:spLocks noChangeShapeType="1"/>
              </p:cNvSpPr>
              <p:nvPr/>
            </p:nvSpPr>
            <p:spPr bwMode="auto">
              <a:xfrm flipV="1">
                <a:off x="8326" y="3996"/>
                <a:ext cx="14" cy="15"/>
              </a:xfrm>
              <a:prstGeom prst="line">
                <a:avLst/>
              </a:prstGeom>
              <a:noFill/>
              <a:ln w="444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899" name="Line 113"/>
              <p:cNvSpPr>
                <a:spLocks noChangeShapeType="1"/>
              </p:cNvSpPr>
              <p:nvPr/>
            </p:nvSpPr>
            <p:spPr bwMode="auto">
              <a:xfrm flipV="1">
                <a:off x="8340" y="3982"/>
                <a:ext cx="8" cy="14"/>
              </a:xfrm>
              <a:prstGeom prst="line">
                <a:avLst/>
              </a:prstGeom>
              <a:noFill/>
              <a:ln w="444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900" name="Line 114"/>
              <p:cNvSpPr>
                <a:spLocks noChangeShapeType="1"/>
              </p:cNvSpPr>
              <p:nvPr/>
            </p:nvSpPr>
            <p:spPr bwMode="auto">
              <a:xfrm flipV="1">
                <a:off x="8348" y="3952"/>
                <a:ext cx="1" cy="30"/>
              </a:xfrm>
              <a:prstGeom prst="line">
                <a:avLst/>
              </a:prstGeom>
              <a:noFill/>
              <a:ln w="444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901" name="Line 115"/>
              <p:cNvSpPr>
                <a:spLocks noChangeShapeType="1"/>
              </p:cNvSpPr>
              <p:nvPr/>
            </p:nvSpPr>
            <p:spPr bwMode="auto">
              <a:xfrm flipV="1">
                <a:off x="8348" y="3938"/>
                <a:ext cx="14" cy="14"/>
              </a:xfrm>
              <a:prstGeom prst="line">
                <a:avLst/>
              </a:prstGeom>
              <a:noFill/>
              <a:ln w="444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902" name="Line 116"/>
              <p:cNvSpPr>
                <a:spLocks noChangeShapeType="1"/>
              </p:cNvSpPr>
              <p:nvPr/>
            </p:nvSpPr>
            <p:spPr bwMode="auto">
              <a:xfrm flipV="1">
                <a:off x="8362" y="3938"/>
                <a:ext cx="7" cy="14"/>
              </a:xfrm>
              <a:prstGeom prst="line">
                <a:avLst/>
              </a:prstGeom>
              <a:noFill/>
              <a:ln w="444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903" name="Line 117"/>
              <p:cNvSpPr>
                <a:spLocks noChangeShapeType="1"/>
              </p:cNvSpPr>
              <p:nvPr/>
            </p:nvSpPr>
            <p:spPr bwMode="auto">
              <a:xfrm flipV="1">
                <a:off x="8369" y="3923"/>
                <a:ext cx="15" cy="15"/>
              </a:xfrm>
              <a:prstGeom prst="line">
                <a:avLst/>
              </a:prstGeom>
              <a:noFill/>
              <a:ln w="444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904" name="Line 118"/>
              <p:cNvSpPr>
                <a:spLocks noChangeShapeType="1"/>
              </p:cNvSpPr>
              <p:nvPr/>
            </p:nvSpPr>
            <p:spPr bwMode="auto">
              <a:xfrm flipV="1">
                <a:off x="8376" y="3908"/>
                <a:ext cx="15" cy="15"/>
              </a:xfrm>
              <a:prstGeom prst="line">
                <a:avLst/>
              </a:prstGeom>
              <a:noFill/>
              <a:ln w="444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905" name="Line 119"/>
              <p:cNvSpPr>
                <a:spLocks noChangeShapeType="1"/>
              </p:cNvSpPr>
              <p:nvPr/>
            </p:nvSpPr>
            <p:spPr bwMode="auto">
              <a:xfrm flipV="1">
                <a:off x="8391" y="3894"/>
                <a:ext cx="14" cy="14"/>
              </a:xfrm>
              <a:prstGeom prst="line">
                <a:avLst/>
              </a:prstGeom>
              <a:noFill/>
              <a:ln w="444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906" name="Line 120"/>
              <p:cNvSpPr>
                <a:spLocks noChangeShapeType="1"/>
              </p:cNvSpPr>
              <p:nvPr/>
            </p:nvSpPr>
            <p:spPr bwMode="auto">
              <a:xfrm>
                <a:off x="8398" y="3894"/>
                <a:ext cx="7" cy="1"/>
              </a:xfrm>
              <a:prstGeom prst="line">
                <a:avLst/>
              </a:prstGeom>
              <a:noFill/>
              <a:ln w="444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907" name="Line 121"/>
              <p:cNvSpPr>
                <a:spLocks noChangeShapeType="1"/>
              </p:cNvSpPr>
              <p:nvPr/>
            </p:nvSpPr>
            <p:spPr bwMode="auto">
              <a:xfrm>
                <a:off x="8398" y="3894"/>
                <a:ext cx="14" cy="1"/>
              </a:xfrm>
              <a:prstGeom prst="line">
                <a:avLst/>
              </a:prstGeom>
              <a:noFill/>
              <a:ln w="444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908" name="Line 122"/>
              <p:cNvSpPr>
                <a:spLocks noChangeShapeType="1"/>
              </p:cNvSpPr>
              <p:nvPr/>
            </p:nvSpPr>
            <p:spPr bwMode="auto">
              <a:xfrm>
                <a:off x="8412" y="3894"/>
                <a:ext cx="8" cy="1"/>
              </a:xfrm>
              <a:prstGeom prst="line">
                <a:avLst/>
              </a:prstGeom>
              <a:noFill/>
              <a:ln w="444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909" name="Line 123"/>
              <p:cNvSpPr>
                <a:spLocks noChangeShapeType="1"/>
              </p:cNvSpPr>
              <p:nvPr/>
            </p:nvSpPr>
            <p:spPr bwMode="auto">
              <a:xfrm>
                <a:off x="8420" y="3894"/>
                <a:ext cx="14" cy="1"/>
              </a:xfrm>
              <a:prstGeom prst="line">
                <a:avLst/>
              </a:prstGeom>
              <a:noFill/>
              <a:ln w="444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910" name="Line 124"/>
              <p:cNvSpPr>
                <a:spLocks noChangeShapeType="1"/>
              </p:cNvSpPr>
              <p:nvPr/>
            </p:nvSpPr>
            <p:spPr bwMode="auto">
              <a:xfrm flipV="1">
                <a:off x="8434" y="3879"/>
                <a:ext cx="7" cy="15"/>
              </a:xfrm>
              <a:prstGeom prst="line">
                <a:avLst/>
              </a:prstGeom>
              <a:noFill/>
              <a:ln w="444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911" name="Line 125"/>
              <p:cNvSpPr>
                <a:spLocks noChangeShapeType="1"/>
              </p:cNvSpPr>
              <p:nvPr/>
            </p:nvSpPr>
            <p:spPr bwMode="auto">
              <a:xfrm>
                <a:off x="8441" y="3879"/>
                <a:ext cx="15" cy="1"/>
              </a:xfrm>
              <a:prstGeom prst="line">
                <a:avLst/>
              </a:prstGeom>
              <a:noFill/>
              <a:ln w="444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912" name="Line 126"/>
              <p:cNvSpPr>
                <a:spLocks noChangeShapeType="1"/>
              </p:cNvSpPr>
              <p:nvPr/>
            </p:nvSpPr>
            <p:spPr bwMode="auto">
              <a:xfrm>
                <a:off x="8456" y="3879"/>
                <a:ext cx="1" cy="1"/>
              </a:xfrm>
              <a:prstGeom prst="line">
                <a:avLst/>
              </a:prstGeom>
              <a:noFill/>
              <a:ln w="444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913" name="Line 127"/>
              <p:cNvSpPr>
                <a:spLocks noChangeShapeType="1"/>
              </p:cNvSpPr>
              <p:nvPr/>
            </p:nvSpPr>
            <p:spPr bwMode="auto">
              <a:xfrm>
                <a:off x="8456" y="3879"/>
                <a:ext cx="7" cy="1"/>
              </a:xfrm>
              <a:prstGeom prst="line">
                <a:avLst/>
              </a:prstGeom>
              <a:noFill/>
              <a:ln w="444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914" name="Line 128"/>
              <p:cNvSpPr>
                <a:spLocks noChangeShapeType="1"/>
              </p:cNvSpPr>
              <p:nvPr/>
            </p:nvSpPr>
            <p:spPr bwMode="auto">
              <a:xfrm>
                <a:off x="8463" y="3879"/>
                <a:ext cx="14" cy="1"/>
              </a:xfrm>
              <a:prstGeom prst="line">
                <a:avLst/>
              </a:prstGeom>
              <a:noFill/>
              <a:ln w="444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915" name="Line 129"/>
              <p:cNvSpPr>
                <a:spLocks noChangeShapeType="1"/>
              </p:cNvSpPr>
              <p:nvPr/>
            </p:nvSpPr>
            <p:spPr bwMode="auto">
              <a:xfrm>
                <a:off x="8477" y="3879"/>
                <a:ext cx="7" cy="1"/>
              </a:xfrm>
              <a:prstGeom prst="line">
                <a:avLst/>
              </a:prstGeom>
              <a:noFill/>
              <a:ln w="444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916" name="Line 130"/>
              <p:cNvSpPr>
                <a:spLocks noChangeShapeType="1"/>
              </p:cNvSpPr>
              <p:nvPr/>
            </p:nvSpPr>
            <p:spPr bwMode="auto">
              <a:xfrm>
                <a:off x="8484" y="3879"/>
                <a:ext cx="15" cy="1"/>
              </a:xfrm>
              <a:prstGeom prst="line">
                <a:avLst/>
              </a:prstGeom>
              <a:noFill/>
              <a:ln w="444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917" name="Line 131"/>
              <p:cNvSpPr>
                <a:spLocks noChangeShapeType="1"/>
              </p:cNvSpPr>
              <p:nvPr/>
            </p:nvSpPr>
            <p:spPr bwMode="auto">
              <a:xfrm>
                <a:off x="8499" y="3879"/>
                <a:ext cx="1" cy="15"/>
              </a:xfrm>
              <a:prstGeom prst="line">
                <a:avLst/>
              </a:prstGeom>
              <a:noFill/>
              <a:ln w="444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918" name="Line 132"/>
              <p:cNvSpPr>
                <a:spLocks noChangeShapeType="1"/>
              </p:cNvSpPr>
              <p:nvPr/>
            </p:nvSpPr>
            <p:spPr bwMode="auto">
              <a:xfrm>
                <a:off x="8499" y="3894"/>
                <a:ext cx="7" cy="1"/>
              </a:xfrm>
              <a:prstGeom prst="line">
                <a:avLst/>
              </a:prstGeom>
              <a:noFill/>
              <a:ln w="444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919" name="Line 133"/>
              <p:cNvSpPr>
                <a:spLocks noChangeShapeType="1"/>
              </p:cNvSpPr>
              <p:nvPr/>
            </p:nvSpPr>
            <p:spPr bwMode="auto">
              <a:xfrm>
                <a:off x="8506" y="3894"/>
                <a:ext cx="14" cy="1"/>
              </a:xfrm>
              <a:prstGeom prst="line">
                <a:avLst/>
              </a:prstGeom>
              <a:noFill/>
              <a:ln w="444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920" name="Line 134"/>
              <p:cNvSpPr>
                <a:spLocks noChangeShapeType="1"/>
              </p:cNvSpPr>
              <p:nvPr/>
            </p:nvSpPr>
            <p:spPr bwMode="auto">
              <a:xfrm>
                <a:off x="8520" y="3894"/>
                <a:ext cx="8" cy="29"/>
              </a:xfrm>
              <a:prstGeom prst="line">
                <a:avLst/>
              </a:prstGeom>
              <a:noFill/>
              <a:ln w="444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921" name="Line 135"/>
              <p:cNvSpPr>
                <a:spLocks noChangeShapeType="1"/>
              </p:cNvSpPr>
              <p:nvPr/>
            </p:nvSpPr>
            <p:spPr bwMode="auto">
              <a:xfrm>
                <a:off x="8528" y="3923"/>
                <a:ext cx="14" cy="15"/>
              </a:xfrm>
              <a:prstGeom prst="line">
                <a:avLst/>
              </a:prstGeom>
              <a:noFill/>
              <a:ln w="444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922" name="Line 136"/>
              <p:cNvSpPr>
                <a:spLocks noChangeShapeType="1"/>
              </p:cNvSpPr>
              <p:nvPr/>
            </p:nvSpPr>
            <p:spPr bwMode="auto">
              <a:xfrm>
                <a:off x="8535" y="3938"/>
                <a:ext cx="14" cy="14"/>
              </a:xfrm>
              <a:prstGeom prst="line">
                <a:avLst/>
              </a:prstGeom>
              <a:noFill/>
              <a:ln w="444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923" name="Line 137"/>
              <p:cNvSpPr>
                <a:spLocks noChangeShapeType="1"/>
              </p:cNvSpPr>
              <p:nvPr/>
            </p:nvSpPr>
            <p:spPr bwMode="auto">
              <a:xfrm>
                <a:off x="8549" y="3952"/>
                <a:ext cx="1" cy="30"/>
              </a:xfrm>
              <a:prstGeom prst="line">
                <a:avLst/>
              </a:prstGeom>
              <a:noFill/>
              <a:ln w="444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924" name="Line 138"/>
              <p:cNvSpPr>
                <a:spLocks noChangeShapeType="1"/>
              </p:cNvSpPr>
              <p:nvPr/>
            </p:nvSpPr>
            <p:spPr bwMode="auto">
              <a:xfrm>
                <a:off x="8549" y="3982"/>
                <a:ext cx="7" cy="29"/>
              </a:xfrm>
              <a:prstGeom prst="line">
                <a:avLst/>
              </a:prstGeom>
              <a:noFill/>
              <a:ln w="444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925" name="Line 139"/>
              <p:cNvSpPr>
                <a:spLocks noChangeShapeType="1"/>
              </p:cNvSpPr>
              <p:nvPr/>
            </p:nvSpPr>
            <p:spPr bwMode="auto">
              <a:xfrm>
                <a:off x="8556" y="3996"/>
                <a:ext cx="15" cy="15"/>
              </a:xfrm>
              <a:prstGeom prst="line">
                <a:avLst/>
              </a:prstGeom>
              <a:noFill/>
              <a:ln w="444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926" name="Line 140"/>
              <p:cNvSpPr>
                <a:spLocks noChangeShapeType="1"/>
              </p:cNvSpPr>
              <p:nvPr/>
            </p:nvSpPr>
            <p:spPr bwMode="auto">
              <a:xfrm>
                <a:off x="8571" y="4011"/>
                <a:ext cx="7" cy="15"/>
              </a:xfrm>
              <a:prstGeom prst="line">
                <a:avLst/>
              </a:prstGeom>
              <a:noFill/>
              <a:ln w="444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927" name="Line 141"/>
              <p:cNvSpPr>
                <a:spLocks noChangeShapeType="1"/>
              </p:cNvSpPr>
              <p:nvPr/>
            </p:nvSpPr>
            <p:spPr bwMode="auto">
              <a:xfrm>
                <a:off x="8578" y="4026"/>
                <a:ext cx="14" cy="14"/>
              </a:xfrm>
              <a:prstGeom prst="line">
                <a:avLst/>
              </a:prstGeom>
              <a:noFill/>
              <a:ln w="444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928" name="Line 142"/>
              <p:cNvSpPr>
                <a:spLocks noChangeShapeType="1"/>
              </p:cNvSpPr>
              <p:nvPr/>
            </p:nvSpPr>
            <p:spPr bwMode="auto">
              <a:xfrm>
                <a:off x="8592" y="4040"/>
                <a:ext cx="8" cy="15"/>
              </a:xfrm>
              <a:prstGeom prst="line">
                <a:avLst/>
              </a:prstGeom>
              <a:noFill/>
              <a:ln w="444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929" name="Line 143"/>
              <p:cNvSpPr>
                <a:spLocks noChangeShapeType="1"/>
              </p:cNvSpPr>
              <p:nvPr/>
            </p:nvSpPr>
            <p:spPr bwMode="auto">
              <a:xfrm flipV="1">
                <a:off x="8600" y="4040"/>
                <a:ext cx="1" cy="15"/>
              </a:xfrm>
              <a:prstGeom prst="line">
                <a:avLst/>
              </a:prstGeom>
              <a:noFill/>
              <a:ln w="444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930" name="Line 144"/>
              <p:cNvSpPr>
                <a:spLocks noChangeShapeType="1"/>
              </p:cNvSpPr>
              <p:nvPr/>
            </p:nvSpPr>
            <p:spPr bwMode="auto">
              <a:xfrm>
                <a:off x="8600" y="4040"/>
                <a:ext cx="14" cy="1"/>
              </a:xfrm>
              <a:prstGeom prst="line">
                <a:avLst/>
              </a:prstGeom>
              <a:noFill/>
              <a:ln w="444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931" name="Line 145"/>
              <p:cNvSpPr>
                <a:spLocks noChangeShapeType="1"/>
              </p:cNvSpPr>
              <p:nvPr/>
            </p:nvSpPr>
            <p:spPr bwMode="auto">
              <a:xfrm flipV="1">
                <a:off x="8614" y="4011"/>
                <a:ext cx="7" cy="29"/>
              </a:xfrm>
              <a:prstGeom prst="line">
                <a:avLst/>
              </a:prstGeom>
              <a:noFill/>
              <a:ln w="444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932" name="Line 146"/>
              <p:cNvSpPr>
                <a:spLocks noChangeShapeType="1"/>
              </p:cNvSpPr>
              <p:nvPr/>
            </p:nvSpPr>
            <p:spPr bwMode="auto">
              <a:xfrm flipV="1">
                <a:off x="8621" y="3996"/>
                <a:ext cx="15" cy="15"/>
              </a:xfrm>
              <a:prstGeom prst="line">
                <a:avLst/>
              </a:prstGeom>
              <a:noFill/>
              <a:ln w="444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933" name="Line 147"/>
              <p:cNvSpPr>
                <a:spLocks noChangeShapeType="1"/>
              </p:cNvSpPr>
              <p:nvPr/>
            </p:nvSpPr>
            <p:spPr bwMode="auto">
              <a:xfrm flipV="1">
                <a:off x="8628" y="3982"/>
                <a:ext cx="15" cy="29"/>
              </a:xfrm>
              <a:prstGeom prst="line">
                <a:avLst/>
              </a:prstGeom>
              <a:noFill/>
              <a:ln w="444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934" name="Line 148"/>
              <p:cNvSpPr>
                <a:spLocks noChangeShapeType="1"/>
              </p:cNvSpPr>
              <p:nvPr/>
            </p:nvSpPr>
            <p:spPr bwMode="auto">
              <a:xfrm flipV="1">
                <a:off x="8643" y="3952"/>
                <a:ext cx="14" cy="30"/>
              </a:xfrm>
              <a:prstGeom prst="line">
                <a:avLst/>
              </a:prstGeom>
              <a:noFill/>
              <a:ln w="444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935" name="Line 149"/>
              <p:cNvSpPr>
                <a:spLocks noChangeShapeType="1"/>
              </p:cNvSpPr>
              <p:nvPr/>
            </p:nvSpPr>
            <p:spPr bwMode="auto">
              <a:xfrm flipV="1">
                <a:off x="8650" y="3938"/>
                <a:ext cx="7" cy="14"/>
              </a:xfrm>
              <a:prstGeom prst="line">
                <a:avLst/>
              </a:prstGeom>
              <a:noFill/>
              <a:ln w="444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936" name="Line 150"/>
              <p:cNvSpPr>
                <a:spLocks noChangeShapeType="1"/>
              </p:cNvSpPr>
              <p:nvPr/>
            </p:nvSpPr>
            <p:spPr bwMode="auto">
              <a:xfrm flipV="1">
                <a:off x="8650" y="3923"/>
                <a:ext cx="14" cy="15"/>
              </a:xfrm>
              <a:prstGeom prst="line">
                <a:avLst/>
              </a:prstGeom>
              <a:noFill/>
              <a:ln w="444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937" name="Line 151"/>
              <p:cNvSpPr>
                <a:spLocks noChangeShapeType="1"/>
              </p:cNvSpPr>
              <p:nvPr/>
            </p:nvSpPr>
            <p:spPr bwMode="auto">
              <a:xfrm flipV="1">
                <a:off x="8664" y="3908"/>
                <a:ext cx="8" cy="15"/>
              </a:xfrm>
              <a:prstGeom prst="line">
                <a:avLst/>
              </a:prstGeom>
              <a:noFill/>
              <a:ln w="444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938" name="Line 152"/>
              <p:cNvSpPr>
                <a:spLocks noChangeShapeType="1"/>
              </p:cNvSpPr>
              <p:nvPr/>
            </p:nvSpPr>
            <p:spPr bwMode="auto">
              <a:xfrm flipV="1">
                <a:off x="8672" y="3894"/>
                <a:ext cx="14" cy="14"/>
              </a:xfrm>
              <a:prstGeom prst="line">
                <a:avLst/>
              </a:prstGeom>
              <a:noFill/>
              <a:ln w="444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939" name="Line 153"/>
              <p:cNvSpPr>
                <a:spLocks noChangeShapeType="1"/>
              </p:cNvSpPr>
              <p:nvPr/>
            </p:nvSpPr>
            <p:spPr bwMode="auto">
              <a:xfrm>
                <a:off x="8686" y="3894"/>
                <a:ext cx="7" cy="1"/>
              </a:xfrm>
              <a:prstGeom prst="line">
                <a:avLst/>
              </a:prstGeom>
              <a:noFill/>
              <a:ln w="444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940" name="Line 154"/>
              <p:cNvSpPr>
                <a:spLocks noChangeShapeType="1"/>
              </p:cNvSpPr>
              <p:nvPr/>
            </p:nvSpPr>
            <p:spPr bwMode="auto">
              <a:xfrm>
                <a:off x="8693" y="3894"/>
                <a:ext cx="15" cy="1"/>
              </a:xfrm>
              <a:prstGeom prst="line">
                <a:avLst/>
              </a:prstGeom>
              <a:noFill/>
              <a:ln w="444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941" name="Line 155"/>
              <p:cNvSpPr>
                <a:spLocks noChangeShapeType="1"/>
              </p:cNvSpPr>
              <p:nvPr/>
            </p:nvSpPr>
            <p:spPr bwMode="auto">
              <a:xfrm>
                <a:off x="8708" y="3894"/>
                <a:ext cx="1" cy="1"/>
              </a:xfrm>
              <a:prstGeom prst="line">
                <a:avLst/>
              </a:prstGeom>
              <a:noFill/>
              <a:ln w="444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942" name="Line 156"/>
              <p:cNvSpPr>
                <a:spLocks noChangeShapeType="1"/>
              </p:cNvSpPr>
              <p:nvPr/>
            </p:nvSpPr>
            <p:spPr bwMode="auto">
              <a:xfrm>
                <a:off x="8708" y="3894"/>
                <a:ext cx="7" cy="1"/>
              </a:xfrm>
              <a:prstGeom prst="line">
                <a:avLst/>
              </a:prstGeom>
              <a:noFill/>
              <a:ln w="444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943" name="Line 157"/>
              <p:cNvSpPr>
                <a:spLocks noChangeShapeType="1"/>
              </p:cNvSpPr>
              <p:nvPr/>
            </p:nvSpPr>
            <p:spPr bwMode="auto">
              <a:xfrm>
                <a:off x="8715" y="3894"/>
                <a:ext cx="14" cy="1"/>
              </a:xfrm>
              <a:prstGeom prst="line">
                <a:avLst/>
              </a:prstGeom>
              <a:noFill/>
              <a:ln w="444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944" name="Line 158"/>
              <p:cNvSpPr>
                <a:spLocks noChangeShapeType="1"/>
              </p:cNvSpPr>
              <p:nvPr/>
            </p:nvSpPr>
            <p:spPr bwMode="auto">
              <a:xfrm>
                <a:off x="8729" y="3894"/>
                <a:ext cx="7" cy="1"/>
              </a:xfrm>
              <a:prstGeom prst="line">
                <a:avLst/>
              </a:prstGeom>
              <a:noFill/>
              <a:ln w="444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945" name="Line 159"/>
              <p:cNvSpPr>
                <a:spLocks noChangeShapeType="1"/>
              </p:cNvSpPr>
              <p:nvPr/>
            </p:nvSpPr>
            <p:spPr bwMode="auto">
              <a:xfrm>
                <a:off x="8736" y="3894"/>
                <a:ext cx="15" cy="1"/>
              </a:xfrm>
              <a:prstGeom prst="line">
                <a:avLst/>
              </a:prstGeom>
              <a:noFill/>
              <a:ln w="444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946" name="Line 160"/>
              <p:cNvSpPr>
                <a:spLocks noChangeShapeType="1"/>
              </p:cNvSpPr>
              <p:nvPr/>
            </p:nvSpPr>
            <p:spPr bwMode="auto">
              <a:xfrm>
                <a:off x="8751" y="3894"/>
                <a:ext cx="7" cy="1"/>
              </a:xfrm>
              <a:prstGeom prst="line">
                <a:avLst/>
              </a:prstGeom>
              <a:noFill/>
              <a:ln w="444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947" name="Line 161"/>
              <p:cNvSpPr>
                <a:spLocks noChangeShapeType="1"/>
              </p:cNvSpPr>
              <p:nvPr/>
            </p:nvSpPr>
            <p:spPr bwMode="auto">
              <a:xfrm flipV="1">
                <a:off x="8758" y="3879"/>
                <a:ext cx="1" cy="15"/>
              </a:xfrm>
              <a:prstGeom prst="line">
                <a:avLst/>
              </a:prstGeom>
              <a:noFill/>
              <a:ln w="444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948" name="Line 162"/>
              <p:cNvSpPr>
                <a:spLocks noChangeShapeType="1"/>
              </p:cNvSpPr>
              <p:nvPr/>
            </p:nvSpPr>
            <p:spPr bwMode="auto">
              <a:xfrm flipV="1">
                <a:off x="8758" y="3864"/>
                <a:ext cx="14" cy="15"/>
              </a:xfrm>
              <a:prstGeom prst="line">
                <a:avLst/>
              </a:prstGeom>
              <a:noFill/>
              <a:ln w="444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949" name="Line 163"/>
              <p:cNvSpPr>
                <a:spLocks noChangeShapeType="1"/>
              </p:cNvSpPr>
              <p:nvPr/>
            </p:nvSpPr>
            <p:spPr bwMode="auto">
              <a:xfrm flipV="1">
                <a:off x="8772" y="3850"/>
                <a:ext cx="8" cy="14"/>
              </a:xfrm>
              <a:prstGeom prst="line">
                <a:avLst/>
              </a:prstGeom>
              <a:noFill/>
              <a:ln w="444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950" name="Line 164"/>
              <p:cNvSpPr>
                <a:spLocks noChangeShapeType="1"/>
              </p:cNvSpPr>
              <p:nvPr/>
            </p:nvSpPr>
            <p:spPr bwMode="auto">
              <a:xfrm flipV="1">
                <a:off x="8780" y="3835"/>
                <a:ext cx="14" cy="15"/>
              </a:xfrm>
              <a:prstGeom prst="line">
                <a:avLst/>
              </a:prstGeom>
              <a:noFill/>
              <a:ln w="444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951" name="Line 165"/>
              <p:cNvSpPr>
                <a:spLocks noChangeShapeType="1"/>
              </p:cNvSpPr>
              <p:nvPr/>
            </p:nvSpPr>
            <p:spPr bwMode="auto">
              <a:xfrm>
                <a:off x="8787" y="3835"/>
                <a:ext cx="14" cy="1"/>
              </a:xfrm>
              <a:prstGeom prst="line">
                <a:avLst/>
              </a:prstGeom>
              <a:noFill/>
              <a:ln w="444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952" name="Line 166"/>
              <p:cNvSpPr>
                <a:spLocks noChangeShapeType="1"/>
              </p:cNvSpPr>
              <p:nvPr/>
            </p:nvSpPr>
            <p:spPr bwMode="auto">
              <a:xfrm>
                <a:off x="8801" y="3835"/>
                <a:ext cx="7" cy="1"/>
              </a:xfrm>
              <a:prstGeom prst="line">
                <a:avLst/>
              </a:prstGeom>
              <a:noFill/>
              <a:ln w="444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953" name="Line 167"/>
              <p:cNvSpPr>
                <a:spLocks noChangeShapeType="1"/>
              </p:cNvSpPr>
              <p:nvPr/>
            </p:nvSpPr>
            <p:spPr bwMode="auto">
              <a:xfrm>
                <a:off x="8808" y="3835"/>
                <a:ext cx="1" cy="1"/>
              </a:xfrm>
              <a:prstGeom prst="line">
                <a:avLst/>
              </a:prstGeom>
              <a:noFill/>
              <a:ln w="444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954" name="Line 168"/>
              <p:cNvSpPr>
                <a:spLocks noChangeShapeType="1"/>
              </p:cNvSpPr>
              <p:nvPr/>
            </p:nvSpPr>
            <p:spPr bwMode="auto">
              <a:xfrm>
                <a:off x="8808" y="3835"/>
                <a:ext cx="15" cy="1"/>
              </a:xfrm>
              <a:prstGeom prst="line">
                <a:avLst/>
              </a:prstGeom>
              <a:noFill/>
              <a:ln w="444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955" name="Line 169"/>
              <p:cNvSpPr>
                <a:spLocks noChangeShapeType="1"/>
              </p:cNvSpPr>
              <p:nvPr/>
            </p:nvSpPr>
            <p:spPr bwMode="auto">
              <a:xfrm>
                <a:off x="8823" y="3835"/>
                <a:ext cx="7" cy="1"/>
              </a:xfrm>
              <a:prstGeom prst="line">
                <a:avLst/>
              </a:prstGeom>
              <a:noFill/>
              <a:ln w="444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956" name="Line 170"/>
              <p:cNvSpPr>
                <a:spLocks noChangeShapeType="1"/>
              </p:cNvSpPr>
              <p:nvPr/>
            </p:nvSpPr>
            <p:spPr bwMode="auto">
              <a:xfrm>
                <a:off x="8830" y="3835"/>
                <a:ext cx="14" cy="15"/>
              </a:xfrm>
              <a:prstGeom prst="line">
                <a:avLst/>
              </a:prstGeom>
              <a:noFill/>
              <a:ln w="444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957" name="Line 171"/>
              <p:cNvSpPr>
                <a:spLocks noChangeShapeType="1"/>
              </p:cNvSpPr>
              <p:nvPr/>
            </p:nvSpPr>
            <p:spPr bwMode="auto">
              <a:xfrm>
                <a:off x="8844" y="3850"/>
                <a:ext cx="8" cy="14"/>
              </a:xfrm>
              <a:prstGeom prst="line">
                <a:avLst/>
              </a:prstGeom>
              <a:noFill/>
              <a:ln w="444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958" name="Line 172"/>
              <p:cNvSpPr>
                <a:spLocks noChangeShapeType="1"/>
              </p:cNvSpPr>
              <p:nvPr/>
            </p:nvSpPr>
            <p:spPr bwMode="auto">
              <a:xfrm>
                <a:off x="8852" y="3864"/>
                <a:ext cx="14" cy="30"/>
              </a:xfrm>
              <a:prstGeom prst="line">
                <a:avLst/>
              </a:prstGeom>
              <a:noFill/>
              <a:ln w="444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959" name="Line 173"/>
              <p:cNvSpPr>
                <a:spLocks noChangeShapeType="1"/>
              </p:cNvSpPr>
              <p:nvPr/>
            </p:nvSpPr>
            <p:spPr bwMode="auto">
              <a:xfrm>
                <a:off x="8866" y="3894"/>
                <a:ext cx="1" cy="14"/>
              </a:xfrm>
              <a:prstGeom prst="line">
                <a:avLst/>
              </a:prstGeom>
              <a:noFill/>
              <a:ln w="444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960" name="Line 174"/>
              <p:cNvSpPr>
                <a:spLocks noChangeShapeType="1"/>
              </p:cNvSpPr>
              <p:nvPr/>
            </p:nvSpPr>
            <p:spPr bwMode="auto">
              <a:xfrm>
                <a:off x="8866" y="3908"/>
                <a:ext cx="7" cy="15"/>
              </a:xfrm>
              <a:prstGeom prst="line">
                <a:avLst/>
              </a:prstGeom>
              <a:noFill/>
              <a:ln w="444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961" name="Line 175"/>
              <p:cNvSpPr>
                <a:spLocks noChangeShapeType="1"/>
              </p:cNvSpPr>
              <p:nvPr/>
            </p:nvSpPr>
            <p:spPr bwMode="auto">
              <a:xfrm>
                <a:off x="8873" y="3923"/>
                <a:ext cx="15" cy="29"/>
              </a:xfrm>
              <a:prstGeom prst="line">
                <a:avLst/>
              </a:prstGeom>
              <a:noFill/>
              <a:ln w="444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962" name="Line 176"/>
              <p:cNvSpPr>
                <a:spLocks noChangeShapeType="1"/>
              </p:cNvSpPr>
              <p:nvPr/>
            </p:nvSpPr>
            <p:spPr bwMode="auto">
              <a:xfrm>
                <a:off x="8888" y="3938"/>
                <a:ext cx="7" cy="29"/>
              </a:xfrm>
              <a:prstGeom prst="line">
                <a:avLst/>
              </a:prstGeom>
              <a:noFill/>
              <a:ln w="444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963" name="Line 177"/>
              <p:cNvSpPr>
                <a:spLocks noChangeShapeType="1"/>
              </p:cNvSpPr>
              <p:nvPr/>
            </p:nvSpPr>
            <p:spPr bwMode="auto">
              <a:xfrm>
                <a:off x="8895" y="3967"/>
                <a:ext cx="14" cy="15"/>
              </a:xfrm>
              <a:prstGeom prst="line">
                <a:avLst/>
              </a:prstGeom>
              <a:noFill/>
              <a:ln w="444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964" name="Line 178"/>
              <p:cNvSpPr>
                <a:spLocks noChangeShapeType="1"/>
              </p:cNvSpPr>
              <p:nvPr/>
            </p:nvSpPr>
            <p:spPr bwMode="auto">
              <a:xfrm>
                <a:off x="8909" y="3982"/>
                <a:ext cx="7" cy="14"/>
              </a:xfrm>
              <a:prstGeom prst="line">
                <a:avLst/>
              </a:prstGeom>
              <a:noFill/>
              <a:ln w="444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965" name="Line 179"/>
              <p:cNvSpPr>
                <a:spLocks noChangeShapeType="1"/>
              </p:cNvSpPr>
              <p:nvPr/>
            </p:nvSpPr>
            <p:spPr bwMode="auto">
              <a:xfrm>
                <a:off x="8916" y="3996"/>
                <a:ext cx="1" cy="15"/>
              </a:xfrm>
              <a:prstGeom prst="line">
                <a:avLst/>
              </a:prstGeom>
              <a:noFill/>
              <a:ln w="444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966" name="Line 180"/>
              <p:cNvSpPr>
                <a:spLocks noChangeShapeType="1"/>
              </p:cNvSpPr>
              <p:nvPr/>
            </p:nvSpPr>
            <p:spPr bwMode="auto">
              <a:xfrm>
                <a:off x="8916" y="3996"/>
                <a:ext cx="15" cy="15"/>
              </a:xfrm>
              <a:prstGeom prst="line">
                <a:avLst/>
              </a:prstGeom>
              <a:noFill/>
              <a:ln w="444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967" name="Line 181"/>
              <p:cNvSpPr>
                <a:spLocks noChangeShapeType="1"/>
              </p:cNvSpPr>
              <p:nvPr/>
            </p:nvSpPr>
            <p:spPr bwMode="auto">
              <a:xfrm>
                <a:off x="8924" y="4011"/>
                <a:ext cx="14" cy="1"/>
              </a:xfrm>
              <a:prstGeom prst="line">
                <a:avLst/>
              </a:prstGeom>
              <a:noFill/>
              <a:ln w="444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968" name="Line 182"/>
              <p:cNvSpPr>
                <a:spLocks noChangeShapeType="1"/>
              </p:cNvSpPr>
              <p:nvPr/>
            </p:nvSpPr>
            <p:spPr bwMode="auto">
              <a:xfrm>
                <a:off x="8938" y="4011"/>
                <a:ext cx="14" cy="15"/>
              </a:xfrm>
              <a:prstGeom prst="line">
                <a:avLst/>
              </a:prstGeom>
              <a:noFill/>
              <a:ln w="444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969" name="Line 183"/>
              <p:cNvSpPr>
                <a:spLocks noChangeShapeType="1"/>
              </p:cNvSpPr>
              <p:nvPr/>
            </p:nvSpPr>
            <p:spPr bwMode="auto">
              <a:xfrm>
                <a:off x="8945" y="4026"/>
                <a:ext cx="15" cy="1"/>
              </a:xfrm>
              <a:prstGeom prst="line">
                <a:avLst/>
              </a:prstGeom>
              <a:noFill/>
              <a:ln w="444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970" name="Line 184"/>
              <p:cNvSpPr>
                <a:spLocks noChangeShapeType="1"/>
              </p:cNvSpPr>
              <p:nvPr/>
            </p:nvSpPr>
            <p:spPr bwMode="auto">
              <a:xfrm>
                <a:off x="8960" y="4026"/>
                <a:ext cx="7" cy="1"/>
              </a:xfrm>
              <a:prstGeom prst="line">
                <a:avLst/>
              </a:prstGeom>
              <a:noFill/>
              <a:ln w="444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971" name="Line 185"/>
              <p:cNvSpPr>
                <a:spLocks noChangeShapeType="1"/>
              </p:cNvSpPr>
              <p:nvPr/>
            </p:nvSpPr>
            <p:spPr bwMode="auto">
              <a:xfrm>
                <a:off x="8967" y="4026"/>
                <a:ext cx="1" cy="1"/>
              </a:xfrm>
              <a:prstGeom prst="line">
                <a:avLst/>
              </a:prstGeom>
              <a:noFill/>
              <a:ln w="444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972" name="Line 186"/>
              <p:cNvSpPr>
                <a:spLocks noChangeShapeType="1"/>
              </p:cNvSpPr>
              <p:nvPr/>
            </p:nvSpPr>
            <p:spPr bwMode="auto">
              <a:xfrm>
                <a:off x="8967" y="4026"/>
                <a:ext cx="14" cy="1"/>
              </a:xfrm>
              <a:prstGeom prst="line">
                <a:avLst/>
              </a:prstGeom>
              <a:noFill/>
              <a:ln w="444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973" name="Line 187"/>
              <p:cNvSpPr>
                <a:spLocks noChangeShapeType="1"/>
              </p:cNvSpPr>
              <p:nvPr/>
            </p:nvSpPr>
            <p:spPr bwMode="auto">
              <a:xfrm>
                <a:off x="8981" y="4026"/>
                <a:ext cx="7" cy="1"/>
              </a:xfrm>
              <a:prstGeom prst="line">
                <a:avLst/>
              </a:prstGeom>
              <a:noFill/>
              <a:ln w="444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974" name="Line 188"/>
              <p:cNvSpPr>
                <a:spLocks noChangeShapeType="1"/>
              </p:cNvSpPr>
              <p:nvPr/>
            </p:nvSpPr>
            <p:spPr bwMode="auto">
              <a:xfrm flipV="1">
                <a:off x="8988" y="4011"/>
                <a:ext cx="15" cy="15"/>
              </a:xfrm>
              <a:prstGeom prst="line">
                <a:avLst/>
              </a:prstGeom>
              <a:noFill/>
              <a:ln w="444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975" name="Line 189"/>
              <p:cNvSpPr>
                <a:spLocks noChangeShapeType="1"/>
              </p:cNvSpPr>
              <p:nvPr/>
            </p:nvSpPr>
            <p:spPr bwMode="auto">
              <a:xfrm flipV="1">
                <a:off x="9003" y="3996"/>
                <a:ext cx="7" cy="15"/>
              </a:xfrm>
              <a:prstGeom prst="line">
                <a:avLst/>
              </a:prstGeom>
              <a:noFill/>
              <a:ln w="444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976" name="Line 190"/>
              <p:cNvSpPr>
                <a:spLocks noChangeShapeType="1"/>
              </p:cNvSpPr>
              <p:nvPr/>
            </p:nvSpPr>
            <p:spPr bwMode="auto">
              <a:xfrm flipV="1">
                <a:off x="9010" y="3982"/>
                <a:ext cx="14" cy="29"/>
              </a:xfrm>
              <a:prstGeom prst="line">
                <a:avLst/>
              </a:prstGeom>
              <a:noFill/>
              <a:ln w="444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977" name="Line 191"/>
              <p:cNvSpPr>
                <a:spLocks noChangeShapeType="1"/>
              </p:cNvSpPr>
              <p:nvPr/>
            </p:nvSpPr>
            <p:spPr bwMode="auto">
              <a:xfrm flipV="1">
                <a:off x="9024" y="3967"/>
                <a:ext cx="1" cy="15"/>
              </a:xfrm>
              <a:prstGeom prst="line">
                <a:avLst/>
              </a:prstGeom>
              <a:noFill/>
              <a:ln w="444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978" name="Line 192"/>
              <p:cNvSpPr>
                <a:spLocks noChangeShapeType="1"/>
              </p:cNvSpPr>
              <p:nvPr/>
            </p:nvSpPr>
            <p:spPr bwMode="auto">
              <a:xfrm flipV="1">
                <a:off x="9024" y="3938"/>
                <a:ext cx="8" cy="29"/>
              </a:xfrm>
              <a:prstGeom prst="line">
                <a:avLst/>
              </a:prstGeom>
              <a:noFill/>
              <a:ln w="444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979" name="Line 193"/>
              <p:cNvSpPr>
                <a:spLocks noChangeShapeType="1"/>
              </p:cNvSpPr>
              <p:nvPr/>
            </p:nvSpPr>
            <p:spPr bwMode="auto">
              <a:xfrm flipV="1">
                <a:off x="9032" y="3923"/>
                <a:ext cx="14" cy="29"/>
              </a:xfrm>
              <a:prstGeom prst="line">
                <a:avLst/>
              </a:prstGeom>
              <a:noFill/>
              <a:ln w="444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980" name="Line 194"/>
              <p:cNvSpPr>
                <a:spLocks noChangeShapeType="1"/>
              </p:cNvSpPr>
              <p:nvPr/>
            </p:nvSpPr>
            <p:spPr bwMode="auto">
              <a:xfrm flipV="1">
                <a:off x="9039" y="3894"/>
                <a:ext cx="14" cy="29"/>
              </a:xfrm>
              <a:prstGeom prst="line">
                <a:avLst/>
              </a:prstGeom>
              <a:noFill/>
              <a:ln w="444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981" name="Line 195"/>
              <p:cNvSpPr>
                <a:spLocks noChangeShapeType="1"/>
              </p:cNvSpPr>
              <p:nvPr/>
            </p:nvSpPr>
            <p:spPr bwMode="auto">
              <a:xfrm flipV="1">
                <a:off x="9053" y="3879"/>
                <a:ext cx="7" cy="15"/>
              </a:xfrm>
              <a:prstGeom prst="line">
                <a:avLst/>
              </a:prstGeom>
              <a:noFill/>
              <a:ln w="444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982" name="Line 196"/>
              <p:cNvSpPr>
                <a:spLocks noChangeShapeType="1"/>
              </p:cNvSpPr>
              <p:nvPr/>
            </p:nvSpPr>
            <p:spPr bwMode="auto">
              <a:xfrm flipV="1">
                <a:off x="9060" y="3864"/>
                <a:ext cx="15" cy="15"/>
              </a:xfrm>
              <a:prstGeom prst="line">
                <a:avLst/>
              </a:prstGeom>
              <a:noFill/>
              <a:ln w="444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983" name="Line 197"/>
              <p:cNvSpPr>
                <a:spLocks noChangeShapeType="1"/>
              </p:cNvSpPr>
              <p:nvPr/>
            </p:nvSpPr>
            <p:spPr bwMode="auto">
              <a:xfrm flipV="1">
                <a:off x="9075" y="3850"/>
                <a:ext cx="1" cy="14"/>
              </a:xfrm>
              <a:prstGeom prst="line">
                <a:avLst/>
              </a:prstGeom>
              <a:noFill/>
              <a:ln w="444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984" name="Line 198"/>
              <p:cNvSpPr>
                <a:spLocks noChangeShapeType="1"/>
              </p:cNvSpPr>
              <p:nvPr/>
            </p:nvSpPr>
            <p:spPr bwMode="auto">
              <a:xfrm>
                <a:off x="9075" y="3850"/>
                <a:ext cx="7" cy="14"/>
              </a:xfrm>
              <a:prstGeom prst="line">
                <a:avLst/>
              </a:prstGeom>
              <a:noFill/>
              <a:ln w="444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985" name="Line 199"/>
              <p:cNvSpPr>
                <a:spLocks noChangeShapeType="1"/>
              </p:cNvSpPr>
              <p:nvPr/>
            </p:nvSpPr>
            <p:spPr bwMode="auto">
              <a:xfrm>
                <a:off x="9082" y="3864"/>
                <a:ext cx="14" cy="15"/>
              </a:xfrm>
              <a:prstGeom prst="line">
                <a:avLst/>
              </a:prstGeom>
              <a:noFill/>
              <a:ln w="444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986" name="Line 200"/>
              <p:cNvSpPr>
                <a:spLocks noChangeShapeType="1"/>
              </p:cNvSpPr>
              <p:nvPr/>
            </p:nvSpPr>
            <p:spPr bwMode="auto">
              <a:xfrm>
                <a:off x="9096" y="3879"/>
                <a:ext cx="8" cy="15"/>
              </a:xfrm>
              <a:prstGeom prst="line">
                <a:avLst/>
              </a:prstGeom>
              <a:noFill/>
              <a:ln w="444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987" name="Line 201"/>
              <p:cNvSpPr>
                <a:spLocks noChangeShapeType="1"/>
              </p:cNvSpPr>
              <p:nvPr/>
            </p:nvSpPr>
            <p:spPr bwMode="auto">
              <a:xfrm>
                <a:off x="9104" y="3894"/>
                <a:ext cx="14" cy="44"/>
              </a:xfrm>
              <a:prstGeom prst="line">
                <a:avLst/>
              </a:prstGeom>
              <a:noFill/>
              <a:ln w="444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988" name="Line 202"/>
              <p:cNvSpPr>
                <a:spLocks noChangeShapeType="1"/>
              </p:cNvSpPr>
              <p:nvPr/>
            </p:nvSpPr>
            <p:spPr bwMode="auto">
              <a:xfrm>
                <a:off x="9118" y="3938"/>
                <a:ext cx="7" cy="29"/>
              </a:xfrm>
              <a:prstGeom prst="line">
                <a:avLst/>
              </a:prstGeom>
              <a:noFill/>
              <a:ln w="444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989" name="Line 203"/>
              <p:cNvSpPr>
                <a:spLocks noChangeShapeType="1"/>
              </p:cNvSpPr>
              <p:nvPr/>
            </p:nvSpPr>
            <p:spPr bwMode="auto">
              <a:xfrm>
                <a:off x="9125" y="3967"/>
                <a:ext cx="1" cy="44"/>
              </a:xfrm>
              <a:prstGeom prst="line">
                <a:avLst/>
              </a:prstGeom>
              <a:noFill/>
              <a:ln w="444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990" name="Line 204"/>
              <p:cNvSpPr>
                <a:spLocks noChangeShapeType="1"/>
              </p:cNvSpPr>
              <p:nvPr/>
            </p:nvSpPr>
            <p:spPr bwMode="auto">
              <a:xfrm>
                <a:off x="9125" y="4011"/>
                <a:ext cx="15" cy="44"/>
              </a:xfrm>
              <a:prstGeom prst="line">
                <a:avLst/>
              </a:prstGeom>
              <a:noFill/>
              <a:ln w="444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991" name="Line 205"/>
              <p:cNvSpPr>
                <a:spLocks noChangeShapeType="1"/>
              </p:cNvSpPr>
              <p:nvPr/>
            </p:nvSpPr>
            <p:spPr bwMode="auto">
              <a:xfrm>
                <a:off x="9140" y="4055"/>
                <a:ext cx="7" cy="29"/>
              </a:xfrm>
              <a:prstGeom prst="line">
                <a:avLst/>
              </a:prstGeom>
              <a:noFill/>
              <a:ln w="444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992" name="Line 206"/>
              <p:cNvSpPr>
                <a:spLocks noChangeShapeType="1"/>
              </p:cNvSpPr>
              <p:nvPr/>
            </p:nvSpPr>
            <p:spPr bwMode="auto">
              <a:xfrm>
                <a:off x="9147" y="4084"/>
                <a:ext cx="14" cy="30"/>
              </a:xfrm>
              <a:prstGeom prst="line">
                <a:avLst/>
              </a:prstGeom>
              <a:noFill/>
              <a:ln w="444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993" name="Line 207"/>
              <p:cNvSpPr>
                <a:spLocks noChangeShapeType="1"/>
              </p:cNvSpPr>
              <p:nvPr/>
            </p:nvSpPr>
            <p:spPr bwMode="auto">
              <a:xfrm>
                <a:off x="9161" y="4114"/>
                <a:ext cx="7" cy="1"/>
              </a:xfrm>
              <a:prstGeom prst="line">
                <a:avLst/>
              </a:prstGeom>
              <a:noFill/>
              <a:ln w="444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994" name="Line 208"/>
              <p:cNvSpPr>
                <a:spLocks noChangeShapeType="1"/>
              </p:cNvSpPr>
              <p:nvPr/>
            </p:nvSpPr>
            <p:spPr bwMode="auto">
              <a:xfrm>
                <a:off x="9168" y="4114"/>
                <a:ext cx="15" cy="1"/>
              </a:xfrm>
              <a:prstGeom prst="line">
                <a:avLst/>
              </a:prstGeom>
              <a:noFill/>
              <a:ln w="444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995" name="Line 209"/>
              <p:cNvSpPr>
                <a:spLocks noChangeShapeType="1"/>
              </p:cNvSpPr>
              <p:nvPr/>
            </p:nvSpPr>
            <p:spPr bwMode="auto">
              <a:xfrm>
                <a:off x="9176" y="4114"/>
                <a:ext cx="7" cy="1"/>
              </a:xfrm>
              <a:prstGeom prst="line">
                <a:avLst/>
              </a:prstGeom>
              <a:noFill/>
              <a:ln w="444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996" name="Line 210"/>
              <p:cNvSpPr>
                <a:spLocks noChangeShapeType="1"/>
              </p:cNvSpPr>
              <p:nvPr/>
            </p:nvSpPr>
            <p:spPr bwMode="auto">
              <a:xfrm flipV="1">
                <a:off x="9176" y="4084"/>
                <a:ext cx="14" cy="30"/>
              </a:xfrm>
              <a:prstGeom prst="line">
                <a:avLst/>
              </a:prstGeom>
              <a:noFill/>
              <a:ln w="444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997" name="Line 211"/>
              <p:cNvSpPr>
                <a:spLocks noChangeShapeType="1"/>
              </p:cNvSpPr>
              <p:nvPr/>
            </p:nvSpPr>
            <p:spPr bwMode="auto">
              <a:xfrm flipV="1">
                <a:off x="9190" y="4055"/>
                <a:ext cx="14" cy="29"/>
              </a:xfrm>
              <a:prstGeom prst="line">
                <a:avLst/>
              </a:prstGeom>
              <a:noFill/>
              <a:ln w="444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998" name="Line 212"/>
              <p:cNvSpPr>
                <a:spLocks noChangeShapeType="1"/>
              </p:cNvSpPr>
              <p:nvPr/>
            </p:nvSpPr>
            <p:spPr bwMode="auto">
              <a:xfrm flipV="1">
                <a:off x="9197" y="4026"/>
                <a:ext cx="15" cy="29"/>
              </a:xfrm>
              <a:prstGeom prst="line">
                <a:avLst/>
              </a:prstGeom>
              <a:noFill/>
              <a:ln w="444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999" name="Line 213"/>
              <p:cNvSpPr>
                <a:spLocks noChangeShapeType="1"/>
              </p:cNvSpPr>
              <p:nvPr/>
            </p:nvSpPr>
            <p:spPr bwMode="auto">
              <a:xfrm flipV="1">
                <a:off x="9212" y="3982"/>
                <a:ext cx="7" cy="44"/>
              </a:xfrm>
              <a:prstGeom prst="line">
                <a:avLst/>
              </a:prstGeom>
              <a:noFill/>
              <a:ln w="444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1000" name="Line 214"/>
              <p:cNvSpPr>
                <a:spLocks noChangeShapeType="1"/>
              </p:cNvSpPr>
              <p:nvPr/>
            </p:nvSpPr>
            <p:spPr bwMode="auto">
              <a:xfrm flipV="1">
                <a:off x="9219" y="3938"/>
                <a:ext cx="14" cy="44"/>
              </a:xfrm>
              <a:prstGeom prst="line">
                <a:avLst/>
              </a:prstGeom>
              <a:noFill/>
              <a:ln w="444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1001" name="Line 215"/>
              <p:cNvSpPr>
                <a:spLocks noChangeShapeType="1"/>
              </p:cNvSpPr>
              <p:nvPr/>
            </p:nvSpPr>
            <p:spPr bwMode="auto">
              <a:xfrm flipV="1">
                <a:off x="9233" y="3908"/>
                <a:ext cx="1" cy="44"/>
              </a:xfrm>
              <a:prstGeom prst="line">
                <a:avLst/>
              </a:prstGeom>
              <a:noFill/>
              <a:ln w="444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1002" name="Line 216"/>
              <p:cNvSpPr>
                <a:spLocks noChangeShapeType="1"/>
              </p:cNvSpPr>
              <p:nvPr/>
            </p:nvSpPr>
            <p:spPr bwMode="auto">
              <a:xfrm flipV="1">
                <a:off x="9233" y="3894"/>
                <a:ext cx="7" cy="14"/>
              </a:xfrm>
              <a:prstGeom prst="line">
                <a:avLst/>
              </a:prstGeom>
              <a:noFill/>
              <a:ln w="444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1003" name="Line 217"/>
              <p:cNvSpPr>
                <a:spLocks noChangeShapeType="1"/>
              </p:cNvSpPr>
              <p:nvPr/>
            </p:nvSpPr>
            <p:spPr bwMode="auto">
              <a:xfrm flipV="1">
                <a:off x="9240" y="3879"/>
                <a:ext cx="15" cy="15"/>
              </a:xfrm>
              <a:prstGeom prst="line">
                <a:avLst/>
              </a:prstGeom>
              <a:noFill/>
              <a:ln w="444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1004" name="Line 218"/>
              <p:cNvSpPr>
                <a:spLocks noChangeShapeType="1"/>
              </p:cNvSpPr>
              <p:nvPr/>
            </p:nvSpPr>
            <p:spPr bwMode="auto">
              <a:xfrm>
                <a:off x="9255" y="3879"/>
                <a:ext cx="7" cy="1"/>
              </a:xfrm>
              <a:prstGeom prst="line">
                <a:avLst/>
              </a:prstGeom>
              <a:noFill/>
              <a:ln w="444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1005" name="Line 219"/>
              <p:cNvSpPr>
                <a:spLocks noChangeShapeType="1"/>
              </p:cNvSpPr>
              <p:nvPr/>
            </p:nvSpPr>
            <p:spPr bwMode="auto">
              <a:xfrm>
                <a:off x="9262" y="3879"/>
                <a:ext cx="14" cy="15"/>
              </a:xfrm>
              <a:prstGeom prst="line">
                <a:avLst/>
              </a:prstGeom>
              <a:noFill/>
              <a:ln w="444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1006" name="Line 220"/>
              <p:cNvSpPr>
                <a:spLocks noChangeShapeType="1"/>
              </p:cNvSpPr>
              <p:nvPr/>
            </p:nvSpPr>
            <p:spPr bwMode="auto">
              <a:xfrm>
                <a:off x="9276" y="3894"/>
                <a:ext cx="1" cy="1"/>
              </a:xfrm>
              <a:prstGeom prst="line">
                <a:avLst/>
              </a:prstGeom>
              <a:noFill/>
              <a:ln w="444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1007" name="Line 221"/>
              <p:cNvSpPr>
                <a:spLocks noChangeShapeType="1"/>
              </p:cNvSpPr>
              <p:nvPr/>
            </p:nvSpPr>
            <p:spPr bwMode="auto">
              <a:xfrm>
                <a:off x="9276" y="3894"/>
                <a:ext cx="8" cy="29"/>
              </a:xfrm>
              <a:prstGeom prst="line">
                <a:avLst/>
              </a:prstGeom>
              <a:noFill/>
              <a:ln w="444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1008" name="Line 222"/>
              <p:cNvSpPr>
                <a:spLocks noChangeShapeType="1"/>
              </p:cNvSpPr>
              <p:nvPr/>
            </p:nvSpPr>
            <p:spPr bwMode="auto">
              <a:xfrm>
                <a:off x="9284" y="3923"/>
                <a:ext cx="14" cy="29"/>
              </a:xfrm>
              <a:prstGeom prst="line">
                <a:avLst/>
              </a:prstGeom>
              <a:noFill/>
              <a:ln w="444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1009" name="Line 223"/>
              <p:cNvSpPr>
                <a:spLocks noChangeShapeType="1"/>
              </p:cNvSpPr>
              <p:nvPr/>
            </p:nvSpPr>
            <p:spPr bwMode="auto">
              <a:xfrm>
                <a:off x="9291" y="3938"/>
                <a:ext cx="14" cy="29"/>
              </a:xfrm>
              <a:prstGeom prst="line">
                <a:avLst/>
              </a:prstGeom>
              <a:noFill/>
              <a:ln w="444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1010" name="Line 224"/>
              <p:cNvSpPr>
                <a:spLocks noChangeShapeType="1"/>
              </p:cNvSpPr>
              <p:nvPr/>
            </p:nvSpPr>
            <p:spPr bwMode="auto">
              <a:xfrm>
                <a:off x="9305" y="3967"/>
                <a:ext cx="7" cy="15"/>
              </a:xfrm>
              <a:prstGeom prst="line">
                <a:avLst/>
              </a:prstGeom>
              <a:noFill/>
              <a:ln w="444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1011" name="Line 225"/>
              <p:cNvSpPr>
                <a:spLocks noChangeShapeType="1"/>
              </p:cNvSpPr>
              <p:nvPr/>
            </p:nvSpPr>
            <p:spPr bwMode="auto">
              <a:xfrm>
                <a:off x="9312" y="3982"/>
                <a:ext cx="15" cy="1"/>
              </a:xfrm>
              <a:prstGeom prst="line">
                <a:avLst/>
              </a:prstGeom>
              <a:noFill/>
              <a:ln w="444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1012" name="Line 226"/>
              <p:cNvSpPr>
                <a:spLocks noChangeShapeType="1"/>
              </p:cNvSpPr>
              <p:nvPr/>
            </p:nvSpPr>
            <p:spPr bwMode="auto">
              <a:xfrm>
                <a:off x="9327" y="3982"/>
                <a:ext cx="1" cy="1"/>
              </a:xfrm>
              <a:prstGeom prst="line">
                <a:avLst/>
              </a:prstGeom>
              <a:noFill/>
              <a:ln w="444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1013" name="Line 227"/>
              <p:cNvSpPr>
                <a:spLocks noChangeShapeType="1"/>
              </p:cNvSpPr>
              <p:nvPr/>
            </p:nvSpPr>
            <p:spPr bwMode="auto">
              <a:xfrm flipV="1">
                <a:off x="9327" y="3967"/>
                <a:ext cx="7" cy="15"/>
              </a:xfrm>
              <a:prstGeom prst="line">
                <a:avLst/>
              </a:prstGeom>
              <a:noFill/>
              <a:ln w="444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1014" name="Line 228"/>
              <p:cNvSpPr>
                <a:spLocks noChangeShapeType="1"/>
              </p:cNvSpPr>
              <p:nvPr/>
            </p:nvSpPr>
            <p:spPr bwMode="auto">
              <a:xfrm flipV="1">
                <a:off x="9334" y="3952"/>
                <a:ext cx="14" cy="15"/>
              </a:xfrm>
              <a:prstGeom prst="line">
                <a:avLst/>
              </a:prstGeom>
              <a:noFill/>
              <a:ln w="444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1015" name="Line 229"/>
              <p:cNvSpPr>
                <a:spLocks noChangeShapeType="1"/>
              </p:cNvSpPr>
              <p:nvPr/>
            </p:nvSpPr>
            <p:spPr bwMode="auto">
              <a:xfrm flipV="1">
                <a:off x="9348" y="3938"/>
                <a:ext cx="8" cy="14"/>
              </a:xfrm>
              <a:prstGeom prst="line">
                <a:avLst/>
              </a:prstGeom>
              <a:noFill/>
              <a:ln w="444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1016" name="Line 230"/>
              <p:cNvSpPr>
                <a:spLocks noChangeShapeType="1"/>
              </p:cNvSpPr>
              <p:nvPr/>
            </p:nvSpPr>
            <p:spPr bwMode="auto">
              <a:xfrm flipV="1">
                <a:off x="9356" y="3908"/>
                <a:ext cx="14" cy="30"/>
              </a:xfrm>
              <a:prstGeom prst="line">
                <a:avLst/>
              </a:prstGeom>
              <a:noFill/>
              <a:ln w="444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1017" name="Line 231"/>
              <p:cNvSpPr>
                <a:spLocks noChangeShapeType="1"/>
              </p:cNvSpPr>
              <p:nvPr/>
            </p:nvSpPr>
            <p:spPr bwMode="auto">
              <a:xfrm flipV="1">
                <a:off x="9370" y="3894"/>
                <a:ext cx="7" cy="14"/>
              </a:xfrm>
              <a:prstGeom prst="line">
                <a:avLst/>
              </a:prstGeom>
              <a:noFill/>
              <a:ln w="444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1018" name="Line 232"/>
              <p:cNvSpPr>
                <a:spLocks noChangeShapeType="1"/>
              </p:cNvSpPr>
              <p:nvPr/>
            </p:nvSpPr>
            <p:spPr bwMode="auto">
              <a:xfrm flipV="1">
                <a:off x="9377" y="3879"/>
                <a:ext cx="1" cy="15"/>
              </a:xfrm>
              <a:prstGeom prst="line">
                <a:avLst/>
              </a:prstGeom>
              <a:noFill/>
              <a:ln w="444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1019" name="Line 233"/>
              <p:cNvSpPr>
                <a:spLocks noChangeShapeType="1"/>
              </p:cNvSpPr>
              <p:nvPr/>
            </p:nvSpPr>
            <p:spPr bwMode="auto">
              <a:xfrm>
                <a:off x="9377" y="3879"/>
                <a:ext cx="15" cy="1"/>
              </a:xfrm>
              <a:prstGeom prst="line">
                <a:avLst/>
              </a:prstGeom>
              <a:noFill/>
              <a:ln w="444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1020" name="Line 234"/>
              <p:cNvSpPr>
                <a:spLocks noChangeShapeType="1"/>
              </p:cNvSpPr>
              <p:nvPr/>
            </p:nvSpPr>
            <p:spPr bwMode="auto">
              <a:xfrm>
                <a:off x="9392" y="3879"/>
                <a:ext cx="7" cy="1"/>
              </a:xfrm>
              <a:prstGeom prst="line">
                <a:avLst/>
              </a:prstGeom>
              <a:noFill/>
              <a:ln w="444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1021" name="Line 235"/>
              <p:cNvSpPr>
                <a:spLocks noChangeShapeType="1"/>
              </p:cNvSpPr>
              <p:nvPr/>
            </p:nvSpPr>
            <p:spPr bwMode="auto">
              <a:xfrm>
                <a:off x="9399" y="3879"/>
                <a:ext cx="14" cy="15"/>
              </a:xfrm>
              <a:prstGeom prst="line">
                <a:avLst/>
              </a:prstGeom>
              <a:noFill/>
              <a:ln w="444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1022" name="Line 236"/>
              <p:cNvSpPr>
                <a:spLocks noChangeShapeType="1"/>
              </p:cNvSpPr>
              <p:nvPr/>
            </p:nvSpPr>
            <p:spPr bwMode="auto">
              <a:xfrm>
                <a:off x="9413" y="3894"/>
                <a:ext cx="7" cy="14"/>
              </a:xfrm>
              <a:prstGeom prst="line">
                <a:avLst/>
              </a:prstGeom>
              <a:noFill/>
              <a:ln w="444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1023" name="Line 237"/>
              <p:cNvSpPr>
                <a:spLocks noChangeShapeType="1"/>
              </p:cNvSpPr>
              <p:nvPr/>
            </p:nvSpPr>
            <p:spPr bwMode="auto">
              <a:xfrm>
                <a:off x="9420" y="3908"/>
                <a:ext cx="15" cy="30"/>
              </a:xfrm>
              <a:prstGeom prst="line">
                <a:avLst/>
              </a:prstGeom>
              <a:noFill/>
              <a:ln w="444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1024" name="Line 238"/>
              <p:cNvSpPr>
                <a:spLocks noChangeShapeType="1"/>
              </p:cNvSpPr>
              <p:nvPr/>
            </p:nvSpPr>
            <p:spPr bwMode="auto">
              <a:xfrm>
                <a:off x="9428" y="3938"/>
                <a:ext cx="7" cy="14"/>
              </a:xfrm>
              <a:prstGeom prst="line">
                <a:avLst/>
              </a:prstGeom>
              <a:noFill/>
              <a:ln w="444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1025" name="Line 239"/>
              <p:cNvSpPr>
                <a:spLocks noChangeShapeType="1"/>
              </p:cNvSpPr>
              <p:nvPr/>
            </p:nvSpPr>
            <p:spPr bwMode="auto">
              <a:xfrm>
                <a:off x="9428" y="3952"/>
                <a:ext cx="14" cy="30"/>
              </a:xfrm>
              <a:prstGeom prst="line">
                <a:avLst/>
              </a:prstGeom>
              <a:noFill/>
              <a:ln w="444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1026" name="Line 240"/>
              <p:cNvSpPr>
                <a:spLocks noChangeShapeType="1"/>
              </p:cNvSpPr>
              <p:nvPr/>
            </p:nvSpPr>
            <p:spPr bwMode="auto">
              <a:xfrm>
                <a:off x="9442" y="3982"/>
                <a:ext cx="14" cy="14"/>
              </a:xfrm>
              <a:prstGeom prst="line">
                <a:avLst/>
              </a:prstGeom>
              <a:noFill/>
              <a:ln w="444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1027" name="Line 241"/>
              <p:cNvSpPr>
                <a:spLocks noChangeShapeType="1"/>
              </p:cNvSpPr>
              <p:nvPr/>
            </p:nvSpPr>
            <p:spPr bwMode="auto">
              <a:xfrm>
                <a:off x="9449" y="3996"/>
                <a:ext cx="15" cy="15"/>
              </a:xfrm>
              <a:prstGeom prst="line">
                <a:avLst/>
              </a:prstGeom>
              <a:noFill/>
              <a:ln w="444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1028" name="Line 242"/>
              <p:cNvSpPr>
                <a:spLocks noChangeShapeType="1"/>
              </p:cNvSpPr>
              <p:nvPr/>
            </p:nvSpPr>
            <p:spPr bwMode="auto">
              <a:xfrm flipV="1">
                <a:off x="9464" y="3996"/>
                <a:ext cx="7" cy="15"/>
              </a:xfrm>
              <a:prstGeom prst="line">
                <a:avLst/>
              </a:prstGeom>
              <a:noFill/>
              <a:ln w="444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1029" name="Line 243"/>
              <p:cNvSpPr>
                <a:spLocks noChangeShapeType="1"/>
              </p:cNvSpPr>
              <p:nvPr/>
            </p:nvSpPr>
            <p:spPr bwMode="auto">
              <a:xfrm flipV="1">
                <a:off x="9471" y="3982"/>
                <a:ext cx="14" cy="14"/>
              </a:xfrm>
              <a:prstGeom prst="line">
                <a:avLst/>
              </a:prstGeom>
              <a:noFill/>
              <a:ln w="444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1030" name="Line 244"/>
              <p:cNvSpPr>
                <a:spLocks noChangeShapeType="1"/>
              </p:cNvSpPr>
              <p:nvPr/>
            </p:nvSpPr>
            <p:spPr bwMode="auto">
              <a:xfrm flipV="1">
                <a:off x="9485" y="3952"/>
                <a:ext cx="1" cy="30"/>
              </a:xfrm>
              <a:prstGeom prst="line">
                <a:avLst/>
              </a:prstGeom>
              <a:noFill/>
              <a:ln w="444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1031" name="Line 245"/>
              <p:cNvSpPr>
                <a:spLocks noChangeShapeType="1"/>
              </p:cNvSpPr>
              <p:nvPr/>
            </p:nvSpPr>
            <p:spPr bwMode="auto">
              <a:xfrm flipV="1">
                <a:off x="9485" y="3923"/>
                <a:ext cx="7" cy="29"/>
              </a:xfrm>
              <a:prstGeom prst="line">
                <a:avLst/>
              </a:prstGeom>
              <a:noFill/>
              <a:ln w="444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1032" name="Line 246"/>
              <p:cNvSpPr>
                <a:spLocks noChangeShapeType="1"/>
              </p:cNvSpPr>
              <p:nvPr/>
            </p:nvSpPr>
            <p:spPr bwMode="auto">
              <a:xfrm flipV="1">
                <a:off x="9492" y="3894"/>
                <a:ext cx="15" cy="29"/>
              </a:xfrm>
              <a:prstGeom prst="line">
                <a:avLst/>
              </a:prstGeom>
              <a:noFill/>
              <a:ln w="444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1033" name="Line 247"/>
              <p:cNvSpPr>
                <a:spLocks noChangeShapeType="1"/>
              </p:cNvSpPr>
              <p:nvPr/>
            </p:nvSpPr>
            <p:spPr bwMode="auto">
              <a:xfrm flipV="1">
                <a:off x="9507" y="3850"/>
                <a:ext cx="7" cy="44"/>
              </a:xfrm>
              <a:prstGeom prst="line">
                <a:avLst/>
              </a:prstGeom>
              <a:noFill/>
              <a:ln w="444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1034" name="Line 248"/>
              <p:cNvSpPr>
                <a:spLocks noChangeShapeType="1"/>
              </p:cNvSpPr>
              <p:nvPr/>
            </p:nvSpPr>
            <p:spPr bwMode="auto">
              <a:xfrm flipV="1">
                <a:off x="9514" y="3820"/>
                <a:ext cx="14" cy="30"/>
              </a:xfrm>
              <a:prstGeom prst="line">
                <a:avLst/>
              </a:prstGeom>
              <a:noFill/>
              <a:ln w="444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1035" name="Line 249"/>
              <p:cNvSpPr>
                <a:spLocks noChangeShapeType="1"/>
              </p:cNvSpPr>
              <p:nvPr/>
            </p:nvSpPr>
            <p:spPr bwMode="auto">
              <a:xfrm flipV="1">
                <a:off x="9528" y="3791"/>
                <a:ext cx="8" cy="29"/>
              </a:xfrm>
              <a:prstGeom prst="line">
                <a:avLst/>
              </a:prstGeom>
              <a:noFill/>
              <a:ln w="444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1036" name="Line 250"/>
              <p:cNvSpPr>
                <a:spLocks noChangeShapeType="1"/>
              </p:cNvSpPr>
              <p:nvPr/>
            </p:nvSpPr>
            <p:spPr bwMode="auto">
              <a:xfrm flipV="1">
                <a:off x="9536" y="3776"/>
                <a:ext cx="1" cy="15"/>
              </a:xfrm>
              <a:prstGeom prst="line">
                <a:avLst/>
              </a:prstGeom>
              <a:noFill/>
              <a:ln w="444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1037" name="Line 251"/>
              <p:cNvSpPr>
                <a:spLocks noChangeShapeType="1"/>
              </p:cNvSpPr>
              <p:nvPr/>
            </p:nvSpPr>
            <p:spPr bwMode="auto">
              <a:xfrm>
                <a:off x="9536" y="3776"/>
                <a:ext cx="14" cy="15"/>
              </a:xfrm>
              <a:prstGeom prst="line">
                <a:avLst/>
              </a:prstGeom>
              <a:noFill/>
              <a:ln w="444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1038" name="Line 252"/>
              <p:cNvSpPr>
                <a:spLocks noChangeShapeType="1"/>
              </p:cNvSpPr>
              <p:nvPr/>
            </p:nvSpPr>
            <p:spPr bwMode="auto">
              <a:xfrm>
                <a:off x="9550" y="3791"/>
                <a:ext cx="7" cy="15"/>
              </a:xfrm>
              <a:prstGeom prst="line">
                <a:avLst/>
              </a:prstGeom>
              <a:noFill/>
              <a:ln w="444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1039" name="Line 253"/>
              <p:cNvSpPr>
                <a:spLocks noChangeShapeType="1"/>
              </p:cNvSpPr>
              <p:nvPr/>
            </p:nvSpPr>
            <p:spPr bwMode="auto">
              <a:xfrm>
                <a:off x="9557" y="3806"/>
                <a:ext cx="15" cy="29"/>
              </a:xfrm>
              <a:prstGeom prst="line">
                <a:avLst/>
              </a:prstGeom>
              <a:noFill/>
              <a:ln w="444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1040" name="Line 254"/>
              <p:cNvSpPr>
                <a:spLocks noChangeShapeType="1"/>
              </p:cNvSpPr>
              <p:nvPr/>
            </p:nvSpPr>
            <p:spPr bwMode="auto">
              <a:xfrm>
                <a:off x="9564" y="3835"/>
                <a:ext cx="15" cy="29"/>
              </a:xfrm>
              <a:prstGeom prst="line">
                <a:avLst/>
              </a:prstGeom>
              <a:noFill/>
              <a:ln w="444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1041" name="Line 255"/>
              <p:cNvSpPr>
                <a:spLocks noChangeShapeType="1"/>
              </p:cNvSpPr>
              <p:nvPr/>
            </p:nvSpPr>
            <p:spPr bwMode="auto">
              <a:xfrm>
                <a:off x="9579" y="3864"/>
                <a:ext cx="14" cy="44"/>
              </a:xfrm>
              <a:prstGeom prst="line">
                <a:avLst/>
              </a:prstGeom>
              <a:noFill/>
              <a:ln w="444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1042" name="Line 256"/>
              <p:cNvSpPr>
                <a:spLocks noChangeShapeType="1"/>
              </p:cNvSpPr>
              <p:nvPr/>
            </p:nvSpPr>
            <p:spPr bwMode="auto">
              <a:xfrm>
                <a:off x="9586" y="3908"/>
                <a:ext cx="7" cy="44"/>
              </a:xfrm>
              <a:prstGeom prst="line">
                <a:avLst/>
              </a:prstGeom>
              <a:noFill/>
              <a:ln w="444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1043" name="Line 257"/>
              <p:cNvSpPr>
                <a:spLocks noChangeShapeType="1"/>
              </p:cNvSpPr>
              <p:nvPr/>
            </p:nvSpPr>
            <p:spPr bwMode="auto">
              <a:xfrm>
                <a:off x="9586" y="3938"/>
                <a:ext cx="14" cy="44"/>
              </a:xfrm>
              <a:prstGeom prst="line">
                <a:avLst/>
              </a:prstGeom>
              <a:noFill/>
              <a:ln w="444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1044" name="Line 258"/>
              <p:cNvSpPr>
                <a:spLocks noChangeShapeType="1"/>
              </p:cNvSpPr>
              <p:nvPr/>
            </p:nvSpPr>
            <p:spPr bwMode="auto">
              <a:xfrm>
                <a:off x="9600" y="3982"/>
                <a:ext cx="8" cy="29"/>
              </a:xfrm>
              <a:prstGeom prst="line">
                <a:avLst/>
              </a:prstGeom>
              <a:noFill/>
              <a:ln w="444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1045" name="Line 259"/>
              <p:cNvSpPr>
                <a:spLocks noChangeShapeType="1"/>
              </p:cNvSpPr>
              <p:nvPr/>
            </p:nvSpPr>
            <p:spPr bwMode="auto">
              <a:xfrm>
                <a:off x="9608" y="3996"/>
                <a:ext cx="14" cy="30"/>
              </a:xfrm>
              <a:prstGeom prst="line">
                <a:avLst/>
              </a:prstGeom>
              <a:noFill/>
              <a:ln w="444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1046" name="Line 260"/>
              <p:cNvSpPr>
                <a:spLocks noChangeShapeType="1"/>
              </p:cNvSpPr>
              <p:nvPr/>
            </p:nvSpPr>
            <p:spPr bwMode="auto">
              <a:xfrm>
                <a:off x="9622" y="4026"/>
                <a:ext cx="7" cy="1"/>
              </a:xfrm>
              <a:prstGeom prst="line">
                <a:avLst/>
              </a:prstGeom>
              <a:noFill/>
              <a:ln w="444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1047" name="Line 261"/>
              <p:cNvSpPr>
                <a:spLocks noChangeShapeType="1"/>
              </p:cNvSpPr>
              <p:nvPr/>
            </p:nvSpPr>
            <p:spPr bwMode="auto">
              <a:xfrm flipV="1">
                <a:off x="9629" y="4011"/>
                <a:ext cx="15" cy="15"/>
              </a:xfrm>
              <a:prstGeom prst="line">
                <a:avLst/>
              </a:prstGeom>
              <a:noFill/>
              <a:ln w="444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1048" name="Line 262"/>
              <p:cNvSpPr>
                <a:spLocks noChangeShapeType="1"/>
              </p:cNvSpPr>
              <p:nvPr/>
            </p:nvSpPr>
            <p:spPr bwMode="auto">
              <a:xfrm flipV="1">
                <a:off x="9644" y="3996"/>
                <a:ext cx="1" cy="15"/>
              </a:xfrm>
              <a:prstGeom prst="line">
                <a:avLst/>
              </a:prstGeom>
              <a:noFill/>
              <a:ln w="444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1049" name="Line 263"/>
              <p:cNvSpPr>
                <a:spLocks noChangeShapeType="1"/>
              </p:cNvSpPr>
              <p:nvPr/>
            </p:nvSpPr>
            <p:spPr bwMode="auto">
              <a:xfrm flipV="1">
                <a:off x="9644" y="3952"/>
                <a:ext cx="7" cy="44"/>
              </a:xfrm>
              <a:prstGeom prst="line">
                <a:avLst/>
              </a:prstGeom>
              <a:noFill/>
              <a:ln w="444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1050" name="Line 264"/>
              <p:cNvSpPr>
                <a:spLocks noChangeShapeType="1"/>
              </p:cNvSpPr>
              <p:nvPr/>
            </p:nvSpPr>
            <p:spPr bwMode="auto">
              <a:xfrm flipV="1">
                <a:off x="9651" y="3908"/>
                <a:ext cx="14" cy="44"/>
              </a:xfrm>
              <a:prstGeom prst="line">
                <a:avLst/>
              </a:prstGeom>
              <a:noFill/>
              <a:ln w="444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1051" name="Line 265"/>
              <p:cNvSpPr>
                <a:spLocks noChangeShapeType="1"/>
              </p:cNvSpPr>
              <p:nvPr/>
            </p:nvSpPr>
            <p:spPr bwMode="auto">
              <a:xfrm flipV="1">
                <a:off x="9665" y="3879"/>
                <a:ext cx="7" cy="29"/>
              </a:xfrm>
              <a:prstGeom prst="line">
                <a:avLst/>
              </a:prstGeom>
              <a:noFill/>
              <a:ln w="444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1052" name="Line 266"/>
              <p:cNvSpPr>
                <a:spLocks noChangeShapeType="1"/>
              </p:cNvSpPr>
              <p:nvPr/>
            </p:nvSpPr>
            <p:spPr bwMode="auto">
              <a:xfrm flipV="1">
                <a:off x="9672" y="3835"/>
                <a:ext cx="15" cy="44"/>
              </a:xfrm>
              <a:prstGeom prst="line">
                <a:avLst/>
              </a:prstGeom>
              <a:noFill/>
              <a:ln w="444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1053" name="Line 267"/>
              <p:cNvSpPr>
                <a:spLocks noChangeShapeType="1"/>
              </p:cNvSpPr>
              <p:nvPr/>
            </p:nvSpPr>
            <p:spPr bwMode="auto">
              <a:xfrm flipV="1">
                <a:off x="9680" y="3820"/>
                <a:ext cx="14" cy="15"/>
              </a:xfrm>
              <a:prstGeom prst="line">
                <a:avLst/>
              </a:prstGeom>
              <a:noFill/>
              <a:ln w="444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1054" name="Line 268"/>
              <p:cNvSpPr>
                <a:spLocks noChangeShapeType="1"/>
              </p:cNvSpPr>
              <p:nvPr/>
            </p:nvSpPr>
            <p:spPr bwMode="auto">
              <a:xfrm flipV="1">
                <a:off x="9694" y="3806"/>
                <a:ext cx="1" cy="14"/>
              </a:xfrm>
              <a:prstGeom prst="line">
                <a:avLst/>
              </a:prstGeom>
              <a:noFill/>
              <a:ln w="444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1055" name="Line 269"/>
              <p:cNvSpPr>
                <a:spLocks noChangeShapeType="1"/>
              </p:cNvSpPr>
              <p:nvPr/>
            </p:nvSpPr>
            <p:spPr bwMode="auto">
              <a:xfrm flipV="1">
                <a:off x="9694" y="3791"/>
                <a:ext cx="14" cy="15"/>
              </a:xfrm>
              <a:prstGeom prst="line">
                <a:avLst/>
              </a:prstGeom>
              <a:noFill/>
              <a:ln w="444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1056" name="Line 270"/>
              <p:cNvSpPr>
                <a:spLocks noChangeShapeType="1"/>
              </p:cNvSpPr>
              <p:nvPr/>
            </p:nvSpPr>
            <p:spPr bwMode="auto">
              <a:xfrm>
                <a:off x="9701" y="3791"/>
                <a:ext cx="15" cy="15"/>
              </a:xfrm>
              <a:prstGeom prst="line">
                <a:avLst/>
              </a:prstGeom>
              <a:noFill/>
              <a:ln w="444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1057" name="Line 271"/>
              <p:cNvSpPr>
                <a:spLocks noChangeShapeType="1"/>
              </p:cNvSpPr>
              <p:nvPr/>
            </p:nvSpPr>
            <p:spPr bwMode="auto">
              <a:xfrm>
                <a:off x="9716" y="3806"/>
                <a:ext cx="7" cy="14"/>
              </a:xfrm>
              <a:prstGeom prst="line">
                <a:avLst/>
              </a:prstGeom>
              <a:noFill/>
              <a:ln w="444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1058" name="Line 272"/>
              <p:cNvSpPr>
                <a:spLocks noChangeShapeType="1"/>
              </p:cNvSpPr>
              <p:nvPr/>
            </p:nvSpPr>
            <p:spPr bwMode="auto">
              <a:xfrm>
                <a:off x="9723" y="3820"/>
                <a:ext cx="14" cy="15"/>
              </a:xfrm>
              <a:prstGeom prst="line">
                <a:avLst/>
              </a:prstGeom>
              <a:noFill/>
              <a:ln w="444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1059" name="Line 273"/>
              <p:cNvSpPr>
                <a:spLocks noChangeShapeType="1"/>
              </p:cNvSpPr>
              <p:nvPr/>
            </p:nvSpPr>
            <p:spPr bwMode="auto">
              <a:xfrm>
                <a:off x="9737" y="3835"/>
                <a:ext cx="7" cy="44"/>
              </a:xfrm>
              <a:prstGeom prst="line">
                <a:avLst/>
              </a:prstGeom>
              <a:noFill/>
              <a:ln w="444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1060" name="Line 274"/>
              <p:cNvSpPr>
                <a:spLocks noChangeShapeType="1"/>
              </p:cNvSpPr>
              <p:nvPr/>
            </p:nvSpPr>
            <p:spPr bwMode="auto">
              <a:xfrm>
                <a:off x="9744" y="3879"/>
                <a:ext cx="1" cy="15"/>
              </a:xfrm>
              <a:prstGeom prst="line">
                <a:avLst/>
              </a:prstGeom>
              <a:noFill/>
              <a:ln w="444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1061" name="Line 275"/>
              <p:cNvSpPr>
                <a:spLocks noChangeShapeType="1"/>
              </p:cNvSpPr>
              <p:nvPr/>
            </p:nvSpPr>
            <p:spPr bwMode="auto">
              <a:xfrm>
                <a:off x="9744" y="3894"/>
                <a:ext cx="15" cy="29"/>
              </a:xfrm>
              <a:prstGeom prst="line">
                <a:avLst/>
              </a:prstGeom>
              <a:noFill/>
              <a:ln w="444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1062" name="Line 276"/>
              <p:cNvSpPr>
                <a:spLocks noChangeShapeType="1"/>
              </p:cNvSpPr>
              <p:nvPr/>
            </p:nvSpPr>
            <p:spPr bwMode="auto">
              <a:xfrm>
                <a:off x="9759" y="3923"/>
                <a:ext cx="7" cy="29"/>
              </a:xfrm>
              <a:prstGeom prst="line">
                <a:avLst/>
              </a:prstGeom>
              <a:noFill/>
              <a:ln w="444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1063" name="Line 277"/>
              <p:cNvSpPr>
                <a:spLocks noChangeShapeType="1"/>
              </p:cNvSpPr>
              <p:nvPr/>
            </p:nvSpPr>
            <p:spPr bwMode="auto">
              <a:xfrm>
                <a:off x="9766" y="3938"/>
                <a:ext cx="14" cy="14"/>
              </a:xfrm>
              <a:prstGeom prst="line">
                <a:avLst/>
              </a:prstGeom>
              <a:noFill/>
              <a:ln w="444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1064" name="Line 278"/>
              <p:cNvSpPr>
                <a:spLocks noChangeShapeType="1"/>
              </p:cNvSpPr>
              <p:nvPr/>
            </p:nvSpPr>
            <p:spPr bwMode="auto">
              <a:xfrm>
                <a:off x="9780" y="3952"/>
                <a:ext cx="8" cy="15"/>
              </a:xfrm>
              <a:prstGeom prst="line">
                <a:avLst/>
              </a:prstGeom>
              <a:noFill/>
              <a:ln w="444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1065" name="Line 279"/>
              <p:cNvSpPr>
                <a:spLocks noChangeShapeType="1"/>
              </p:cNvSpPr>
              <p:nvPr/>
            </p:nvSpPr>
            <p:spPr bwMode="auto">
              <a:xfrm>
                <a:off x="9788" y="3967"/>
                <a:ext cx="14" cy="1"/>
              </a:xfrm>
              <a:prstGeom prst="line">
                <a:avLst/>
              </a:prstGeom>
              <a:noFill/>
              <a:ln w="444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1066" name="Line 280"/>
              <p:cNvSpPr>
                <a:spLocks noChangeShapeType="1"/>
              </p:cNvSpPr>
              <p:nvPr/>
            </p:nvSpPr>
            <p:spPr bwMode="auto">
              <a:xfrm flipV="1">
                <a:off x="9802" y="3952"/>
                <a:ext cx="1" cy="15"/>
              </a:xfrm>
              <a:prstGeom prst="line">
                <a:avLst/>
              </a:prstGeom>
              <a:noFill/>
              <a:ln w="444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1067" name="Line 281"/>
              <p:cNvSpPr>
                <a:spLocks noChangeShapeType="1"/>
              </p:cNvSpPr>
              <p:nvPr/>
            </p:nvSpPr>
            <p:spPr bwMode="auto">
              <a:xfrm flipV="1">
                <a:off x="9802" y="3938"/>
                <a:ext cx="7" cy="14"/>
              </a:xfrm>
              <a:prstGeom prst="line">
                <a:avLst/>
              </a:prstGeom>
              <a:noFill/>
              <a:ln w="444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1068" name="Line 282"/>
              <p:cNvSpPr>
                <a:spLocks noChangeShapeType="1"/>
              </p:cNvSpPr>
              <p:nvPr/>
            </p:nvSpPr>
            <p:spPr bwMode="auto">
              <a:xfrm flipV="1">
                <a:off x="9809" y="3938"/>
                <a:ext cx="15" cy="14"/>
              </a:xfrm>
              <a:prstGeom prst="line">
                <a:avLst/>
              </a:prstGeom>
              <a:noFill/>
              <a:ln w="444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1069" name="Line 283"/>
              <p:cNvSpPr>
                <a:spLocks noChangeShapeType="1"/>
              </p:cNvSpPr>
              <p:nvPr/>
            </p:nvSpPr>
            <p:spPr bwMode="auto">
              <a:xfrm flipV="1">
                <a:off x="9816" y="3923"/>
                <a:ext cx="15" cy="15"/>
              </a:xfrm>
              <a:prstGeom prst="line">
                <a:avLst/>
              </a:prstGeom>
              <a:noFill/>
              <a:ln w="444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1070" name="Line 284"/>
              <p:cNvSpPr>
                <a:spLocks noChangeShapeType="1"/>
              </p:cNvSpPr>
              <p:nvPr/>
            </p:nvSpPr>
            <p:spPr bwMode="auto">
              <a:xfrm flipV="1">
                <a:off x="9831" y="3908"/>
                <a:ext cx="14" cy="15"/>
              </a:xfrm>
              <a:prstGeom prst="line">
                <a:avLst/>
              </a:prstGeom>
              <a:noFill/>
              <a:ln w="444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1071" name="Line 285"/>
              <p:cNvSpPr>
                <a:spLocks noChangeShapeType="1"/>
              </p:cNvSpPr>
              <p:nvPr/>
            </p:nvSpPr>
            <p:spPr bwMode="auto">
              <a:xfrm flipV="1">
                <a:off x="9838" y="3894"/>
                <a:ext cx="14" cy="14"/>
              </a:xfrm>
              <a:prstGeom prst="line">
                <a:avLst/>
              </a:prstGeom>
              <a:noFill/>
              <a:ln w="444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1072" name="Line 286"/>
              <p:cNvSpPr>
                <a:spLocks noChangeShapeType="1"/>
              </p:cNvSpPr>
              <p:nvPr/>
            </p:nvSpPr>
            <p:spPr bwMode="auto">
              <a:xfrm>
                <a:off x="9852" y="3894"/>
                <a:ext cx="1" cy="1"/>
              </a:xfrm>
              <a:prstGeom prst="line">
                <a:avLst/>
              </a:prstGeom>
              <a:noFill/>
              <a:ln w="444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1073" name="Line 287"/>
              <p:cNvSpPr>
                <a:spLocks noChangeShapeType="1"/>
              </p:cNvSpPr>
              <p:nvPr/>
            </p:nvSpPr>
            <p:spPr bwMode="auto">
              <a:xfrm>
                <a:off x="9852" y="3894"/>
                <a:ext cx="8" cy="1"/>
              </a:xfrm>
              <a:prstGeom prst="line">
                <a:avLst/>
              </a:prstGeom>
              <a:noFill/>
              <a:ln w="444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1074" name="Line 288"/>
              <p:cNvSpPr>
                <a:spLocks noChangeShapeType="1"/>
              </p:cNvSpPr>
              <p:nvPr/>
            </p:nvSpPr>
            <p:spPr bwMode="auto">
              <a:xfrm>
                <a:off x="9860" y="3894"/>
                <a:ext cx="14" cy="1"/>
              </a:xfrm>
              <a:prstGeom prst="line">
                <a:avLst/>
              </a:prstGeom>
              <a:noFill/>
              <a:ln w="444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1075" name="Line 289"/>
              <p:cNvSpPr>
                <a:spLocks noChangeShapeType="1"/>
              </p:cNvSpPr>
              <p:nvPr/>
            </p:nvSpPr>
            <p:spPr bwMode="auto">
              <a:xfrm>
                <a:off x="9874" y="3894"/>
                <a:ext cx="7" cy="1"/>
              </a:xfrm>
              <a:prstGeom prst="line">
                <a:avLst/>
              </a:prstGeom>
              <a:noFill/>
              <a:ln w="444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1076" name="Line 290"/>
              <p:cNvSpPr>
                <a:spLocks noChangeShapeType="1"/>
              </p:cNvSpPr>
              <p:nvPr/>
            </p:nvSpPr>
            <p:spPr bwMode="auto">
              <a:xfrm>
                <a:off x="9881" y="3894"/>
                <a:ext cx="15" cy="1"/>
              </a:xfrm>
              <a:prstGeom prst="line">
                <a:avLst/>
              </a:prstGeom>
              <a:noFill/>
              <a:ln w="444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1077" name="Line 291"/>
              <p:cNvSpPr>
                <a:spLocks noChangeShapeType="1"/>
              </p:cNvSpPr>
              <p:nvPr/>
            </p:nvSpPr>
            <p:spPr bwMode="auto">
              <a:xfrm>
                <a:off x="9896" y="3894"/>
                <a:ext cx="7" cy="1"/>
              </a:xfrm>
              <a:prstGeom prst="line">
                <a:avLst/>
              </a:prstGeom>
              <a:noFill/>
              <a:ln w="444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1078" name="Line 292"/>
              <p:cNvSpPr>
                <a:spLocks noChangeShapeType="1"/>
              </p:cNvSpPr>
              <p:nvPr/>
            </p:nvSpPr>
            <p:spPr bwMode="auto">
              <a:xfrm>
                <a:off x="9903" y="3894"/>
                <a:ext cx="1" cy="1"/>
              </a:xfrm>
              <a:prstGeom prst="line">
                <a:avLst/>
              </a:prstGeom>
              <a:noFill/>
              <a:ln w="444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1079" name="Line 293"/>
              <p:cNvSpPr>
                <a:spLocks noChangeShapeType="1"/>
              </p:cNvSpPr>
              <p:nvPr/>
            </p:nvSpPr>
            <p:spPr bwMode="auto">
              <a:xfrm>
                <a:off x="9903" y="3894"/>
                <a:ext cx="14" cy="1"/>
              </a:xfrm>
              <a:prstGeom prst="line">
                <a:avLst/>
              </a:prstGeom>
              <a:noFill/>
              <a:ln w="444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1080" name="Line 294"/>
              <p:cNvSpPr>
                <a:spLocks noChangeShapeType="1"/>
              </p:cNvSpPr>
              <p:nvPr/>
            </p:nvSpPr>
            <p:spPr bwMode="auto">
              <a:xfrm>
                <a:off x="9917" y="3894"/>
                <a:ext cx="7" cy="1"/>
              </a:xfrm>
              <a:prstGeom prst="line">
                <a:avLst/>
              </a:prstGeom>
              <a:noFill/>
              <a:ln w="444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1081" name="Line 295"/>
              <p:cNvSpPr>
                <a:spLocks noChangeShapeType="1"/>
              </p:cNvSpPr>
              <p:nvPr/>
            </p:nvSpPr>
            <p:spPr bwMode="auto">
              <a:xfrm flipV="1">
                <a:off x="9924" y="3879"/>
                <a:ext cx="15" cy="15"/>
              </a:xfrm>
              <a:prstGeom prst="line">
                <a:avLst/>
              </a:prstGeom>
              <a:noFill/>
              <a:ln w="444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1082" name="Line 296"/>
              <p:cNvSpPr>
                <a:spLocks noChangeShapeType="1"/>
              </p:cNvSpPr>
              <p:nvPr/>
            </p:nvSpPr>
            <p:spPr bwMode="auto">
              <a:xfrm>
                <a:off x="9932" y="3879"/>
                <a:ext cx="14" cy="1"/>
              </a:xfrm>
              <a:prstGeom prst="line">
                <a:avLst/>
              </a:prstGeom>
              <a:noFill/>
              <a:ln w="444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1083" name="Line 297"/>
              <p:cNvSpPr>
                <a:spLocks noChangeShapeType="1"/>
              </p:cNvSpPr>
              <p:nvPr/>
            </p:nvSpPr>
            <p:spPr bwMode="auto">
              <a:xfrm>
                <a:off x="9946" y="3879"/>
                <a:ext cx="14" cy="1"/>
              </a:xfrm>
              <a:prstGeom prst="line">
                <a:avLst/>
              </a:prstGeom>
              <a:noFill/>
              <a:ln w="444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1084" name="Line 298"/>
              <p:cNvSpPr>
                <a:spLocks noChangeShapeType="1"/>
              </p:cNvSpPr>
              <p:nvPr/>
            </p:nvSpPr>
            <p:spPr bwMode="auto">
              <a:xfrm>
                <a:off x="9953" y="3879"/>
                <a:ext cx="7" cy="1"/>
              </a:xfrm>
              <a:prstGeom prst="line">
                <a:avLst/>
              </a:prstGeom>
              <a:noFill/>
              <a:ln w="444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1085" name="Line 299"/>
              <p:cNvSpPr>
                <a:spLocks noChangeShapeType="1"/>
              </p:cNvSpPr>
              <p:nvPr/>
            </p:nvSpPr>
            <p:spPr bwMode="auto">
              <a:xfrm>
                <a:off x="9953" y="3879"/>
                <a:ext cx="15" cy="1"/>
              </a:xfrm>
              <a:prstGeom prst="line">
                <a:avLst/>
              </a:prstGeom>
              <a:noFill/>
              <a:ln w="444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1086" name="Line 300"/>
              <p:cNvSpPr>
                <a:spLocks noChangeShapeType="1"/>
              </p:cNvSpPr>
              <p:nvPr/>
            </p:nvSpPr>
            <p:spPr bwMode="auto">
              <a:xfrm>
                <a:off x="9968" y="3879"/>
                <a:ext cx="7" cy="15"/>
              </a:xfrm>
              <a:prstGeom prst="line">
                <a:avLst/>
              </a:prstGeom>
              <a:noFill/>
              <a:ln w="444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grpSp>
        <p:grpSp>
          <p:nvGrpSpPr>
            <p:cNvPr id="1087" name="Group 1082"/>
            <p:cNvGrpSpPr>
              <a:grpSpLocks/>
            </p:cNvGrpSpPr>
            <p:nvPr/>
          </p:nvGrpSpPr>
          <p:grpSpPr bwMode="auto">
            <a:xfrm>
              <a:off x="1280794" y="5122461"/>
              <a:ext cx="6333805" cy="142806"/>
              <a:chOff x="2918" y="3571"/>
              <a:chExt cx="2413" cy="99"/>
            </a:xfrm>
          </p:grpSpPr>
          <p:grpSp>
            <p:nvGrpSpPr>
              <p:cNvPr id="1088" name="Group 1083"/>
              <p:cNvGrpSpPr>
                <a:grpSpLocks/>
              </p:cNvGrpSpPr>
              <p:nvPr/>
            </p:nvGrpSpPr>
            <p:grpSpPr bwMode="auto">
              <a:xfrm rot="-180767">
                <a:off x="2918" y="3571"/>
                <a:ext cx="589" cy="91"/>
                <a:chOff x="2340" y="3393"/>
                <a:chExt cx="1472" cy="227"/>
              </a:xfrm>
            </p:grpSpPr>
            <p:grpSp>
              <p:nvGrpSpPr>
                <p:cNvPr id="1202" name="Group 1084"/>
                <p:cNvGrpSpPr>
                  <a:grpSpLocks/>
                </p:cNvGrpSpPr>
                <p:nvPr/>
              </p:nvGrpSpPr>
              <p:grpSpPr bwMode="auto">
                <a:xfrm rot="-454711">
                  <a:off x="3300" y="3432"/>
                  <a:ext cx="257" cy="173"/>
                  <a:chOff x="2340" y="3393"/>
                  <a:chExt cx="257" cy="173"/>
                </a:xfrm>
              </p:grpSpPr>
              <p:sp>
                <p:nvSpPr>
                  <p:cNvPr id="1233" name="Freeform 1085"/>
                  <p:cNvSpPr>
                    <a:spLocks noChangeAspect="1"/>
                  </p:cNvSpPr>
                  <p:nvPr/>
                </p:nvSpPr>
                <p:spPr bwMode="auto">
                  <a:xfrm flipV="1">
                    <a:off x="2340" y="3468"/>
                    <a:ext cx="40" cy="79"/>
                  </a:xfrm>
                  <a:custGeom>
                    <a:avLst/>
                    <a:gdLst>
                      <a:gd name="T0" fmla="*/ 0 w 616"/>
                      <a:gd name="T1" fmla="*/ 79 h 339"/>
                      <a:gd name="T2" fmla="*/ 20 w 616"/>
                      <a:gd name="T3" fmla="*/ 0 h 339"/>
                      <a:gd name="T4" fmla="*/ 40 w 616"/>
                      <a:gd name="T5" fmla="*/ 78 h 339"/>
                      <a:gd name="T6" fmla="*/ 0 60000 65536"/>
                      <a:gd name="T7" fmla="*/ 0 60000 65536"/>
                      <a:gd name="T8" fmla="*/ 0 60000 65536"/>
                      <a:gd name="T9" fmla="*/ 0 w 616"/>
                      <a:gd name="T10" fmla="*/ 0 h 339"/>
                      <a:gd name="T11" fmla="*/ 616 w 616"/>
                      <a:gd name="T12" fmla="*/ 339 h 339"/>
                    </a:gdLst>
                    <a:ahLst/>
                    <a:cxnLst>
                      <a:cxn ang="T6">
                        <a:pos x="T0" y="T1"/>
                      </a:cxn>
                      <a:cxn ang="T7">
                        <a:pos x="T2" y="T3"/>
                      </a:cxn>
                      <a:cxn ang="T8">
                        <a:pos x="T4" y="T5"/>
                      </a:cxn>
                    </a:cxnLst>
                    <a:rect l="T9" t="T10" r="T11" b="T12"/>
                    <a:pathLst>
                      <a:path w="616" h="339">
                        <a:moveTo>
                          <a:pt x="0" y="339"/>
                        </a:moveTo>
                        <a:cubicBezTo>
                          <a:pt x="52" y="282"/>
                          <a:pt x="210" y="0"/>
                          <a:pt x="313" y="0"/>
                        </a:cubicBezTo>
                        <a:cubicBezTo>
                          <a:pt x="416" y="0"/>
                          <a:pt x="553" y="266"/>
                          <a:pt x="616" y="336"/>
                        </a:cubicBezTo>
                      </a:path>
                    </a:pathLst>
                  </a:cu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rot="10800000"/>
                  <a:lstStyle/>
                  <a:p>
                    <a:endParaRPr lang="zh-CN" altLang="en-US">
                      <a:latin typeface="微软雅黑" panose="020B0503020204020204" pitchFamily="34" charset="-122"/>
                      <a:ea typeface="微软雅黑" panose="020B0503020204020204" pitchFamily="34" charset="-122"/>
                    </a:endParaRPr>
                  </a:p>
                </p:txBody>
              </p:sp>
              <p:sp>
                <p:nvSpPr>
                  <p:cNvPr id="1234" name="Freeform 1086"/>
                  <p:cNvSpPr>
                    <a:spLocks/>
                  </p:cNvSpPr>
                  <p:nvPr/>
                </p:nvSpPr>
                <p:spPr bwMode="auto">
                  <a:xfrm flipV="1">
                    <a:off x="2430" y="3468"/>
                    <a:ext cx="62" cy="68"/>
                  </a:xfrm>
                  <a:custGeom>
                    <a:avLst/>
                    <a:gdLst>
                      <a:gd name="T0" fmla="*/ 0 w 616"/>
                      <a:gd name="T1" fmla="*/ 68 h 339"/>
                      <a:gd name="T2" fmla="*/ 32 w 616"/>
                      <a:gd name="T3" fmla="*/ 0 h 339"/>
                      <a:gd name="T4" fmla="*/ 62 w 616"/>
                      <a:gd name="T5" fmla="*/ 67 h 339"/>
                      <a:gd name="T6" fmla="*/ 0 60000 65536"/>
                      <a:gd name="T7" fmla="*/ 0 60000 65536"/>
                      <a:gd name="T8" fmla="*/ 0 60000 65536"/>
                      <a:gd name="T9" fmla="*/ 0 w 616"/>
                      <a:gd name="T10" fmla="*/ 0 h 339"/>
                      <a:gd name="T11" fmla="*/ 616 w 616"/>
                      <a:gd name="T12" fmla="*/ 339 h 339"/>
                    </a:gdLst>
                    <a:ahLst/>
                    <a:cxnLst>
                      <a:cxn ang="T6">
                        <a:pos x="T0" y="T1"/>
                      </a:cxn>
                      <a:cxn ang="T7">
                        <a:pos x="T2" y="T3"/>
                      </a:cxn>
                      <a:cxn ang="T8">
                        <a:pos x="T4" y="T5"/>
                      </a:cxn>
                    </a:cxnLst>
                    <a:rect l="T9" t="T10" r="T11" b="T12"/>
                    <a:pathLst>
                      <a:path w="616" h="339">
                        <a:moveTo>
                          <a:pt x="0" y="339"/>
                        </a:moveTo>
                        <a:cubicBezTo>
                          <a:pt x="52" y="282"/>
                          <a:pt x="210" y="0"/>
                          <a:pt x="313" y="0"/>
                        </a:cubicBezTo>
                        <a:cubicBezTo>
                          <a:pt x="416" y="0"/>
                          <a:pt x="553" y="266"/>
                          <a:pt x="616" y="336"/>
                        </a:cubicBezTo>
                      </a:path>
                    </a:pathLst>
                  </a:cu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rot="10800000"/>
                  <a:lstStyle/>
                  <a:p>
                    <a:endParaRPr lang="zh-CN" altLang="en-US">
                      <a:latin typeface="微软雅黑" panose="020B0503020204020204" pitchFamily="34" charset="-122"/>
                      <a:ea typeface="微软雅黑" panose="020B0503020204020204" pitchFamily="34" charset="-122"/>
                    </a:endParaRPr>
                  </a:p>
                </p:txBody>
              </p:sp>
              <p:sp>
                <p:nvSpPr>
                  <p:cNvPr id="1235" name="Freeform 1087"/>
                  <p:cNvSpPr>
                    <a:spLocks noChangeAspect="1"/>
                  </p:cNvSpPr>
                  <p:nvPr/>
                </p:nvSpPr>
                <p:spPr bwMode="auto">
                  <a:xfrm>
                    <a:off x="2385" y="3393"/>
                    <a:ext cx="40" cy="62"/>
                  </a:xfrm>
                  <a:custGeom>
                    <a:avLst/>
                    <a:gdLst>
                      <a:gd name="T0" fmla="*/ 0 w 616"/>
                      <a:gd name="T1" fmla="*/ 62 h 339"/>
                      <a:gd name="T2" fmla="*/ 20 w 616"/>
                      <a:gd name="T3" fmla="*/ 0 h 339"/>
                      <a:gd name="T4" fmla="*/ 40 w 616"/>
                      <a:gd name="T5" fmla="*/ 61 h 339"/>
                      <a:gd name="T6" fmla="*/ 0 60000 65536"/>
                      <a:gd name="T7" fmla="*/ 0 60000 65536"/>
                      <a:gd name="T8" fmla="*/ 0 60000 65536"/>
                      <a:gd name="T9" fmla="*/ 0 w 616"/>
                      <a:gd name="T10" fmla="*/ 0 h 339"/>
                      <a:gd name="T11" fmla="*/ 616 w 616"/>
                      <a:gd name="T12" fmla="*/ 339 h 339"/>
                    </a:gdLst>
                    <a:ahLst/>
                    <a:cxnLst>
                      <a:cxn ang="T6">
                        <a:pos x="T0" y="T1"/>
                      </a:cxn>
                      <a:cxn ang="T7">
                        <a:pos x="T2" y="T3"/>
                      </a:cxn>
                      <a:cxn ang="T8">
                        <a:pos x="T4" y="T5"/>
                      </a:cxn>
                    </a:cxnLst>
                    <a:rect l="T9" t="T10" r="T11" b="T12"/>
                    <a:pathLst>
                      <a:path w="616" h="339">
                        <a:moveTo>
                          <a:pt x="0" y="339"/>
                        </a:moveTo>
                        <a:cubicBezTo>
                          <a:pt x="52" y="282"/>
                          <a:pt x="210" y="0"/>
                          <a:pt x="313" y="0"/>
                        </a:cubicBezTo>
                        <a:cubicBezTo>
                          <a:pt x="416" y="0"/>
                          <a:pt x="553" y="266"/>
                          <a:pt x="616" y="336"/>
                        </a:cubicBezTo>
                      </a:path>
                    </a:pathLst>
                  </a:cu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1236" name="Freeform 1088"/>
                  <p:cNvSpPr>
                    <a:spLocks noChangeAspect="1"/>
                  </p:cNvSpPr>
                  <p:nvPr/>
                </p:nvSpPr>
                <p:spPr bwMode="auto">
                  <a:xfrm>
                    <a:off x="2490" y="3423"/>
                    <a:ext cx="40" cy="62"/>
                  </a:xfrm>
                  <a:custGeom>
                    <a:avLst/>
                    <a:gdLst>
                      <a:gd name="T0" fmla="*/ 0 w 616"/>
                      <a:gd name="T1" fmla="*/ 62 h 339"/>
                      <a:gd name="T2" fmla="*/ 20 w 616"/>
                      <a:gd name="T3" fmla="*/ 0 h 339"/>
                      <a:gd name="T4" fmla="*/ 40 w 616"/>
                      <a:gd name="T5" fmla="*/ 61 h 339"/>
                      <a:gd name="T6" fmla="*/ 0 60000 65536"/>
                      <a:gd name="T7" fmla="*/ 0 60000 65536"/>
                      <a:gd name="T8" fmla="*/ 0 60000 65536"/>
                      <a:gd name="T9" fmla="*/ 0 w 616"/>
                      <a:gd name="T10" fmla="*/ 0 h 339"/>
                      <a:gd name="T11" fmla="*/ 616 w 616"/>
                      <a:gd name="T12" fmla="*/ 339 h 339"/>
                    </a:gdLst>
                    <a:ahLst/>
                    <a:cxnLst>
                      <a:cxn ang="T6">
                        <a:pos x="T0" y="T1"/>
                      </a:cxn>
                      <a:cxn ang="T7">
                        <a:pos x="T2" y="T3"/>
                      </a:cxn>
                      <a:cxn ang="T8">
                        <a:pos x="T4" y="T5"/>
                      </a:cxn>
                    </a:cxnLst>
                    <a:rect l="T9" t="T10" r="T11" b="T12"/>
                    <a:pathLst>
                      <a:path w="616" h="339">
                        <a:moveTo>
                          <a:pt x="0" y="339"/>
                        </a:moveTo>
                        <a:cubicBezTo>
                          <a:pt x="52" y="282"/>
                          <a:pt x="210" y="0"/>
                          <a:pt x="313" y="0"/>
                        </a:cubicBezTo>
                        <a:cubicBezTo>
                          <a:pt x="416" y="0"/>
                          <a:pt x="553" y="266"/>
                          <a:pt x="616" y="336"/>
                        </a:cubicBezTo>
                      </a:path>
                    </a:pathLst>
                  </a:cu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1237" name="Freeform 1089"/>
                  <p:cNvSpPr>
                    <a:spLocks/>
                  </p:cNvSpPr>
                  <p:nvPr/>
                </p:nvSpPr>
                <p:spPr bwMode="auto">
                  <a:xfrm flipV="1">
                    <a:off x="2535" y="3498"/>
                    <a:ext cx="62" cy="68"/>
                  </a:xfrm>
                  <a:custGeom>
                    <a:avLst/>
                    <a:gdLst>
                      <a:gd name="T0" fmla="*/ 0 w 616"/>
                      <a:gd name="T1" fmla="*/ 68 h 339"/>
                      <a:gd name="T2" fmla="*/ 32 w 616"/>
                      <a:gd name="T3" fmla="*/ 0 h 339"/>
                      <a:gd name="T4" fmla="*/ 62 w 616"/>
                      <a:gd name="T5" fmla="*/ 67 h 339"/>
                      <a:gd name="T6" fmla="*/ 0 60000 65536"/>
                      <a:gd name="T7" fmla="*/ 0 60000 65536"/>
                      <a:gd name="T8" fmla="*/ 0 60000 65536"/>
                      <a:gd name="T9" fmla="*/ 0 w 616"/>
                      <a:gd name="T10" fmla="*/ 0 h 339"/>
                      <a:gd name="T11" fmla="*/ 616 w 616"/>
                      <a:gd name="T12" fmla="*/ 339 h 339"/>
                    </a:gdLst>
                    <a:ahLst/>
                    <a:cxnLst>
                      <a:cxn ang="T6">
                        <a:pos x="T0" y="T1"/>
                      </a:cxn>
                      <a:cxn ang="T7">
                        <a:pos x="T2" y="T3"/>
                      </a:cxn>
                      <a:cxn ang="T8">
                        <a:pos x="T4" y="T5"/>
                      </a:cxn>
                    </a:cxnLst>
                    <a:rect l="T9" t="T10" r="T11" b="T12"/>
                    <a:pathLst>
                      <a:path w="616" h="339">
                        <a:moveTo>
                          <a:pt x="0" y="339"/>
                        </a:moveTo>
                        <a:cubicBezTo>
                          <a:pt x="52" y="282"/>
                          <a:pt x="210" y="0"/>
                          <a:pt x="313" y="0"/>
                        </a:cubicBezTo>
                        <a:cubicBezTo>
                          <a:pt x="416" y="0"/>
                          <a:pt x="553" y="266"/>
                          <a:pt x="616" y="336"/>
                        </a:cubicBezTo>
                      </a:path>
                    </a:pathLst>
                  </a:cu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rot="10800000"/>
                  <a:lstStyle/>
                  <a:p>
                    <a:endParaRPr lang="zh-CN" altLang="en-US">
                      <a:latin typeface="微软雅黑" panose="020B0503020204020204" pitchFamily="34" charset="-122"/>
                      <a:ea typeface="微软雅黑" panose="020B0503020204020204" pitchFamily="34" charset="-122"/>
                    </a:endParaRPr>
                  </a:p>
                </p:txBody>
              </p:sp>
            </p:grpSp>
            <p:grpSp>
              <p:nvGrpSpPr>
                <p:cNvPr id="1203" name="Group 1090"/>
                <p:cNvGrpSpPr>
                  <a:grpSpLocks/>
                </p:cNvGrpSpPr>
                <p:nvPr/>
              </p:nvGrpSpPr>
              <p:grpSpPr bwMode="auto">
                <a:xfrm>
                  <a:off x="2340" y="3393"/>
                  <a:ext cx="467" cy="188"/>
                  <a:chOff x="2340" y="3393"/>
                  <a:chExt cx="467" cy="188"/>
                </a:xfrm>
              </p:grpSpPr>
              <p:grpSp>
                <p:nvGrpSpPr>
                  <p:cNvPr id="1222" name="Group 1091"/>
                  <p:cNvGrpSpPr>
                    <a:grpSpLocks/>
                  </p:cNvGrpSpPr>
                  <p:nvPr/>
                </p:nvGrpSpPr>
                <p:grpSpPr bwMode="auto">
                  <a:xfrm>
                    <a:off x="2340" y="3393"/>
                    <a:ext cx="257" cy="173"/>
                    <a:chOff x="2340" y="3393"/>
                    <a:chExt cx="257" cy="173"/>
                  </a:xfrm>
                </p:grpSpPr>
                <p:sp>
                  <p:nvSpPr>
                    <p:cNvPr id="1228" name="Freeform 1092"/>
                    <p:cNvSpPr>
                      <a:spLocks noChangeAspect="1"/>
                    </p:cNvSpPr>
                    <p:nvPr/>
                  </p:nvSpPr>
                  <p:spPr bwMode="auto">
                    <a:xfrm flipV="1">
                      <a:off x="2340" y="3468"/>
                      <a:ext cx="40" cy="79"/>
                    </a:xfrm>
                    <a:custGeom>
                      <a:avLst/>
                      <a:gdLst>
                        <a:gd name="T0" fmla="*/ 0 w 616"/>
                        <a:gd name="T1" fmla="*/ 79 h 339"/>
                        <a:gd name="T2" fmla="*/ 20 w 616"/>
                        <a:gd name="T3" fmla="*/ 0 h 339"/>
                        <a:gd name="T4" fmla="*/ 40 w 616"/>
                        <a:gd name="T5" fmla="*/ 78 h 339"/>
                        <a:gd name="T6" fmla="*/ 0 60000 65536"/>
                        <a:gd name="T7" fmla="*/ 0 60000 65536"/>
                        <a:gd name="T8" fmla="*/ 0 60000 65536"/>
                        <a:gd name="T9" fmla="*/ 0 w 616"/>
                        <a:gd name="T10" fmla="*/ 0 h 339"/>
                        <a:gd name="T11" fmla="*/ 616 w 616"/>
                        <a:gd name="T12" fmla="*/ 339 h 339"/>
                      </a:gdLst>
                      <a:ahLst/>
                      <a:cxnLst>
                        <a:cxn ang="T6">
                          <a:pos x="T0" y="T1"/>
                        </a:cxn>
                        <a:cxn ang="T7">
                          <a:pos x="T2" y="T3"/>
                        </a:cxn>
                        <a:cxn ang="T8">
                          <a:pos x="T4" y="T5"/>
                        </a:cxn>
                      </a:cxnLst>
                      <a:rect l="T9" t="T10" r="T11" b="T12"/>
                      <a:pathLst>
                        <a:path w="616" h="339">
                          <a:moveTo>
                            <a:pt x="0" y="339"/>
                          </a:moveTo>
                          <a:cubicBezTo>
                            <a:pt x="52" y="282"/>
                            <a:pt x="210" y="0"/>
                            <a:pt x="313" y="0"/>
                          </a:cubicBezTo>
                          <a:cubicBezTo>
                            <a:pt x="416" y="0"/>
                            <a:pt x="553" y="266"/>
                            <a:pt x="616" y="336"/>
                          </a:cubicBezTo>
                        </a:path>
                      </a:pathLst>
                    </a:cu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rot="10800000"/>
                    <a:lstStyle/>
                    <a:p>
                      <a:endParaRPr lang="zh-CN" altLang="en-US">
                        <a:latin typeface="微软雅黑" panose="020B0503020204020204" pitchFamily="34" charset="-122"/>
                        <a:ea typeface="微软雅黑" panose="020B0503020204020204" pitchFamily="34" charset="-122"/>
                      </a:endParaRPr>
                    </a:p>
                  </p:txBody>
                </p:sp>
                <p:sp>
                  <p:nvSpPr>
                    <p:cNvPr id="1229" name="Freeform 1093"/>
                    <p:cNvSpPr>
                      <a:spLocks/>
                    </p:cNvSpPr>
                    <p:nvPr/>
                  </p:nvSpPr>
                  <p:spPr bwMode="auto">
                    <a:xfrm flipV="1">
                      <a:off x="2430" y="3468"/>
                      <a:ext cx="62" cy="68"/>
                    </a:xfrm>
                    <a:custGeom>
                      <a:avLst/>
                      <a:gdLst>
                        <a:gd name="T0" fmla="*/ 0 w 616"/>
                        <a:gd name="T1" fmla="*/ 68 h 339"/>
                        <a:gd name="T2" fmla="*/ 32 w 616"/>
                        <a:gd name="T3" fmla="*/ 0 h 339"/>
                        <a:gd name="T4" fmla="*/ 62 w 616"/>
                        <a:gd name="T5" fmla="*/ 67 h 339"/>
                        <a:gd name="T6" fmla="*/ 0 60000 65536"/>
                        <a:gd name="T7" fmla="*/ 0 60000 65536"/>
                        <a:gd name="T8" fmla="*/ 0 60000 65536"/>
                        <a:gd name="T9" fmla="*/ 0 w 616"/>
                        <a:gd name="T10" fmla="*/ 0 h 339"/>
                        <a:gd name="T11" fmla="*/ 616 w 616"/>
                        <a:gd name="T12" fmla="*/ 339 h 339"/>
                      </a:gdLst>
                      <a:ahLst/>
                      <a:cxnLst>
                        <a:cxn ang="T6">
                          <a:pos x="T0" y="T1"/>
                        </a:cxn>
                        <a:cxn ang="T7">
                          <a:pos x="T2" y="T3"/>
                        </a:cxn>
                        <a:cxn ang="T8">
                          <a:pos x="T4" y="T5"/>
                        </a:cxn>
                      </a:cxnLst>
                      <a:rect l="T9" t="T10" r="T11" b="T12"/>
                      <a:pathLst>
                        <a:path w="616" h="339">
                          <a:moveTo>
                            <a:pt x="0" y="339"/>
                          </a:moveTo>
                          <a:cubicBezTo>
                            <a:pt x="52" y="282"/>
                            <a:pt x="210" y="0"/>
                            <a:pt x="313" y="0"/>
                          </a:cubicBezTo>
                          <a:cubicBezTo>
                            <a:pt x="416" y="0"/>
                            <a:pt x="553" y="266"/>
                            <a:pt x="616" y="336"/>
                          </a:cubicBezTo>
                        </a:path>
                      </a:pathLst>
                    </a:cu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rot="10800000"/>
                    <a:lstStyle/>
                    <a:p>
                      <a:endParaRPr lang="zh-CN" altLang="en-US">
                        <a:latin typeface="微软雅黑" panose="020B0503020204020204" pitchFamily="34" charset="-122"/>
                        <a:ea typeface="微软雅黑" panose="020B0503020204020204" pitchFamily="34" charset="-122"/>
                      </a:endParaRPr>
                    </a:p>
                  </p:txBody>
                </p:sp>
                <p:sp>
                  <p:nvSpPr>
                    <p:cNvPr id="1230" name="Freeform 1094"/>
                    <p:cNvSpPr>
                      <a:spLocks noChangeAspect="1"/>
                    </p:cNvSpPr>
                    <p:nvPr/>
                  </p:nvSpPr>
                  <p:spPr bwMode="auto">
                    <a:xfrm>
                      <a:off x="2385" y="3393"/>
                      <a:ext cx="40" cy="62"/>
                    </a:xfrm>
                    <a:custGeom>
                      <a:avLst/>
                      <a:gdLst>
                        <a:gd name="T0" fmla="*/ 0 w 616"/>
                        <a:gd name="T1" fmla="*/ 62 h 339"/>
                        <a:gd name="T2" fmla="*/ 20 w 616"/>
                        <a:gd name="T3" fmla="*/ 0 h 339"/>
                        <a:gd name="T4" fmla="*/ 40 w 616"/>
                        <a:gd name="T5" fmla="*/ 61 h 339"/>
                        <a:gd name="T6" fmla="*/ 0 60000 65536"/>
                        <a:gd name="T7" fmla="*/ 0 60000 65536"/>
                        <a:gd name="T8" fmla="*/ 0 60000 65536"/>
                        <a:gd name="T9" fmla="*/ 0 w 616"/>
                        <a:gd name="T10" fmla="*/ 0 h 339"/>
                        <a:gd name="T11" fmla="*/ 616 w 616"/>
                        <a:gd name="T12" fmla="*/ 339 h 339"/>
                      </a:gdLst>
                      <a:ahLst/>
                      <a:cxnLst>
                        <a:cxn ang="T6">
                          <a:pos x="T0" y="T1"/>
                        </a:cxn>
                        <a:cxn ang="T7">
                          <a:pos x="T2" y="T3"/>
                        </a:cxn>
                        <a:cxn ang="T8">
                          <a:pos x="T4" y="T5"/>
                        </a:cxn>
                      </a:cxnLst>
                      <a:rect l="T9" t="T10" r="T11" b="T12"/>
                      <a:pathLst>
                        <a:path w="616" h="339">
                          <a:moveTo>
                            <a:pt x="0" y="339"/>
                          </a:moveTo>
                          <a:cubicBezTo>
                            <a:pt x="52" y="282"/>
                            <a:pt x="210" y="0"/>
                            <a:pt x="313" y="0"/>
                          </a:cubicBezTo>
                          <a:cubicBezTo>
                            <a:pt x="416" y="0"/>
                            <a:pt x="553" y="266"/>
                            <a:pt x="616" y="336"/>
                          </a:cubicBezTo>
                        </a:path>
                      </a:pathLst>
                    </a:cu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1231" name="Freeform 1095"/>
                    <p:cNvSpPr>
                      <a:spLocks noChangeAspect="1"/>
                    </p:cNvSpPr>
                    <p:nvPr/>
                  </p:nvSpPr>
                  <p:spPr bwMode="auto">
                    <a:xfrm>
                      <a:off x="2490" y="3423"/>
                      <a:ext cx="40" cy="62"/>
                    </a:xfrm>
                    <a:custGeom>
                      <a:avLst/>
                      <a:gdLst>
                        <a:gd name="T0" fmla="*/ 0 w 616"/>
                        <a:gd name="T1" fmla="*/ 62 h 339"/>
                        <a:gd name="T2" fmla="*/ 20 w 616"/>
                        <a:gd name="T3" fmla="*/ 0 h 339"/>
                        <a:gd name="T4" fmla="*/ 40 w 616"/>
                        <a:gd name="T5" fmla="*/ 61 h 339"/>
                        <a:gd name="T6" fmla="*/ 0 60000 65536"/>
                        <a:gd name="T7" fmla="*/ 0 60000 65536"/>
                        <a:gd name="T8" fmla="*/ 0 60000 65536"/>
                        <a:gd name="T9" fmla="*/ 0 w 616"/>
                        <a:gd name="T10" fmla="*/ 0 h 339"/>
                        <a:gd name="T11" fmla="*/ 616 w 616"/>
                        <a:gd name="T12" fmla="*/ 339 h 339"/>
                      </a:gdLst>
                      <a:ahLst/>
                      <a:cxnLst>
                        <a:cxn ang="T6">
                          <a:pos x="T0" y="T1"/>
                        </a:cxn>
                        <a:cxn ang="T7">
                          <a:pos x="T2" y="T3"/>
                        </a:cxn>
                        <a:cxn ang="T8">
                          <a:pos x="T4" y="T5"/>
                        </a:cxn>
                      </a:cxnLst>
                      <a:rect l="T9" t="T10" r="T11" b="T12"/>
                      <a:pathLst>
                        <a:path w="616" h="339">
                          <a:moveTo>
                            <a:pt x="0" y="339"/>
                          </a:moveTo>
                          <a:cubicBezTo>
                            <a:pt x="52" y="282"/>
                            <a:pt x="210" y="0"/>
                            <a:pt x="313" y="0"/>
                          </a:cubicBezTo>
                          <a:cubicBezTo>
                            <a:pt x="416" y="0"/>
                            <a:pt x="553" y="266"/>
                            <a:pt x="616" y="336"/>
                          </a:cubicBezTo>
                        </a:path>
                      </a:pathLst>
                    </a:cu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1232" name="Freeform 1096"/>
                    <p:cNvSpPr>
                      <a:spLocks/>
                    </p:cNvSpPr>
                    <p:nvPr/>
                  </p:nvSpPr>
                  <p:spPr bwMode="auto">
                    <a:xfrm flipV="1">
                      <a:off x="2535" y="3498"/>
                      <a:ext cx="62" cy="68"/>
                    </a:xfrm>
                    <a:custGeom>
                      <a:avLst/>
                      <a:gdLst>
                        <a:gd name="T0" fmla="*/ 0 w 616"/>
                        <a:gd name="T1" fmla="*/ 68 h 339"/>
                        <a:gd name="T2" fmla="*/ 32 w 616"/>
                        <a:gd name="T3" fmla="*/ 0 h 339"/>
                        <a:gd name="T4" fmla="*/ 62 w 616"/>
                        <a:gd name="T5" fmla="*/ 67 h 339"/>
                        <a:gd name="T6" fmla="*/ 0 60000 65536"/>
                        <a:gd name="T7" fmla="*/ 0 60000 65536"/>
                        <a:gd name="T8" fmla="*/ 0 60000 65536"/>
                        <a:gd name="T9" fmla="*/ 0 w 616"/>
                        <a:gd name="T10" fmla="*/ 0 h 339"/>
                        <a:gd name="T11" fmla="*/ 616 w 616"/>
                        <a:gd name="T12" fmla="*/ 339 h 339"/>
                      </a:gdLst>
                      <a:ahLst/>
                      <a:cxnLst>
                        <a:cxn ang="T6">
                          <a:pos x="T0" y="T1"/>
                        </a:cxn>
                        <a:cxn ang="T7">
                          <a:pos x="T2" y="T3"/>
                        </a:cxn>
                        <a:cxn ang="T8">
                          <a:pos x="T4" y="T5"/>
                        </a:cxn>
                      </a:cxnLst>
                      <a:rect l="T9" t="T10" r="T11" b="T12"/>
                      <a:pathLst>
                        <a:path w="616" h="339">
                          <a:moveTo>
                            <a:pt x="0" y="339"/>
                          </a:moveTo>
                          <a:cubicBezTo>
                            <a:pt x="52" y="282"/>
                            <a:pt x="210" y="0"/>
                            <a:pt x="313" y="0"/>
                          </a:cubicBezTo>
                          <a:cubicBezTo>
                            <a:pt x="416" y="0"/>
                            <a:pt x="553" y="266"/>
                            <a:pt x="616" y="336"/>
                          </a:cubicBezTo>
                        </a:path>
                      </a:pathLst>
                    </a:cu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rot="10800000"/>
                    <a:lstStyle/>
                    <a:p>
                      <a:endParaRPr lang="zh-CN" altLang="en-US">
                        <a:latin typeface="微软雅黑" panose="020B0503020204020204" pitchFamily="34" charset="-122"/>
                        <a:ea typeface="微软雅黑" panose="020B0503020204020204" pitchFamily="34" charset="-122"/>
                      </a:endParaRPr>
                    </a:p>
                  </p:txBody>
                </p:sp>
              </p:grpSp>
              <p:grpSp>
                <p:nvGrpSpPr>
                  <p:cNvPr id="1223" name="Group 1097"/>
                  <p:cNvGrpSpPr>
                    <a:grpSpLocks/>
                  </p:cNvGrpSpPr>
                  <p:nvPr/>
                </p:nvGrpSpPr>
                <p:grpSpPr bwMode="auto">
                  <a:xfrm rot="-715361">
                    <a:off x="2595" y="3408"/>
                    <a:ext cx="212" cy="173"/>
                    <a:chOff x="2865" y="3873"/>
                    <a:chExt cx="212" cy="173"/>
                  </a:xfrm>
                </p:grpSpPr>
                <p:sp>
                  <p:nvSpPr>
                    <p:cNvPr id="1224" name="Freeform 1098"/>
                    <p:cNvSpPr>
                      <a:spLocks/>
                    </p:cNvSpPr>
                    <p:nvPr/>
                  </p:nvSpPr>
                  <p:spPr bwMode="auto">
                    <a:xfrm flipV="1">
                      <a:off x="2910" y="3948"/>
                      <a:ext cx="62" cy="68"/>
                    </a:xfrm>
                    <a:custGeom>
                      <a:avLst/>
                      <a:gdLst>
                        <a:gd name="T0" fmla="*/ 0 w 616"/>
                        <a:gd name="T1" fmla="*/ 68 h 339"/>
                        <a:gd name="T2" fmla="*/ 32 w 616"/>
                        <a:gd name="T3" fmla="*/ 0 h 339"/>
                        <a:gd name="T4" fmla="*/ 62 w 616"/>
                        <a:gd name="T5" fmla="*/ 67 h 339"/>
                        <a:gd name="T6" fmla="*/ 0 60000 65536"/>
                        <a:gd name="T7" fmla="*/ 0 60000 65536"/>
                        <a:gd name="T8" fmla="*/ 0 60000 65536"/>
                        <a:gd name="T9" fmla="*/ 0 w 616"/>
                        <a:gd name="T10" fmla="*/ 0 h 339"/>
                        <a:gd name="T11" fmla="*/ 616 w 616"/>
                        <a:gd name="T12" fmla="*/ 339 h 339"/>
                      </a:gdLst>
                      <a:ahLst/>
                      <a:cxnLst>
                        <a:cxn ang="T6">
                          <a:pos x="T0" y="T1"/>
                        </a:cxn>
                        <a:cxn ang="T7">
                          <a:pos x="T2" y="T3"/>
                        </a:cxn>
                        <a:cxn ang="T8">
                          <a:pos x="T4" y="T5"/>
                        </a:cxn>
                      </a:cxnLst>
                      <a:rect l="T9" t="T10" r="T11" b="T12"/>
                      <a:pathLst>
                        <a:path w="616" h="339">
                          <a:moveTo>
                            <a:pt x="0" y="339"/>
                          </a:moveTo>
                          <a:cubicBezTo>
                            <a:pt x="52" y="282"/>
                            <a:pt x="210" y="0"/>
                            <a:pt x="313" y="0"/>
                          </a:cubicBezTo>
                          <a:cubicBezTo>
                            <a:pt x="416" y="0"/>
                            <a:pt x="553" y="266"/>
                            <a:pt x="616" y="336"/>
                          </a:cubicBezTo>
                        </a:path>
                      </a:pathLst>
                    </a:cu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rot="10800000"/>
                    <a:lstStyle/>
                    <a:p>
                      <a:endParaRPr lang="zh-CN" altLang="en-US">
                        <a:latin typeface="微软雅黑" panose="020B0503020204020204" pitchFamily="34" charset="-122"/>
                        <a:ea typeface="微软雅黑" panose="020B0503020204020204" pitchFamily="34" charset="-122"/>
                      </a:endParaRPr>
                    </a:p>
                  </p:txBody>
                </p:sp>
                <p:sp>
                  <p:nvSpPr>
                    <p:cNvPr id="1225" name="Freeform 1099"/>
                    <p:cNvSpPr>
                      <a:spLocks noChangeAspect="1"/>
                    </p:cNvSpPr>
                    <p:nvPr/>
                  </p:nvSpPr>
                  <p:spPr bwMode="auto">
                    <a:xfrm>
                      <a:off x="2865" y="3873"/>
                      <a:ext cx="40" cy="62"/>
                    </a:xfrm>
                    <a:custGeom>
                      <a:avLst/>
                      <a:gdLst>
                        <a:gd name="T0" fmla="*/ 0 w 616"/>
                        <a:gd name="T1" fmla="*/ 62 h 339"/>
                        <a:gd name="T2" fmla="*/ 20 w 616"/>
                        <a:gd name="T3" fmla="*/ 0 h 339"/>
                        <a:gd name="T4" fmla="*/ 40 w 616"/>
                        <a:gd name="T5" fmla="*/ 61 h 339"/>
                        <a:gd name="T6" fmla="*/ 0 60000 65536"/>
                        <a:gd name="T7" fmla="*/ 0 60000 65536"/>
                        <a:gd name="T8" fmla="*/ 0 60000 65536"/>
                        <a:gd name="T9" fmla="*/ 0 w 616"/>
                        <a:gd name="T10" fmla="*/ 0 h 339"/>
                        <a:gd name="T11" fmla="*/ 616 w 616"/>
                        <a:gd name="T12" fmla="*/ 339 h 339"/>
                      </a:gdLst>
                      <a:ahLst/>
                      <a:cxnLst>
                        <a:cxn ang="T6">
                          <a:pos x="T0" y="T1"/>
                        </a:cxn>
                        <a:cxn ang="T7">
                          <a:pos x="T2" y="T3"/>
                        </a:cxn>
                        <a:cxn ang="T8">
                          <a:pos x="T4" y="T5"/>
                        </a:cxn>
                      </a:cxnLst>
                      <a:rect l="T9" t="T10" r="T11" b="T12"/>
                      <a:pathLst>
                        <a:path w="616" h="339">
                          <a:moveTo>
                            <a:pt x="0" y="339"/>
                          </a:moveTo>
                          <a:cubicBezTo>
                            <a:pt x="52" y="282"/>
                            <a:pt x="210" y="0"/>
                            <a:pt x="313" y="0"/>
                          </a:cubicBezTo>
                          <a:cubicBezTo>
                            <a:pt x="416" y="0"/>
                            <a:pt x="553" y="266"/>
                            <a:pt x="616" y="336"/>
                          </a:cubicBezTo>
                        </a:path>
                      </a:pathLst>
                    </a:cu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1226" name="Freeform 1100"/>
                    <p:cNvSpPr>
                      <a:spLocks noChangeAspect="1"/>
                    </p:cNvSpPr>
                    <p:nvPr/>
                  </p:nvSpPr>
                  <p:spPr bwMode="auto">
                    <a:xfrm>
                      <a:off x="2970" y="3903"/>
                      <a:ext cx="40" cy="62"/>
                    </a:xfrm>
                    <a:custGeom>
                      <a:avLst/>
                      <a:gdLst>
                        <a:gd name="T0" fmla="*/ 0 w 616"/>
                        <a:gd name="T1" fmla="*/ 62 h 339"/>
                        <a:gd name="T2" fmla="*/ 20 w 616"/>
                        <a:gd name="T3" fmla="*/ 0 h 339"/>
                        <a:gd name="T4" fmla="*/ 40 w 616"/>
                        <a:gd name="T5" fmla="*/ 61 h 339"/>
                        <a:gd name="T6" fmla="*/ 0 60000 65536"/>
                        <a:gd name="T7" fmla="*/ 0 60000 65536"/>
                        <a:gd name="T8" fmla="*/ 0 60000 65536"/>
                        <a:gd name="T9" fmla="*/ 0 w 616"/>
                        <a:gd name="T10" fmla="*/ 0 h 339"/>
                        <a:gd name="T11" fmla="*/ 616 w 616"/>
                        <a:gd name="T12" fmla="*/ 339 h 339"/>
                      </a:gdLst>
                      <a:ahLst/>
                      <a:cxnLst>
                        <a:cxn ang="T6">
                          <a:pos x="T0" y="T1"/>
                        </a:cxn>
                        <a:cxn ang="T7">
                          <a:pos x="T2" y="T3"/>
                        </a:cxn>
                        <a:cxn ang="T8">
                          <a:pos x="T4" y="T5"/>
                        </a:cxn>
                      </a:cxnLst>
                      <a:rect l="T9" t="T10" r="T11" b="T12"/>
                      <a:pathLst>
                        <a:path w="616" h="339">
                          <a:moveTo>
                            <a:pt x="0" y="339"/>
                          </a:moveTo>
                          <a:cubicBezTo>
                            <a:pt x="52" y="282"/>
                            <a:pt x="210" y="0"/>
                            <a:pt x="313" y="0"/>
                          </a:cubicBezTo>
                          <a:cubicBezTo>
                            <a:pt x="416" y="0"/>
                            <a:pt x="553" y="266"/>
                            <a:pt x="616" y="336"/>
                          </a:cubicBezTo>
                        </a:path>
                      </a:pathLst>
                    </a:cu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1227" name="Freeform 1101"/>
                    <p:cNvSpPr>
                      <a:spLocks/>
                    </p:cNvSpPr>
                    <p:nvPr/>
                  </p:nvSpPr>
                  <p:spPr bwMode="auto">
                    <a:xfrm flipV="1">
                      <a:off x="3015" y="3978"/>
                      <a:ext cx="62" cy="68"/>
                    </a:xfrm>
                    <a:custGeom>
                      <a:avLst/>
                      <a:gdLst>
                        <a:gd name="T0" fmla="*/ 0 w 616"/>
                        <a:gd name="T1" fmla="*/ 68 h 339"/>
                        <a:gd name="T2" fmla="*/ 32 w 616"/>
                        <a:gd name="T3" fmla="*/ 0 h 339"/>
                        <a:gd name="T4" fmla="*/ 62 w 616"/>
                        <a:gd name="T5" fmla="*/ 67 h 339"/>
                        <a:gd name="T6" fmla="*/ 0 60000 65536"/>
                        <a:gd name="T7" fmla="*/ 0 60000 65536"/>
                        <a:gd name="T8" fmla="*/ 0 60000 65536"/>
                        <a:gd name="T9" fmla="*/ 0 w 616"/>
                        <a:gd name="T10" fmla="*/ 0 h 339"/>
                        <a:gd name="T11" fmla="*/ 616 w 616"/>
                        <a:gd name="T12" fmla="*/ 339 h 339"/>
                      </a:gdLst>
                      <a:ahLst/>
                      <a:cxnLst>
                        <a:cxn ang="T6">
                          <a:pos x="T0" y="T1"/>
                        </a:cxn>
                        <a:cxn ang="T7">
                          <a:pos x="T2" y="T3"/>
                        </a:cxn>
                        <a:cxn ang="T8">
                          <a:pos x="T4" y="T5"/>
                        </a:cxn>
                      </a:cxnLst>
                      <a:rect l="T9" t="T10" r="T11" b="T12"/>
                      <a:pathLst>
                        <a:path w="616" h="339">
                          <a:moveTo>
                            <a:pt x="0" y="339"/>
                          </a:moveTo>
                          <a:cubicBezTo>
                            <a:pt x="52" y="282"/>
                            <a:pt x="210" y="0"/>
                            <a:pt x="313" y="0"/>
                          </a:cubicBezTo>
                          <a:cubicBezTo>
                            <a:pt x="416" y="0"/>
                            <a:pt x="553" y="266"/>
                            <a:pt x="616" y="336"/>
                          </a:cubicBezTo>
                        </a:path>
                      </a:pathLst>
                    </a:cu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rot="10800000"/>
                    <a:lstStyle/>
                    <a:p>
                      <a:endParaRPr lang="zh-CN" altLang="en-US">
                        <a:latin typeface="微软雅黑" panose="020B0503020204020204" pitchFamily="34" charset="-122"/>
                        <a:ea typeface="微软雅黑" panose="020B0503020204020204" pitchFamily="34" charset="-122"/>
                      </a:endParaRPr>
                    </a:p>
                  </p:txBody>
                </p:sp>
              </p:grpSp>
            </p:grpSp>
            <p:grpSp>
              <p:nvGrpSpPr>
                <p:cNvPr id="1204" name="Group 1102"/>
                <p:cNvGrpSpPr>
                  <a:grpSpLocks/>
                </p:cNvGrpSpPr>
                <p:nvPr/>
              </p:nvGrpSpPr>
              <p:grpSpPr bwMode="auto">
                <a:xfrm>
                  <a:off x="3555" y="3447"/>
                  <a:ext cx="257" cy="173"/>
                  <a:chOff x="2340" y="3393"/>
                  <a:chExt cx="257" cy="173"/>
                </a:xfrm>
              </p:grpSpPr>
              <p:sp>
                <p:nvSpPr>
                  <p:cNvPr id="1217" name="Freeform 1103"/>
                  <p:cNvSpPr>
                    <a:spLocks noChangeAspect="1"/>
                  </p:cNvSpPr>
                  <p:nvPr/>
                </p:nvSpPr>
                <p:spPr bwMode="auto">
                  <a:xfrm flipV="1">
                    <a:off x="2340" y="3468"/>
                    <a:ext cx="40" cy="79"/>
                  </a:xfrm>
                  <a:custGeom>
                    <a:avLst/>
                    <a:gdLst>
                      <a:gd name="T0" fmla="*/ 0 w 616"/>
                      <a:gd name="T1" fmla="*/ 79 h 339"/>
                      <a:gd name="T2" fmla="*/ 20 w 616"/>
                      <a:gd name="T3" fmla="*/ 0 h 339"/>
                      <a:gd name="T4" fmla="*/ 40 w 616"/>
                      <a:gd name="T5" fmla="*/ 78 h 339"/>
                      <a:gd name="T6" fmla="*/ 0 60000 65536"/>
                      <a:gd name="T7" fmla="*/ 0 60000 65536"/>
                      <a:gd name="T8" fmla="*/ 0 60000 65536"/>
                      <a:gd name="T9" fmla="*/ 0 w 616"/>
                      <a:gd name="T10" fmla="*/ 0 h 339"/>
                      <a:gd name="T11" fmla="*/ 616 w 616"/>
                      <a:gd name="T12" fmla="*/ 339 h 339"/>
                    </a:gdLst>
                    <a:ahLst/>
                    <a:cxnLst>
                      <a:cxn ang="T6">
                        <a:pos x="T0" y="T1"/>
                      </a:cxn>
                      <a:cxn ang="T7">
                        <a:pos x="T2" y="T3"/>
                      </a:cxn>
                      <a:cxn ang="T8">
                        <a:pos x="T4" y="T5"/>
                      </a:cxn>
                    </a:cxnLst>
                    <a:rect l="T9" t="T10" r="T11" b="T12"/>
                    <a:pathLst>
                      <a:path w="616" h="339">
                        <a:moveTo>
                          <a:pt x="0" y="339"/>
                        </a:moveTo>
                        <a:cubicBezTo>
                          <a:pt x="52" y="282"/>
                          <a:pt x="210" y="0"/>
                          <a:pt x="313" y="0"/>
                        </a:cubicBezTo>
                        <a:cubicBezTo>
                          <a:pt x="416" y="0"/>
                          <a:pt x="553" y="266"/>
                          <a:pt x="616" y="336"/>
                        </a:cubicBezTo>
                      </a:path>
                    </a:pathLst>
                  </a:cu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rot="10800000"/>
                  <a:lstStyle/>
                  <a:p>
                    <a:endParaRPr lang="zh-CN" altLang="en-US">
                      <a:latin typeface="微软雅黑" panose="020B0503020204020204" pitchFamily="34" charset="-122"/>
                      <a:ea typeface="微软雅黑" panose="020B0503020204020204" pitchFamily="34" charset="-122"/>
                    </a:endParaRPr>
                  </a:p>
                </p:txBody>
              </p:sp>
              <p:sp>
                <p:nvSpPr>
                  <p:cNvPr id="1218" name="Freeform 1104"/>
                  <p:cNvSpPr>
                    <a:spLocks/>
                  </p:cNvSpPr>
                  <p:nvPr/>
                </p:nvSpPr>
                <p:spPr bwMode="auto">
                  <a:xfrm flipV="1">
                    <a:off x="2430" y="3468"/>
                    <a:ext cx="62" cy="68"/>
                  </a:xfrm>
                  <a:custGeom>
                    <a:avLst/>
                    <a:gdLst>
                      <a:gd name="T0" fmla="*/ 0 w 616"/>
                      <a:gd name="T1" fmla="*/ 68 h 339"/>
                      <a:gd name="T2" fmla="*/ 32 w 616"/>
                      <a:gd name="T3" fmla="*/ 0 h 339"/>
                      <a:gd name="T4" fmla="*/ 62 w 616"/>
                      <a:gd name="T5" fmla="*/ 67 h 339"/>
                      <a:gd name="T6" fmla="*/ 0 60000 65536"/>
                      <a:gd name="T7" fmla="*/ 0 60000 65536"/>
                      <a:gd name="T8" fmla="*/ 0 60000 65536"/>
                      <a:gd name="T9" fmla="*/ 0 w 616"/>
                      <a:gd name="T10" fmla="*/ 0 h 339"/>
                      <a:gd name="T11" fmla="*/ 616 w 616"/>
                      <a:gd name="T12" fmla="*/ 339 h 339"/>
                    </a:gdLst>
                    <a:ahLst/>
                    <a:cxnLst>
                      <a:cxn ang="T6">
                        <a:pos x="T0" y="T1"/>
                      </a:cxn>
                      <a:cxn ang="T7">
                        <a:pos x="T2" y="T3"/>
                      </a:cxn>
                      <a:cxn ang="T8">
                        <a:pos x="T4" y="T5"/>
                      </a:cxn>
                    </a:cxnLst>
                    <a:rect l="T9" t="T10" r="T11" b="T12"/>
                    <a:pathLst>
                      <a:path w="616" h="339">
                        <a:moveTo>
                          <a:pt x="0" y="339"/>
                        </a:moveTo>
                        <a:cubicBezTo>
                          <a:pt x="52" y="282"/>
                          <a:pt x="210" y="0"/>
                          <a:pt x="313" y="0"/>
                        </a:cubicBezTo>
                        <a:cubicBezTo>
                          <a:pt x="416" y="0"/>
                          <a:pt x="553" y="266"/>
                          <a:pt x="616" y="336"/>
                        </a:cubicBezTo>
                      </a:path>
                    </a:pathLst>
                  </a:cu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rot="10800000"/>
                  <a:lstStyle/>
                  <a:p>
                    <a:endParaRPr lang="zh-CN" altLang="en-US">
                      <a:latin typeface="微软雅黑" panose="020B0503020204020204" pitchFamily="34" charset="-122"/>
                      <a:ea typeface="微软雅黑" panose="020B0503020204020204" pitchFamily="34" charset="-122"/>
                    </a:endParaRPr>
                  </a:p>
                </p:txBody>
              </p:sp>
              <p:sp>
                <p:nvSpPr>
                  <p:cNvPr id="1219" name="Freeform 1105"/>
                  <p:cNvSpPr>
                    <a:spLocks noChangeAspect="1"/>
                  </p:cNvSpPr>
                  <p:nvPr/>
                </p:nvSpPr>
                <p:spPr bwMode="auto">
                  <a:xfrm>
                    <a:off x="2385" y="3393"/>
                    <a:ext cx="40" cy="62"/>
                  </a:xfrm>
                  <a:custGeom>
                    <a:avLst/>
                    <a:gdLst>
                      <a:gd name="T0" fmla="*/ 0 w 616"/>
                      <a:gd name="T1" fmla="*/ 62 h 339"/>
                      <a:gd name="T2" fmla="*/ 20 w 616"/>
                      <a:gd name="T3" fmla="*/ 0 h 339"/>
                      <a:gd name="T4" fmla="*/ 40 w 616"/>
                      <a:gd name="T5" fmla="*/ 61 h 339"/>
                      <a:gd name="T6" fmla="*/ 0 60000 65536"/>
                      <a:gd name="T7" fmla="*/ 0 60000 65536"/>
                      <a:gd name="T8" fmla="*/ 0 60000 65536"/>
                      <a:gd name="T9" fmla="*/ 0 w 616"/>
                      <a:gd name="T10" fmla="*/ 0 h 339"/>
                      <a:gd name="T11" fmla="*/ 616 w 616"/>
                      <a:gd name="T12" fmla="*/ 339 h 339"/>
                    </a:gdLst>
                    <a:ahLst/>
                    <a:cxnLst>
                      <a:cxn ang="T6">
                        <a:pos x="T0" y="T1"/>
                      </a:cxn>
                      <a:cxn ang="T7">
                        <a:pos x="T2" y="T3"/>
                      </a:cxn>
                      <a:cxn ang="T8">
                        <a:pos x="T4" y="T5"/>
                      </a:cxn>
                    </a:cxnLst>
                    <a:rect l="T9" t="T10" r="T11" b="T12"/>
                    <a:pathLst>
                      <a:path w="616" h="339">
                        <a:moveTo>
                          <a:pt x="0" y="339"/>
                        </a:moveTo>
                        <a:cubicBezTo>
                          <a:pt x="52" y="282"/>
                          <a:pt x="210" y="0"/>
                          <a:pt x="313" y="0"/>
                        </a:cubicBezTo>
                        <a:cubicBezTo>
                          <a:pt x="416" y="0"/>
                          <a:pt x="553" y="266"/>
                          <a:pt x="616" y="336"/>
                        </a:cubicBezTo>
                      </a:path>
                    </a:pathLst>
                  </a:cu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1220" name="Freeform 1106"/>
                  <p:cNvSpPr>
                    <a:spLocks noChangeAspect="1"/>
                  </p:cNvSpPr>
                  <p:nvPr/>
                </p:nvSpPr>
                <p:spPr bwMode="auto">
                  <a:xfrm>
                    <a:off x="2490" y="3423"/>
                    <a:ext cx="40" cy="62"/>
                  </a:xfrm>
                  <a:custGeom>
                    <a:avLst/>
                    <a:gdLst>
                      <a:gd name="T0" fmla="*/ 0 w 616"/>
                      <a:gd name="T1" fmla="*/ 62 h 339"/>
                      <a:gd name="T2" fmla="*/ 20 w 616"/>
                      <a:gd name="T3" fmla="*/ 0 h 339"/>
                      <a:gd name="T4" fmla="*/ 40 w 616"/>
                      <a:gd name="T5" fmla="*/ 61 h 339"/>
                      <a:gd name="T6" fmla="*/ 0 60000 65536"/>
                      <a:gd name="T7" fmla="*/ 0 60000 65536"/>
                      <a:gd name="T8" fmla="*/ 0 60000 65536"/>
                      <a:gd name="T9" fmla="*/ 0 w 616"/>
                      <a:gd name="T10" fmla="*/ 0 h 339"/>
                      <a:gd name="T11" fmla="*/ 616 w 616"/>
                      <a:gd name="T12" fmla="*/ 339 h 339"/>
                    </a:gdLst>
                    <a:ahLst/>
                    <a:cxnLst>
                      <a:cxn ang="T6">
                        <a:pos x="T0" y="T1"/>
                      </a:cxn>
                      <a:cxn ang="T7">
                        <a:pos x="T2" y="T3"/>
                      </a:cxn>
                      <a:cxn ang="T8">
                        <a:pos x="T4" y="T5"/>
                      </a:cxn>
                    </a:cxnLst>
                    <a:rect l="T9" t="T10" r="T11" b="T12"/>
                    <a:pathLst>
                      <a:path w="616" h="339">
                        <a:moveTo>
                          <a:pt x="0" y="339"/>
                        </a:moveTo>
                        <a:cubicBezTo>
                          <a:pt x="52" y="282"/>
                          <a:pt x="210" y="0"/>
                          <a:pt x="313" y="0"/>
                        </a:cubicBezTo>
                        <a:cubicBezTo>
                          <a:pt x="416" y="0"/>
                          <a:pt x="553" y="266"/>
                          <a:pt x="616" y="336"/>
                        </a:cubicBezTo>
                      </a:path>
                    </a:pathLst>
                  </a:cu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1221" name="Freeform 1107"/>
                  <p:cNvSpPr>
                    <a:spLocks/>
                  </p:cNvSpPr>
                  <p:nvPr/>
                </p:nvSpPr>
                <p:spPr bwMode="auto">
                  <a:xfrm flipV="1">
                    <a:off x="2535" y="3498"/>
                    <a:ext cx="62" cy="68"/>
                  </a:xfrm>
                  <a:custGeom>
                    <a:avLst/>
                    <a:gdLst>
                      <a:gd name="T0" fmla="*/ 0 w 616"/>
                      <a:gd name="T1" fmla="*/ 68 h 339"/>
                      <a:gd name="T2" fmla="*/ 32 w 616"/>
                      <a:gd name="T3" fmla="*/ 0 h 339"/>
                      <a:gd name="T4" fmla="*/ 62 w 616"/>
                      <a:gd name="T5" fmla="*/ 67 h 339"/>
                      <a:gd name="T6" fmla="*/ 0 60000 65536"/>
                      <a:gd name="T7" fmla="*/ 0 60000 65536"/>
                      <a:gd name="T8" fmla="*/ 0 60000 65536"/>
                      <a:gd name="T9" fmla="*/ 0 w 616"/>
                      <a:gd name="T10" fmla="*/ 0 h 339"/>
                      <a:gd name="T11" fmla="*/ 616 w 616"/>
                      <a:gd name="T12" fmla="*/ 339 h 339"/>
                    </a:gdLst>
                    <a:ahLst/>
                    <a:cxnLst>
                      <a:cxn ang="T6">
                        <a:pos x="T0" y="T1"/>
                      </a:cxn>
                      <a:cxn ang="T7">
                        <a:pos x="T2" y="T3"/>
                      </a:cxn>
                      <a:cxn ang="T8">
                        <a:pos x="T4" y="T5"/>
                      </a:cxn>
                    </a:cxnLst>
                    <a:rect l="T9" t="T10" r="T11" b="T12"/>
                    <a:pathLst>
                      <a:path w="616" h="339">
                        <a:moveTo>
                          <a:pt x="0" y="339"/>
                        </a:moveTo>
                        <a:cubicBezTo>
                          <a:pt x="52" y="282"/>
                          <a:pt x="210" y="0"/>
                          <a:pt x="313" y="0"/>
                        </a:cubicBezTo>
                        <a:cubicBezTo>
                          <a:pt x="416" y="0"/>
                          <a:pt x="553" y="266"/>
                          <a:pt x="616" y="336"/>
                        </a:cubicBezTo>
                      </a:path>
                    </a:pathLst>
                  </a:cu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rot="10800000"/>
                  <a:lstStyle/>
                  <a:p>
                    <a:endParaRPr lang="zh-CN" altLang="en-US">
                      <a:latin typeface="微软雅黑" panose="020B0503020204020204" pitchFamily="34" charset="-122"/>
                      <a:ea typeface="微软雅黑" panose="020B0503020204020204" pitchFamily="34" charset="-122"/>
                    </a:endParaRPr>
                  </a:p>
                </p:txBody>
              </p:sp>
            </p:grpSp>
            <p:grpSp>
              <p:nvGrpSpPr>
                <p:cNvPr id="1205" name="Group 1108"/>
                <p:cNvGrpSpPr>
                  <a:grpSpLocks noChangeAspect="1"/>
                </p:cNvGrpSpPr>
                <p:nvPr/>
              </p:nvGrpSpPr>
              <p:grpSpPr bwMode="auto">
                <a:xfrm rot="464162" flipV="1">
                  <a:off x="2802" y="3415"/>
                  <a:ext cx="499" cy="175"/>
                  <a:chOff x="2340" y="3393"/>
                  <a:chExt cx="467" cy="188"/>
                </a:xfrm>
              </p:grpSpPr>
              <p:grpSp>
                <p:nvGrpSpPr>
                  <p:cNvPr id="1206" name="Group 1109"/>
                  <p:cNvGrpSpPr>
                    <a:grpSpLocks noChangeAspect="1"/>
                  </p:cNvGrpSpPr>
                  <p:nvPr/>
                </p:nvGrpSpPr>
                <p:grpSpPr bwMode="auto">
                  <a:xfrm>
                    <a:off x="2340" y="3393"/>
                    <a:ext cx="257" cy="173"/>
                    <a:chOff x="2340" y="3393"/>
                    <a:chExt cx="257" cy="173"/>
                  </a:xfrm>
                </p:grpSpPr>
                <p:sp>
                  <p:nvSpPr>
                    <p:cNvPr id="1212" name="Freeform 1110"/>
                    <p:cNvSpPr>
                      <a:spLocks noChangeAspect="1"/>
                    </p:cNvSpPr>
                    <p:nvPr/>
                  </p:nvSpPr>
                  <p:spPr bwMode="auto">
                    <a:xfrm flipV="1">
                      <a:off x="2340" y="3468"/>
                      <a:ext cx="40" cy="79"/>
                    </a:xfrm>
                    <a:custGeom>
                      <a:avLst/>
                      <a:gdLst>
                        <a:gd name="T0" fmla="*/ 0 w 616"/>
                        <a:gd name="T1" fmla="*/ 79 h 339"/>
                        <a:gd name="T2" fmla="*/ 20 w 616"/>
                        <a:gd name="T3" fmla="*/ 0 h 339"/>
                        <a:gd name="T4" fmla="*/ 40 w 616"/>
                        <a:gd name="T5" fmla="*/ 78 h 339"/>
                        <a:gd name="T6" fmla="*/ 0 60000 65536"/>
                        <a:gd name="T7" fmla="*/ 0 60000 65536"/>
                        <a:gd name="T8" fmla="*/ 0 60000 65536"/>
                        <a:gd name="T9" fmla="*/ 0 w 616"/>
                        <a:gd name="T10" fmla="*/ 0 h 339"/>
                        <a:gd name="T11" fmla="*/ 616 w 616"/>
                        <a:gd name="T12" fmla="*/ 339 h 339"/>
                      </a:gdLst>
                      <a:ahLst/>
                      <a:cxnLst>
                        <a:cxn ang="T6">
                          <a:pos x="T0" y="T1"/>
                        </a:cxn>
                        <a:cxn ang="T7">
                          <a:pos x="T2" y="T3"/>
                        </a:cxn>
                        <a:cxn ang="T8">
                          <a:pos x="T4" y="T5"/>
                        </a:cxn>
                      </a:cxnLst>
                      <a:rect l="T9" t="T10" r="T11" b="T12"/>
                      <a:pathLst>
                        <a:path w="616" h="339">
                          <a:moveTo>
                            <a:pt x="0" y="339"/>
                          </a:moveTo>
                          <a:cubicBezTo>
                            <a:pt x="52" y="282"/>
                            <a:pt x="210" y="0"/>
                            <a:pt x="313" y="0"/>
                          </a:cubicBezTo>
                          <a:cubicBezTo>
                            <a:pt x="416" y="0"/>
                            <a:pt x="553" y="266"/>
                            <a:pt x="616" y="336"/>
                          </a:cubicBezTo>
                        </a:path>
                      </a:pathLst>
                    </a:cu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1213" name="Freeform 1111"/>
                    <p:cNvSpPr>
                      <a:spLocks noChangeAspect="1"/>
                    </p:cNvSpPr>
                    <p:nvPr/>
                  </p:nvSpPr>
                  <p:spPr bwMode="auto">
                    <a:xfrm flipV="1">
                      <a:off x="2430" y="3468"/>
                      <a:ext cx="62" cy="68"/>
                    </a:xfrm>
                    <a:custGeom>
                      <a:avLst/>
                      <a:gdLst>
                        <a:gd name="T0" fmla="*/ 0 w 616"/>
                        <a:gd name="T1" fmla="*/ 68 h 339"/>
                        <a:gd name="T2" fmla="*/ 32 w 616"/>
                        <a:gd name="T3" fmla="*/ 0 h 339"/>
                        <a:gd name="T4" fmla="*/ 62 w 616"/>
                        <a:gd name="T5" fmla="*/ 67 h 339"/>
                        <a:gd name="T6" fmla="*/ 0 60000 65536"/>
                        <a:gd name="T7" fmla="*/ 0 60000 65536"/>
                        <a:gd name="T8" fmla="*/ 0 60000 65536"/>
                        <a:gd name="T9" fmla="*/ 0 w 616"/>
                        <a:gd name="T10" fmla="*/ 0 h 339"/>
                        <a:gd name="T11" fmla="*/ 616 w 616"/>
                        <a:gd name="T12" fmla="*/ 339 h 339"/>
                      </a:gdLst>
                      <a:ahLst/>
                      <a:cxnLst>
                        <a:cxn ang="T6">
                          <a:pos x="T0" y="T1"/>
                        </a:cxn>
                        <a:cxn ang="T7">
                          <a:pos x="T2" y="T3"/>
                        </a:cxn>
                        <a:cxn ang="T8">
                          <a:pos x="T4" y="T5"/>
                        </a:cxn>
                      </a:cxnLst>
                      <a:rect l="T9" t="T10" r="T11" b="T12"/>
                      <a:pathLst>
                        <a:path w="616" h="339">
                          <a:moveTo>
                            <a:pt x="0" y="339"/>
                          </a:moveTo>
                          <a:cubicBezTo>
                            <a:pt x="52" y="282"/>
                            <a:pt x="210" y="0"/>
                            <a:pt x="313" y="0"/>
                          </a:cubicBezTo>
                          <a:cubicBezTo>
                            <a:pt x="416" y="0"/>
                            <a:pt x="553" y="266"/>
                            <a:pt x="616" y="336"/>
                          </a:cubicBezTo>
                        </a:path>
                      </a:pathLst>
                    </a:cu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1214" name="Freeform 1112"/>
                    <p:cNvSpPr>
                      <a:spLocks noChangeAspect="1"/>
                    </p:cNvSpPr>
                    <p:nvPr/>
                  </p:nvSpPr>
                  <p:spPr bwMode="auto">
                    <a:xfrm>
                      <a:off x="2385" y="3393"/>
                      <a:ext cx="40" cy="62"/>
                    </a:xfrm>
                    <a:custGeom>
                      <a:avLst/>
                      <a:gdLst>
                        <a:gd name="T0" fmla="*/ 0 w 616"/>
                        <a:gd name="T1" fmla="*/ 62 h 339"/>
                        <a:gd name="T2" fmla="*/ 20 w 616"/>
                        <a:gd name="T3" fmla="*/ 0 h 339"/>
                        <a:gd name="T4" fmla="*/ 40 w 616"/>
                        <a:gd name="T5" fmla="*/ 61 h 339"/>
                        <a:gd name="T6" fmla="*/ 0 60000 65536"/>
                        <a:gd name="T7" fmla="*/ 0 60000 65536"/>
                        <a:gd name="T8" fmla="*/ 0 60000 65536"/>
                        <a:gd name="T9" fmla="*/ 0 w 616"/>
                        <a:gd name="T10" fmla="*/ 0 h 339"/>
                        <a:gd name="T11" fmla="*/ 616 w 616"/>
                        <a:gd name="T12" fmla="*/ 339 h 339"/>
                      </a:gdLst>
                      <a:ahLst/>
                      <a:cxnLst>
                        <a:cxn ang="T6">
                          <a:pos x="T0" y="T1"/>
                        </a:cxn>
                        <a:cxn ang="T7">
                          <a:pos x="T2" y="T3"/>
                        </a:cxn>
                        <a:cxn ang="T8">
                          <a:pos x="T4" y="T5"/>
                        </a:cxn>
                      </a:cxnLst>
                      <a:rect l="T9" t="T10" r="T11" b="T12"/>
                      <a:pathLst>
                        <a:path w="616" h="339">
                          <a:moveTo>
                            <a:pt x="0" y="339"/>
                          </a:moveTo>
                          <a:cubicBezTo>
                            <a:pt x="52" y="282"/>
                            <a:pt x="210" y="0"/>
                            <a:pt x="313" y="0"/>
                          </a:cubicBezTo>
                          <a:cubicBezTo>
                            <a:pt x="416" y="0"/>
                            <a:pt x="553" y="266"/>
                            <a:pt x="616" y="336"/>
                          </a:cubicBezTo>
                        </a:path>
                      </a:pathLst>
                    </a:cu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rot="10800000"/>
                    <a:lstStyle/>
                    <a:p>
                      <a:endParaRPr lang="zh-CN" altLang="en-US">
                        <a:latin typeface="微软雅黑" panose="020B0503020204020204" pitchFamily="34" charset="-122"/>
                        <a:ea typeface="微软雅黑" panose="020B0503020204020204" pitchFamily="34" charset="-122"/>
                      </a:endParaRPr>
                    </a:p>
                  </p:txBody>
                </p:sp>
                <p:sp>
                  <p:nvSpPr>
                    <p:cNvPr id="1215" name="Freeform 1113"/>
                    <p:cNvSpPr>
                      <a:spLocks noChangeAspect="1"/>
                    </p:cNvSpPr>
                    <p:nvPr/>
                  </p:nvSpPr>
                  <p:spPr bwMode="auto">
                    <a:xfrm>
                      <a:off x="2490" y="3423"/>
                      <a:ext cx="40" cy="62"/>
                    </a:xfrm>
                    <a:custGeom>
                      <a:avLst/>
                      <a:gdLst>
                        <a:gd name="T0" fmla="*/ 0 w 616"/>
                        <a:gd name="T1" fmla="*/ 62 h 339"/>
                        <a:gd name="T2" fmla="*/ 20 w 616"/>
                        <a:gd name="T3" fmla="*/ 0 h 339"/>
                        <a:gd name="T4" fmla="*/ 40 w 616"/>
                        <a:gd name="T5" fmla="*/ 61 h 339"/>
                        <a:gd name="T6" fmla="*/ 0 60000 65536"/>
                        <a:gd name="T7" fmla="*/ 0 60000 65536"/>
                        <a:gd name="T8" fmla="*/ 0 60000 65536"/>
                        <a:gd name="T9" fmla="*/ 0 w 616"/>
                        <a:gd name="T10" fmla="*/ 0 h 339"/>
                        <a:gd name="T11" fmla="*/ 616 w 616"/>
                        <a:gd name="T12" fmla="*/ 339 h 339"/>
                      </a:gdLst>
                      <a:ahLst/>
                      <a:cxnLst>
                        <a:cxn ang="T6">
                          <a:pos x="T0" y="T1"/>
                        </a:cxn>
                        <a:cxn ang="T7">
                          <a:pos x="T2" y="T3"/>
                        </a:cxn>
                        <a:cxn ang="T8">
                          <a:pos x="T4" y="T5"/>
                        </a:cxn>
                      </a:cxnLst>
                      <a:rect l="T9" t="T10" r="T11" b="T12"/>
                      <a:pathLst>
                        <a:path w="616" h="339">
                          <a:moveTo>
                            <a:pt x="0" y="339"/>
                          </a:moveTo>
                          <a:cubicBezTo>
                            <a:pt x="52" y="282"/>
                            <a:pt x="210" y="0"/>
                            <a:pt x="313" y="0"/>
                          </a:cubicBezTo>
                          <a:cubicBezTo>
                            <a:pt x="416" y="0"/>
                            <a:pt x="553" y="266"/>
                            <a:pt x="616" y="336"/>
                          </a:cubicBezTo>
                        </a:path>
                      </a:pathLst>
                    </a:cu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rot="10800000"/>
                    <a:lstStyle/>
                    <a:p>
                      <a:endParaRPr lang="zh-CN" altLang="en-US">
                        <a:latin typeface="微软雅黑" panose="020B0503020204020204" pitchFamily="34" charset="-122"/>
                        <a:ea typeface="微软雅黑" panose="020B0503020204020204" pitchFamily="34" charset="-122"/>
                      </a:endParaRPr>
                    </a:p>
                  </p:txBody>
                </p:sp>
                <p:sp>
                  <p:nvSpPr>
                    <p:cNvPr id="1216" name="Freeform 1114"/>
                    <p:cNvSpPr>
                      <a:spLocks noChangeAspect="1"/>
                    </p:cNvSpPr>
                    <p:nvPr/>
                  </p:nvSpPr>
                  <p:spPr bwMode="auto">
                    <a:xfrm flipV="1">
                      <a:off x="2535" y="3498"/>
                      <a:ext cx="62" cy="68"/>
                    </a:xfrm>
                    <a:custGeom>
                      <a:avLst/>
                      <a:gdLst>
                        <a:gd name="T0" fmla="*/ 0 w 616"/>
                        <a:gd name="T1" fmla="*/ 68 h 339"/>
                        <a:gd name="T2" fmla="*/ 32 w 616"/>
                        <a:gd name="T3" fmla="*/ 0 h 339"/>
                        <a:gd name="T4" fmla="*/ 62 w 616"/>
                        <a:gd name="T5" fmla="*/ 67 h 339"/>
                        <a:gd name="T6" fmla="*/ 0 60000 65536"/>
                        <a:gd name="T7" fmla="*/ 0 60000 65536"/>
                        <a:gd name="T8" fmla="*/ 0 60000 65536"/>
                        <a:gd name="T9" fmla="*/ 0 w 616"/>
                        <a:gd name="T10" fmla="*/ 0 h 339"/>
                        <a:gd name="T11" fmla="*/ 616 w 616"/>
                        <a:gd name="T12" fmla="*/ 339 h 339"/>
                      </a:gdLst>
                      <a:ahLst/>
                      <a:cxnLst>
                        <a:cxn ang="T6">
                          <a:pos x="T0" y="T1"/>
                        </a:cxn>
                        <a:cxn ang="T7">
                          <a:pos x="T2" y="T3"/>
                        </a:cxn>
                        <a:cxn ang="T8">
                          <a:pos x="T4" y="T5"/>
                        </a:cxn>
                      </a:cxnLst>
                      <a:rect l="T9" t="T10" r="T11" b="T12"/>
                      <a:pathLst>
                        <a:path w="616" h="339">
                          <a:moveTo>
                            <a:pt x="0" y="339"/>
                          </a:moveTo>
                          <a:cubicBezTo>
                            <a:pt x="52" y="282"/>
                            <a:pt x="210" y="0"/>
                            <a:pt x="313" y="0"/>
                          </a:cubicBezTo>
                          <a:cubicBezTo>
                            <a:pt x="416" y="0"/>
                            <a:pt x="553" y="266"/>
                            <a:pt x="616" y="336"/>
                          </a:cubicBezTo>
                        </a:path>
                      </a:pathLst>
                    </a:cu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grpSp>
              <p:grpSp>
                <p:nvGrpSpPr>
                  <p:cNvPr id="1207" name="Group 1115"/>
                  <p:cNvGrpSpPr>
                    <a:grpSpLocks noChangeAspect="1"/>
                  </p:cNvGrpSpPr>
                  <p:nvPr/>
                </p:nvGrpSpPr>
                <p:grpSpPr bwMode="auto">
                  <a:xfrm rot="-715361">
                    <a:off x="2595" y="3408"/>
                    <a:ext cx="212" cy="173"/>
                    <a:chOff x="2865" y="3873"/>
                    <a:chExt cx="212" cy="173"/>
                  </a:xfrm>
                </p:grpSpPr>
                <p:sp>
                  <p:nvSpPr>
                    <p:cNvPr id="1208" name="Freeform 1116"/>
                    <p:cNvSpPr>
                      <a:spLocks noChangeAspect="1"/>
                    </p:cNvSpPr>
                    <p:nvPr/>
                  </p:nvSpPr>
                  <p:spPr bwMode="auto">
                    <a:xfrm flipV="1">
                      <a:off x="2910" y="3948"/>
                      <a:ext cx="62" cy="68"/>
                    </a:xfrm>
                    <a:custGeom>
                      <a:avLst/>
                      <a:gdLst>
                        <a:gd name="T0" fmla="*/ 0 w 616"/>
                        <a:gd name="T1" fmla="*/ 68 h 339"/>
                        <a:gd name="T2" fmla="*/ 32 w 616"/>
                        <a:gd name="T3" fmla="*/ 0 h 339"/>
                        <a:gd name="T4" fmla="*/ 62 w 616"/>
                        <a:gd name="T5" fmla="*/ 67 h 339"/>
                        <a:gd name="T6" fmla="*/ 0 60000 65536"/>
                        <a:gd name="T7" fmla="*/ 0 60000 65536"/>
                        <a:gd name="T8" fmla="*/ 0 60000 65536"/>
                        <a:gd name="T9" fmla="*/ 0 w 616"/>
                        <a:gd name="T10" fmla="*/ 0 h 339"/>
                        <a:gd name="T11" fmla="*/ 616 w 616"/>
                        <a:gd name="T12" fmla="*/ 339 h 339"/>
                      </a:gdLst>
                      <a:ahLst/>
                      <a:cxnLst>
                        <a:cxn ang="T6">
                          <a:pos x="T0" y="T1"/>
                        </a:cxn>
                        <a:cxn ang="T7">
                          <a:pos x="T2" y="T3"/>
                        </a:cxn>
                        <a:cxn ang="T8">
                          <a:pos x="T4" y="T5"/>
                        </a:cxn>
                      </a:cxnLst>
                      <a:rect l="T9" t="T10" r="T11" b="T12"/>
                      <a:pathLst>
                        <a:path w="616" h="339">
                          <a:moveTo>
                            <a:pt x="0" y="339"/>
                          </a:moveTo>
                          <a:cubicBezTo>
                            <a:pt x="52" y="282"/>
                            <a:pt x="210" y="0"/>
                            <a:pt x="313" y="0"/>
                          </a:cubicBezTo>
                          <a:cubicBezTo>
                            <a:pt x="416" y="0"/>
                            <a:pt x="553" y="266"/>
                            <a:pt x="616" y="336"/>
                          </a:cubicBezTo>
                        </a:path>
                      </a:pathLst>
                    </a:cu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1209" name="Freeform 1117"/>
                    <p:cNvSpPr>
                      <a:spLocks noChangeAspect="1"/>
                    </p:cNvSpPr>
                    <p:nvPr/>
                  </p:nvSpPr>
                  <p:spPr bwMode="auto">
                    <a:xfrm>
                      <a:off x="2865" y="3873"/>
                      <a:ext cx="40" cy="62"/>
                    </a:xfrm>
                    <a:custGeom>
                      <a:avLst/>
                      <a:gdLst>
                        <a:gd name="T0" fmla="*/ 0 w 616"/>
                        <a:gd name="T1" fmla="*/ 62 h 339"/>
                        <a:gd name="T2" fmla="*/ 20 w 616"/>
                        <a:gd name="T3" fmla="*/ 0 h 339"/>
                        <a:gd name="T4" fmla="*/ 40 w 616"/>
                        <a:gd name="T5" fmla="*/ 61 h 339"/>
                        <a:gd name="T6" fmla="*/ 0 60000 65536"/>
                        <a:gd name="T7" fmla="*/ 0 60000 65536"/>
                        <a:gd name="T8" fmla="*/ 0 60000 65536"/>
                        <a:gd name="T9" fmla="*/ 0 w 616"/>
                        <a:gd name="T10" fmla="*/ 0 h 339"/>
                        <a:gd name="T11" fmla="*/ 616 w 616"/>
                        <a:gd name="T12" fmla="*/ 339 h 339"/>
                      </a:gdLst>
                      <a:ahLst/>
                      <a:cxnLst>
                        <a:cxn ang="T6">
                          <a:pos x="T0" y="T1"/>
                        </a:cxn>
                        <a:cxn ang="T7">
                          <a:pos x="T2" y="T3"/>
                        </a:cxn>
                        <a:cxn ang="T8">
                          <a:pos x="T4" y="T5"/>
                        </a:cxn>
                      </a:cxnLst>
                      <a:rect l="T9" t="T10" r="T11" b="T12"/>
                      <a:pathLst>
                        <a:path w="616" h="339">
                          <a:moveTo>
                            <a:pt x="0" y="339"/>
                          </a:moveTo>
                          <a:cubicBezTo>
                            <a:pt x="52" y="282"/>
                            <a:pt x="210" y="0"/>
                            <a:pt x="313" y="0"/>
                          </a:cubicBezTo>
                          <a:cubicBezTo>
                            <a:pt x="416" y="0"/>
                            <a:pt x="553" y="266"/>
                            <a:pt x="616" y="336"/>
                          </a:cubicBezTo>
                        </a:path>
                      </a:pathLst>
                    </a:cu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rot="10800000"/>
                    <a:lstStyle/>
                    <a:p>
                      <a:endParaRPr lang="zh-CN" altLang="en-US">
                        <a:latin typeface="微软雅黑" panose="020B0503020204020204" pitchFamily="34" charset="-122"/>
                        <a:ea typeface="微软雅黑" panose="020B0503020204020204" pitchFamily="34" charset="-122"/>
                      </a:endParaRPr>
                    </a:p>
                  </p:txBody>
                </p:sp>
                <p:sp>
                  <p:nvSpPr>
                    <p:cNvPr id="1210" name="Freeform 1118"/>
                    <p:cNvSpPr>
                      <a:spLocks noChangeAspect="1"/>
                    </p:cNvSpPr>
                    <p:nvPr/>
                  </p:nvSpPr>
                  <p:spPr bwMode="auto">
                    <a:xfrm>
                      <a:off x="2970" y="3903"/>
                      <a:ext cx="40" cy="62"/>
                    </a:xfrm>
                    <a:custGeom>
                      <a:avLst/>
                      <a:gdLst>
                        <a:gd name="T0" fmla="*/ 0 w 616"/>
                        <a:gd name="T1" fmla="*/ 62 h 339"/>
                        <a:gd name="T2" fmla="*/ 20 w 616"/>
                        <a:gd name="T3" fmla="*/ 0 h 339"/>
                        <a:gd name="T4" fmla="*/ 40 w 616"/>
                        <a:gd name="T5" fmla="*/ 61 h 339"/>
                        <a:gd name="T6" fmla="*/ 0 60000 65536"/>
                        <a:gd name="T7" fmla="*/ 0 60000 65536"/>
                        <a:gd name="T8" fmla="*/ 0 60000 65536"/>
                        <a:gd name="T9" fmla="*/ 0 w 616"/>
                        <a:gd name="T10" fmla="*/ 0 h 339"/>
                        <a:gd name="T11" fmla="*/ 616 w 616"/>
                        <a:gd name="T12" fmla="*/ 339 h 339"/>
                      </a:gdLst>
                      <a:ahLst/>
                      <a:cxnLst>
                        <a:cxn ang="T6">
                          <a:pos x="T0" y="T1"/>
                        </a:cxn>
                        <a:cxn ang="T7">
                          <a:pos x="T2" y="T3"/>
                        </a:cxn>
                        <a:cxn ang="T8">
                          <a:pos x="T4" y="T5"/>
                        </a:cxn>
                      </a:cxnLst>
                      <a:rect l="T9" t="T10" r="T11" b="T12"/>
                      <a:pathLst>
                        <a:path w="616" h="339">
                          <a:moveTo>
                            <a:pt x="0" y="339"/>
                          </a:moveTo>
                          <a:cubicBezTo>
                            <a:pt x="52" y="282"/>
                            <a:pt x="210" y="0"/>
                            <a:pt x="313" y="0"/>
                          </a:cubicBezTo>
                          <a:cubicBezTo>
                            <a:pt x="416" y="0"/>
                            <a:pt x="553" y="266"/>
                            <a:pt x="616" y="336"/>
                          </a:cubicBezTo>
                        </a:path>
                      </a:pathLst>
                    </a:cu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rot="10800000"/>
                    <a:lstStyle/>
                    <a:p>
                      <a:endParaRPr lang="zh-CN" altLang="en-US">
                        <a:latin typeface="微软雅黑" panose="020B0503020204020204" pitchFamily="34" charset="-122"/>
                        <a:ea typeface="微软雅黑" panose="020B0503020204020204" pitchFamily="34" charset="-122"/>
                      </a:endParaRPr>
                    </a:p>
                  </p:txBody>
                </p:sp>
                <p:sp>
                  <p:nvSpPr>
                    <p:cNvPr id="1211" name="Freeform 1119"/>
                    <p:cNvSpPr>
                      <a:spLocks noChangeAspect="1"/>
                    </p:cNvSpPr>
                    <p:nvPr/>
                  </p:nvSpPr>
                  <p:spPr bwMode="auto">
                    <a:xfrm flipV="1">
                      <a:off x="3015" y="3978"/>
                      <a:ext cx="62" cy="68"/>
                    </a:xfrm>
                    <a:custGeom>
                      <a:avLst/>
                      <a:gdLst>
                        <a:gd name="T0" fmla="*/ 0 w 616"/>
                        <a:gd name="T1" fmla="*/ 68 h 339"/>
                        <a:gd name="T2" fmla="*/ 32 w 616"/>
                        <a:gd name="T3" fmla="*/ 0 h 339"/>
                        <a:gd name="T4" fmla="*/ 62 w 616"/>
                        <a:gd name="T5" fmla="*/ 67 h 339"/>
                        <a:gd name="T6" fmla="*/ 0 60000 65536"/>
                        <a:gd name="T7" fmla="*/ 0 60000 65536"/>
                        <a:gd name="T8" fmla="*/ 0 60000 65536"/>
                        <a:gd name="T9" fmla="*/ 0 w 616"/>
                        <a:gd name="T10" fmla="*/ 0 h 339"/>
                        <a:gd name="T11" fmla="*/ 616 w 616"/>
                        <a:gd name="T12" fmla="*/ 339 h 339"/>
                      </a:gdLst>
                      <a:ahLst/>
                      <a:cxnLst>
                        <a:cxn ang="T6">
                          <a:pos x="T0" y="T1"/>
                        </a:cxn>
                        <a:cxn ang="T7">
                          <a:pos x="T2" y="T3"/>
                        </a:cxn>
                        <a:cxn ang="T8">
                          <a:pos x="T4" y="T5"/>
                        </a:cxn>
                      </a:cxnLst>
                      <a:rect l="T9" t="T10" r="T11" b="T12"/>
                      <a:pathLst>
                        <a:path w="616" h="339">
                          <a:moveTo>
                            <a:pt x="0" y="339"/>
                          </a:moveTo>
                          <a:cubicBezTo>
                            <a:pt x="52" y="282"/>
                            <a:pt x="210" y="0"/>
                            <a:pt x="313" y="0"/>
                          </a:cubicBezTo>
                          <a:cubicBezTo>
                            <a:pt x="416" y="0"/>
                            <a:pt x="553" y="266"/>
                            <a:pt x="616" y="336"/>
                          </a:cubicBezTo>
                        </a:path>
                      </a:pathLst>
                    </a:cu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grpSp>
            </p:grpSp>
          </p:grpSp>
          <p:grpSp>
            <p:nvGrpSpPr>
              <p:cNvPr id="1089" name="Group 1120"/>
              <p:cNvGrpSpPr>
                <a:grpSpLocks/>
              </p:cNvGrpSpPr>
              <p:nvPr/>
            </p:nvGrpSpPr>
            <p:grpSpPr bwMode="auto">
              <a:xfrm rot="-180767">
                <a:off x="3536" y="3577"/>
                <a:ext cx="589" cy="91"/>
                <a:chOff x="2340" y="3393"/>
                <a:chExt cx="1472" cy="227"/>
              </a:xfrm>
            </p:grpSpPr>
            <p:grpSp>
              <p:nvGrpSpPr>
                <p:cNvPr id="1166" name="Group 1121"/>
                <p:cNvGrpSpPr>
                  <a:grpSpLocks/>
                </p:cNvGrpSpPr>
                <p:nvPr/>
              </p:nvGrpSpPr>
              <p:grpSpPr bwMode="auto">
                <a:xfrm rot="-454711">
                  <a:off x="3300" y="3432"/>
                  <a:ext cx="257" cy="173"/>
                  <a:chOff x="2340" y="3393"/>
                  <a:chExt cx="257" cy="173"/>
                </a:xfrm>
              </p:grpSpPr>
              <p:sp>
                <p:nvSpPr>
                  <p:cNvPr id="1197" name="Freeform 1122"/>
                  <p:cNvSpPr>
                    <a:spLocks noChangeAspect="1"/>
                  </p:cNvSpPr>
                  <p:nvPr/>
                </p:nvSpPr>
                <p:spPr bwMode="auto">
                  <a:xfrm flipV="1">
                    <a:off x="2340" y="3468"/>
                    <a:ext cx="40" cy="79"/>
                  </a:xfrm>
                  <a:custGeom>
                    <a:avLst/>
                    <a:gdLst>
                      <a:gd name="T0" fmla="*/ 0 w 616"/>
                      <a:gd name="T1" fmla="*/ 79 h 339"/>
                      <a:gd name="T2" fmla="*/ 20 w 616"/>
                      <a:gd name="T3" fmla="*/ 0 h 339"/>
                      <a:gd name="T4" fmla="*/ 40 w 616"/>
                      <a:gd name="T5" fmla="*/ 78 h 339"/>
                      <a:gd name="T6" fmla="*/ 0 60000 65536"/>
                      <a:gd name="T7" fmla="*/ 0 60000 65536"/>
                      <a:gd name="T8" fmla="*/ 0 60000 65536"/>
                      <a:gd name="T9" fmla="*/ 0 w 616"/>
                      <a:gd name="T10" fmla="*/ 0 h 339"/>
                      <a:gd name="T11" fmla="*/ 616 w 616"/>
                      <a:gd name="T12" fmla="*/ 339 h 339"/>
                    </a:gdLst>
                    <a:ahLst/>
                    <a:cxnLst>
                      <a:cxn ang="T6">
                        <a:pos x="T0" y="T1"/>
                      </a:cxn>
                      <a:cxn ang="T7">
                        <a:pos x="T2" y="T3"/>
                      </a:cxn>
                      <a:cxn ang="T8">
                        <a:pos x="T4" y="T5"/>
                      </a:cxn>
                    </a:cxnLst>
                    <a:rect l="T9" t="T10" r="T11" b="T12"/>
                    <a:pathLst>
                      <a:path w="616" h="339">
                        <a:moveTo>
                          <a:pt x="0" y="339"/>
                        </a:moveTo>
                        <a:cubicBezTo>
                          <a:pt x="52" y="282"/>
                          <a:pt x="210" y="0"/>
                          <a:pt x="313" y="0"/>
                        </a:cubicBezTo>
                        <a:cubicBezTo>
                          <a:pt x="416" y="0"/>
                          <a:pt x="553" y="266"/>
                          <a:pt x="616" y="336"/>
                        </a:cubicBezTo>
                      </a:path>
                    </a:pathLst>
                  </a:cu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rot="10800000"/>
                  <a:lstStyle/>
                  <a:p>
                    <a:endParaRPr lang="zh-CN" altLang="en-US">
                      <a:latin typeface="微软雅黑" panose="020B0503020204020204" pitchFamily="34" charset="-122"/>
                      <a:ea typeface="微软雅黑" panose="020B0503020204020204" pitchFamily="34" charset="-122"/>
                    </a:endParaRPr>
                  </a:p>
                </p:txBody>
              </p:sp>
              <p:sp>
                <p:nvSpPr>
                  <p:cNvPr id="1198" name="Freeform 1123"/>
                  <p:cNvSpPr>
                    <a:spLocks/>
                  </p:cNvSpPr>
                  <p:nvPr/>
                </p:nvSpPr>
                <p:spPr bwMode="auto">
                  <a:xfrm flipV="1">
                    <a:off x="2430" y="3468"/>
                    <a:ext cx="62" cy="68"/>
                  </a:xfrm>
                  <a:custGeom>
                    <a:avLst/>
                    <a:gdLst>
                      <a:gd name="T0" fmla="*/ 0 w 616"/>
                      <a:gd name="T1" fmla="*/ 68 h 339"/>
                      <a:gd name="T2" fmla="*/ 32 w 616"/>
                      <a:gd name="T3" fmla="*/ 0 h 339"/>
                      <a:gd name="T4" fmla="*/ 62 w 616"/>
                      <a:gd name="T5" fmla="*/ 67 h 339"/>
                      <a:gd name="T6" fmla="*/ 0 60000 65536"/>
                      <a:gd name="T7" fmla="*/ 0 60000 65536"/>
                      <a:gd name="T8" fmla="*/ 0 60000 65536"/>
                      <a:gd name="T9" fmla="*/ 0 w 616"/>
                      <a:gd name="T10" fmla="*/ 0 h 339"/>
                      <a:gd name="T11" fmla="*/ 616 w 616"/>
                      <a:gd name="T12" fmla="*/ 339 h 339"/>
                    </a:gdLst>
                    <a:ahLst/>
                    <a:cxnLst>
                      <a:cxn ang="T6">
                        <a:pos x="T0" y="T1"/>
                      </a:cxn>
                      <a:cxn ang="T7">
                        <a:pos x="T2" y="T3"/>
                      </a:cxn>
                      <a:cxn ang="T8">
                        <a:pos x="T4" y="T5"/>
                      </a:cxn>
                    </a:cxnLst>
                    <a:rect l="T9" t="T10" r="T11" b="T12"/>
                    <a:pathLst>
                      <a:path w="616" h="339">
                        <a:moveTo>
                          <a:pt x="0" y="339"/>
                        </a:moveTo>
                        <a:cubicBezTo>
                          <a:pt x="52" y="282"/>
                          <a:pt x="210" y="0"/>
                          <a:pt x="313" y="0"/>
                        </a:cubicBezTo>
                        <a:cubicBezTo>
                          <a:pt x="416" y="0"/>
                          <a:pt x="553" y="266"/>
                          <a:pt x="616" y="336"/>
                        </a:cubicBezTo>
                      </a:path>
                    </a:pathLst>
                  </a:cu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rot="10800000"/>
                  <a:lstStyle/>
                  <a:p>
                    <a:endParaRPr lang="zh-CN" altLang="en-US">
                      <a:latin typeface="微软雅黑" panose="020B0503020204020204" pitchFamily="34" charset="-122"/>
                      <a:ea typeface="微软雅黑" panose="020B0503020204020204" pitchFamily="34" charset="-122"/>
                    </a:endParaRPr>
                  </a:p>
                </p:txBody>
              </p:sp>
              <p:sp>
                <p:nvSpPr>
                  <p:cNvPr id="1199" name="Freeform 1124"/>
                  <p:cNvSpPr>
                    <a:spLocks noChangeAspect="1"/>
                  </p:cNvSpPr>
                  <p:nvPr/>
                </p:nvSpPr>
                <p:spPr bwMode="auto">
                  <a:xfrm>
                    <a:off x="2385" y="3393"/>
                    <a:ext cx="40" cy="62"/>
                  </a:xfrm>
                  <a:custGeom>
                    <a:avLst/>
                    <a:gdLst>
                      <a:gd name="T0" fmla="*/ 0 w 616"/>
                      <a:gd name="T1" fmla="*/ 62 h 339"/>
                      <a:gd name="T2" fmla="*/ 20 w 616"/>
                      <a:gd name="T3" fmla="*/ 0 h 339"/>
                      <a:gd name="T4" fmla="*/ 40 w 616"/>
                      <a:gd name="T5" fmla="*/ 61 h 339"/>
                      <a:gd name="T6" fmla="*/ 0 60000 65536"/>
                      <a:gd name="T7" fmla="*/ 0 60000 65536"/>
                      <a:gd name="T8" fmla="*/ 0 60000 65536"/>
                      <a:gd name="T9" fmla="*/ 0 w 616"/>
                      <a:gd name="T10" fmla="*/ 0 h 339"/>
                      <a:gd name="T11" fmla="*/ 616 w 616"/>
                      <a:gd name="T12" fmla="*/ 339 h 339"/>
                    </a:gdLst>
                    <a:ahLst/>
                    <a:cxnLst>
                      <a:cxn ang="T6">
                        <a:pos x="T0" y="T1"/>
                      </a:cxn>
                      <a:cxn ang="T7">
                        <a:pos x="T2" y="T3"/>
                      </a:cxn>
                      <a:cxn ang="T8">
                        <a:pos x="T4" y="T5"/>
                      </a:cxn>
                    </a:cxnLst>
                    <a:rect l="T9" t="T10" r="T11" b="T12"/>
                    <a:pathLst>
                      <a:path w="616" h="339">
                        <a:moveTo>
                          <a:pt x="0" y="339"/>
                        </a:moveTo>
                        <a:cubicBezTo>
                          <a:pt x="52" y="282"/>
                          <a:pt x="210" y="0"/>
                          <a:pt x="313" y="0"/>
                        </a:cubicBezTo>
                        <a:cubicBezTo>
                          <a:pt x="416" y="0"/>
                          <a:pt x="553" y="266"/>
                          <a:pt x="616" y="336"/>
                        </a:cubicBezTo>
                      </a:path>
                    </a:pathLst>
                  </a:cu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1200" name="Freeform 1125"/>
                  <p:cNvSpPr>
                    <a:spLocks noChangeAspect="1"/>
                  </p:cNvSpPr>
                  <p:nvPr/>
                </p:nvSpPr>
                <p:spPr bwMode="auto">
                  <a:xfrm>
                    <a:off x="2490" y="3423"/>
                    <a:ext cx="40" cy="62"/>
                  </a:xfrm>
                  <a:custGeom>
                    <a:avLst/>
                    <a:gdLst>
                      <a:gd name="T0" fmla="*/ 0 w 616"/>
                      <a:gd name="T1" fmla="*/ 62 h 339"/>
                      <a:gd name="T2" fmla="*/ 20 w 616"/>
                      <a:gd name="T3" fmla="*/ 0 h 339"/>
                      <a:gd name="T4" fmla="*/ 40 w 616"/>
                      <a:gd name="T5" fmla="*/ 61 h 339"/>
                      <a:gd name="T6" fmla="*/ 0 60000 65536"/>
                      <a:gd name="T7" fmla="*/ 0 60000 65536"/>
                      <a:gd name="T8" fmla="*/ 0 60000 65536"/>
                      <a:gd name="T9" fmla="*/ 0 w 616"/>
                      <a:gd name="T10" fmla="*/ 0 h 339"/>
                      <a:gd name="T11" fmla="*/ 616 w 616"/>
                      <a:gd name="T12" fmla="*/ 339 h 339"/>
                    </a:gdLst>
                    <a:ahLst/>
                    <a:cxnLst>
                      <a:cxn ang="T6">
                        <a:pos x="T0" y="T1"/>
                      </a:cxn>
                      <a:cxn ang="T7">
                        <a:pos x="T2" y="T3"/>
                      </a:cxn>
                      <a:cxn ang="T8">
                        <a:pos x="T4" y="T5"/>
                      </a:cxn>
                    </a:cxnLst>
                    <a:rect l="T9" t="T10" r="T11" b="T12"/>
                    <a:pathLst>
                      <a:path w="616" h="339">
                        <a:moveTo>
                          <a:pt x="0" y="339"/>
                        </a:moveTo>
                        <a:cubicBezTo>
                          <a:pt x="52" y="282"/>
                          <a:pt x="210" y="0"/>
                          <a:pt x="313" y="0"/>
                        </a:cubicBezTo>
                        <a:cubicBezTo>
                          <a:pt x="416" y="0"/>
                          <a:pt x="553" y="266"/>
                          <a:pt x="616" y="336"/>
                        </a:cubicBezTo>
                      </a:path>
                    </a:pathLst>
                  </a:cu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1201" name="Freeform 1126"/>
                  <p:cNvSpPr>
                    <a:spLocks/>
                  </p:cNvSpPr>
                  <p:nvPr/>
                </p:nvSpPr>
                <p:spPr bwMode="auto">
                  <a:xfrm flipV="1">
                    <a:off x="2535" y="3498"/>
                    <a:ext cx="62" cy="68"/>
                  </a:xfrm>
                  <a:custGeom>
                    <a:avLst/>
                    <a:gdLst>
                      <a:gd name="T0" fmla="*/ 0 w 616"/>
                      <a:gd name="T1" fmla="*/ 68 h 339"/>
                      <a:gd name="T2" fmla="*/ 32 w 616"/>
                      <a:gd name="T3" fmla="*/ 0 h 339"/>
                      <a:gd name="T4" fmla="*/ 62 w 616"/>
                      <a:gd name="T5" fmla="*/ 67 h 339"/>
                      <a:gd name="T6" fmla="*/ 0 60000 65536"/>
                      <a:gd name="T7" fmla="*/ 0 60000 65536"/>
                      <a:gd name="T8" fmla="*/ 0 60000 65536"/>
                      <a:gd name="T9" fmla="*/ 0 w 616"/>
                      <a:gd name="T10" fmla="*/ 0 h 339"/>
                      <a:gd name="T11" fmla="*/ 616 w 616"/>
                      <a:gd name="T12" fmla="*/ 339 h 339"/>
                    </a:gdLst>
                    <a:ahLst/>
                    <a:cxnLst>
                      <a:cxn ang="T6">
                        <a:pos x="T0" y="T1"/>
                      </a:cxn>
                      <a:cxn ang="T7">
                        <a:pos x="T2" y="T3"/>
                      </a:cxn>
                      <a:cxn ang="T8">
                        <a:pos x="T4" y="T5"/>
                      </a:cxn>
                    </a:cxnLst>
                    <a:rect l="T9" t="T10" r="T11" b="T12"/>
                    <a:pathLst>
                      <a:path w="616" h="339">
                        <a:moveTo>
                          <a:pt x="0" y="339"/>
                        </a:moveTo>
                        <a:cubicBezTo>
                          <a:pt x="52" y="282"/>
                          <a:pt x="210" y="0"/>
                          <a:pt x="313" y="0"/>
                        </a:cubicBezTo>
                        <a:cubicBezTo>
                          <a:pt x="416" y="0"/>
                          <a:pt x="553" y="266"/>
                          <a:pt x="616" y="336"/>
                        </a:cubicBezTo>
                      </a:path>
                    </a:pathLst>
                  </a:cu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rot="10800000"/>
                  <a:lstStyle/>
                  <a:p>
                    <a:endParaRPr lang="zh-CN" altLang="en-US">
                      <a:latin typeface="微软雅黑" panose="020B0503020204020204" pitchFamily="34" charset="-122"/>
                      <a:ea typeface="微软雅黑" panose="020B0503020204020204" pitchFamily="34" charset="-122"/>
                    </a:endParaRPr>
                  </a:p>
                </p:txBody>
              </p:sp>
            </p:grpSp>
            <p:grpSp>
              <p:nvGrpSpPr>
                <p:cNvPr id="1167" name="Group 1127"/>
                <p:cNvGrpSpPr>
                  <a:grpSpLocks/>
                </p:cNvGrpSpPr>
                <p:nvPr/>
              </p:nvGrpSpPr>
              <p:grpSpPr bwMode="auto">
                <a:xfrm>
                  <a:off x="2340" y="3393"/>
                  <a:ext cx="467" cy="188"/>
                  <a:chOff x="2340" y="3393"/>
                  <a:chExt cx="467" cy="188"/>
                </a:xfrm>
              </p:grpSpPr>
              <p:grpSp>
                <p:nvGrpSpPr>
                  <p:cNvPr id="1186" name="Group 1128"/>
                  <p:cNvGrpSpPr>
                    <a:grpSpLocks/>
                  </p:cNvGrpSpPr>
                  <p:nvPr/>
                </p:nvGrpSpPr>
                <p:grpSpPr bwMode="auto">
                  <a:xfrm>
                    <a:off x="2340" y="3393"/>
                    <a:ext cx="257" cy="173"/>
                    <a:chOff x="2340" y="3393"/>
                    <a:chExt cx="257" cy="173"/>
                  </a:xfrm>
                </p:grpSpPr>
                <p:sp>
                  <p:nvSpPr>
                    <p:cNvPr id="1192" name="Freeform 1129"/>
                    <p:cNvSpPr>
                      <a:spLocks noChangeAspect="1"/>
                    </p:cNvSpPr>
                    <p:nvPr/>
                  </p:nvSpPr>
                  <p:spPr bwMode="auto">
                    <a:xfrm flipV="1">
                      <a:off x="2340" y="3468"/>
                      <a:ext cx="40" cy="79"/>
                    </a:xfrm>
                    <a:custGeom>
                      <a:avLst/>
                      <a:gdLst>
                        <a:gd name="T0" fmla="*/ 0 w 616"/>
                        <a:gd name="T1" fmla="*/ 79 h 339"/>
                        <a:gd name="T2" fmla="*/ 20 w 616"/>
                        <a:gd name="T3" fmla="*/ 0 h 339"/>
                        <a:gd name="T4" fmla="*/ 40 w 616"/>
                        <a:gd name="T5" fmla="*/ 78 h 339"/>
                        <a:gd name="T6" fmla="*/ 0 60000 65536"/>
                        <a:gd name="T7" fmla="*/ 0 60000 65536"/>
                        <a:gd name="T8" fmla="*/ 0 60000 65536"/>
                        <a:gd name="T9" fmla="*/ 0 w 616"/>
                        <a:gd name="T10" fmla="*/ 0 h 339"/>
                        <a:gd name="T11" fmla="*/ 616 w 616"/>
                        <a:gd name="T12" fmla="*/ 339 h 339"/>
                      </a:gdLst>
                      <a:ahLst/>
                      <a:cxnLst>
                        <a:cxn ang="T6">
                          <a:pos x="T0" y="T1"/>
                        </a:cxn>
                        <a:cxn ang="T7">
                          <a:pos x="T2" y="T3"/>
                        </a:cxn>
                        <a:cxn ang="T8">
                          <a:pos x="T4" y="T5"/>
                        </a:cxn>
                      </a:cxnLst>
                      <a:rect l="T9" t="T10" r="T11" b="T12"/>
                      <a:pathLst>
                        <a:path w="616" h="339">
                          <a:moveTo>
                            <a:pt x="0" y="339"/>
                          </a:moveTo>
                          <a:cubicBezTo>
                            <a:pt x="52" y="282"/>
                            <a:pt x="210" y="0"/>
                            <a:pt x="313" y="0"/>
                          </a:cubicBezTo>
                          <a:cubicBezTo>
                            <a:pt x="416" y="0"/>
                            <a:pt x="553" y="266"/>
                            <a:pt x="616" y="336"/>
                          </a:cubicBezTo>
                        </a:path>
                      </a:pathLst>
                    </a:cu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rot="10800000"/>
                    <a:lstStyle/>
                    <a:p>
                      <a:endParaRPr lang="zh-CN" altLang="en-US">
                        <a:latin typeface="微软雅黑" panose="020B0503020204020204" pitchFamily="34" charset="-122"/>
                        <a:ea typeface="微软雅黑" panose="020B0503020204020204" pitchFamily="34" charset="-122"/>
                      </a:endParaRPr>
                    </a:p>
                  </p:txBody>
                </p:sp>
                <p:sp>
                  <p:nvSpPr>
                    <p:cNvPr id="1193" name="Freeform 1130"/>
                    <p:cNvSpPr>
                      <a:spLocks/>
                    </p:cNvSpPr>
                    <p:nvPr/>
                  </p:nvSpPr>
                  <p:spPr bwMode="auto">
                    <a:xfrm flipV="1">
                      <a:off x="2430" y="3468"/>
                      <a:ext cx="62" cy="68"/>
                    </a:xfrm>
                    <a:custGeom>
                      <a:avLst/>
                      <a:gdLst>
                        <a:gd name="T0" fmla="*/ 0 w 616"/>
                        <a:gd name="T1" fmla="*/ 68 h 339"/>
                        <a:gd name="T2" fmla="*/ 32 w 616"/>
                        <a:gd name="T3" fmla="*/ 0 h 339"/>
                        <a:gd name="T4" fmla="*/ 62 w 616"/>
                        <a:gd name="T5" fmla="*/ 67 h 339"/>
                        <a:gd name="T6" fmla="*/ 0 60000 65536"/>
                        <a:gd name="T7" fmla="*/ 0 60000 65536"/>
                        <a:gd name="T8" fmla="*/ 0 60000 65536"/>
                        <a:gd name="T9" fmla="*/ 0 w 616"/>
                        <a:gd name="T10" fmla="*/ 0 h 339"/>
                        <a:gd name="T11" fmla="*/ 616 w 616"/>
                        <a:gd name="T12" fmla="*/ 339 h 339"/>
                      </a:gdLst>
                      <a:ahLst/>
                      <a:cxnLst>
                        <a:cxn ang="T6">
                          <a:pos x="T0" y="T1"/>
                        </a:cxn>
                        <a:cxn ang="T7">
                          <a:pos x="T2" y="T3"/>
                        </a:cxn>
                        <a:cxn ang="T8">
                          <a:pos x="T4" y="T5"/>
                        </a:cxn>
                      </a:cxnLst>
                      <a:rect l="T9" t="T10" r="T11" b="T12"/>
                      <a:pathLst>
                        <a:path w="616" h="339">
                          <a:moveTo>
                            <a:pt x="0" y="339"/>
                          </a:moveTo>
                          <a:cubicBezTo>
                            <a:pt x="52" y="282"/>
                            <a:pt x="210" y="0"/>
                            <a:pt x="313" y="0"/>
                          </a:cubicBezTo>
                          <a:cubicBezTo>
                            <a:pt x="416" y="0"/>
                            <a:pt x="553" y="266"/>
                            <a:pt x="616" y="336"/>
                          </a:cubicBezTo>
                        </a:path>
                      </a:pathLst>
                    </a:cu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rot="10800000"/>
                    <a:lstStyle/>
                    <a:p>
                      <a:endParaRPr lang="zh-CN" altLang="en-US">
                        <a:latin typeface="微软雅黑" panose="020B0503020204020204" pitchFamily="34" charset="-122"/>
                        <a:ea typeface="微软雅黑" panose="020B0503020204020204" pitchFamily="34" charset="-122"/>
                      </a:endParaRPr>
                    </a:p>
                  </p:txBody>
                </p:sp>
                <p:sp>
                  <p:nvSpPr>
                    <p:cNvPr id="1194" name="Freeform 1131"/>
                    <p:cNvSpPr>
                      <a:spLocks noChangeAspect="1"/>
                    </p:cNvSpPr>
                    <p:nvPr/>
                  </p:nvSpPr>
                  <p:spPr bwMode="auto">
                    <a:xfrm>
                      <a:off x="2385" y="3393"/>
                      <a:ext cx="40" cy="62"/>
                    </a:xfrm>
                    <a:custGeom>
                      <a:avLst/>
                      <a:gdLst>
                        <a:gd name="T0" fmla="*/ 0 w 616"/>
                        <a:gd name="T1" fmla="*/ 62 h 339"/>
                        <a:gd name="T2" fmla="*/ 20 w 616"/>
                        <a:gd name="T3" fmla="*/ 0 h 339"/>
                        <a:gd name="T4" fmla="*/ 40 w 616"/>
                        <a:gd name="T5" fmla="*/ 61 h 339"/>
                        <a:gd name="T6" fmla="*/ 0 60000 65536"/>
                        <a:gd name="T7" fmla="*/ 0 60000 65536"/>
                        <a:gd name="T8" fmla="*/ 0 60000 65536"/>
                        <a:gd name="T9" fmla="*/ 0 w 616"/>
                        <a:gd name="T10" fmla="*/ 0 h 339"/>
                        <a:gd name="T11" fmla="*/ 616 w 616"/>
                        <a:gd name="T12" fmla="*/ 339 h 339"/>
                      </a:gdLst>
                      <a:ahLst/>
                      <a:cxnLst>
                        <a:cxn ang="T6">
                          <a:pos x="T0" y="T1"/>
                        </a:cxn>
                        <a:cxn ang="T7">
                          <a:pos x="T2" y="T3"/>
                        </a:cxn>
                        <a:cxn ang="T8">
                          <a:pos x="T4" y="T5"/>
                        </a:cxn>
                      </a:cxnLst>
                      <a:rect l="T9" t="T10" r="T11" b="T12"/>
                      <a:pathLst>
                        <a:path w="616" h="339">
                          <a:moveTo>
                            <a:pt x="0" y="339"/>
                          </a:moveTo>
                          <a:cubicBezTo>
                            <a:pt x="52" y="282"/>
                            <a:pt x="210" y="0"/>
                            <a:pt x="313" y="0"/>
                          </a:cubicBezTo>
                          <a:cubicBezTo>
                            <a:pt x="416" y="0"/>
                            <a:pt x="553" y="266"/>
                            <a:pt x="616" y="336"/>
                          </a:cubicBezTo>
                        </a:path>
                      </a:pathLst>
                    </a:cu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1195" name="Freeform 1132"/>
                    <p:cNvSpPr>
                      <a:spLocks noChangeAspect="1"/>
                    </p:cNvSpPr>
                    <p:nvPr/>
                  </p:nvSpPr>
                  <p:spPr bwMode="auto">
                    <a:xfrm>
                      <a:off x="2490" y="3423"/>
                      <a:ext cx="40" cy="62"/>
                    </a:xfrm>
                    <a:custGeom>
                      <a:avLst/>
                      <a:gdLst>
                        <a:gd name="T0" fmla="*/ 0 w 616"/>
                        <a:gd name="T1" fmla="*/ 62 h 339"/>
                        <a:gd name="T2" fmla="*/ 20 w 616"/>
                        <a:gd name="T3" fmla="*/ 0 h 339"/>
                        <a:gd name="T4" fmla="*/ 40 w 616"/>
                        <a:gd name="T5" fmla="*/ 61 h 339"/>
                        <a:gd name="T6" fmla="*/ 0 60000 65536"/>
                        <a:gd name="T7" fmla="*/ 0 60000 65536"/>
                        <a:gd name="T8" fmla="*/ 0 60000 65536"/>
                        <a:gd name="T9" fmla="*/ 0 w 616"/>
                        <a:gd name="T10" fmla="*/ 0 h 339"/>
                        <a:gd name="T11" fmla="*/ 616 w 616"/>
                        <a:gd name="T12" fmla="*/ 339 h 339"/>
                      </a:gdLst>
                      <a:ahLst/>
                      <a:cxnLst>
                        <a:cxn ang="T6">
                          <a:pos x="T0" y="T1"/>
                        </a:cxn>
                        <a:cxn ang="T7">
                          <a:pos x="T2" y="T3"/>
                        </a:cxn>
                        <a:cxn ang="T8">
                          <a:pos x="T4" y="T5"/>
                        </a:cxn>
                      </a:cxnLst>
                      <a:rect l="T9" t="T10" r="T11" b="T12"/>
                      <a:pathLst>
                        <a:path w="616" h="339">
                          <a:moveTo>
                            <a:pt x="0" y="339"/>
                          </a:moveTo>
                          <a:cubicBezTo>
                            <a:pt x="52" y="282"/>
                            <a:pt x="210" y="0"/>
                            <a:pt x="313" y="0"/>
                          </a:cubicBezTo>
                          <a:cubicBezTo>
                            <a:pt x="416" y="0"/>
                            <a:pt x="553" y="266"/>
                            <a:pt x="616" y="336"/>
                          </a:cubicBezTo>
                        </a:path>
                      </a:pathLst>
                    </a:cu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1196" name="Freeform 1133"/>
                    <p:cNvSpPr>
                      <a:spLocks/>
                    </p:cNvSpPr>
                    <p:nvPr/>
                  </p:nvSpPr>
                  <p:spPr bwMode="auto">
                    <a:xfrm flipV="1">
                      <a:off x="2535" y="3498"/>
                      <a:ext cx="62" cy="68"/>
                    </a:xfrm>
                    <a:custGeom>
                      <a:avLst/>
                      <a:gdLst>
                        <a:gd name="T0" fmla="*/ 0 w 616"/>
                        <a:gd name="T1" fmla="*/ 68 h 339"/>
                        <a:gd name="T2" fmla="*/ 32 w 616"/>
                        <a:gd name="T3" fmla="*/ 0 h 339"/>
                        <a:gd name="T4" fmla="*/ 62 w 616"/>
                        <a:gd name="T5" fmla="*/ 67 h 339"/>
                        <a:gd name="T6" fmla="*/ 0 60000 65536"/>
                        <a:gd name="T7" fmla="*/ 0 60000 65536"/>
                        <a:gd name="T8" fmla="*/ 0 60000 65536"/>
                        <a:gd name="T9" fmla="*/ 0 w 616"/>
                        <a:gd name="T10" fmla="*/ 0 h 339"/>
                        <a:gd name="T11" fmla="*/ 616 w 616"/>
                        <a:gd name="T12" fmla="*/ 339 h 339"/>
                      </a:gdLst>
                      <a:ahLst/>
                      <a:cxnLst>
                        <a:cxn ang="T6">
                          <a:pos x="T0" y="T1"/>
                        </a:cxn>
                        <a:cxn ang="T7">
                          <a:pos x="T2" y="T3"/>
                        </a:cxn>
                        <a:cxn ang="T8">
                          <a:pos x="T4" y="T5"/>
                        </a:cxn>
                      </a:cxnLst>
                      <a:rect l="T9" t="T10" r="T11" b="T12"/>
                      <a:pathLst>
                        <a:path w="616" h="339">
                          <a:moveTo>
                            <a:pt x="0" y="339"/>
                          </a:moveTo>
                          <a:cubicBezTo>
                            <a:pt x="52" y="282"/>
                            <a:pt x="210" y="0"/>
                            <a:pt x="313" y="0"/>
                          </a:cubicBezTo>
                          <a:cubicBezTo>
                            <a:pt x="416" y="0"/>
                            <a:pt x="553" y="266"/>
                            <a:pt x="616" y="336"/>
                          </a:cubicBezTo>
                        </a:path>
                      </a:pathLst>
                    </a:cu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rot="10800000"/>
                    <a:lstStyle/>
                    <a:p>
                      <a:endParaRPr lang="zh-CN" altLang="en-US">
                        <a:latin typeface="微软雅黑" panose="020B0503020204020204" pitchFamily="34" charset="-122"/>
                        <a:ea typeface="微软雅黑" panose="020B0503020204020204" pitchFamily="34" charset="-122"/>
                      </a:endParaRPr>
                    </a:p>
                  </p:txBody>
                </p:sp>
              </p:grpSp>
              <p:grpSp>
                <p:nvGrpSpPr>
                  <p:cNvPr id="1187" name="Group 1134"/>
                  <p:cNvGrpSpPr>
                    <a:grpSpLocks/>
                  </p:cNvGrpSpPr>
                  <p:nvPr/>
                </p:nvGrpSpPr>
                <p:grpSpPr bwMode="auto">
                  <a:xfrm rot="-715361">
                    <a:off x="2595" y="3408"/>
                    <a:ext cx="212" cy="173"/>
                    <a:chOff x="2865" y="3873"/>
                    <a:chExt cx="212" cy="173"/>
                  </a:xfrm>
                </p:grpSpPr>
                <p:sp>
                  <p:nvSpPr>
                    <p:cNvPr id="1188" name="Freeform 1135"/>
                    <p:cNvSpPr>
                      <a:spLocks/>
                    </p:cNvSpPr>
                    <p:nvPr/>
                  </p:nvSpPr>
                  <p:spPr bwMode="auto">
                    <a:xfrm flipV="1">
                      <a:off x="2910" y="3948"/>
                      <a:ext cx="62" cy="68"/>
                    </a:xfrm>
                    <a:custGeom>
                      <a:avLst/>
                      <a:gdLst>
                        <a:gd name="T0" fmla="*/ 0 w 616"/>
                        <a:gd name="T1" fmla="*/ 68 h 339"/>
                        <a:gd name="T2" fmla="*/ 32 w 616"/>
                        <a:gd name="T3" fmla="*/ 0 h 339"/>
                        <a:gd name="T4" fmla="*/ 62 w 616"/>
                        <a:gd name="T5" fmla="*/ 67 h 339"/>
                        <a:gd name="T6" fmla="*/ 0 60000 65536"/>
                        <a:gd name="T7" fmla="*/ 0 60000 65536"/>
                        <a:gd name="T8" fmla="*/ 0 60000 65536"/>
                        <a:gd name="T9" fmla="*/ 0 w 616"/>
                        <a:gd name="T10" fmla="*/ 0 h 339"/>
                        <a:gd name="T11" fmla="*/ 616 w 616"/>
                        <a:gd name="T12" fmla="*/ 339 h 339"/>
                      </a:gdLst>
                      <a:ahLst/>
                      <a:cxnLst>
                        <a:cxn ang="T6">
                          <a:pos x="T0" y="T1"/>
                        </a:cxn>
                        <a:cxn ang="T7">
                          <a:pos x="T2" y="T3"/>
                        </a:cxn>
                        <a:cxn ang="T8">
                          <a:pos x="T4" y="T5"/>
                        </a:cxn>
                      </a:cxnLst>
                      <a:rect l="T9" t="T10" r="T11" b="T12"/>
                      <a:pathLst>
                        <a:path w="616" h="339">
                          <a:moveTo>
                            <a:pt x="0" y="339"/>
                          </a:moveTo>
                          <a:cubicBezTo>
                            <a:pt x="52" y="282"/>
                            <a:pt x="210" y="0"/>
                            <a:pt x="313" y="0"/>
                          </a:cubicBezTo>
                          <a:cubicBezTo>
                            <a:pt x="416" y="0"/>
                            <a:pt x="553" y="266"/>
                            <a:pt x="616" y="336"/>
                          </a:cubicBezTo>
                        </a:path>
                      </a:pathLst>
                    </a:cu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rot="10800000"/>
                    <a:lstStyle/>
                    <a:p>
                      <a:endParaRPr lang="zh-CN" altLang="en-US">
                        <a:latin typeface="微软雅黑" panose="020B0503020204020204" pitchFamily="34" charset="-122"/>
                        <a:ea typeface="微软雅黑" panose="020B0503020204020204" pitchFamily="34" charset="-122"/>
                      </a:endParaRPr>
                    </a:p>
                  </p:txBody>
                </p:sp>
                <p:sp>
                  <p:nvSpPr>
                    <p:cNvPr id="1189" name="Freeform 1136"/>
                    <p:cNvSpPr>
                      <a:spLocks noChangeAspect="1"/>
                    </p:cNvSpPr>
                    <p:nvPr/>
                  </p:nvSpPr>
                  <p:spPr bwMode="auto">
                    <a:xfrm>
                      <a:off x="2865" y="3873"/>
                      <a:ext cx="40" cy="62"/>
                    </a:xfrm>
                    <a:custGeom>
                      <a:avLst/>
                      <a:gdLst>
                        <a:gd name="T0" fmla="*/ 0 w 616"/>
                        <a:gd name="T1" fmla="*/ 62 h 339"/>
                        <a:gd name="T2" fmla="*/ 20 w 616"/>
                        <a:gd name="T3" fmla="*/ 0 h 339"/>
                        <a:gd name="T4" fmla="*/ 40 w 616"/>
                        <a:gd name="T5" fmla="*/ 61 h 339"/>
                        <a:gd name="T6" fmla="*/ 0 60000 65536"/>
                        <a:gd name="T7" fmla="*/ 0 60000 65536"/>
                        <a:gd name="T8" fmla="*/ 0 60000 65536"/>
                        <a:gd name="T9" fmla="*/ 0 w 616"/>
                        <a:gd name="T10" fmla="*/ 0 h 339"/>
                        <a:gd name="T11" fmla="*/ 616 w 616"/>
                        <a:gd name="T12" fmla="*/ 339 h 339"/>
                      </a:gdLst>
                      <a:ahLst/>
                      <a:cxnLst>
                        <a:cxn ang="T6">
                          <a:pos x="T0" y="T1"/>
                        </a:cxn>
                        <a:cxn ang="T7">
                          <a:pos x="T2" y="T3"/>
                        </a:cxn>
                        <a:cxn ang="T8">
                          <a:pos x="T4" y="T5"/>
                        </a:cxn>
                      </a:cxnLst>
                      <a:rect l="T9" t="T10" r="T11" b="T12"/>
                      <a:pathLst>
                        <a:path w="616" h="339">
                          <a:moveTo>
                            <a:pt x="0" y="339"/>
                          </a:moveTo>
                          <a:cubicBezTo>
                            <a:pt x="52" y="282"/>
                            <a:pt x="210" y="0"/>
                            <a:pt x="313" y="0"/>
                          </a:cubicBezTo>
                          <a:cubicBezTo>
                            <a:pt x="416" y="0"/>
                            <a:pt x="553" y="266"/>
                            <a:pt x="616" y="336"/>
                          </a:cubicBezTo>
                        </a:path>
                      </a:pathLst>
                    </a:cu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1190" name="Freeform 1137"/>
                    <p:cNvSpPr>
                      <a:spLocks noChangeAspect="1"/>
                    </p:cNvSpPr>
                    <p:nvPr/>
                  </p:nvSpPr>
                  <p:spPr bwMode="auto">
                    <a:xfrm>
                      <a:off x="2970" y="3903"/>
                      <a:ext cx="40" cy="62"/>
                    </a:xfrm>
                    <a:custGeom>
                      <a:avLst/>
                      <a:gdLst>
                        <a:gd name="T0" fmla="*/ 0 w 616"/>
                        <a:gd name="T1" fmla="*/ 62 h 339"/>
                        <a:gd name="T2" fmla="*/ 20 w 616"/>
                        <a:gd name="T3" fmla="*/ 0 h 339"/>
                        <a:gd name="T4" fmla="*/ 40 w 616"/>
                        <a:gd name="T5" fmla="*/ 61 h 339"/>
                        <a:gd name="T6" fmla="*/ 0 60000 65536"/>
                        <a:gd name="T7" fmla="*/ 0 60000 65536"/>
                        <a:gd name="T8" fmla="*/ 0 60000 65536"/>
                        <a:gd name="T9" fmla="*/ 0 w 616"/>
                        <a:gd name="T10" fmla="*/ 0 h 339"/>
                        <a:gd name="T11" fmla="*/ 616 w 616"/>
                        <a:gd name="T12" fmla="*/ 339 h 339"/>
                      </a:gdLst>
                      <a:ahLst/>
                      <a:cxnLst>
                        <a:cxn ang="T6">
                          <a:pos x="T0" y="T1"/>
                        </a:cxn>
                        <a:cxn ang="T7">
                          <a:pos x="T2" y="T3"/>
                        </a:cxn>
                        <a:cxn ang="T8">
                          <a:pos x="T4" y="T5"/>
                        </a:cxn>
                      </a:cxnLst>
                      <a:rect l="T9" t="T10" r="T11" b="T12"/>
                      <a:pathLst>
                        <a:path w="616" h="339">
                          <a:moveTo>
                            <a:pt x="0" y="339"/>
                          </a:moveTo>
                          <a:cubicBezTo>
                            <a:pt x="52" y="282"/>
                            <a:pt x="210" y="0"/>
                            <a:pt x="313" y="0"/>
                          </a:cubicBezTo>
                          <a:cubicBezTo>
                            <a:pt x="416" y="0"/>
                            <a:pt x="553" y="266"/>
                            <a:pt x="616" y="336"/>
                          </a:cubicBezTo>
                        </a:path>
                      </a:pathLst>
                    </a:cu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1191" name="Freeform 1138"/>
                    <p:cNvSpPr>
                      <a:spLocks/>
                    </p:cNvSpPr>
                    <p:nvPr/>
                  </p:nvSpPr>
                  <p:spPr bwMode="auto">
                    <a:xfrm flipV="1">
                      <a:off x="3015" y="3978"/>
                      <a:ext cx="62" cy="68"/>
                    </a:xfrm>
                    <a:custGeom>
                      <a:avLst/>
                      <a:gdLst>
                        <a:gd name="T0" fmla="*/ 0 w 616"/>
                        <a:gd name="T1" fmla="*/ 68 h 339"/>
                        <a:gd name="T2" fmla="*/ 32 w 616"/>
                        <a:gd name="T3" fmla="*/ 0 h 339"/>
                        <a:gd name="T4" fmla="*/ 62 w 616"/>
                        <a:gd name="T5" fmla="*/ 67 h 339"/>
                        <a:gd name="T6" fmla="*/ 0 60000 65536"/>
                        <a:gd name="T7" fmla="*/ 0 60000 65536"/>
                        <a:gd name="T8" fmla="*/ 0 60000 65536"/>
                        <a:gd name="T9" fmla="*/ 0 w 616"/>
                        <a:gd name="T10" fmla="*/ 0 h 339"/>
                        <a:gd name="T11" fmla="*/ 616 w 616"/>
                        <a:gd name="T12" fmla="*/ 339 h 339"/>
                      </a:gdLst>
                      <a:ahLst/>
                      <a:cxnLst>
                        <a:cxn ang="T6">
                          <a:pos x="T0" y="T1"/>
                        </a:cxn>
                        <a:cxn ang="T7">
                          <a:pos x="T2" y="T3"/>
                        </a:cxn>
                        <a:cxn ang="T8">
                          <a:pos x="T4" y="T5"/>
                        </a:cxn>
                      </a:cxnLst>
                      <a:rect l="T9" t="T10" r="T11" b="T12"/>
                      <a:pathLst>
                        <a:path w="616" h="339">
                          <a:moveTo>
                            <a:pt x="0" y="339"/>
                          </a:moveTo>
                          <a:cubicBezTo>
                            <a:pt x="52" y="282"/>
                            <a:pt x="210" y="0"/>
                            <a:pt x="313" y="0"/>
                          </a:cubicBezTo>
                          <a:cubicBezTo>
                            <a:pt x="416" y="0"/>
                            <a:pt x="553" y="266"/>
                            <a:pt x="616" y="336"/>
                          </a:cubicBezTo>
                        </a:path>
                      </a:pathLst>
                    </a:cu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rot="10800000"/>
                    <a:lstStyle/>
                    <a:p>
                      <a:endParaRPr lang="zh-CN" altLang="en-US">
                        <a:latin typeface="微软雅黑" panose="020B0503020204020204" pitchFamily="34" charset="-122"/>
                        <a:ea typeface="微软雅黑" panose="020B0503020204020204" pitchFamily="34" charset="-122"/>
                      </a:endParaRPr>
                    </a:p>
                  </p:txBody>
                </p:sp>
              </p:grpSp>
            </p:grpSp>
            <p:grpSp>
              <p:nvGrpSpPr>
                <p:cNvPr id="1168" name="Group 1139"/>
                <p:cNvGrpSpPr>
                  <a:grpSpLocks/>
                </p:cNvGrpSpPr>
                <p:nvPr/>
              </p:nvGrpSpPr>
              <p:grpSpPr bwMode="auto">
                <a:xfrm>
                  <a:off x="3555" y="3447"/>
                  <a:ext cx="257" cy="173"/>
                  <a:chOff x="2340" y="3393"/>
                  <a:chExt cx="257" cy="173"/>
                </a:xfrm>
              </p:grpSpPr>
              <p:sp>
                <p:nvSpPr>
                  <p:cNvPr id="1181" name="Freeform 1140"/>
                  <p:cNvSpPr>
                    <a:spLocks noChangeAspect="1"/>
                  </p:cNvSpPr>
                  <p:nvPr/>
                </p:nvSpPr>
                <p:spPr bwMode="auto">
                  <a:xfrm flipV="1">
                    <a:off x="2340" y="3468"/>
                    <a:ext cx="40" cy="79"/>
                  </a:xfrm>
                  <a:custGeom>
                    <a:avLst/>
                    <a:gdLst>
                      <a:gd name="T0" fmla="*/ 0 w 616"/>
                      <a:gd name="T1" fmla="*/ 79 h 339"/>
                      <a:gd name="T2" fmla="*/ 20 w 616"/>
                      <a:gd name="T3" fmla="*/ 0 h 339"/>
                      <a:gd name="T4" fmla="*/ 40 w 616"/>
                      <a:gd name="T5" fmla="*/ 78 h 339"/>
                      <a:gd name="T6" fmla="*/ 0 60000 65536"/>
                      <a:gd name="T7" fmla="*/ 0 60000 65536"/>
                      <a:gd name="T8" fmla="*/ 0 60000 65536"/>
                      <a:gd name="T9" fmla="*/ 0 w 616"/>
                      <a:gd name="T10" fmla="*/ 0 h 339"/>
                      <a:gd name="T11" fmla="*/ 616 w 616"/>
                      <a:gd name="T12" fmla="*/ 339 h 339"/>
                    </a:gdLst>
                    <a:ahLst/>
                    <a:cxnLst>
                      <a:cxn ang="T6">
                        <a:pos x="T0" y="T1"/>
                      </a:cxn>
                      <a:cxn ang="T7">
                        <a:pos x="T2" y="T3"/>
                      </a:cxn>
                      <a:cxn ang="T8">
                        <a:pos x="T4" y="T5"/>
                      </a:cxn>
                    </a:cxnLst>
                    <a:rect l="T9" t="T10" r="T11" b="T12"/>
                    <a:pathLst>
                      <a:path w="616" h="339">
                        <a:moveTo>
                          <a:pt x="0" y="339"/>
                        </a:moveTo>
                        <a:cubicBezTo>
                          <a:pt x="52" y="282"/>
                          <a:pt x="210" y="0"/>
                          <a:pt x="313" y="0"/>
                        </a:cubicBezTo>
                        <a:cubicBezTo>
                          <a:pt x="416" y="0"/>
                          <a:pt x="553" y="266"/>
                          <a:pt x="616" y="336"/>
                        </a:cubicBezTo>
                      </a:path>
                    </a:pathLst>
                  </a:cu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rot="10800000"/>
                  <a:lstStyle/>
                  <a:p>
                    <a:endParaRPr lang="zh-CN" altLang="en-US">
                      <a:latin typeface="微软雅黑" panose="020B0503020204020204" pitchFamily="34" charset="-122"/>
                      <a:ea typeface="微软雅黑" panose="020B0503020204020204" pitchFamily="34" charset="-122"/>
                    </a:endParaRPr>
                  </a:p>
                </p:txBody>
              </p:sp>
              <p:sp>
                <p:nvSpPr>
                  <p:cNvPr id="1182" name="Freeform 1141"/>
                  <p:cNvSpPr>
                    <a:spLocks/>
                  </p:cNvSpPr>
                  <p:nvPr/>
                </p:nvSpPr>
                <p:spPr bwMode="auto">
                  <a:xfrm flipV="1">
                    <a:off x="2430" y="3468"/>
                    <a:ext cx="62" cy="68"/>
                  </a:xfrm>
                  <a:custGeom>
                    <a:avLst/>
                    <a:gdLst>
                      <a:gd name="T0" fmla="*/ 0 w 616"/>
                      <a:gd name="T1" fmla="*/ 68 h 339"/>
                      <a:gd name="T2" fmla="*/ 32 w 616"/>
                      <a:gd name="T3" fmla="*/ 0 h 339"/>
                      <a:gd name="T4" fmla="*/ 62 w 616"/>
                      <a:gd name="T5" fmla="*/ 67 h 339"/>
                      <a:gd name="T6" fmla="*/ 0 60000 65536"/>
                      <a:gd name="T7" fmla="*/ 0 60000 65536"/>
                      <a:gd name="T8" fmla="*/ 0 60000 65536"/>
                      <a:gd name="T9" fmla="*/ 0 w 616"/>
                      <a:gd name="T10" fmla="*/ 0 h 339"/>
                      <a:gd name="T11" fmla="*/ 616 w 616"/>
                      <a:gd name="T12" fmla="*/ 339 h 339"/>
                    </a:gdLst>
                    <a:ahLst/>
                    <a:cxnLst>
                      <a:cxn ang="T6">
                        <a:pos x="T0" y="T1"/>
                      </a:cxn>
                      <a:cxn ang="T7">
                        <a:pos x="T2" y="T3"/>
                      </a:cxn>
                      <a:cxn ang="T8">
                        <a:pos x="T4" y="T5"/>
                      </a:cxn>
                    </a:cxnLst>
                    <a:rect l="T9" t="T10" r="T11" b="T12"/>
                    <a:pathLst>
                      <a:path w="616" h="339">
                        <a:moveTo>
                          <a:pt x="0" y="339"/>
                        </a:moveTo>
                        <a:cubicBezTo>
                          <a:pt x="52" y="282"/>
                          <a:pt x="210" y="0"/>
                          <a:pt x="313" y="0"/>
                        </a:cubicBezTo>
                        <a:cubicBezTo>
                          <a:pt x="416" y="0"/>
                          <a:pt x="553" y="266"/>
                          <a:pt x="616" y="336"/>
                        </a:cubicBezTo>
                      </a:path>
                    </a:pathLst>
                  </a:cu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rot="10800000"/>
                  <a:lstStyle/>
                  <a:p>
                    <a:endParaRPr lang="zh-CN" altLang="en-US">
                      <a:latin typeface="微软雅黑" panose="020B0503020204020204" pitchFamily="34" charset="-122"/>
                      <a:ea typeface="微软雅黑" panose="020B0503020204020204" pitchFamily="34" charset="-122"/>
                    </a:endParaRPr>
                  </a:p>
                </p:txBody>
              </p:sp>
              <p:sp>
                <p:nvSpPr>
                  <p:cNvPr id="1183" name="Freeform 1142"/>
                  <p:cNvSpPr>
                    <a:spLocks noChangeAspect="1"/>
                  </p:cNvSpPr>
                  <p:nvPr/>
                </p:nvSpPr>
                <p:spPr bwMode="auto">
                  <a:xfrm>
                    <a:off x="2385" y="3393"/>
                    <a:ext cx="40" cy="62"/>
                  </a:xfrm>
                  <a:custGeom>
                    <a:avLst/>
                    <a:gdLst>
                      <a:gd name="T0" fmla="*/ 0 w 616"/>
                      <a:gd name="T1" fmla="*/ 62 h 339"/>
                      <a:gd name="T2" fmla="*/ 20 w 616"/>
                      <a:gd name="T3" fmla="*/ 0 h 339"/>
                      <a:gd name="T4" fmla="*/ 40 w 616"/>
                      <a:gd name="T5" fmla="*/ 61 h 339"/>
                      <a:gd name="T6" fmla="*/ 0 60000 65536"/>
                      <a:gd name="T7" fmla="*/ 0 60000 65536"/>
                      <a:gd name="T8" fmla="*/ 0 60000 65536"/>
                      <a:gd name="T9" fmla="*/ 0 w 616"/>
                      <a:gd name="T10" fmla="*/ 0 h 339"/>
                      <a:gd name="T11" fmla="*/ 616 w 616"/>
                      <a:gd name="T12" fmla="*/ 339 h 339"/>
                    </a:gdLst>
                    <a:ahLst/>
                    <a:cxnLst>
                      <a:cxn ang="T6">
                        <a:pos x="T0" y="T1"/>
                      </a:cxn>
                      <a:cxn ang="T7">
                        <a:pos x="T2" y="T3"/>
                      </a:cxn>
                      <a:cxn ang="T8">
                        <a:pos x="T4" y="T5"/>
                      </a:cxn>
                    </a:cxnLst>
                    <a:rect l="T9" t="T10" r="T11" b="T12"/>
                    <a:pathLst>
                      <a:path w="616" h="339">
                        <a:moveTo>
                          <a:pt x="0" y="339"/>
                        </a:moveTo>
                        <a:cubicBezTo>
                          <a:pt x="52" y="282"/>
                          <a:pt x="210" y="0"/>
                          <a:pt x="313" y="0"/>
                        </a:cubicBezTo>
                        <a:cubicBezTo>
                          <a:pt x="416" y="0"/>
                          <a:pt x="553" y="266"/>
                          <a:pt x="616" y="336"/>
                        </a:cubicBezTo>
                      </a:path>
                    </a:pathLst>
                  </a:cu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1184" name="Freeform 1143"/>
                  <p:cNvSpPr>
                    <a:spLocks noChangeAspect="1"/>
                  </p:cNvSpPr>
                  <p:nvPr/>
                </p:nvSpPr>
                <p:spPr bwMode="auto">
                  <a:xfrm>
                    <a:off x="2490" y="3423"/>
                    <a:ext cx="40" cy="62"/>
                  </a:xfrm>
                  <a:custGeom>
                    <a:avLst/>
                    <a:gdLst>
                      <a:gd name="T0" fmla="*/ 0 w 616"/>
                      <a:gd name="T1" fmla="*/ 62 h 339"/>
                      <a:gd name="T2" fmla="*/ 20 w 616"/>
                      <a:gd name="T3" fmla="*/ 0 h 339"/>
                      <a:gd name="T4" fmla="*/ 40 w 616"/>
                      <a:gd name="T5" fmla="*/ 61 h 339"/>
                      <a:gd name="T6" fmla="*/ 0 60000 65536"/>
                      <a:gd name="T7" fmla="*/ 0 60000 65536"/>
                      <a:gd name="T8" fmla="*/ 0 60000 65536"/>
                      <a:gd name="T9" fmla="*/ 0 w 616"/>
                      <a:gd name="T10" fmla="*/ 0 h 339"/>
                      <a:gd name="T11" fmla="*/ 616 w 616"/>
                      <a:gd name="T12" fmla="*/ 339 h 339"/>
                    </a:gdLst>
                    <a:ahLst/>
                    <a:cxnLst>
                      <a:cxn ang="T6">
                        <a:pos x="T0" y="T1"/>
                      </a:cxn>
                      <a:cxn ang="T7">
                        <a:pos x="T2" y="T3"/>
                      </a:cxn>
                      <a:cxn ang="T8">
                        <a:pos x="T4" y="T5"/>
                      </a:cxn>
                    </a:cxnLst>
                    <a:rect l="T9" t="T10" r="T11" b="T12"/>
                    <a:pathLst>
                      <a:path w="616" h="339">
                        <a:moveTo>
                          <a:pt x="0" y="339"/>
                        </a:moveTo>
                        <a:cubicBezTo>
                          <a:pt x="52" y="282"/>
                          <a:pt x="210" y="0"/>
                          <a:pt x="313" y="0"/>
                        </a:cubicBezTo>
                        <a:cubicBezTo>
                          <a:pt x="416" y="0"/>
                          <a:pt x="553" y="266"/>
                          <a:pt x="616" y="336"/>
                        </a:cubicBezTo>
                      </a:path>
                    </a:pathLst>
                  </a:cu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1185" name="Freeform 1144"/>
                  <p:cNvSpPr>
                    <a:spLocks/>
                  </p:cNvSpPr>
                  <p:nvPr/>
                </p:nvSpPr>
                <p:spPr bwMode="auto">
                  <a:xfrm flipV="1">
                    <a:off x="2535" y="3498"/>
                    <a:ext cx="62" cy="68"/>
                  </a:xfrm>
                  <a:custGeom>
                    <a:avLst/>
                    <a:gdLst>
                      <a:gd name="T0" fmla="*/ 0 w 616"/>
                      <a:gd name="T1" fmla="*/ 68 h 339"/>
                      <a:gd name="T2" fmla="*/ 32 w 616"/>
                      <a:gd name="T3" fmla="*/ 0 h 339"/>
                      <a:gd name="T4" fmla="*/ 62 w 616"/>
                      <a:gd name="T5" fmla="*/ 67 h 339"/>
                      <a:gd name="T6" fmla="*/ 0 60000 65536"/>
                      <a:gd name="T7" fmla="*/ 0 60000 65536"/>
                      <a:gd name="T8" fmla="*/ 0 60000 65536"/>
                      <a:gd name="T9" fmla="*/ 0 w 616"/>
                      <a:gd name="T10" fmla="*/ 0 h 339"/>
                      <a:gd name="T11" fmla="*/ 616 w 616"/>
                      <a:gd name="T12" fmla="*/ 339 h 339"/>
                    </a:gdLst>
                    <a:ahLst/>
                    <a:cxnLst>
                      <a:cxn ang="T6">
                        <a:pos x="T0" y="T1"/>
                      </a:cxn>
                      <a:cxn ang="T7">
                        <a:pos x="T2" y="T3"/>
                      </a:cxn>
                      <a:cxn ang="T8">
                        <a:pos x="T4" y="T5"/>
                      </a:cxn>
                    </a:cxnLst>
                    <a:rect l="T9" t="T10" r="T11" b="T12"/>
                    <a:pathLst>
                      <a:path w="616" h="339">
                        <a:moveTo>
                          <a:pt x="0" y="339"/>
                        </a:moveTo>
                        <a:cubicBezTo>
                          <a:pt x="52" y="282"/>
                          <a:pt x="210" y="0"/>
                          <a:pt x="313" y="0"/>
                        </a:cubicBezTo>
                        <a:cubicBezTo>
                          <a:pt x="416" y="0"/>
                          <a:pt x="553" y="266"/>
                          <a:pt x="616" y="336"/>
                        </a:cubicBezTo>
                      </a:path>
                    </a:pathLst>
                  </a:cu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rot="10800000"/>
                  <a:lstStyle/>
                  <a:p>
                    <a:endParaRPr lang="zh-CN" altLang="en-US">
                      <a:latin typeface="微软雅黑" panose="020B0503020204020204" pitchFamily="34" charset="-122"/>
                      <a:ea typeface="微软雅黑" panose="020B0503020204020204" pitchFamily="34" charset="-122"/>
                    </a:endParaRPr>
                  </a:p>
                </p:txBody>
              </p:sp>
            </p:grpSp>
            <p:grpSp>
              <p:nvGrpSpPr>
                <p:cNvPr id="1169" name="Group 1145"/>
                <p:cNvGrpSpPr>
                  <a:grpSpLocks noChangeAspect="1"/>
                </p:cNvGrpSpPr>
                <p:nvPr/>
              </p:nvGrpSpPr>
              <p:grpSpPr bwMode="auto">
                <a:xfrm rot="464162" flipV="1">
                  <a:off x="2802" y="3415"/>
                  <a:ext cx="499" cy="175"/>
                  <a:chOff x="2340" y="3393"/>
                  <a:chExt cx="467" cy="188"/>
                </a:xfrm>
              </p:grpSpPr>
              <p:grpSp>
                <p:nvGrpSpPr>
                  <p:cNvPr id="1170" name="Group 1146"/>
                  <p:cNvGrpSpPr>
                    <a:grpSpLocks noChangeAspect="1"/>
                  </p:cNvGrpSpPr>
                  <p:nvPr/>
                </p:nvGrpSpPr>
                <p:grpSpPr bwMode="auto">
                  <a:xfrm>
                    <a:off x="2340" y="3393"/>
                    <a:ext cx="257" cy="173"/>
                    <a:chOff x="2340" y="3393"/>
                    <a:chExt cx="257" cy="173"/>
                  </a:xfrm>
                </p:grpSpPr>
                <p:sp>
                  <p:nvSpPr>
                    <p:cNvPr id="1176" name="Freeform 1147"/>
                    <p:cNvSpPr>
                      <a:spLocks noChangeAspect="1"/>
                    </p:cNvSpPr>
                    <p:nvPr/>
                  </p:nvSpPr>
                  <p:spPr bwMode="auto">
                    <a:xfrm flipV="1">
                      <a:off x="2340" y="3468"/>
                      <a:ext cx="40" cy="79"/>
                    </a:xfrm>
                    <a:custGeom>
                      <a:avLst/>
                      <a:gdLst>
                        <a:gd name="T0" fmla="*/ 0 w 616"/>
                        <a:gd name="T1" fmla="*/ 79 h 339"/>
                        <a:gd name="T2" fmla="*/ 20 w 616"/>
                        <a:gd name="T3" fmla="*/ 0 h 339"/>
                        <a:gd name="T4" fmla="*/ 40 w 616"/>
                        <a:gd name="T5" fmla="*/ 78 h 339"/>
                        <a:gd name="T6" fmla="*/ 0 60000 65536"/>
                        <a:gd name="T7" fmla="*/ 0 60000 65536"/>
                        <a:gd name="T8" fmla="*/ 0 60000 65536"/>
                        <a:gd name="T9" fmla="*/ 0 w 616"/>
                        <a:gd name="T10" fmla="*/ 0 h 339"/>
                        <a:gd name="T11" fmla="*/ 616 w 616"/>
                        <a:gd name="T12" fmla="*/ 339 h 339"/>
                      </a:gdLst>
                      <a:ahLst/>
                      <a:cxnLst>
                        <a:cxn ang="T6">
                          <a:pos x="T0" y="T1"/>
                        </a:cxn>
                        <a:cxn ang="T7">
                          <a:pos x="T2" y="T3"/>
                        </a:cxn>
                        <a:cxn ang="T8">
                          <a:pos x="T4" y="T5"/>
                        </a:cxn>
                      </a:cxnLst>
                      <a:rect l="T9" t="T10" r="T11" b="T12"/>
                      <a:pathLst>
                        <a:path w="616" h="339">
                          <a:moveTo>
                            <a:pt x="0" y="339"/>
                          </a:moveTo>
                          <a:cubicBezTo>
                            <a:pt x="52" y="282"/>
                            <a:pt x="210" y="0"/>
                            <a:pt x="313" y="0"/>
                          </a:cubicBezTo>
                          <a:cubicBezTo>
                            <a:pt x="416" y="0"/>
                            <a:pt x="553" y="266"/>
                            <a:pt x="616" y="336"/>
                          </a:cubicBezTo>
                        </a:path>
                      </a:pathLst>
                    </a:cu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1177" name="Freeform 1148"/>
                    <p:cNvSpPr>
                      <a:spLocks noChangeAspect="1"/>
                    </p:cNvSpPr>
                    <p:nvPr/>
                  </p:nvSpPr>
                  <p:spPr bwMode="auto">
                    <a:xfrm flipV="1">
                      <a:off x="2430" y="3468"/>
                      <a:ext cx="62" cy="68"/>
                    </a:xfrm>
                    <a:custGeom>
                      <a:avLst/>
                      <a:gdLst>
                        <a:gd name="T0" fmla="*/ 0 w 616"/>
                        <a:gd name="T1" fmla="*/ 68 h 339"/>
                        <a:gd name="T2" fmla="*/ 32 w 616"/>
                        <a:gd name="T3" fmla="*/ 0 h 339"/>
                        <a:gd name="T4" fmla="*/ 62 w 616"/>
                        <a:gd name="T5" fmla="*/ 67 h 339"/>
                        <a:gd name="T6" fmla="*/ 0 60000 65536"/>
                        <a:gd name="T7" fmla="*/ 0 60000 65536"/>
                        <a:gd name="T8" fmla="*/ 0 60000 65536"/>
                        <a:gd name="T9" fmla="*/ 0 w 616"/>
                        <a:gd name="T10" fmla="*/ 0 h 339"/>
                        <a:gd name="T11" fmla="*/ 616 w 616"/>
                        <a:gd name="T12" fmla="*/ 339 h 339"/>
                      </a:gdLst>
                      <a:ahLst/>
                      <a:cxnLst>
                        <a:cxn ang="T6">
                          <a:pos x="T0" y="T1"/>
                        </a:cxn>
                        <a:cxn ang="T7">
                          <a:pos x="T2" y="T3"/>
                        </a:cxn>
                        <a:cxn ang="T8">
                          <a:pos x="T4" y="T5"/>
                        </a:cxn>
                      </a:cxnLst>
                      <a:rect l="T9" t="T10" r="T11" b="T12"/>
                      <a:pathLst>
                        <a:path w="616" h="339">
                          <a:moveTo>
                            <a:pt x="0" y="339"/>
                          </a:moveTo>
                          <a:cubicBezTo>
                            <a:pt x="52" y="282"/>
                            <a:pt x="210" y="0"/>
                            <a:pt x="313" y="0"/>
                          </a:cubicBezTo>
                          <a:cubicBezTo>
                            <a:pt x="416" y="0"/>
                            <a:pt x="553" y="266"/>
                            <a:pt x="616" y="336"/>
                          </a:cubicBezTo>
                        </a:path>
                      </a:pathLst>
                    </a:cu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1178" name="Freeform 1149"/>
                    <p:cNvSpPr>
                      <a:spLocks noChangeAspect="1"/>
                    </p:cNvSpPr>
                    <p:nvPr/>
                  </p:nvSpPr>
                  <p:spPr bwMode="auto">
                    <a:xfrm>
                      <a:off x="2385" y="3393"/>
                      <a:ext cx="40" cy="62"/>
                    </a:xfrm>
                    <a:custGeom>
                      <a:avLst/>
                      <a:gdLst>
                        <a:gd name="T0" fmla="*/ 0 w 616"/>
                        <a:gd name="T1" fmla="*/ 62 h 339"/>
                        <a:gd name="T2" fmla="*/ 20 w 616"/>
                        <a:gd name="T3" fmla="*/ 0 h 339"/>
                        <a:gd name="T4" fmla="*/ 40 w 616"/>
                        <a:gd name="T5" fmla="*/ 61 h 339"/>
                        <a:gd name="T6" fmla="*/ 0 60000 65536"/>
                        <a:gd name="T7" fmla="*/ 0 60000 65536"/>
                        <a:gd name="T8" fmla="*/ 0 60000 65536"/>
                        <a:gd name="T9" fmla="*/ 0 w 616"/>
                        <a:gd name="T10" fmla="*/ 0 h 339"/>
                        <a:gd name="T11" fmla="*/ 616 w 616"/>
                        <a:gd name="T12" fmla="*/ 339 h 339"/>
                      </a:gdLst>
                      <a:ahLst/>
                      <a:cxnLst>
                        <a:cxn ang="T6">
                          <a:pos x="T0" y="T1"/>
                        </a:cxn>
                        <a:cxn ang="T7">
                          <a:pos x="T2" y="T3"/>
                        </a:cxn>
                        <a:cxn ang="T8">
                          <a:pos x="T4" y="T5"/>
                        </a:cxn>
                      </a:cxnLst>
                      <a:rect l="T9" t="T10" r="T11" b="T12"/>
                      <a:pathLst>
                        <a:path w="616" h="339">
                          <a:moveTo>
                            <a:pt x="0" y="339"/>
                          </a:moveTo>
                          <a:cubicBezTo>
                            <a:pt x="52" y="282"/>
                            <a:pt x="210" y="0"/>
                            <a:pt x="313" y="0"/>
                          </a:cubicBezTo>
                          <a:cubicBezTo>
                            <a:pt x="416" y="0"/>
                            <a:pt x="553" y="266"/>
                            <a:pt x="616" y="336"/>
                          </a:cubicBezTo>
                        </a:path>
                      </a:pathLst>
                    </a:cu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rot="10800000"/>
                    <a:lstStyle/>
                    <a:p>
                      <a:endParaRPr lang="zh-CN" altLang="en-US">
                        <a:latin typeface="微软雅黑" panose="020B0503020204020204" pitchFamily="34" charset="-122"/>
                        <a:ea typeface="微软雅黑" panose="020B0503020204020204" pitchFamily="34" charset="-122"/>
                      </a:endParaRPr>
                    </a:p>
                  </p:txBody>
                </p:sp>
                <p:sp>
                  <p:nvSpPr>
                    <p:cNvPr id="1179" name="Freeform 1150"/>
                    <p:cNvSpPr>
                      <a:spLocks noChangeAspect="1"/>
                    </p:cNvSpPr>
                    <p:nvPr/>
                  </p:nvSpPr>
                  <p:spPr bwMode="auto">
                    <a:xfrm>
                      <a:off x="2490" y="3423"/>
                      <a:ext cx="40" cy="62"/>
                    </a:xfrm>
                    <a:custGeom>
                      <a:avLst/>
                      <a:gdLst>
                        <a:gd name="T0" fmla="*/ 0 w 616"/>
                        <a:gd name="T1" fmla="*/ 62 h 339"/>
                        <a:gd name="T2" fmla="*/ 20 w 616"/>
                        <a:gd name="T3" fmla="*/ 0 h 339"/>
                        <a:gd name="T4" fmla="*/ 40 w 616"/>
                        <a:gd name="T5" fmla="*/ 61 h 339"/>
                        <a:gd name="T6" fmla="*/ 0 60000 65536"/>
                        <a:gd name="T7" fmla="*/ 0 60000 65536"/>
                        <a:gd name="T8" fmla="*/ 0 60000 65536"/>
                        <a:gd name="T9" fmla="*/ 0 w 616"/>
                        <a:gd name="T10" fmla="*/ 0 h 339"/>
                        <a:gd name="T11" fmla="*/ 616 w 616"/>
                        <a:gd name="T12" fmla="*/ 339 h 339"/>
                      </a:gdLst>
                      <a:ahLst/>
                      <a:cxnLst>
                        <a:cxn ang="T6">
                          <a:pos x="T0" y="T1"/>
                        </a:cxn>
                        <a:cxn ang="T7">
                          <a:pos x="T2" y="T3"/>
                        </a:cxn>
                        <a:cxn ang="T8">
                          <a:pos x="T4" y="T5"/>
                        </a:cxn>
                      </a:cxnLst>
                      <a:rect l="T9" t="T10" r="T11" b="T12"/>
                      <a:pathLst>
                        <a:path w="616" h="339">
                          <a:moveTo>
                            <a:pt x="0" y="339"/>
                          </a:moveTo>
                          <a:cubicBezTo>
                            <a:pt x="52" y="282"/>
                            <a:pt x="210" y="0"/>
                            <a:pt x="313" y="0"/>
                          </a:cubicBezTo>
                          <a:cubicBezTo>
                            <a:pt x="416" y="0"/>
                            <a:pt x="553" y="266"/>
                            <a:pt x="616" y="336"/>
                          </a:cubicBezTo>
                        </a:path>
                      </a:pathLst>
                    </a:cu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rot="10800000"/>
                    <a:lstStyle/>
                    <a:p>
                      <a:endParaRPr lang="zh-CN" altLang="en-US">
                        <a:latin typeface="微软雅黑" panose="020B0503020204020204" pitchFamily="34" charset="-122"/>
                        <a:ea typeface="微软雅黑" panose="020B0503020204020204" pitchFamily="34" charset="-122"/>
                      </a:endParaRPr>
                    </a:p>
                  </p:txBody>
                </p:sp>
                <p:sp>
                  <p:nvSpPr>
                    <p:cNvPr id="1180" name="Freeform 1151"/>
                    <p:cNvSpPr>
                      <a:spLocks noChangeAspect="1"/>
                    </p:cNvSpPr>
                    <p:nvPr/>
                  </p:nvSpPr>
                  <p:spPr bwMode="auto">
                    <a:xfrm flipV="1">
                      <a:off x="2535" y="3498"/>
                      <a:ext cx="62" cy="68"/>
                    </a:xfrm>
                    <a:custGeom>
                      <a:avLst/>
                      <a:gdLst>
                        <a:gd name="T0" fmla="*/ 0 w 616"/>
                        <a:gd name="T1" fmla="*/ 68 h 339"/>
                        <a:gd name="T2" fmla="*/ 32 w 616"/>
                        <a:gd name="T3" fmla="*/ 0 h 339"/>
                        <a:gd name="T4" fmla="*/ 62 w 616"/>
                        <a:gd name="T5" fmla="*/ 67 h 339"/>
                        <a:gd name="T6" fmla="*/ 0 60000 65536"/>
                        <a:gd name="T7" fmla="*/ 0 60000 65536"/>
                        <a:gd name="T8" fmla="*/ 0 60000 65536"/>
                        <a:gd name="T9" fmla="*/ 0 w 616"/>
                        <a:gd name="T10" fmla="*/ 0 h 339"/>
                        <a:gd name="T11" fmla="*/ 616 w 616"/>
                        <a:gd name="T12" fmla="*/ 339 h 339"/>
                      </a:gdLst>
                      <a:ahLst/>
                      <a:cxnLst>
                        <a:cxn ang="T6">
                          <a:pos x="T0" y="T1"/>
                        </a:cxn>
                        <a:cxn ang="T7">
                          <a:pos x="T2" y="T3"/>
                        </a:cxn>
                        <a:cxn ang="T8">
                          <a:pos x="T4" y="T5"/>
                        </a:cxn>
                      </a:cxnLst>
                      <a:rect l="T9" t="T10" r="T11" b="T12"/>
                      <a:pathLst>
                        <a:path w="616" h="339">
                          <a:moveTo>
                            <a:pt x="0" y="339"/>
                          </a:moveTo>
                          <a:cubicBezTo>
                            <a:pt x="52" y="282"/>
                            <a:pt x="210" y="0"/>
                            <a:pt x="313" y="0"/>
                          </a:cubicBezTo>
                          <a:cubicBezTo>
                            <a:pt x="416" y="0"/>
                            <a:pt x="553" y="266"/>
                            <a:pt x="616" y="336"/>
                          </a:cubicBezTo>
                        </a:path>
                      </a:pathLst>
                    </a:cu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grpSp>
              <p:grpSp>
                <p:nvGrpSpPr>
                  <p:cNvPr id="1171" name="Group 1152"/>
                  <p:cNvGrpSpPr>
                    <a:grpSpLocks noChangeAspect="1"/>
                  </p:cNvGrpSpPr>
                  <p:nvPr/>
                </p:nvGrpSpPr>
                <p:grpSpPr bwMode="auto">
                  <a:xfrm rot="-715361">
                    <a:off x="2595" y="3408"/>
                    <a:ext cx="212" cy="173"/>
                    <a:chOff x="2865" y="3873"/>
                    <a:chExt cx="212" cy="173"/>
                  </a:xfrm>
                </p:grpSpPr>
                <p:sp>
                  <p:nvSpPr>
                    <p:cNvPr id="1172" name="Freeform 1153"/>
                    <p:cNvSpPr>
                      <a:spLocks noChangeAspect="1"/>
                    </p:cNvSpPr>
                    <p:nvPr/>
                  </p:nvSpPr>
                  <p:spPr bwMode="auto">
                    <a:xfrm flipV="1">
                      <a:off x="2910" y="3948"/>
                      <a:ext cx="62" cy="68"/>
                    </a:xfrm>
                    <a:custGeom>
                      <a:avLst/>
                      <a:gdLst>
                        <a:gd name="T0" fmla="*/ 0 w 616"/>
                        <a:gd name="T1" fmla="*/ 68 h 339"/>
                        <a:gd name="T2" fmla="*/ 32 w 616"/>
                        <a:gd name="T3" fmla="*/ 0 h 339"/>
                        <a:gd name="T4" fmla="*/ 62 w 616"/>
                        <a:gd name="T5" fmla="*/ 67 h 339"/>
                        <a:gd name="T6" fmla="*/ 0 60000 65536"/>
                        <a:gd name="T7" fmla="*/ 0 60000 65536"/>
                        <a:gd name="T8" fmla="*/ 0 60000 65536"/>
                        <a:gd name="T9" fmla="*/ 0 w 616"/>
                        <a:gd name="T10" fmla="*/ 0 h 339"/>
                        <a:gd name="T11" fmla="*/ 616 w 616"/>
                        <a:gd name="T12" fmla="*/ 339 h 339"/>
                      </a:gdLst>
                      <a:ahLst/>
                      <a:cxnLst>
                        <a:cxn ang="T6">
                          <a:pos x="T0" y="T1"/>
                        </a:cxn>
                        <a:cxn ang="T7">
                          <a:pos x="T2" y="T3"/>
                        </a:cxn>
                        <a:cxn ang="T8">
                          <a:pos x="T4" y="T5"/>
                        </a:cxn>
                      </a:cxnLst>
                      <a:rect l="T9" t="T10" r="T11" b="T12"/>
                      <a:pathLst>
                        <a:path w="616" h="339">
                          <a:moveTo>
                            <a:pt x="0" y="339"/>
                          </a:moveTo>
                          <a:cubicBezTo>
                            <a:pt x="52" y="282"/>
                            <a:pt x="210" y="0"/>
                            <a:pt x="313" y="0"/>
                          </a:cubicBezTo>
                          <a:cubicBezTo>
                            <a:pt x="416" y="0"/>
                            <a:pt x="553" y="266"/>
                            <a:pt x="616" y="336"/>
                          </a:cubicBezTo>
                        </a:path>
                      </a:pathLst>
                    </a:cu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1173" name="Freeform 1154"/>
                    <p:cNvSpPr>
                      <a:spLocks noChangeAspect="1"/>
                    </p:cNvSpPr>
                    <p:nvPr/>
                  </p:nvSpPr>
                  <p:spPr bwMode="auto">
                    <a:xfrm>
                      <a:off x="2865" y="3873"/>
                      <a:ext cx="40" cy="62"/>
                    </a:xfrm>
                    <a:custGeom>
                      <a:avLst/>
                      <a:gdLst>
                        <a:gd name="T0" fmla="*/ 0 w 616"/>
                        <a:gd name="T1" fmla="*/ 62 h 339"/>
                        <a:gd name="T2" fmla="*/ 20 w 616"/>
                        <a:gd name="T3" fmla="*/ 0 h 339"/>
                        <a:gd name="T4" fmla="*/ 40 w 616"/>
                        <a:gd name="T5" fmla="*/ 61 h 339"/>
                        <a:gd name="T6" fmla="*/ 0 60000 65536"/>
                        <a:gd name="T7" fmla="*/ 0 60000 65536"/>
                        <a:gd name="T8" fmla="*/ 0 60000 65536"/>
                        <a:gd name="T9" fmla="*/ 0 w 616"/>
                        <a:gd name="T10" fmla="*/ 0 h 339"/>
                        <a:gd name="T11" fmla="*/ 616 w 616"/>
                        <a:gd name="T12" fmla="*/ 339 h 339"/>
                      </a:gdLst>
                      <a:ahLst/>
                      <a:cxnLst>
                        <a:cxn ang="T6">
                          <a:pos x="T0" y="T1"/>
                        </a:cxn>
                        <a:cxn ang="T7">
                          <a:pos x="T2" y="T3"/>
                        </a:cxn>
                        <a:cxn ang="T8">
                          <a:pos x="T4" y="T5"/>
                        </a:cxn>
                      </a:cxnLst>
                      <a:rect l="T9" t="T10" r="T11" b="T12"/>
                      <a:pathLst>
                        <a:path w="616" h="339">
                          <a:moveTo>
                            <a:pt x="0" y="339"/>
                          </a:moveTo>
                          <a:cubicBezTo>
                            <a:pt x="52" y="282"/>
                            <a:pt x="210" y="0"/>
                            <a:pt x="313" y="0"/>
                          </a:cubicBezTo>
                          <a:cubicBezTo>
                            <a:pt x="416" y="0"/>
                            <a:pt x="553" y="266"/>
                            <a:pt x="616" y="336"/>
                          </a:cubicBezTo>
                        </a:path>
                      </a:pathLst>
                    </a:cu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rot="10800000"/>
                    <a:lstStyle/>
                    <a:p>
                      <a:endParaRPr lang="zh-CN" altLang="en-US">
                        <a:latin typeface="微软雅黑" panose="020B0503020204020204" pitchFamily="34" charset="-122"/>
                        <a:ea typeface="微软雅黑" panose="020B0503020204020204" pitchFamily="34" charset="-122"/>
                      </a:endParaRPr>
                    </a:p>
                  </p:txBody>
                </p:sp>
                <p:sp>
                  <p:nvSpPr>
                    <p:cNvPr id="1174" name="Freeform 1155"/>
                    <p:cNvSpPr>
                      <a:spLocks noChangeAspect="1"/>
                    </p:cNvSpPr>
                    <p:nvPr/>
                  </p:nvSpPr>
                  <p:spPr bwMode="auto">
                    <a:xfrm>
                      <a:off x="2970" y="3903"/>
                      <a:ext cx="40" cy="62"/>
                    </a:xfrm>
                    <a:custGeom>
                      <a:avLst/>
                      <a:gdLst>
                        <a:gd name="T0" fmla="*/ 0 w 616"/>
                        <a:gd name="T1" fmla="*/ 62 h 339"/>
                        <a:gd name="T2" fmla="*/ 20 w 616"/>
                        <a:gd name="T3" fmla="*/ 0 h 339"/>
                        <a:gd name="T4" fmla="*/ 40 w 616"/>
                        <a:gd name="T5" fmla="*/ 61 h 339"/>
                        <a:gd name="T6" fmla="*/ 0 60000 65536"/>
                        <a:gd name="T7" fmla="*/ 0 60000 65536"/>
                        <a:gd name="T8" fmla="*/ 0 60000 65536"/>
                        <a:gd name="T9" fmla="*/ 0 w 616"/>
                        <a:gd name="T10" fmla="*/ 0 h 339"/>
                        <a:gd name="T11" fmla="*/ 616 w 616"/>
                        <a:gd name="T12" fmla="*/ 339 h 339"/>
                      </a:gdLst>
                      <a:ahLst/>
                      <a:cxnLst>
                        <a:cxn ang="T6">
                          <a:pos x="T0" y="T1"/>
                        </a:cxn>
                        <a:cxn ang="T7">
                          <a:pos x="T2" y="T3"/>
                        </a:cxn>
                        <a:cxn ang="T8">
                          <a:pos x="T4" y="T5"/>
                        </a:cxn>
                      </a:cxnLst>
                      <a:rect l="T9" t="T10" r="T11" b="T12"/>
                      <a:pathLst>
                        <a:path w="616" h="339">
                          <a:moveTo>
                            <a:pt x="0" y="339"/>
                          </a:moveTo>
                          <a:cubicBezTo>
                            <a:pt x="52" y="282"/>
                            <a:pt x="210" y="0"/>
                            <a:pt x="313" y="0"/>
                          </a:cubicBezTo>
                          <a:cubicBezTo>
                            <a:pt x="416" y="0"/>
                            <a:pt x="553" y="266"/>
                            <a:pt x="616" y="336"/>
                          </a:cubicBezTo>
                        </a:path>
                      </a:pathLst>
                    </a:cu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rot="10800000"/>
                    <a:lstStyle/>
                    <a:p>
                      <a:endParaRPr lang="zh-CN" altLang="en-US">
                        <a:latin typeface="微软雅黑" panose="020B0503020204020204" pitchFamily="34" charset="-122"/>
                        <a:ea typeface="微软雅黑" panose="020B0503020204020204" pitchFamily="34" charset="-122"/>
                      </a:endParaRPr>
                    </a:p>
                  </p:txBody>
                </p:sp>
                <p:sp>
                  <p:nvSpPr>
                    <p:cNvPr id="1175" name="Freeform 1156"/>
                    <p:cNvSpPr>
                      <a:spLocks noChangeAspect="1"/>
                    </p:cNvSpPr>
                    <p:nvPr/>
                  </p:nvSpPr>
                  <p:spPr bwMode="auto">
                    <a:xfrm flipV="1">
                      <a:off x="3015" y="3978"/>
                      <a:ext cx="62" cy="68"/>
                    </a:xfrm>
                    <a:custGeom>
                      <a:avLst/>
                      <a:gdLst>
                        <a:gd name="T0" fmla="*/ 0 w 616"/>
                        <a:gd name="T1" fmla="*/ 68 h 339"/>
                        <a:gd name="T2" fmla="*/ 32 w 616"/>
                        <a:gd name="T3" fmla="*/ 0 h 339"/>
                        <a:gd name="T4" fmla="*/ 62 w 616"/>
                        <a:gd name="T5" fmla="*/ 67 h 339"/>
                        <a:gd name="T6" fmla="*/ 0 60000 65536"/>
                        <a:gd name="T7" fmla="*/ 0 60000 65536"/>
                        <a:gd name="T8" fmla="*/ 0 60000 65536"/>
                        <a:gd name="T9" fmla="*/ 0 w 616"/>
                        <a:gd name="T10" fmla="*/ 0 h 339"/>
                        <a:gd name="T11" fmla="*/ 616 w 616"/>
                        <a:gd name="T12" fmla="*/ 339 h 339"/>
                      </a:gdLst>
                      <a:ahLst/>
                      <a:cxnLst>
                        <a:cxn ang="T6">
                          <a:pos x="T0" y="T1"/>
                        </a:cxn>
                        <a:cxn ang="T7">
                          <a:pos x="T2" y="T3"/>
                        </a:cxn>
                        <a:cxn ang="T8">
                          <a:pos x="T4" y="T5"/>
                        </a:cxn>
                      </a:cxnLst>
                      <a:rect l="T9" t="T10" r="T11" b="T12"/>
                      <a:pathLst>
                        <a:path w="616" h="339">
                          <a:moveTo>
                            <a:pt x="0" y="339"/>
                          </a:moveTo>
                          <a:cubicBezTo>
                            <a:pt x="52" y="282"/>
                            <a:pt x="210" y="0"/>
                            <a:pt x="313" y="0"/>
                          </a:cubicBezTo>
                          <a:cubicBezTo>
                            <a:pt x="416" y="0"/>
                            <a:pt x="553" y="266"/>
                            <a:pt x="616" y="336"/>
                          </a:cubicBezTo>
                        </a:path>
                      </a:pathLst>
                    </a:cu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grpSp>
            </p:grpSp>
          </p:grpSp>
          <p:sp>
            <p:nvSpPr>
              <p:cNvPr id="1090" name="Freeform 1157"/>
              <p:cNvSpPr>
                <a:spLocks noChangeAspect="1"/>
              </p:cNvSpPr>
              <p:nvPr/>
            </p:nvSpPr>
            <p:spPr bwMode="auto">
              <a:xfrm>
                <a:off x="3506" y="3607"/>
                <a:ext cx="25" cy="14"/>
              </a:xfrm>
              <a:custGeom>
                <a:avLst/>
                <a:gdLst>
                  <a:gd name="T0" fmla="*/ 0 w 616"/>
                  <a:gd name="T1" fmla="*/ 14 h 339"/>
                  <a:gd name="T2" fmla="*/ 13 w 616"/>
                  <a:gd name="T3" fmla="*/ 0 h 339"/>
                  <a:gd name="T4" fmla="*/ 25 w 616"/>
                  <a:gd name="T5" fmla="*/ 14 h 339"/>
                  <a:gd name="T6" fmla="*/ 0 60000 65536"/>
                  <a:gd name="T7" fmla="*/ 0 60000 65536"/>
                  <a:gd name="T8" fmla="*/ 0 60000 65536"/>
                  <a:gd name="T9" fmla="*/ 0 w 616"/>
                  <a:gd name="T10" fmla="*/ 0 h 339"/>
                  <a:gd name="T11" fmla="*/ 616 w 616"/>
                  <a:gd name="T12" fmla="*/ 339 h 339"/>
                </a:gdLst>
                <a:ahLst/>
                <a:cxnLst>
                  <a:cxn ang="T6">
                    <a:pos x="T0" y="T1"/>
                  </a:cxn>
                  <a:cxn ang="T7">
                    <a:pos x="T2" y="T3"/>
                  </a:cxn>
                  <a:cxn ang="T8">
                    <a:pos x="T4" y="T5"/>
                  </a:cxn>
                </a:cxnLst>
                <a:rect l="T9" t="T10" r="T11" b="T12"/>
                <a:pathLst>
                  <a:path w="616" h="339">
                    <a:moveTo>
                      <a:pt x="0" y="339"/>
                    </a:moveTo>
                    <a:cubicBezTo>
                      <a:pt x="52" y="282"/>
                      <a:pt x="210" y="0"/>
                      <a:pt x="313" y="0"/>
                    </a:cubicBezTo>
                    <a:cubicBezTo>
                      <a:pt x="416" y="0"/>
                      <a:pt x="553" y="266"/>
                      <a:pt x="616" y="336"/>
                    </a:cubicBezTo>
                  </a:path>
                </a:pathLst>
              </a:cu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grpSp>
            <p:nvGrpSpPr>
              <p:cNvPr id="1091" name="Group 1158"/>
              <p:cNvGrpSpPr>
                <a:grpSpLocks/>
              </p:cNvGrpSpPr>
              <p:nvPr/>
            </p:nvGrpSpPr>
            <p:grpSpPr bwMode="auto">
              <a:xfrm rot="-180767">
                <a:off x="4124" y="3573"/>
                <a:ext cx="589" cy="91"/>
                <a:chOff x="2340" y="3393"/>
                <a:chExt cx="1472" cy="227"/>
              </a:xfrm>
            </p:grpSpPr>
            <p:grpSp>
              <p:nvGrpSpPr>
                <p:cNvPr id="1130" name="Group 1159"/>
                <p:cNvGrpSpPr>
                  <a:grpSpLocks/>
                </p:cNvGrpSpPr>
                <p:nvPr/>
              </p:nvGrpSpPr>
              <p:grpSpPr bwMode="auto">
                <a:xfrm rot="-454711">
                  <a:off x="3300" y="3432"/>
                  <a:ext cx="257" cy="173"/>
                  <a:chOff x="2340" y="3393"/>
                  <a:chExt cx="257" cy="173"/>
                </a:xfrm>
              </p:grpSpPr>
              <p:sp>
                <p:nvSpPr>
                  <p:cNvPr id="1161" name="Freeform 1160"/>
                  <p:cNvSpPr>
                    <a:spLocks noChangeAspect="1"/>
                  </p:cNvSpPr>
                  <p:nvPr/>
                </p:nvSpPr>
                <p:spPr bwMode="auto">
                  <a:xfrm flipV="1">
                    <a:off x="2340" y="3468"/>
                    <a:ext cx="40" cy="79"/>
                  </a:xfrm>
                  <a:custGeom>
                    <a:avLst/>
                    <a:gdLst>
                      <a:gd name="T0" fmla="*/ 0 w 616"/>
                      <a:gd name="T1" fmla="*/ 79 h 339"/>
                      <a:gd name="T2" fmla="*/ 20 w 616"/>
                      <a:gd name="T3" fmla="*/ 0 h 339"/>
                      <a:gd name="T4" fmla="*/ 40 w 616"/>
                      <a:gd name="T5" fmla="*/ 78 h 339"/>
                      <a:gd name="T6" fmla="*/ 0 60000 65536"/>
                      <a:gd name="T7" fmla="*/ 0 60000 65536"/>
                      <a:gd name="T8" fmla="*/ 0 60000 65536"/>
                      <a:gd name="T9" fmla="*/ 0 w 616"/>
                      <a:gd name="T10" fmla="*/ 0 h 339"/>
                      <a:gd name="T11" fmla="*/ 616 w 616"/>
                      <a:gd name="T12" fmla="*/ 339 h 339"/>
                    </a:gdLst>
                    <a:ahLst/>
                    <a:cxnLst>
                      <a:cxn ang="T6">
                        <a:pos x="T0" y="T1"/>
                      </a:cxn>
                      <a:cxn ang="T7">
                        <a:pos x="T2" y="T3"/>
                      </a:cxn>
                      <a:cxn ang="T8">
                        <a:pos x="T4" y="T5"/>
                      </a:cxn>
                    </a:cxnLst>
                    <a:rect l="T9" t="T10" r="T11" b="T12"/>
                    <a:pathLst>
                      <a:path w="616" h="339">
                        <a:moveTo>
                          <a:pt x="0" y="339"/>
                        </a:moveTo>
                        <a:cubicBezTo>
                          <a:pt x="52" y="282"/>
                          <a:pt x="210" y="0"/>
                          <a:pt x="313" y="0"/>
                        </a:cubicBezTo>
                        <a:cubicBezTo>
                          <a:pt x="416" y="0"/>
                          <a:pt x="553" y="266"/>
                          <a:pt x="616" y="336"/>
                        </a:cubicBezTo>
                      </a:path>
                    </a:pathLst>
                  </a:cu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rot="10800000"/>
                  <a:lstStyle/>
                  <a:p>
                    <a:endParaRPr lang="zh-CN" altLang="en-US">
                      <a:latin typeface="微软雅黑" panose="020B0503020204020204" pitchFamily="34" charset="-122"/>
                      <a:ea typeface="微软雅黑" panose="020B0503020204020204" pitchFamily="34" charset="-122"/>
                    </a:endParaRPr>
                  </a:p>
                </p:txBody>
              </p:sp>
              <p:sp>
                <p:nvSpPr>
                  <p:cNvPr id="1162" name="Freeform 1161"/>
                  <p:cNvSpPr>
                    <a:spLocks/>
                  </p:cNvSpPr>
                  <p:nvPr/>
                </p:nvSpPr>
                <p:spPr bwMode="auto">
                  <a:xfrm flipV="1">
                    <a:off x="2430" y="3468"/>
                    <a:ext cx="62" cy="68"/>
                  </a:xfrm>
                  <a:custGeom>
                    <a:avLst/>
                    <a:gdLst>
                      <a:gd name="T0" fmla="*/ 0 w 616"/>
                      <a:gd name="T1" fmla="*/ 68 h 339"/>
                      <a:gd name="T2" fmla="*/ 32 w 616"/>
                      <a:gd name="T3" fmla="*/ 0 h 339"/>
                      <a:gd name="T4" fmla="*/ 62 w 616"/>
                      <a:gd name="T5" fmla="*/ 67 h 339"/>
                      <a:gd name="T6" fmla="*/ 0 60000 65536"/>
                      <a:gd name="T7" fmla="*/ 0 60000 65536"/>
                      <a:gd name="T8" fmla="*/ 0 60000 65536"/>
                      <a:gd name="T9" fmla="*/ 0 w 616"/>
                      <a:gd name="T10" fmla="*/ 0 h 339"/>
                      <a:gd name="T11" fmla="*/ 616 w 616"/>
                      <a:gd name="T12" fmla="*/ 339 h 339"/>
                    </a:gdLst>
                    <a:ahLst/>
                    <a:cxnLst>
                      <a:cxn ang="T6">
                        <a:pos x="T0" y="T1"/>
                      </a:cxn>
                      <a:cxn ang="T7">
                        <a:pos x="T2" y="T3"/>
                      </a:cxn>
                      <a:cxn ang="T8">
                        <a:pos x="T4" y="T5"/>
                      </a:cxn>
                    </a:cxnLst>
                    <a:rect l="T9" t="T10" r="T11" b="T12"/>
                    <a:pathLst>
                      <a:path w="616" h="339">
                        <a:moveTo>
                          <a:pt x="0" y="339"/>
                        </a:moveTo>
                        <a:cubicBezTo>
                          <a:pt x="52" y="282"/>
                          <a:pt x="210" y="0"/>
                          <a:pt x="313" y="0"/>
                        </a:cubicBezTo>
                        <a:cubicBezTo>
                          <a:pt x="416" y="0"/>
                          <a:pt x="553" y="266"/>
                          <a:pt x="616" y="336"/>
                        </a:cubicBezTo>
                      </a:path>
                    </a:pathLst>
                  </a:cu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rot="10800000"/>
                  <a:lstStyle/>
                  <a:p>
                    <a:endParaRPr lang="zh-CN" altLang="en-US">
                      <a:latin typeface="微软雅黑" panose="020B0503020204020204" pitchFamily="34" charset="-122"/>
                      <a:ea typeface="微软雅黑" panose="020B0503020204020204" pitchFamily="34" charset="-122"/>
                    </a:endParaRPr>
                  </a:p>
                </p:txBody>
              </p:sp>
              <p:sp>
                <p:nvSpPr>
                  <p:cNvPr id="1163" name="Freeform 1162"/>
                  <p:cNvSpPr>
                    <a:spLocks noChangeAspect="1"/>
                  </p:cNvSpPr>
                  <p:nvPr/>
                </p:nvSpPr>
                <p:spPr bwMode="auto">
                  <a:xfrm>
                    <a:off x="2385" y="3393"/>
                    <a:ext cx="40" cy="62"/>
                  </a:xfrm>
                  <a:custGeom>
                    <a:avLst/>
                    <a:gdLst>
                      <a:gd name="T0" fmla="*/ 0 w 616"/>
                      <a:gd name="T1" fmla="*/ 62 h 339"/>
                      <a:gd name="T2" fmla="*/ 20 w 616"/>
                      <a:gd name="T3" fmla="*/ 0 h 339"/>
                      <a:gd name="T4" fmla="*/ 40 w 616"/>
                      <a:gd name="T5" fmla="*/ 61 h 339"/>
                      <a:gd name="T6" fmla="*/ 0 60000 65536"/>
                      <a:gd name="T7" fmla="*/ 0 60000 65536"/>
                      <a:gd name="T8" fmla="*/ 0 60000 65536"/>
                      <a:gd name="T9" fmla="*/ 0 w 616"/>
                      <a:gd name="T10" fmla="*/ 0 h 339"/>
                      <a:gd name="T11" fmla="*/ 616 w 616"/>
                      <a:gd name="T12" fmla="*/ 339 h 339"/>
                    </a:gdLst>
                    <a:ahLst/>
                    <a:cxnLst>
                      <a:cxn ang="T6">
                        <a:pos x="T0" y="T1"/>
                      </a:cxn>
                      <a:cxn ang="T7">
                        <a:pos x="T2" y="T3"/>
                      </a:cxn>
                      <a:cxn ang="T8">
                        <a:pos x="T4" y="T5"/>
                      </a:cxn>
                    </a:cxnLst>
                    <a:rect l="T9" t="T10" r="T11" b="T12"/>
                    <a:pathLst>
                      <a:path w="616" h="339">
                        <a:moveTo>
                          <a:pt x="0" y="339"/>
                        </a:moveTo>
                        <a:cubicBezTo>
                          <a:pt x="52" y="282"/>
                          <a:pt x="210" y="0"/>
                          <a:pt x="313" y="0"/>
                        </a:cubicBezTo>
                        <a:cubicBezTo>
                          <a:pt x="416" y="0"/>
                          <a:pt x="553" y="266"/>
                          <a:pt x="616" y="336"/>
                        </a:cubicBezTo>
                      </a:path>
                    </a:pathLst>
                  </a:cu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1164" name="Freeform 1163"/>
                  <p:cNvSpPr>
                    <a:spLocks noChangeAspect="1"/>
                  </p:cNvSpPr>
                  <p:nvPr/>
                </p:nvSpPr>
                <p:spPr bwMode="auto">
                  <a:xfrm>
                    <a:off x="2490" y="3423"/>
                    <a:ext cx="40" cy="62"/>
                  </a:xfrm>
                  <a:custGeom>
                    <a:avLst/>
                    <a:gdLst>
                      <a:gd name="T0" fmla="*/ 0 w 616"/>
                      <a:gd name="T1" fmla="*/ 62 h 339"/>
                      <a:gd name="T2" fmla="*/ 20 w 616"/>
                      <a:gd name="T3" fmla="*/ 0 h 339"/>
                      <a:gd name="T4" fmla="*/ 40 w 616"/>
                      <a:gd name="T5" fmla="*/ 61 h 339"/>
                      <a:gd name="T6" fmla="*/ 0 60000 65536"/>
                      <a:gd name="T7" fmla="*/ 0 60000 65536"/>
                      <a:gd name="T8" fmla="*/ 0 60000 65536"/>
                      <a:gd name="T9" fmla="*/ 0 w 616"/>
                      <a:gd name="T10" fmla="*/ 0 h 339"/>
                      <a:gd name="T11" fmla="*/ 616 w 616"/>
                      <a:gd name="T12" fmla="*/ 339 h 339"/>
                    </a:gdLst>
                    <a:ahLst/>
                    <a:cxnLst>
                      <a:cxn ang="T6">
                        <a:pos x="T0" y="T1"/>
                      </a:cxn>
                      <a:cxn ang="T7">
                        <a:pos x="T2" y="T3"/>
                      </a:cxn>
                      <a:cxn ang="T8">
                        <a:pos x="T4" y="T5"/>
                      </a:cxn>
                    </a:cxnLst>
                    <a:rect l="T9" t="T10" r="T11" b="T12"/>
                    <a:pathLst>
                      <a:path w="616" h="339">
                        <a:moveTo>
                          <a:pt x="0" y="339"/>
                        </a:moveTo>
                        <a:cubicBezTo>
                          <a:pt x="52" y="282"/>
                          <a:pt x="210" y="0"/>
                          <a:pt x="313" y="0"/>
                        </a:cubicBezTo>
                        <a:cubicBezTo>
                          <a:pt x="416" y="0"/>
                          <a:pt x="553" y="266"/>
                          <a:pt x="616" y="336"/>
                        </a:cubicBezTo>
                      </a:path>
                    </a:pathLst>
                  </a:cu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1165" name="Freeform 1164"/>
                  <p:cNvSpPr>
                    <a:spLocks/>
                  </p:cNvSpPr>
                  <p:nvPr/>
                </p:nvSpPr>
                <p:spPr bwMode="auto">
                  <a:xfrm flipV="1">
                    <a:off x="2535" y="3498"/>
                    <a:ext cx="62" cy="68"/>
                  </a:xfrm>
                  <a:custGeom>
                    <a:avLst/>
                    <a:gdLst>
                      <a:gd name="T0" fmla="*/ 0 w 616"/>
                      <a:gd name="T1" fmla="*/ 68 h 339"/>
                      <a:gd name="T2" fmla="*/ 32 w 616"/>
                      <a:gd name="T3" fmla="*/ 0 h 339"/>
                      <a:gd name="T4" fmla="*/ 62 w 616"/>
                      <a:gd name="T5" fmla="*/ 67 h 339"/>
                      <a:gd name="T6" fmla="*/ 0 60000 65536"/>
                      <a:gd name="T7" fmla="*/ 0 60000 65536"/>
                      <a:gd name="T8" fmla="*/ 0 60000 65536"/>
                      <a:gd name="T9" fmla="*/ 0 w 616"/>
                      <a:gd name="T10" fmla="*/ 0 h 339"/>
                      <a:gd name="T11" fmla="*/ 616 w 616"/>
                      <a:gd name="T12" fmla="*/ 339 h 339"/>
                    </a:gdLst>
                    <a:ahLst/>
                    <a:cxnLst>
                      <a:cxn ang="T6">
                        <a:pos x="T0" y="T1"/>
                      </a:cxn>
                      <a:cxn ang="T7">
                        <a:pos x="T2" y="T3"/>
                      </a:cxn>
                      <a:cxn ang="T8">
                        <a:pos x="T4" y="T5"/>
                      </a:cxn>
                    </a:cxnLst>
                    <a:rect l="T9" t="T10" r="T11" b="T12"/>
                    <a:pathLst>
                      <a:path w="616" h="339">
                        <a:moveTo>
                          <a:pt x="0" y="339"/>
                        </a:moveTo>
                        <a:cubicBezTo>
                          <a:pt x="52" y="282"/>
                          <a:pt x="210" y="0"/>
                          <a:pt x="313" y="0"/>
                        </a:cubicBezTo>
                        <a:cubicBezTo>
                          <a:pt x="416" y="0"/>
                          <a:pt x="553" y="266"/>
                          <a:pt x="616" y="336"/>
                        </a:cubicBezTo>
                      </a:path>
                    </a:pathLst>
                  </a:cu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rot="10800000"/>
                  <a:lstStyle/>
                  <a:p>
                    <a:endParaRPr lang="zh-CN" altLang="en-US">
                      <a:latin typeface="微软雅黑" panose="020B0503020204020204" pitchFamily="34" charset="-122"/>
                      <a:ea typeface="微软雅黑" panose="020B0503020204020204" pitchFamily="34" charset="-122"/>
                    </a:endParaRPr>
                  </a:p>
                </p:txBody>
              </p:sp>
            </p:grpSp>
            <p:grpSp>
              <p:nvGrpSpPr>
                <p:cNvPr id="1131" name="Group 1165"/>
                <p:cNvGrpSpPr>
                  <a:grpSpLocks/>
                </p:cNvGrpSpPr>
                <p:nvPr/>
              </p:nvGrpSpPr>
              <p:grpSpPr bwMode="auto">
                <a:xfrm>
                  <a:off x="2340" y="3393"/>
                  <a:ext cx="467" cy="188"/>
                  <a:chOff x="2340" y="3393"/>
                  <a:chExt cx="467" cy="188"/>
                </a:xfrm>
              </p:grpSpPr>
              <p:grpSp>
                <p:nvGrpSpPr>
                  <p:cNvPr id="1150" name="Group 1166"/>
                  <p:cNvGrpSpPr>
                    <a:grpSpLocks/>
                  </p:cNvGrpSpPr>
                  <p:nvPr/>
                </p:nvGrpSpPr>
                <p:grpSpPr bwMode="auto">
                  <a:xfrm>
                    <a:off x="2340" y="3393"/>
                    <a:ext cx="257" cy="173"/>
                    <a:chOff x="2340" y="3393"/>
                    <a:chExt cx="257" cy="173"/>
                  </a:xfrm>
                </p:grpSpPr>
                <p:sp>
                  <p:nvSpPr>
                    <p:cNvPr id="1156" name="Freeform 1167"/>
                    <p:cNvSpPr>
                      <a:spLocks noChangeAspect="1"/>
                    </p:cNvSpPr>
                    <p:nvPr/>
                  </p:nvSpPr>
                  <p:spPr bwMode="auto">
                    <a:xfrm flipV="1">
                      <a:off x="2340" y="3468"/>
                      <a:ext cx="40" cy="79"/>
                    </a:xfrm>
                    <a:custGeom>
                      <a:avLst/>
                      <a:gdLst>
                        <a:gd name="T0" fmla="*/ 0 w 616"/>
                        <a:gd name="T1" fmla="*/ 79 h 339"/>
                        <a:gd name="T2" fmla="*/ 20 w 616"/>
                        <a:gd name="T3" fmla="*/ 0 h 339"/>
                        <a:gd name="T4" fmla="*/ 40 w 616"/>
                        <a:gd name="T5" fmla="*/ 78 h 339"/>
                        <a:gd name="T6" fmla="*/ 0 60000 65536"/>
                        <a:gd name="T7" fmla="*/ 0 60000 65536"/>
                        <a:gd name="T8" fmla="*/ 0 60000 65536"/>
                        <a:gd name="T9" fmla="*/ 0 w 616"/>
                        <a:gd name="T10" fmla="*/ 0 h 339"/>
                        <a:gd name="T11" fmla="*/ 616 w 616"/>
                        <a:gd name="T12" fmla="*/ 339 h 339"/>
                      </a:gdLst>
                      <a:ahLst/>
                      <a:cxnLst>
                        <a:cxn ang="T6">
                          <a:pos x="T0" y="T1"/>
                        </a:cxn>
                        <a:cxn ang="T7">
                          <a:pos x="T2" y="T3"/>
                        </a:cxn>
                        <a:cxn ang="T8">
                          <a:pos x="T4" y="T5"/>
                        </a:cxn>
                      </a:cxnLst>
                      <a:rect l="T9" t="T10" r="T11" b="T12"/>
                      <a:pathLst>
                        <a:path w="616" h="339">
                          <a:moveTo>
                            <a:pt x="0" y="339"/>
                          </a:moveTo>
                          <a:cubicBezTo>
                            <a:pt x="52" y="282"/>
                            <a:pt x="210" y="0"/>
                            <a:pt x="313" y="0"/>
                          </a:cubicBezTo>
                          <a:cubicBezTo>
                            <a:pt x="416" y="0"/>
                            <a:pt x="553" y="266"/>
                            <a:pt x="616" y="336"/>
                          </a:cubicBezTo>
                        </a:path>
                      </a:pathLst>
                    </a:cu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rot="10800000"/>
                    <a:lstStyle/>
                    <a:p>
                      <a:endParaRPr lang="zh-CN" altLang="en-US">
                        <a:latin typeface="微软雅黑" panose="020B0503020204020204" pitchFamily="34" charset="-122"/>
                        <a:ea typeface="微软雅黑" panose="020B0503020204020204" pitchFamily="34" charset="-122"/>
                      </a:endParaRPr>
                    </a:p>
                  </p:txBody>
                </p:sp>
                <p:sp>
                  <p:nvSpPr>
                    <p:cNvPr id="1157" name="Freeform 1168"/>
                    <p:cNvSpPr>
                      <a:spLocks/>
                    </p:cNvSpPr>
                    <p:nvPr/>
                  </p:nvSpPr>
                  <p:spPr bwMode="auto">
                    <a:xfrm flipV="1">
                      <a:off x="2430" y="3468"/>
                      <a:ext cx="62" cy="68"/>
                    </a:xfrm>
                    <a:custGeom>
                      <a:avLst/>
                      <a:gdLst>
                        <a:gd name="T0" fmla="*/ 0 w 616"/>
                        <a:gd name="T1" fmla="*/ 68 h 339"/>
                        <a:gd name="T2" fmla="*/ 32 w 616"/>
                        <a:gd name="T3" fmla="*/ 0 h 339"/>
                        <a:gd name="T4" fmla="*/ 62 w 616"/>
                        <a:gd name="T5" fmla="*/ 67 h 339"/>
                        <a:gd name="T6" fmla="*/ 0 60000 65536"/>
                        <a:gd name="T7" fmla="*/ 0 60000 65536"/>
                        <a:gd name="T8" fmla="*/ 0 60000 65536"/>
                        <a:gd name="T9" fmla="*/ 0 w 616"/>
                        <a:gd name="T10" fmla="*/ 0 h 339"/>
                        <a:gd name="T11" fmla="*/ 616 w 616"/>
                        <a:gd name="T12" fmla="*/ 339 h 339"/>
                      </a:gdLst>
                      <a:ahLst/>
                      <a:cxnLst>
                        <a:cxn ang="T6">
                          <a:pos x="T0" y="T1"/>
                        </a:cxn>
                        <a:cxn ang="T7">
                          <a:pos x="T2" y="T3"/>
                        </a:cxn>
                        <a:cxn ang="T8">
                          <a:pos x="T4" y="T5"/>
                        </a:cxn>
                      </a:cxnLst>
                      <a:rect l="T9" t="T10" r="T11" b="T12"/>
                      <a:pathLst>
                        <a:path w="616" h="339">
                          <a:moveTo>
                            <a:pt x="0" y="339"/>
                          </a:moveTo>
                          <a:cubicBezTo>
                            <a:pt x="52" y="282"/>
                            <a:pt x="210" y="0"/>
                            <a:pt x="313" y="0"/>
                          </a:cubicBezTo>
                          <a:cubicBezTo>
                            <a:pt x="416" y="0"/>
                            <a:pt x="553" y="266"/>
                            <a:pt x="616" y="336"/>
                          </a:cubicBezTo>
                        </a:path>
                      </a:pathLst>
                    </a:cu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rot="10800000"/>
                    <a:lstStyle/>
                    <a:p>
                      <a:endParaRPr lang="zh-CN" altLang="en-US">
                        <a:latin typeface="微软雅黑" panose="020B0503020204020204" pitchFamily="34" charset="-122"/>
                        <a:ea typeface="微软雅黑" panose="020B0503020204020204" pitchFamily="34" charset="-122"/>
                      </a:endParaRPr>
                    </a:p>
                  </p:txBody>
                </p:sp>
                <p:sp>
                  <p:nvSpPr>
                    <p:cNvPr id="1158" name="Freeform 1169"/>
                    <p:cNvSpPr>
                      <a:spLocks noChangeAspect="1"/>
                    </p:cNvSpPr>
                    <p:nvPr/>
                  </p:nvSpPr>
                  <p:spPr bwMode="auto">
                    <a:xfrm>
                      <a:off x="2385" y="3393"/>
                      <a:ext cx="40" cy="62"/>
                    </a:xfrm>
                    <a:custGeom>
                      <a:avLst/>
                      <a:gdLst>
                        <a:gd name="T0" fmla="*/ 0 w 616"/>
                        <a:gd name="T1" fmla="*/ 62 h 339"/>
                        <a:gd name="T2" fmla="*/ 20 w 616"/>
                        <a:gd name="T3" fmla="*/ 0 h 339"/>
                        <a:gd name="T4" fmla="*/ 40 w 616"/>
                        <a:gd name="T5" fmla="*/ 61 h 339"/>
                        <a:gd name="T6" fmla="*/ 0 60000 65536"/>
                        <a:gd name="T7" fmla="*/ 0 60000 65536"/>
                        <a:gd name="T8" fmla="*/ 0 60000 65536"/>
                        <a:gd name="T9" fmla="*/ 0 w 616"/>
                        <a:gd name="T10" fmla="*/ 0 h 339"/>
                        <a:gd name="T11" fmla="*/ 616 w 616"/>
                        <a:gd name="T12" fmla="*/ 339 h 339"/>
                      </a:gdLst>
                      <a:ahLst/>
                      <a:cxnLst>
                        <a:cxn ang="T6">
                          <a:pos x="T0" y="T1"/>
                        </a:cxn>
                        <a:cxn ang="T7">
                          <a:pos x="T2" y="T3"/>
                        </a:cxn>
                        <a:cxn ang="T8">
                          <a:pos x="T4" y="T5"/>
                        </a:cxn>
                      </a:cxnLst>
                      <a:rect l="T9" t="T10" r="T11" b="T12"/>
                      <a:pathLst>
                        <a:path w="616" h="339">
                          <a:moveTo>
                            <a:pt x="0" y="339"/>
                          </a:moveTo>
                          <a:cubicBezTo>
                            <a:pt x="52" y="282"/>
                            <a:pt x="210" y="0"/>
                            <a:pt x="313" y="0"/>
                          </a:cubicBezTo>
                          <a:cubicBezTo>
                            <a:pt x="416" y="0"/>
                            <a:pt x="553" y="266"/>
                            <a:pt x="616" y="336"/>
                          </a:cubicBezTo>
                        </a:path>
                      </a:pathLst>
                    </a:cu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1159" name="Freeform 1170"/>
                    <p:cNvSpPr>
                      <a:spLocks noChangeAspect="1"/>
                    </p:cNvSpPr>
                    <p:nvPr/>
                  </p:nvSpPr>
                  <p:spPr bwMode="auto">
                    <a:xfrm>
                      <a:off x="2490" y="3423"/>
                      <a:ext cx="40" cy="62"/>
                    </a:xfrm>
                    <a:custGeom>
                      <a:avLst/>
                      <a:gdLst>
                        <a:gd name="T0" fmla="*/ 0 w 616"/>
                        <a:gd name="T1" fmla="*/ 62 h 339"/>
                        <a:gd name="T2" fmla="*/ 20 w 616"/>
                        <a:gd name="T3" fmla="*/ 0 h 339"/>
                        <a:gd name="T4" fmla="*/ 40 w 616"/>
                        <a:gd name="T5" fmla="*/ 61 h 339"/>
                        <a:gd name="T6" fmla="*/ 0 60000 65536"/>
                        <a:gd name="T7" fmla="*/ 0 60000 65536"/>
                        <a:gd name="T8" fmla="*/ 0 60000 65536"/>
                        <a:gd name="T9" fmla="*/ 0 w 616"/>
                        <a:gd name="T10" fmla="*/ 0 h 339"/>
                        <a:gd name="T11" fmla="*/ 616 w 616"/>
                        <a:gd name="T12" fmla="*/ 339 h 339"/>
                      </a:gdLst>
                      <a:ahLst/>
                      <a:cxnLst>
                        <a:cxn ang="T6">
                          <a:pos x="T0" y="T1"/>
                        </a:cxn>
                        <a:cxn ang="T7">
                          <a:pos x="T2" y="T3"/>
                        </a:cxn>
                        <a:cxn ang="T8">
                          <a:pos x="T4" y="T5"/>
                        </a:cxn>
                      </a:cxnLst>
                      <a:rect l="T9" t="T10" r="T11" b="T12"/>
                      <a:pathLst>
                        <a:path w="616" h="339">
                          <a:moveTo>
                            <a:pt x="0" y="339"/>
                          </a:moveTo>
                          <a:cubicBezTo>
                            <a:pt x="52" y="282"/>
                            <a:pt x="210" y="0"/>
                            <a:pt x="313" y="0"/>
                          </a:cubicBezTo>
                          <a:cubicBezTo>
                            <a:pt x="416" y="0"/>
                            <a:pt x="553" y="266"/>
                            <a:pt x="616" y="336"/>
                          </a:cubicBezTo>
                        </a:path>
                      </a:pathLst>
                    </a:cu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1160" name="Freeform 1171"/>
                    <p:cNvSpPr>
                      <a:spLocks/>
                    </p:cNvSpPr>
                    <p:nvPr/>
                  </p:nvSpPr>
                  <p:spPr bwMode="auto">
                    <a:xfrm flipV="1">
                      <a:off x="2535" y="3498"/>
                      <a:ext cx="62" cy="68"/>
                    </a:xfrm>
                    <a:custGeom>
                      <a:avLst/>
                      <a:gdLst>
                        <a:gd name="T0" fmla="*/ 0 w 616"/>
                        <a:gd name="T1" fmla="*/ 68 h 339"/>
                        <a:gd name="T2" fmla="*/ 32 w 616"/>
                        <a:gd name="T3" fmla="*/ 0 h 339"/>
                        <a:gd name="T4" fmla="*/ 62 w 616"/>
                        <a:gd name="T5" fmla="*/ 67 h 339"/>
                        <a:gd name="T6" fmla="*/ 0 60000 65536"/>
                        <a:gd name="T7" fmla="*/ 0 60000 65536"/>
                        <a:gd name="T8" fmla="*/ 0 60000 65536"/>
                        <a:gd name="T9" fmla="*/ 0 w 616"/>
                        <a:gd name="T10" fmla="*/ 0 h 339"/>
                        <a:gd name="T11" fmla="*/ 616 w 616"/>
                        <a:gd name="T12" fmla="*/ 339 h 339"/>
                      </a:gdLst>
                      <a:ahLst/>
                      <a:cxnLst>
                        <a:cxn ang="T6">
                          <a:pos x="T0" y="T1"/>
                        </a:cxn>
                        <a:cxn ang="T7">
                          <a:pos x="T2" y="T3"/>
                        </a:cxn>
                        <a:cxn ang="T8">
                          <a:pos x="T4" y="T5"/>
                        </a:cxn>
                      </a:cxnLst>
                      <a:rect l="T9" t="T10" r="T11" b="T12"/>
                      <a:pathLst>
                        <a:path w="616" h="339">
                          <a:moveTo>
                            <a:pt x="0" y="339"/>
                          </a:moveTo>
                          <a:cubicBezTo>
                            <a:pt x="52" y="282"/>
                            <a:pt x="210" y="0"/>
                            <a:pt x="313" y="0"/>
                          </a:cubicBezTo>
                          <a:cubicBezTo>
                            <a:pt x="416" y="0"/>
                            <a:pt x="553" y="266"/>
                            <a:pt x="616" y="336"/>
                          </a:cubicBezTo>
                        </a:path>
                      </a:pathLst>
                    </a:cu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rot="10800000"/>
                    <a:lstStyle/>
                    <a:p>
                      <a:endParaRPr lang="zh-CN" altLang="en-US">
                        <a:latin typeface="微软雅黑" panose="020B0503020204020204" pitchFamily="34" charset="-122"/>
                        <a:ea typeface="微软雅黑" panose="020B0503020204020204" pitchFamily="34" charset="-122"/>
                      </a:endParaRPr>
                    </a:p>
                  </p:txBody>
                </p:sp>
              </p:grpSp>
              <p:grpSp>
                <p:nvGrpSpPr>
                  <p:cNvPr id="1151" name="Group 1172"/>
                  <p:cNvGrpSpPr>
                    <a:grpSpLocks/>
                  </p:cNvGrpSpPr>
                  <p:nvPr/>
                </p:nvGrpSpPr>
                <p:grpSpPr bwMode="auto">
                  <a:xfrm rot="-715361">
                    <a:off x="2595" y="3408"/>
                    <a:ext cx="212" cy="173"/>
                    <a:chOff x="2865" y="3873"/>
                    <a:chExt cx="212" cy="173"/>
                  </a:xfrm>
                </p:grpSpPr>
                <p:sp>
                  <p:nvSpPr>
                    <p:cNvPr id="1152" name="Freeform 1173"/>
                    <p:cNvSpPr>
                      <a:spLocks/>
                    </p:cNvSpPr>
                    <p:nvPr/>
                  </p:nvSpPr>
                  <p:spPr bwMode="auto">
                    <a:xfrm flipV="1">
                      <a:off x="2910" y="3948"/>
                      <a:ext cx="62" cy="68"/>
                    </a:xfrm>
                    <a:custGeom>
                      <a:avLst/>
                      <a:gdLst>
                        <a:gd name="T0" fmla="*/ 0 w 616"/>
                        <a:gd name="T1" fmla="*/ 68 h 339"/>
                        <a:gd name="T2" fmla="*/ 32 w 616"/>
                        <a:gd name="T3" fmla="*/ 0 h 339"/>
                        <a:gd name="T4" fmla="*/ 62 w 616"/>
                        <a:gd name="T5" fmla="*/ 67 h 339"/>
                        <a:gd name="T6" fmla="*/ 0 60000 65536"/>
                        <a:gd name="T7" fmla="*/ 0 60000 65536"/>
                        <a:gd name="T8" fmla="*/ 0 60000 65536"/>
                        <a:gd name="T9" fmla="*/ 0 w 616"/>
                        <a:gd name="T10" fmla="*/ 0 h 339"/>
                        <a:gd name="T11" fmla="*/ 616 w 616"/>
                        <a:gd name="T12" fmla="*/ 339 h 339"/>
                      </a:gdLst>
                      <a:ahLst/>
                      <a:cxnLst>
                        <a:cxn ang="T6">
                          <a:pos x="T0" y="T1"/>
                        </a:cxn>
                        <a:cxn ang="T7">
                          <a:pos x="T2" y="T3"/>
                        </a:cxn>
                        <a:cxn ang="T8">
                          <a:pos x="T4" y="T5"/>
                        </a:cxn>
                      </a:cxnLst>
                      <a:rect l="T9" t="T10" r="T11" b="T12"/>
                      <a:pathLst>
                        <a:path w="616" h="339">
                          <a:moveTo>
                            <a:pt x="0" y="339"/>
                          </a:moveTo>
                          <a:cubicBezTo>
                            <a:pt x="52" y="282"/>
                            <a:pt x="210" y="0"/>
                            <a:pt x="313" y="0"/>
                          </a:cubicBezTo>
                          <a:cubicBezTo>
                            <a:pt x="416" y="0"/>
                            <a:pt x="553" y="266"/>
                            <a:pt x="616" y="336"/>
                          </a:cubicBezTo>
                        </a:path>
                      </a:pathLst>
                    </a:cu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rot="10800000"/>
                    <a:lstStyle/>
                    <a:p>
                      <a:endParaRPr lang="zh-CN" altLang="en-US">
                        <a:latin typeface="微软雅黑" panose="020B0503020204020204" pitchFamily="34" charset="-122"/>
                        <a:ea typeface="微软雅黑" panose="020B0503020204020204" pitchFamily="34" charset="-122"/>
                      </a:endParaRPr>
                    </a:p>
                  </p:txBody>
                </p:sp>
                <p:sp>
                  <p:nvSpPr>
                    <p:cNvPr id="1153" name="Freeform 1174"/>
                    <p:cNvSpPr>
                      <a:spLocks noChangeAspect="1"/>
                    </p:cNvSpPr>
                    <p:nvPr/>
                  </p:nvSpPr>
                  <p:spPr bwMode="auto">
                    <a:xfrm>
                      <a:off x="2865" y="3873"/>
                      <a:ext cx="40" cy="62"/>
                    </a:xfrm>
                    <a:custGeom>
                      <a:avLst/>
                      <a:gdLst>
                        <a:gd name="T0" fmla="*/ 0 w 616"/>
                        <a:gd name="T1" fmla="*/ 62 h 339"/>
                        <a:gd name="T2" fmla="*/ 20 w 616"/>
                        <a:gd name="T3" fmla="*/ 0 h 339"/>
                        <a:gd name="T4" fmla="*/ 40 w 616"/>
                        <a:gd name="T5" fmla="*/ 61 h 339"/>
                        <a:gd name="T6" fmla="*/ 0 60000 65536"/>
                        <a:gd name="T7" fmla="*/ 0 60000 65536"/>
                        <a:gd name="T8" fmla="*/ 0 60000 65536"/>
                        <a:gd name="T9" fmla="*/ 0 w 616"/>
                        <a:gd name="T10" fmla="*/ 0 h 339"/>
                        <a:gd name="T11" fmla="*/ 616 w 616"/>
                        <a:gd name="T12" fmla="*/ 339 h 339"/>
                      </a:gdLst>
                      <a:ahLst/>
                      <a:cxnLst>
                        <a:cxn ang="T6">
                          <a:pos x="T0" y="T1"/>
                        </a:cxn>
                        <a:cxn ang="T7">
                          <a:pos x="T2" y="T3"/>
                        </a:cxn>
                        <a:cxn ang="T8">
                          <a:pos x="T4" y="T5"/>
                        </a:cxn>
                      </a:cxnLst>
                      <a:rect l="T9" t="T10" r="T11" b="T12"/>
                      <a:pathLst>
                        <a:path w="616" h="339">
                          <a:moveTo>
                            <a:pt x="0" y="339"/>
                          </a:moveTo>
                          <a:cubicBezTo>
                            <a:pt x="52" y="282"/>
                            <a:pt x="210" y="0"/>
                            <a:pt x="313" y="0"/>
                          </a:cubicBezTo>
                          <a:cubicBezTo>
                            <a:pt x="416" y="0"/>
                            <a:pt x="553" y="266"/>
                            <a:pt x="616" y="336"/>
                          </a:cubicBezTo>
                        </a:path>
                      </a:pathLst>
                    </a:cu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1154" name="Freeform 1175"/>
                    <p:cNvSpPr>
                      <a:spLocks noChangeAspect="1"/>
                    </p:cNvSpPr>
                    <p:nvPr/>
                  </p:nvSpPr>
                  <p:spPr bwMode="auto">
                    <a:xfrm>
                      <a:off x="2970" y="3903"/>
                      <a:ext cx="40" cy="62"/>
                    </a:xfrm>
                    <a:custGeom>
                      <a:avLst/>
                      <a:gdLst>
                        <a:gd name="T0" fmla="*/ 0 w 616"/>
                        <a:gd name="T1" fmla="*/ 62 h 339"/>
                        <a:gd name="T2" fmla="*/ 20 w 616"/>
                        <a:gd name="T3" fmla="*/ 0 h 339"/>
                        <a:gd name="T4" fmla="*/ 40 w 616"/>
                        <a:gd name="T5" fmla="*/ 61 h 339"/>
                        <a:gd name="T6" fmla="*/ 0 60000 65536"/>
                        <a:gd name="T7" fmla="*/ 0 60000 65536"/>
                        <a:gd name="T8" fmla="*/ 0 60000 65536"/>
                        <a:gd name="T9" fmla="*/ 0 w 616"/>
                        <a:gd name="T10" fmla="*/ 0 h 339"/>
                        <a:gd name="T11" fmla="*/ 616 w 616"/>
                        <a:gd name="T12" fmla="*/ 339 h 339"/>
                      </a:gdLst>
                      <a:ahLst/>
                      <a:cxnLst>
                        <a:cxn ang="T6">
                          <a:pos x="T0" y="T1"/>
                        </a:cxn>
                        <a:cxn ang="T7">
                          <a:pos x="T2" y="T3"/>
                        </a:cxn>
                        <a:cxn ang="T8">
                          <a:pos x="T4" y="T5"/>
                        </a:cxn>
                      </a:cxnLst>
                      <a:rect l="T9" t="T10" r="T11" b="T12"/>
                      <a:pathLst>
                        <a:path w="616" h="339">
                          <a:moveTo>
                            <a:pt x="0" y="339"/>
                          </a:moveTo>
                          <a:cubicBezTo>
                            <a:pt x="52" y="282"/>
                            <a:pt x="210" y="0"/>
                            <a:pt x="313" y="0"/>
                          </a:cubicBezTo>
                          <a:cubicBezTo>
                            <a:pt x="416" y="0"/>
                            <a:pt x="553" y="266"/>
                            <a:pt x="616" y="336"/>
                          </a:cubicBezTo>
                        </a:path>
                      </a:pathLst>
                    </a:cu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1155" name="Freeform 1176"/>
                    <p:cNvSpPr>
                      <a:spLocks/>
                    </p:cNvSpPr>
                    <p:nvPr/>
                  </p:nvSpPr>
                  <p:spPr bwMode="auto">
                    <a:xfrm flipV="1">
                      <a:off x="3015" y="3978"/>
                      <a:ext cx="62" cy="68"/>
                    </a:xfrm>
                    <a:custGeom>
                      <a:avLst/>
                      <a:gdLst>
                        <a:gd name="T0" fmla="*/ 0 w 616"/>
                        <a:gd name="T1" fmla="*/ 68 h 339"/>
                        <a:gd name="T2" fmla="*/ 32 w 616"/>
                        <a:gd name="T3" fmla="*/ 0 h 339"/>
                        <a:gd name="T4" fmla="*/ 62 w 616"/>
                        <a:gd name="T5" fmla="*/ 67 h 339"/>
                        <a:gd name="T6" fmla="*/ 0 60000 65536"/>
                        <a:gd name="T7" fmla="*/ 0 60000 65536"/>
                        <a:gd name="T8" fmla="*/ 0 60000 65536"/>
                        <a:gd name="T9" fmla="*/ 0 w 616"/>
                        <a:gd name="T10" fmla="*/ 0 h 339"/>
                        <a:gd name="T11" fmla="*/ 616 w 616"/>
                        <a:gd name="T12" fmla="*/ 339 h 339"/>
                      </a:gdLst>
                      <a:ahLst/>
                      <a:cxnLst>
                        <a:cxn ang="T6">
                          <a:pos x="T0" y="T1"/>
                        </a:cxn>
                        <a:cxn ang="T7">
                          <a:pos x="T2" y="T3"/>
                        </a:cxn>
                        <a:cxn ang="T8">
                          <a:pos x="T4" y="T5"/>
                        </a:cxn>
                      </a:cxnLst>
                      <a:rect l="T9" t="T10" r="T11" b="T12"/>
                      <a:pathLst>
                        <a:path w="616" h="339">
                          <a:moveTo>
                            <a:pt x="0" y="339"/>
                          </a:moveTo>
                          <a:cubicBezTo>
                            <a:pt x="52" y="282"/>
                            <a:pt x="210" y="0"/>
                            <a:pt x="313" y="0"/>
                          </a:cubicBezTo>
                          <a:cubicBezTo>
                            <a:pt x="416" y="0"/>
                            <a:pt x="553" y="266"/>
                            <a:pt x="616" y="336"/>
                          </a:cubicBezTo>
                        </a:path>
                      </a:pathLst>
                    </a:cu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rot="10800000"/>
                    <a:lstStyle/>
                    <a:p>
                      <a:endParaRPr lang="zh-CN" altLang="en-US">
                        <a:latin typeface="微软雅黑" panose="020B0503020204020204" pitchFamily="34" charset="-122"/>
                        <a:ea typeface="微软雅黑" panose="020B0503020204020204" pitchFamily="34" charset="-122"/>
                      </a:endParaRPr>
                    </a:p>
                  </p:txBody>
                </p:sp>
              </p:grpSp>
            </p:grpSp>
            <p:grpSp>
              <p:nvGrpSpPr>
                <p:cNvPr id="1132" name="Group 1177"/>
                <p:cNvGrpSpPr>
                  <a:grpSpLocks/>
                </p:cNvGrpSpPr>
                <p:nvPr/>
              </p:nvGrpSpPr>
              <p:grpSpPr bwMode="auto">
                <a:xfrm>
                  <a:off x="3555" y="3447"/>
                  <a:ext cx="257" cy="173"/>
                  <a:chOff x="2340" y="3393"/>
                  <a:chExt cx="257" cy="173"/>
                </a:xfrm>
              </p:grpSpPr>
              <p:sp>
                <p:nvSpPr>
                  <p:cNvPr id="1145" name="Freeform 1178"/>
                  <p:cNvSpPr>
                    <a:spLocks noChangeAspect="1"/>
                  </p:cNvSpPr>
                  <p:nvPr/>
                </p:nvSpPr>
                <p:spPr bwMode="auto">
                  <a:xfrm flipV="1">
                    <a:off x="2340" y="3468"/>
                    <a:ext cx="40" cy="79"/>
                  </a:xfrm>
                  <a:custGeom>
                    <a:avLst/>
                    <a:gdLst>
                      <a:gd name="T0" fmla="*/ 0 w 616"/>
                      <a:gd name="T1" fmla="*/ 79 h 339"/>
                      <a:gd name="T2" fmla="*/ 20 w 616"/>
                      <a:gd name="T3" fmla="*/ 0 h 339"/>
                      <a:gd name="T4" fmla="*/ 40 w 616"/>
                      <a:gd name="T5" fmla="*/ 78 h 339"/>
                      <a:gd name="T6" fmla="*/ 0 60000 65536"/>
                      <a:gd name="T7" fmla="*/ 0 60000 65536"/>
                      <a:gd name="T8" fmla="*/ 0 60000 65536"/>
                      <a:gd name="T9" fmla="*/ 0 w 616"/>
                      <a:gd name="T10" fmla="*/ 0 h 339"/>
                      <a:gd name="T11" fmla="*/ 616 w 616"/>
                      <a:gd name="T12" fmla="*/ 339 h 339"/>
                    </a:gdLst>
                    <a:ahLst/>
                    <a:cxnLst>
                      <a:cxn ang="T6">
                        <a:pos x="T0" y="T1"/>
                      </a:cxn>
                      <a:cxn ang="T7">
                        <a:pos x="T2" y="T3"/>
                      </a:cxn>
                      <a:cxn ang="T8">
                        <a:pos x="T4" y="T5"/>
                      </a:cxn>
                    </a:cxnLst>
                    <a:rect l="T9" t="T10" r="T11" b="T12"/>
                    <a:pathLst>
                      <a:path w="616" h="339">
                        <a:moveTo>
                          <a:pt x="0" y="339"/>
                        </a:moveTo>
                        <a:cubicBezTo>
                          <a:pt x="52" y="282"/>
                          <a:pt x="210" y="0"/>
                          <a:pt x="313" y="0"/>
                        </a:cubicBezTo>
                        <a:cubicBezTo>
                          <a:pt x="416" y="0"/>
                          <a:pt x="553" y="266"/>
                          <a:pt x="616" y="336"/>
                        </a:cubicBezTo>
                      </a:path>
                    </a:pathLst>
                  </a:cu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rot="10800000"/>
                  <a:lstStyle/>
                  <a:p>
                    <a:endParaRPr lang="zh-CN" altLang="en-US">
                      <a:latin typeface="微软雅黑" panose="020B0503020204020204" pitchFamily="34" charset="-122"/>
                      <a:ea typeface="微软雅黑" panose="020B0503020204020204" pitchFamily="34" charset="-122"/>
                    </a:endParaRPr>
                  </a:p>
                </p:txBody>
              </p:sp>
              <p:sp>
                <p:nvSpPr>
                  <p:cNvPr id="1146" name="Freeform 1179"/>
                  <p:cNvSpPr>
                    <a:spLocks/>
                  </p:cNvSpPr>
                  <p:nvPr/>
                </p:nvSpPr>
                <p:spPr bwMode="auto">
                  <a:xfrm flipV="1">
                    <a:off x="2430" y="3468"/>
                    <a:ext cx="62" cy="68"/>
                  </a:xfrm>
                  <a:custGeom>
                    <a:avLst/>
                    <a:gdLst>
                      <a:gd name="T0" fmla="*/ 0 w 616"/>
                      <a:gd name="T1" fmla="*/ 68 h 339"/>
                      <a:gd name="T2" fmla="*/ 32 w 616"/>
                      <a:gd name="T3" fmla="*/ 0 h 339"/>
                      <a:gd name="T4" fmla="*/ 62 w 616"/>
                      <a:gd name="T5" fmla="*/ 67 h 339"/>
                      <a:gd name="T6" fmla="*/ 0 60000 65536"/>
                      <a:gd name="T7" fmla="*/ 0 60000 65536"/>
                      <a:gd name="T8" fmla="*/ 0 60000 65536"/>
                      <a:gd name="T9" fmla="*/ 0 w 616"/>
                      <a:gd name="T10" fmla="*/ 0 h 339"/>
                      <a:gd name="T11" fmla="*/ 616 w 616"/>
                      <a:gd name="T12" fmla="*/ 339 h 339"/>
                    </a:gdLst>
                    <a:ahLst/>
                    <a:cxnLst>
                      <a:cxn ang="T6">
                        <a:pos x="T0" y="T1"/>
                      </a:cxn>
                      <a:cxn ang="T7">
                        <a:pos x="T2" y="T3"/>
                      </a:cxn>
                      <a:cxn ang="T8">
                        <a:pos x="T4" y="T5"/>
                      </a:cxn>
                    </a:cxnLst>
                    <a:rect l="T9" t="T10" r="T11" b="T12"/>
                    <a:pathLst>
                      <a:path w="616" h="339">
                        <a:moveTo>
                          <a:pt x="0" y="339"/>
                        </a:moveTo>
                        <a:cubicBezTo>
                          <a:pt x="52" y="282"/>
                          <a:pt x="210" y="0"/>
                          <a:pt x="313" y="0"/>
                        </a:cubicBezTo>
                        <a:cubicBezTo>
                          <a:pt x="416" y="0"/>
                          <a:pt x="553" y="266"/>
                          <a:pt x="616" y="336"/>
                        </a:cubicBezTo>
                      </a:path>
                    </a:pathLst>
                  </a:cu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rot="10800000"/>
                  <a:lstStyle/>
                  <a:p>
                    <a:endParaRPr lang="zh-CN" altLang="en-US">
                      <a:latin typeface="微软雅黑" panose="020B0503020204020204" pitchFamily="34" charset="-122"/>
                      <a:ea typeface="微软雅黑" panose="020B0503020204020204" pitchFamily="34" charset="-122"/>
                    </a:endParaRPr>
                  </a:p>
                </p:txBody>
              </p:sp>
              <p:sp>
                <p:nvSpPr>
                  <p:cNvPr id="1147" name="Freeform 1180"/>
                  <p:cNvSpPr>
                    <a:spLocks noChangeAspect="1"/>
                  </p:cNvSpPr>
                  <p:nvPr/>
                </p:nvSpPr>
                <p:spPr bwMode="auto">
                  <a:xfrm>
                    <a:off x="2385" y="3393"/>
                    <a:ext cx="40" cy="62"/>
                  </a:xfrm>
                  <a:custGeom>
                    <a:avLst/>
                    <a:gdLst>
                      <a:gd name="T0" fmla="*/ 0 w 616"/>
                      <a:gd name="T1" fmla="*/ 62 h 339"/>
                      <a:gd name="T2" fmla="*/ 20 w 616"/>
                      <a:gd name="T3" fmla="*/ 0 h 339"/>
                      <a:gd name="T4" fmla="*/ 40 w 616"/>
                      <a:gd name="T5" fmla="*/ 61 h 339"/>
                      <a:gd name="T6" fmla="*/ 0 60000 65536"/>
                      <a:gd name="T7" fmla="*/ 0 60000 65536"/>
                      <a:gd name="T8" fmla="*/ 0 60000 65536"/>
                      <a:gd name="T9" fmla="*/ 0 w 616"/>
                      <a:gd name="T10" fmla="*/ 0 h 339"/>
                      <a:gd name="T11" fmla="*/ 616 w 616"/>
                      <a:gd name="T12" fmla="*/ 339 h 339"/>
                    </a:gdLst>
                    <a:ahLst/>
                    <a:cxnLst>
                      <a:cxn ang="T6">
                        <a:pos x="T0" y="T1"/>
                      </a:cxn>
                      <a:cxn ang="T7">
                        <a:pos x="T2" y="T3"/>
                      </a:cxn>
                      <a:cxn ang="T8">
                        <a:pos x="T4" y="T5"/>
                      </a:cxn>
                    </a:cxnLst>
                    <a:rect l="T9" t="T10" r="T11" b="T12"/>
                    <a:pathLst>
                      <a:path w="616" h="339">
                        <a:moveTo>
                          <a:pt x="0" y="339"/>
                        </a:moveTo>
                        <a:cubicBezTo>
                          <a:pt x="52" y="282"/>
                          <a:pt x="210" y="0"/>
                          <a:pt x="313" y="0"/>
                        </a:cubicBezTo>
                        <a:cubicBezTo>
                          <a:pt x="416" y="0"/>
                          <a:pt x="553" y="266"/>
                          <a:pt x="616" y="336"/>
                        </a:cubicBezTo>
                      </a:path>
                    </a:pathLst>
                  </a:cu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1148" name="Freeform 1181"/>
                  <p:cNvSpPr>
                    <a:spLocks noChangeAspect="1"/>
                  </p:cNvSpPr>
                  <p:nvPr/>
                </p:nvSpPr>
                <p:spPr bwMode="auto">
                  <a:xfrm>
                    <a:off x="2490" y="3423"/>
                    <a:ext cx="40" cy="62"/>
                  </a:xfrm>
                  <a:custGeom>
                    <a:avLst/>
                    <a:gdLst>
                      <a:gd name="T0" fmla="*/ 0 w 616"/>
                      <a:gd name="T1" fmla="*/ 62 h 339"/>
                      <a:gd name="T2" fmla="*/ 20 w 616"/>
                      <a:gd name="T3" fmla="*/ 0 h 339"/>
                      <a:gd name="T4" fmla="*/ 40 w 616"/>
                      <a:gd name="T5" fmla="*/ 61 h 339"/>
                      <a:gd name="T6" fmla="*/ 0 60000 65536"/>
                      <a:gd name="T7" fmla="*/ 0 60000 65536"/>
                      <a:gd name="T8" fmla="*/ 0 60000 65536"/>
                      <a:gd name="T9" fmla="*/ 0 w 616"/>
                      <a:gd name="T10" fmla="*/ 0 h 339"/>
                      <a:gd name="T11" fmla="*/ 616 w 616"/>
                      <a:gd name="T12" fmla="*/ 339 h 339"/>
                    </a:gdLst>
                    <a:ahLst/>
                    <a:cxnLst>
                      <a:cxn ang="T6">
                        <a:pos x="T0" y="T1"/>
                      </a:cxn>
                      <a:cxn ang="T7">
                        <a:pos x="T2" y="T3"/>
                      </a:cxn>
                      <a:cxn ang="T8">
                        <a:pos x="T4" y="T5"/>
                      </a:cxn>
                    </a:cxnLst>
                    <a:rect l="T9" t="T10" r="T11" b="T12"/>
                    <a:pathLst>
                      <a:path w="616" h="339">
                        <a:moveTo>
                          <a:pt x="0" y="339"/>
                        </a:moveTo>
                        <a:cubicBezTo>
                          <a:pt x="52" y="282"/>
                          <a:pt x="210" y="0"/>
                          <a:pt x="313" y="0"/>
                        </a:cubicBezTo>
                        <a:cubicBezTo>
                          <a:pt x="416" y="0"/>
                          <a:pt x="553" y="266"/>
                          <a:pt x="616" y="336"/>
                        </a:cubicBezTo>
                      </a:path>
                    </a:pathLst>
                  </a:cu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1149" name="Freeform 1182"/>
                  <p:cNvSpPr>
                    <a:spLocks/>
                  </p:cNvSpPr>
                  <p:nvPr/>
                </p:nvSpPr>
                <p:spPr bwMode="auto">
                  <a:xfrm flipV="1">
                    <a:off x="2535" y="3498"/>
                    <a:ext cx="62" cy="68"/>
                  </a:xfrm>
                  <a:custGeom>
                    <a:avLst/>
                    <a:gdLst>
                      <a:gd name="T0" fmla="*/ 0 w 616"/>
                      <a:gd name="T1" fmla="*/ 68 h 339"/>
                      <a:gd name="T2" fmla="*/ 32 w 616"/>
                      <a:gd name="T3" fmla="*/ 0 h 339"/>
                      <a:gd name="T4" fmla="*/ 62 w 616"/>
                      <a:gd name="T5" fmla="*/ 67 h 339"/>
                      <a:gd name="T6" fmla="*/ 0 60000 65536"/>
                      <a:gd name="T7" fmla="*/ 0 60000 65536"/>
                      <a:gd name="T8" fmla="*/ 0 60000 65536"/>
                      <a:gd name="T9" fmla="*/ 0 w 616"/>
                      <a:gd name="T10" fmla="*/ 0 h 339"/>
                      <a:gd name="T11" fmla="*/ 616 w 616"/>
                      <a:gd name="T12" fmla="*/ 339 h 339"/>
                    </a:gdLst>
                    <a:ahLst/>
                    <a:cxnLst>
                      <a:cxn ang="T6">
                        <a:pos x="T0" y="T1"/>
                      </a:cxn>
                      <a:cxn ang="T7">
                        <a:pos x="T2" y="T3"/>
                      </a:cxn>
                      <a:cxn ang="T8">
                        <a:pos x="T4" y="T5"/>
                      </a:cxn>
                    </a:cxnLst>
                    <a:rect l="T9" t="T10" r="T11" b="T12"/>
                    <a:pathLst>
                      <a:path w="616" h="339">
                        <a:moveTo>
                          <a:pt x="0" y="339"/>
                        </a:moveTo>
                        <a:cubicBezTo>
                          <a:pt x="52" y="282"/>
                          <a:pt x="210" y="0"/>
                          <a:pt x="313" y="0"/>
                        </a:cubicBezTo>
                        <a:cubicBezTo>
                          <a:pt x="416" y="0"/>
                          <a:pt x="553" y="266"/>
                          <a:pt x="616" y="336"/>
                        </a:cubicBezTo>
                      </a:path>
                    </a:pathLst>
                  </a:cu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rot="10800000"/>
                  <a:lstStyle/>
                  <a:p>
                    <a:endParaRPr lang="zh-CN" altLang="en-US">
                      <a:latin typeface="微软雅黑" panose="020B0503020204020204" pitchFamily="34" charset="-122"/>
                      <a:ea typeface="微软雅黑" panose="020B0503020204020204" pitchFamily="34" charset="-122"/>
                    </a:endParaRPr>
                  </a:p>
                </p:txBody>
              </p:sp>
            </p:grpSp>
            <p:grpSp>
              <p:nvGrpSpPr>
                <p:cNvPr id="1133" name="Group 1183"/>
                <p:cNvGrpSpPr>
                  <a:grpSpLocks noChangeAspect="1"/>
                </p:cNvGrpSpPr>
                <p:nvPr/>
              </p:nvGrpSpPr>
              <p:grpSpPr bwMode="auto">
                <a:xfrm rot="464162" flipV="1">
                  <a:off x="2802" y="3415"/>
                  <a:ext cx="499" cy="175"/>
                  <a:chOff x="2340" y="3393"/>
                  <a:chExt cx="467" cy="188"/>
                </a:xfrm>
              </p:grpSpPr>
              <p:grpSp>
                <p:nvGrpSpPr>
                  <p:cNvPr id="1134" name="Group 1184"/>
                  <p:cNvGrpSpPr>
                    <a:grpSpLocks noChangeAspect="1"/>
                  </p:cNvGrpSpPr>
                  <p:nvPr/>
                </p:nvGrpSpPr>
                <p:grpSpPr bwMode="auto">
                  <a:xfrm>
                    <a:off x="2340" y="3393"/>
                    <a:ext cx="257" cy="173"/>
                    <a:chOff x="2340" y="3393"/>
                    <a:chExt cx="257" cy="173"/>
                  </a:xfrm>
                </p:grpSpPr>
                <p:sp>
                  <p:nvSpPr>
                    <p:cNvPr id="1140" name="Freeform 1185"/>
                    <p:cNvSpPr>
                      <a:spLocks noChangeAspect="1"/>
                    </p:cNvSpPr>
                    <p:nvPr/>
                  </p:nvSpPr>
                  <p:spPr bwMode="auto">
                    <a:xfrm flipV="1">
                      <a:off x="2340" y="3468"/>
                      <a:ext cx="40" cy="79"/>
                    </a:xfrm>
                    <a:custGeom>
                      <a:avLst/>
                      <a:gdLst>
                        <a:gd name="T0" fmla="*/ 0 w 616"/>
                        <a:gd name="T1" fmla="*/ 79 h 339"/>
                        <a:gd name="T2" fmla="*/ 20 w 616"/>
                        <a:gd name="T3" fmla="*/ 0 h 339"/>
                        <a:gd name="T4" fmla="*/ 40 w 616"/>
                        <a:gd name="T5" fmla="*/ 78 h 339"/>
                        <a:gd name="T6" fmla="*/ 0 60000 65536"/>
                        <a:gd name="T7" fmla="*/ 0 60000 65536"/>
                        <a:gd name="T8" fmla="*/ 0 60000 65536"/>
                        <a:gd name="T9" fmla="*/ 0 w 616"/>
                        <a:gd name="T10" fmla="*/ 0 h 339"/>
                        <a:gd name="T11" fmla="*/ 616 w 616"/>
                        <a:gd name="T12" fmla="*/ 339 h 339"/>
                      </a:gdLst>
                      <a:ahLst/>
                      <a:cxnLst>
                        <a:cxn ang="T6">
                          <a:pos x="T0" y="T1"/>
                        </a:cxn>
                        <a:cxn ang="T7">
                          <a:pos x="T2" y="T3"/>
                        </a:cxn>
                        <a:cxn ang="T8">
                          <a:pos x="T4" y="T5"/>
                        </a:cxn>
                      </a:cxnLst>
                      <a:rect l="T9" t="T10" r="T11" b="T12"/>
                      <a:pathLst>
                        <a:path w="616" h="339">
                          <a:moveTo>
                            <a:pt x="0" y="339"/>
                          </a:moveTo>
                          <a:cubicBezTo>
                            <a:pt x="52" y="282"/>
                            <a:pt x="210" y="0"/>
                            <a:pt x="313" y="0"/>
                          </a:cubicBezTo>
                          <a:cubicBezTo>
                            <a:pt x="416" y="0"/>
                            <a:pt x="553" y="266"/>
                            <a:pt x="616" y="336"/>
                          </a:cubicBezTo>
                        </a:path>
                      </a:pathLst>
                    </a:cu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1141" name="Freeform 1186"/>
                    <p:cNvSpPr>
                      <a:spLocks noChangeAspect="1"/>
                    </p:cNvSpPr>
                    <p:nvPr/>
                  </p:nvSpPr>
                  <p:spPr bwMode="auto">
                    <a:xfrm flipV="1">
                      <a:off x="2430" y="3468"/>
                      <a:ext cx="62" cy="68"/>
                    </a:xfrm>
                    <a:custGeom>
                      <a:avLst/>
                      <a:gdLst>
                        <a:gd name="T0" fmla="*/ 0 w 616"/>
                        <a:gd name="T1" fmla="*/ 68 h 339"/>
                        <a:gd name="T2" fmla="*/ 32 w 616"/>
                        <a:gd name="T3" fmla="*/ 0 h 339"/>
                        <a:gd name="T4" fmla="*/ 62 w 616"/>
                        <a:gd name="T5" fmla="*/ 67 h 339"/>
                        <a:gd name="T6" fmla="*/ 0 60000 65536"/>
                        <a:gd name="T7" fmla="*/ 0 60000 65536"/>
                        <a:gd name="T8" fmla="*/ 0 60000 65536"/>
                        <a:gd name="T9" fmla="*/ 0 w 616"/>
                        <a:gd name="T10" fmla="*/ 0 h 339"/>
                        <a:gd name="T11" fmla="*/ 616 w 616"/>
                        <a:gd name="T12" fmla="*/ 339 h 339"/>
                      </a:gdLst>
                      <a:ahLst/>
                      <a:cxnLst>
                        <a:cxn ang="T6">
                          <a:pos x="T0" y="T1"/>
                        </a:cxn>
                        <a:cxn ang="T7">
                          <a:pos x="T2" y="T3"/>
                        </a:cxn>
                        <a:cxn ang="T8">
                          <a:pos x="T4" y="T5"/>
                        </a:cxn>
                      </a:cxnLst>
                      <a:rect l="T9" t="T10" r="T11" b="T12"/>
                      <a:pathLst>
                        <a:path w="616" h="339">
                          <a:moveTo>
                            <a:pt x="0" y="339"/>
                          </a:moveTo>
                          <a:cubicBezTo>
                            <a:pt x="52" y="282"/>
                            <a:pt x="210" y="0"/>
                            <a:pt x="313" y="0"/>
                          </a:cubicBezTo>
                          <a:cubicBezTo>
                            <a:pt x="416" y="0"/>
                            <a:pt x="553" y="266"/>
                            <a:pt x="616" y="336"/>
                          </a:cubicBezTo>
                        </a:path>
                      </a:pathLst>
                    </a:cu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1142" name="Freeform 1187"/>
                    <p:cNvSpPr>
                      <a:spLocks noChangeAspect="1"/>
                    </p:cNvSpPr>
                    <p:nvPr/>
                  </p:nvSpPr>
                  <p:spPr bwMode="auto">
                    <a:xfrm>
                      <a:off x="2385" y="3393"/>
                      <a:ext cx="40" cy="62"/>
                    </a:xfrm>
                    <a:custGeom>
                      <a:avLst/>
                      <a:gdLst>
                        <a:gd name="T0" fmla="*/ 0 w 616"/>
                        <a:gd name="T1" fmla="*/ 62 h 339"/>
                        <a:gd name="T2" fmla="*/ 20 w 616"/>
                        <a:gd name="T3" fmla="*/ 0 h 339"/>
                        <a:gd name="T4" fmla="*/ 40 w 616"/>
                        <a:gd name="T5" fmla="*/ 61 h 339"/>
                        <a:gd name="T6" fmla="*/ 0 60000 65536"/>
                        <a:gd name="T7" fmla="*/ 0 60000 65536"/>
                        <a:gd name="T8" fmla="*/ 0 60000 65536"/>
                        <a:gd name="T9" fmla="*/ 0 w 616"/>
                        <a:gd name="T10" fmla="*/ 0 h 339"/>
                        <a:gd name="T11" fmla="*/ 616 w 616"/>
                        <a:gd name="T12" fmla="*/ 339 h 339"/>
                      </a:gdLst>
                      <a:ahLst/>
                      <a:cxnLst>
                        <a:cxn ang="T6">
                          <a:pos x="T0" y="T1"/>
                        </a:cxn>
                        <a:cxn ang="T7">
                          <a:pos x="T2" y="T3"/>
                        </a:cxn>
                        <a:cxn ang="T8">
                          <a:pos x="T4" y="T5"/>
                        </a:cxn>
                      </a:cxnLst>
                      <a:rect l="T9" t="T10" r="T11" b="T12"/>
                      <a:pathLst>
                        <a:path w="616" h="339">
                          <a:moveTo>
                            <a:pt x="0" y="339"/>
                          </a:moveTo>
                          <a:cubicBezTo>
                            <a:pt x="52" y="282"/>
                            <a:pt x="210" y="0"/>
                            <a:pt x="313" y="0"/>
                          </a:cubicBezTo>
                          <a:cubicBezTo>
                            <a:pt x="416" y="0"/>
                            <a:pt x="553" y="266"/>
                            <a:pt x="616" y="336"/>
                          </a:cubicBezTo>
                        </a:path>
                      </a:pathLst>
                    </a:cu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rot="10800000"/>
                    <a:lstStyle/>
                    <a:p>
                      <a:endParaRPr lang="zh-CN" altLang="en-US">
                        <a:latin typeface="微软雅黑" panose="020B0503020204020204" pitchFamily="34" charset="-122"/>
                        <a:ea typeface="微软雅黑" panose="020B0503020204020204" pitchFamily="34" charset="-122"/>
                      </a:endParaRPr>
                    </a:p>
                  </p:txBody>
                </p:sp>
                <p:sp>
                  <p:nvSpPr>
                    <p:cNvPr id="1143" name="Freeform 1188"/>
                    <p:cNvSpPr>
                      <a:spLocks noChangeAspect="1"/>
                    </p:cNvSpPr>
                    <p:nvPr/>
                  </p:nvSpPr>
                  <p:spPr bwMode="auto">
                    <a:xfrm>
                      <a:off x="2490" y="3423"/>
                      <a:ext cx="40" cy="62"/>
                    </a:xfrm>
                    <a:custGeom>
                      <a:avLst/>
                      <a:gdLst>
                        <a:gd name="T0" fmla="*/ 0 w 616"/>
                        <a:gd name="T1" fmla="*/ 62 h 339"/>
                        <a:gd name="T2" fmla="*/ 20 w 616"/>
                        <a:gd name="T3" fmla="*/ 0 h 339"/>
                        <a:gd name="T4" fmla="*/ 40 w 616"/>
                        <a:gd name="T5" fmla="*/ 61 h 339"/>
                        <a:gd name="T6" fmla="*/ 0 60000 65536"/>
                        <a:gd name="T7" fmla="*/ 0 60000 65536"/>
                        <a:gd name="T8" fmla="*/ 0 60000 65536"/>
                        <a:gd name="T9" fmla="*/ 0 w 616"/>
                        <a:gd name="T10" fmla="*/ 0 h 339"/>
                        <a:gd name="T11" fmla="*/ 616 w 616"/>
                        <a:gd name="T12" fmla="*/ 339 h 339"/>
                      </a:gdLst>
                      <a:ahLst/>
                      <a:cxnLst>
                        <a:cxn ang="T6">
                          <a:pos x="T0" y="T1"/>
                        </a:cxn>
                        <a:cxn ang="T7">
                          <a:pos x="T2" y="T3"/>
                        </a:cxn>
                        <a:cxn ang="T8">
                          <a:pos x="T4" y="T5"/>
                        </a:cxn>
                      </a:cxnLst>
                      <a:rect l="T9" t="T10" r="T11" b="T12"/>
                      <a:pathLst>
                        <a:path w="616" h="339">
                          <a:moveTo>
                            <a:pt x="0" y="339"/>
                          </a:moveTo>
                          <a:cubicBezTo>
                            <a:pt x="52" y="282"/>
                            <a:pt x="210" y="0"/>
                            <a:pt x="313" y="0"/>
                          </a:cubicBezTo>
                          <a:cubicBezTo>
                            <a:pt x="416" y="0"/>
                            <a:pt x="553" y="266"/>
                            <a:pt x="616" y="336"/>
                          </a:cubicBezTo>
                        </a:path>
                      </a:pathLst>
                    </a:cu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rot="10800000"/>
                    <a:lstStyle/>
                    <a:p>
                      <a:endParaRPr lang="zh-CN" altLang="en-US">
                        <a:latin typeface="微软雅黑" panose="020B0503020204020204" pitchFamily="34" charset="-122"/>
                        <a:ea typeface="微软雅黑" panose="020B0503020204020204" pitchFamily="34" charset="-122"/>
                      </a:endParaRPr>
                    </a:p>
                  </p:txBody>
                </p:sp>
                <p:sp>
                  <p:nvSpPr>
                    <p:cNvPr id="1144" name="Freeform 1189"/>
                    <p:cNvSpPr>
                      <a:spLocks noChangeAspect="1"/>
                    </p:cNvSpPr>
                    <p:nvPr/>
                  </p:nvSpPr>
                  <p:spPr bwMode="auto">
                    <a:xfrm flipV="1">
                      <a:off x="2535" y="3498"/>
                      <a:ext cx="62" cy="68"/>
                    </a:xfrm>
                    <a:custGeom>
                      <a:avLst/>
                      <a:gdLst>
                        <a:gd name="T0" fmla="*/ 0 w 616"/>
                        <a:gd name="T1" fmla="*/ 68 h 339"/>
                        <a:gd name="T2" fmla="*/ 32 w 616"/>
                        <a:gd name="T3" fmla="*/ 0 h 339"/>
                        <a:gd name="T4" fmla="*/ 62 w 616"/>
                        <a:gd name="T5" fmla="*/ 67 h 339"/>
                        <a:gd name="T6" fmla="*/ 0 60000 65536"/>
                        <a:gd name="T7" fmla="*/ 0 60000 65536"/>
                        <a:gd name="T8" fmla="*/ 0 60000 65536"/>
                        <a:gd name="T9" fmla="*/ 0 w 616"/>
                        <a:gd name="T10" fmla="*/ 0 h 339"/>
                        <a:gd name="T11" fmla="*/ 616 w 616"/>
                        <a:gd name="T12" fmla="*/ 339 h 339"/>
                      </a:gdLst>
                      <a:ahLst/>
                      <a:cxnLst>
                        <a:cxn ang="T6">
                          <a:pos x="T0" y="T1"/>
                        </a:cxn>
                        <a:cxn ang="T7">
                          <a:pos x="T2" y="T3"/>
                        </a:cxn>
                        <a:cxn ang="T8">
                          <a:pos x="T4" y="T5"/>
                        </a:cxn>
                      </a:cxnLst>
                      <a:rect l="T9" t="T10" r="T11" b="T12"/>
                      <a:pathLst>
                        <a:path w="616" h="339">
                          <a:moveTo>
                            <a:pt x="0" y="339"/>
                          </a:moveTo>
                          <a:cubicBezTo>
                            <a:pt x="52" y="282"/>
                            <a:pt x="210" y="0"/>
                            <a:pt x="313" y="0"/>
                          </a:cubicBezTo>
                          <a:cubicBezTo>
                            <a:pt x="416" y="0"/>
                            <a:pt x="553" y="266"/>
                            <a:pt x="616" y="336"/>
                          </a:cubicBezTo>
                        </a:path>
                      </a:pathLst>
                    </a:cu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grpSp>
              <p:grpSp>
                <p:nvGrpSpPr>
                  <p:cNvPr id="1135" name="Group 1190"/>
                  <p:cNvGrpSpPr>
                    <a:grpSpLocks noChangeAspect="1"/>
                  </p:cNvGrpSpPr>
                  <p:nvPr/>
                </p:nvGrpSpPr>
                <p:grpSpPr bwMode="auto">
                  <a:xfrm rot="-715361">
                    <a:off x="2595" y="3408"/>
                    <a:ext cx="212" cy="173"/>
                    <a:chOff x="2865" y="3873"/>
                    <a:chExt cx="212" cy="173"/>
                  </a:xfrm>
                </p:grpSpPr>
                <p:sp>
                  <p:nvSpPr>
                    <p:cNvPr id="1136" name="Freeform 1191"/>
                    <p:cNvSpPr>
                      <a:spLocks noChangeAspect="1"/>
                    </p:cNvSpPr>
                    <p:nvPr/>
                  </p:nvSpPr>
                  <p:spPr bwMode="auto">
                    <a:xfrm flipV="1">
                      <a:off x="2910" y="3948"/>
                      <a:ext cx="62" cy="68"/>
                    </a:xfrm>
                    <a:custGeom>
                      <a:avLst/>
                      <a:gdLst>
                        <a:gd name="T0" fmla="*/ 0 w 616"/>
                        <a:gd name="T1" fmla="*/ 68 h 339"/>
                        <a:gd name="T2" fmla="*/ 32 w 616"/>
                        <a:gd name="T3" fmla="*/ 0 h 339"/>
                        <a:gd name="T4" fmla="*/ 62 w 616"/>
                        <a:gd name="T5" fmla="*/ 67 h 339"/>
                        <a:gd name="T6" fmla="*/ 0 60000 65536"/>
                        <a:gd name="T7" fmla="*/ 0 60000 65536"/>
                        <a:gd name="T8" fmla="*/ 0 60000 65536"/>
                        <a:gd name="T9" fmla="*/ 0 w 616"/>
                        <a:gd name="T10" fmla="*/ 0 h 339"/>
                        <a:gd name="T11" fmla="*/ 616 w 616"/>
                        <a:gd name="T12" fmla="*/ 339 h 339"/>
                      </a:gdLst>
                      <a:ahLst/>
                      <a:cxnLst>
                        <a:cxn ang="T6">
                          <a:pos x="T0" y="T1"/>
                        </a:cxn>
                        <a:cxn ang="T7">
                          <a:pos x="T2" y="T3"/>
                        </a:cxn>
                        <a:cxn ang="T8">
                          <a:pos x="T4" y="T5"/>
                        </a:cxn>
                      </a:cxnLst>
                      <a:rect l="T9" t="T10" r="T11" b="T12"/>
                      <a:pathLst>
                        <a:path w="616" h="339">
                          <a:moveTo>
                            <a:pt x="0" y="339"/>
                          </a:moveTo>
                          <a:cubicBezTo>
                            <a:pt x="52" y="282"/>
                            <a:pt x="210" y="0"/>
                            <a:pt x="313" y="0"/>
                          </a:cubicBezTo>
                          <a:cubicBezTo>
                            <a:pt x="416" y="0"/>
                            <a:pt x="553" y="266"/>
                            <a:pt x="616" y="336"/>
                          </a:cubicBezTo>
                        </a:path>
                      </a:pathLst>
                    </a:cu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1137" name="Freeform 1192"/>
                    <p:cNvSpPr>
                      <a:spLocks noChangeAspect="1"/>
                    </p:cNvSpPr>
                    <p:nvPr/>
                  </p:nvSpPr>
                  <p:spPr bwMode="auto">
                    <a:xfrm>
                      <a:off x="2865" y="3873"/>
                      <a:ext cx="40" cy="62"/>
                    </a:xfrm>
                    <a:custGeom>
                      <a:avLst/>
                      <a:gdLst>
                        <a:gd name="T0" fmla="*/ 0 w 616"/>
                        <a:gd name="T1" fmla="*/ 62 h 339"/>
                        <a:gd name="T2" fmla="*/ 20 w 616"/>
                        <a:gd name="T3" fmla="*/ 0 h 339"/>
                        <a:gd name="T4" fmla="*/ 40 w 616"/>
                        <a:gd name="T5" fmla="*/ 61 h 339"/>
                        <a:gd name="T6" fmla="*/ 0 60000 65536"/>
                        <a:gd name="T7" fmla="*/ 0 60000 65536"/>
                        <a:gd name="T8" fmla="*/ 0 60000 65536"/>
                        <a:gd name="T9" fmla="*/ 0 w 616"/>
                        <a:gd name="T10" fmla="*/ 0 h 339"/>
                        <a:gd name="T11" fmla="*/ 616 w 616"/>
                        <a:gd name="T12" fmla="*/ 339 h 339"/>
                      </a:gdLst>
                      <a:ahLst/>
                      <a:cxnLst>
                        <a:cxn ang="T6">
                          <a:pos x="T0" y="T1"/>
                        </a:cxn>
                        <a:cxn ang="T7">
                          <a:pos x="T2" y="T3"/>
                        </a:cxn>
                        <a:cxn ang="T8">
                          <a:pos x="T4" y="T5"/>
                        </a:cxn>
                      </a:cxnLst>
                      <a:rect l="T9" t="T10" r="T11" b="T12"/>
                      <a:pathLst>
                        <a:path w="616" h="339">
                          <a:moveTo>
                            <a:pt x="0" y="339"/>
                          </a:moveTo>
                          <a:cubicBezTo>
                            <a:pt x="52" y="282"/>
                            <a:pt x="210" y="0"/>
                            <a:pt x="313" y="0"/>
                          </a:cubicBezTo>
                          <a:cubicBezTo>
                            <a:pt x="416" y="0"/>
                            <a:pt x="553" y="266"/>
                            <a:pt x="616" y="336"/>
                          </a:cubicBezTo>
                        </a:path>
                      </a:pathLst>
                    </a:cu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rot="10800000"/>
                    <a:lstStyle/>
                    <a:p>
                      <a:endParaRPr lang="zh-CN" altLang="en-US">
                        <a:latin typeface="微软雅黑" panose="020B0503020204020204" pitchFamily="34" charset="-122"/>
                        <a:ea typeface="微软雅黑" panose="020B0503020204020204" pitchFamily="34" charset="-122"/>
                      </a:endParaRPr>
                    </a:p>
                  </p:txBody>
                </p:sp>
                <p:sp>
                  <p:nvSpPr>
                    <p:cNvPr id="1138" name="Freeform 1193"/>
                    <p:cNvSpPr>
                      <a:spLocks noChangeAspect="1"/>
                    </p:cNvSpPr>
                    <p:nvPr/>
                  </p:nvSpPr>
                  <p:spPr bwMode="auto">
                    <a:xfrm>
                      <a:off x="2970" y="3903"/>
                      <a:ext cx="40" cy="62"/>
                    </a:xfrm>
                    <a:custGeom>
                      <a:avLst/>
                      <a:gdLst>
                        <a:gd name="T0" fmla="*/ 0 w 616"/>
                        <a:gd name="T1" fmla="*/ 62 h 339"/>
                        <a:gd name="T2" fmla="*/ 20 w 616"/>
                        <a:gd name="T3" fmla="*/ 0 h 339"/>
                        <a:gd name="T4" fmla="*/ 40 w 616"/>
                        <a:gd name="T5" fmla="*/ 61 h 339"/>
                        <a:gd name="T6" fmla="*/ 0 60000 65536"/>
                        <a:gd name="T7" fmla="*/ 0 60000 65536"/>
                        <a:gd name="T8" fmla="*/ 0 60000 65536"/>
                        <a:gd name="T9" fmla="*/ 0 w 616"/>
                        <a:gd name="T10" fmla="*/ 0 h 339"/>
                        <a:gd name="T11" fmla="*/ 616 w 616"/>
                        <a:gd name="T12" fmla="*/ 339 h 339"/>
                      </a:gdLst>
                      <a:ahLst/>
                      <a:cxnLst>
                        <a:cxn ang="T6">
                          <a:pos x="T0" y="T1"/>
                        </a:cxn>
                        <a:cxn ang="T7">
                          <a:pos x="T2" y="T3"/>
                        </a:cxn>
                        <a:cxn ang="T8">
                          <a:pos x="T4" y="T5"/>
                        </a:cxn>
                      </a:cxnLst>
                      <a:rect l="T9" t="T10" r="T11" b="T12"/>
                      <a:pathLst>
                        <a:path w="616" h="339">
                          <a:moveTo>
                            <a:pt x="0" y="339"/>
                          </a:moveTo>
                          <a:cubicBezTo>
                            <a:pt x="52" y="282"/>
                            <a:pt x="210" y="0"/>
                            <a:pt x="313" y="0"/>
                          </a:cubicBezTo>
                          <a:cubicBezTo>
                            <a:pt x="416" y="0"/>
                            <a:pt x="553" y="266"/>
                            <a:pt x="616" y="336"/>
                          </a:cubicBezTo>
                        </a:path>
                      </a:pathLst>
                    </a:cu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rot="10800000"/>
                    <a:lstStyle/>
                    <a:p>
                      <a:endParaRPr lang="zh-CN" altLang="en-US">
                        <a:latin typeface="微软雅黑" panose="020B0503020204020204" pitchFamily="34" charset="-122"/>
                        <a:ea typeface="微软雅黑" panose="020B0503020204020204" pitchFamily="34" charset="-122"/>
                      </a:endParaRPr>
                    </a:p>
                  </p:txBody>
                </p:sp>
                <p:sp>
                  <p:nvSpPr>
                    <p:cNvPr id="1139" name="Freeform 1194"/>
                    <p:cNvSpPr>
                      <a:spLocks noChangeAspect="1"/>
                    </p:cNvSpPr>
                    <p:nvPr/>
                  </p:nvSpPr>
                  <p:spPr bwMode="auto">
                    <a:xfrm flipV="1">
                      <a:off x="3015" y="3978"/>
                      <a:ext cx="62" cy="68"/>
                    </a:xfrm>
                    <a:custGeom>
                      <a:avLst/>
                      <a:gdLst>
                        <a:gd name="T0" fmla="*/ 0 w 616"/>
                        <a:gd name="T1" fmla="*/ 68 h 339"/>
                        <a:gd name="T2" fmla="*/ 32 w 616"/>
                        <a:gd name="T3" fmla="*/ 0 h 339"/>
                        <a:gd name="T4" fmla="*/ 62 w 616"/>
                        <a:gd name="T5" fmla="*/ 67 h 339"/>
                        <a:gd name="T6" fmla="*/ 0 60000 65536"/>
                        <a:gd name="T7" fmla="*/ 0 60000 65536"/>
                        <a:gd name="T8" fmla="*/ 0 60000 65536"/>
                        <a:gd name="T9" fmla="*/ 0 w 616"/>
                        <a:gd name="T10" fmla="*/ 0 h 339"/>
                        <a:gd name="T11" fmla="*/ 616 w 616"/>
                        <a:gd name="T12" fmla="*/ 339 h 339"/>
                      </a:gdLst>
                      <a:ahLst/>
                      <a:cxnLst>
                        <a:cxn ang="T6">
                          <a:pos x="T0" y="T1"/>
                        </a:cxn>
                        <a:cxn ang="T7">
                          <a:pos x="T2" y="T3"/>
                        </a:cxn>
                        <a:cxn ang="T8">
                          <a:pos x="T4" y="T5"/>
                        </a:cxn>
                      </a:cxnLst>
                      <a:rect l="T9" t="T10" r="T11" b="T12"/>
                      <a:pathLst>
                        <a:path w="616" h="339">
                          <a:moveTo>
                            <a:pt x="0" y="339"/>
                          </a:moveTo>
                          <a:cubicBezTo>
                            <a:pt x="52" y="282"/>
                            <a:pt x="210" y="0"/>
                            <a:pt x="313" y="0"/>
                          </a:cubicBezTo>
                          <a:cubicBezTo>
                            <a:pt x="416" y="0"/>
                            <a:pt x="553" y="266"/>
                            <a:pt x="616" y="336"/>
                          </a:cubicBezTo>
                        </a:path>
                      </a:pathLst>
                    </a:cu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grpSp>
            </p:grpSp>
          </p:grpSp>
          <p:grpSp>
            <p:nvGrpSpPr>
              <p:cNvPr id="1092" name="Group 1195"/>
              <p:cNvGrpSpPr>
                <a:grpSpLocks/>
              </p:cNvGrpSpPr>
              <p:nvPr/>
            </p:nvGrpSpPr>
            <p:grpSpPr bwMode="auto">
              <a:xfrm rot="-180767">
                <a:off x="4742" y="3579"/>
                <a:ext cx="589" cy="91"/>
                <a:chOff x="2340" y="3393"/>
                <a:chExt cx="1472" cy="227"/>
              </a:xfrm>
            </p:grpSpPr>
            <p:grpSp>
              <p:nvGrpSpPr>
                <p:cNvPr id="1094" name="Group 1196"/>
                <p:cNvGrpSpPr>
                  <a:grpSpLocks/>
                </p:cNvGrpSpPr>
                <p:nvPr/>
              </p:nvGrpSpPr>
              <p:grpSpPr bwMode="auto">
                <a:xfrm rot="-454711">
                  <a:off x="3300" y="3432"/>
                  <a:ext cx="257" cy="173"/>
                  <a:chOff x="2340" y="3393"/>
                  <a:chExt cx="257" cy="173"/>
                </a:xfrm>
              </p:grpSpPr>
              <p:sp>
                <p:nvSpPr>
                  <p:cNvPr id="1125" name="Freeform 1197"/>
                  <p:cNvSpPr>
                    <a:spLocks noChangeAspect="1"/>
                  </p:cNvSpPr>
                  <p:nvPr/>
                </p:nvSpPr>
                <p:spPr bwMode="auto">
                  <a:xfrm flipV="1">
                    <a:off x="2340" y="3468"/>
                    <a:ext cx="40" cy="79"/>
                  </a:xfrm>
                  <a:custGeom>
                    <a:avLst/>
                    <a:gdLst>
                      <a:gd name="T0" fmla="*/ 0 w 616"/>
                      <a:gd name="T1" fmla="*/ 79 h 339"/>
                      <a:gd name="T2" fmla="*/ 20 w 616"/>
                      <a:gd name="T3" fmla="*/ 0 h 339"/>
                      <a:gd name="T4" fmla="*/ 40 w 616"/>
                      <a:gd name="T5" fmla="*/ 78 h 339"/>
                      <a:gd name="T6" fmla="*/ 0 60000 65536"/>
                      <a:gd name="T7" fmla="*/ 0 60000 65536"/>
                      <a:gd name="T8" fmla="*/ 0 60000 65536"/>
                      <a:gd name="T9" fmla="*/ 0 w 616"/>
                      <a:gd name="T10" fmla="*/ 0 h 339"/>
                      <a:gd name="T11" fmla="*/ 616 w 616"/>
                      <a:gd name="T12" fmla="*/ 339 h 339"/>
                    </a:gdLst>
                    <a:ahLst/>
                    <a:cxnLst>
                      <a:cxn ang="T6">
                        <a:pos x="T0" y="T1"/>
                      </a:cxn>
                      <a:cxn ang="T7">
                        <a:pos x="T2" y="T3"/>
                      </a:cxn>
                      <a:cxn ang="T8">
                        <a:pos x="T4" y="T5"/>
                      </a:cxn>
                    </a:cxnLst>
                    <a:rect l="T9" t="T10" r="T11" b="T12"/>
                    <a:pathLst>
                      <a:path w="616" h="339">
                        <a:moveTo>
                          <a:pt x="0" y="339"/>
                        </a:moveTo>
                        <a:cubicBezTo>
                          <a:pt x="52" y="282"/>
                          <a:pt x="210" y="0"/>
                          <a:pt x="313" y="0"/>
                        </a:cubicBezTo>
                        <a:cubicBezTo>
                          <a:pt x="416" y="0"/>
                          <a:pt x="553" y="266"/>
                          <a:pt x="616" y="336"/>
                        </a:cubicBezTo>
                      </a:path>
                    </a:pathLst>
                  </a:cu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rot="10800000"/>
                  <a:lstStyle/>
                  <a:p>
                    <a:endParaRPr lang="zh-CN" altLang="en-US">
                      <a:latin typeface="微软雅黑" panose="020B0503020204020204" pitchFamily="34" charset="-122"/>
                      <a:ea typeface="微软雅黑" panose="020B0503020204020204" pitchFamily="34" charset="-122"/>
                    </a:endParaRPr>
                  </a:p>
                </p:txBody>
              </p:sp>
              <p:sp>
                <p:nvSpPr>
                  <p:cNvPr id="1126" name="Freeform 1198"/>
                  <p:cNvSpPr>
                    <a:spLocks/>
                  </p:cNvSpPr>
                  <p:nvPr/>
                </p:nvSpPr>
                <p:spPr bwMode="auto">
                  <a:xfrm flipV="1">
                    <a:off x="2430" y="3468"/>
                    <a:ext cx="62" cy="68"/>
                  </a:xfrm>
                  <a:custGeom>
                    <a:avLst/>
                    <a:gdLst>
                      <a:gd name="T0" fmla="*/ 0 w 616"/>
                      <a:gd name="T1" fmla="*/ 68 h 339"/>
                      <a:gd name="T2" fmla="*/ 32 w 616"/>
                      <a:gd name="T3" fmla="*/ 0 h 339"/>
                      <a:gd name="T4" fmla="*/ 62 w 616"/>
                      <a:gd name="T5" fmla="*/ 67 h 339"/>
                      <a:gd name="T6" fmla="*/ 0 60000 65536"/>
                      <a:gd name="T7" fmla="*/ 0 60000 65536"/>
                      <a:gd name="T8" fmla="*/ 0 60000 65536"/>
                      <a:gd name="T9" fmla="*/ 0 w 616"/>
                      <a:gd name="T10" fmla="*/ 0 h 339"/>
                      <a:gd name="T11" fmla="*/ 616 w 616"/>
                      <a:gd name="T12" fmla="*/ 339 h 339"/>
                    </a:gdLst>
                    <a:ahLst/>
                    <a:cxnLst>
                      <a:cxn ang="T6">
                        <a:pos x="T0" y="T1"/>
                      </a:cxn>
                      <a:cxn ang="T7">
                        <a:pos x="T2" y="T3"/>
                      </a:cxn>
                      <a:cxn ang="T8">
                        <a:pos x="T4" y="T5"/>
                      </a:cxn>
                    </a:cxnLst>
                    <a:rect l="T9" t="T10" r="T11" b="T12"/>
                    <a:pathLst>
                      <a:path w="616" h="339">
                        <a:moveTo>
                          <a:pt x="0" y="339"/>
                        </a:moveTo>
                        <a:cubicBezTo>
                          <a:pt x="52" y="282"/>
                          <a:pt x="210" y="0"/>
                          <a:pt x="313" y="0"/>
                        </a:cubicBezTo>
                        <a:cubicBezTo>
                          <a:pt x="416" y="0"/>
                          <a:pt x="553" y="266"/>
                          <a:pt x="616" y="336"/>
                        </a:cubicBezTo>
                      </a:path>
                    </a:pathLst>
                  </a:cu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rot="10800000"/>
                  <a:lstStyle/>
                  <a:p>
                    <a:endParaRPr lang="zh-CN" altLang="en-US">
                      <a:latin typeface="微软雅黑" panose="020B0503020204020204" pitchFamily="34" charset="-122"/>
                      <a:ea typeface="微软雅黑" panose="020B0503020204020204" pitchFamily="34" charset="-122"/>
                    </a:endParaRPr>
                  </a:p>
                </p:txBody>
              </p:sp>
              <p:sp>
                <p:nvSpPr>
                  <p:cNvPr id="1127" name="Freeform 1199"/>
                  <p:cNvSpPr>
                    <a:spLocks noChangeAspect="1"/>
                  </p:cNvSpPr>
                  <p:nvPr/>
                </p:nvSpPr>
                <p:spPr bwMode="auto">
                  <a:xfrm>
                    <a:off x="2385" y="3393"/>
                    <a:ext cx="40" cy="62"/>
                  </a:xfrm>
                  <a:custGeom>
                    <a:avLst/>
                    <a:gdLst>
                      <a:gd name="T0" fmla="*/ 0 w 616"/>
                      <a:gd name="T1" fmla="*/ 62 h 339"/>
                      <a:gd name="T2" fmla="*/ 20 w 616"/>
                      <a:gd name="T3" fmla="*/ 0 h 339"/>
                      <a:gd name="T4" fmla="*/ 40 w 616"/>
                      <a:gd name="T5" fmla="*/ 61 h 339"/>
                      <a:gd name="T6" fmla="*/ 0 60000 65536"/>
                      <a:gd name="T7" fmla="*/ 0 60000 65536"/>
                      <a:gd name="T8" fmla="*/ 0 60000 65536"/>
                      <a:gd name="T9" fmla="*/ 0 w 616"/>
                      <a:gd name="T10" fmla="*/ 0 h 339"/>
                      <a:gd name="T11" fmla="*/ 616 w 616"/>
                      <a:gd name="T12" fmla="*/ 339 h 339"/>
                    </a:gdLst>
                    <a:ahLst/>
                    <a:cxnLst>
                      <a:cxn ang="T6">
                        <a:pos x="T0" y="T1"/>
                      </a:cxn>
                      <a:cxn ang="T7">
                        <a:pos x="T2" y="T3"/>
                      </a:cxn>
                      <a:cxn ang="T8">
                        <a:pos x="T4" y="T5"/>
                      </a:cxn>
                    </a:cxnLst>
                    <a:rect l="T9" t="T10" r="T11" b="T12"/>
                    <a:pathLst>
                      <a:path w="616" h="339">
                        <a:moveTo>
                          <a:pt x="0" y="339"/>
                        </a:moveTo>
                        <a:cubicBezTo>
                          <a:pt x="52" y="282"/>
                          <a:pt x="210" y="0"/>
                          <a:pt x="313" y="0"/>
                        </a:cubicBezTo>
                        <a:cubicBezTo>
                          <a:pt x="416" y="0"/>
                          <a:pt x="553" y="266"/>
                          <a:pt x="616" y="336"/>
                        </a:cubicBezTo>
                      </a:path>
                    </a:pathLst>
                  </a:cu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1128" name="Freeform 1200"/>
                  <p:cNvSpPr>
                    <a:spLocks noChangeAspect="1"/>
                  </p:cNvSpPr>
                  <p:nvPr/>
                </p:nvSpPr>
                <p:spPr bwMode="auto">
                  <a:xfrm>
                    <a:off x="2490" y="3423"/>
                    <a:ext cx="40" cy="62"/>
                  </a:xfrm>
                  <a:custGeom>
                    <a:avLst/>
                    <a:gdLst>
                      <a:gd name="T0" fmla="*/ 0 w 616"/>
                      <a:gd name="T1" fmla="*/ 62 h 339"/>
                      <a:gd name="T2" fmla="*/ 20 w 616"/>
                      <a:gd name="T3" fmla="*/ 0 h 339"/>
                      <a:gd name="T4" fmla="*/ 40 w 616"/>
                      <a:gd name="T5" fmla="*/ 61 h 339"/>
                      <a:gd name="T6" fmla="*/ 0 60000 65536"/>
                      <a:gd name="T7" fmla="*/ 0 60000 65536"/>
                      <a:gd name="T8" fmla="*/ 0 60000 65536"/>
                      <a:gd name="T9" fmla="*/ 0 w 616"/>
                      <a:gd name="T10" fmla="*/ 0 h 339"/>
                      <a:gd name="T11" fmla="*/ 616 w 616"/>
                      <a:gd name="T12" fmla="*/ 339 h 339"/>
                    </a:gdLst>
                    <a:ahLst/>
                    <a:cxnLst>
                      <a:cxn ang="T6">
                        <a:pos x="T0" y="T1"/>
                      </a:cxn>
                      <a:cxn ang="T7">
                        <a:pos x="T2" y="T3"/>
                      </a:cxn>
                      <a:cxn ang="T8">
                        <a:pos x="T4" y="T5"/>
                      </a:cxn>
                    </a:cxnLst>
                    <a:rect l="T9" t="T10" r="T11" b="T12"/>
                    <a:pathLst>
                      <a:path w="616" h="339">
                        <a:moveTo>
                          <a:pt x="0" y="339"/>
                        </a:moveTo>
                        <a:cubicBezTo>
                          <a:pt x="52" y="282"/>
                          <a:pt x="210" y="0"/>
                          <a:pt x="313" y="0"/>
                        </a:cubicBezTo>
                        <a:cubicBezTo>
                          <a:pt x="416" y="0"/>
                          <a:pt x="553" y="266"/>
                          <a:pt x="616" y="336"/>
                        </a:cubicBezTo>
                      </a:path>
                    </a:pathLst>
                  </a:cu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1129" name="Freeform 1201"/>
                  <p:cNvSpPr>
                    <a:spLocks/>
                  </p:cNvSpPr>
                  <p:nvPr/>
                </p:nvSpPr>
                <p:spPr bwMode="auto">
                  <a:xfrm flipV="1">
                    <a:off x="2535" y="3498"/>
                    <a:ext cx="62" cy="68"/>
                  </a:xfrm>
                  <a:custGeom>
                    <a:avLst/>
                    <a:gdLst>
                      <a:gd name="T0" fmla="*/ 0 w 616"/>
                      <a:gd name="T1" fmla="*/ 68 h 339"/>
                      <a:gd name="T2" fmla="*/ 32 w 616"/>
                      <a:gd name="T3" fmla="*/ 0 h 339"/>
                      <a:gd name="T4" fmla="*/ 62 w 616"/>
                      <a:gd name="T5" fmla="*/ 67 h 339"/>
                      <a:gd name="T6" fmla="*/ 0 60000 65536"/>
                      <a:gd name="T7" fmla="*/ 0 60000 65536"/>
                      <a:gd name="T8" fmla="*/ 0 60000 65536"/>
                      <a:gd name="T9" fmla="*/ 0 w 616"/>
                      <a:gd name="T10" fmla="*/ 0 h 339"/>
                      <a:gd name="T11" fmla="*/ 616 w 616"/>
                      <a:gd name="T12" fmla="*/ 339 h 339"/>
                    </a:gdLst>
                    <a:ahLst/>
                    <a:cxnLst>
                      <a:cxn ang="T6">
                        <a:pos x="T0" y="T1"/>
                      </a:cxn>
                      <a:cxn ang="T7">
                        <a:pos x="T2" y="T3"/>
                      </a:cxn>
                      <a:cxn ang="T8">
                        <a:pos x="T4" y="T5"/>
                      </a:cxn>
                    </a:cxnLst>
                    <a:rect l="T9" t="T10" r="T11" b="T12"/>
                    <a:pathLst>
                      <a:path w="616" h="339">
                        <a:moveTo>
                          <a:pt x="0" y="339"/>
                        </a:moveTo>
                        <a:cubicBezTo>
                          <a:pt x="52" y="282"/>
                          <a:pt x="210" y="0"/>
                          <a:pt x="313" y="0"/>
                        </a:cubicBezTo>
                        <a:cubicBezTo>
                          <a:pt x="416" y="0"/>
                          <a:pt x="553" y="266"/>
                          <a:pt x="616" y="336"/>
                        </a:cubicBezTo>
                      </a:path>
                    </a:pathLst>
                  </a:cu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rot="10800000"/>
                  <a:lstStyle/>
                  <a:p>
                    <a:endParaRPr lang="zh-CN" altLang="en-US">
                      <a:latin typeface="微软雅黑" panose="020B0503020204020204" pitchFamily="34" charset="-122"/>
                      <a:ea typeface="微软雅黑" panose="020B0503020204020204" pitchFamily="34" charset="-122"/>
                    </a:endParaRPr>
                  </a:p>
                </p:txBody>
              </p:sp>
            </p:grpSp>
            <p:grpSp>
              <p:nvGrpSpPr>
                <p:cNvPr id="1095" name="Group 1202"/>
                <p:cNvGrpSpPr>
                  <a:grpSpLocks/>
                </p:cNvGrpSpPr>
                <p:nvPr/>
              </p:nvGrpSpPr>
              <p:grpSpPr bwMode="auto">
                <a:xfrm>
                  <a:off x="2340" y="3393"/>
                  <a:ext cx="467" cy="188"/>
                  <a:chOff x="2340" y="3393"/>
                  <a:chExt cx="467" cy="188"/>
                </a:xfrm>
              </p:grpSpPr>
              <p:grpSp>
                <p:nvGrpSpPr>
                  <p:cNvPr id="1114" name="Group 1203"/>
                  <p:cNvGrpSpPr>
                    <a:grpSpLocks/>
                  </p:cNvGrpSpPr>
                  <p:nvPr/>
                </p:nvGrpSpPr>
                <p:grpSpPr bwMode="auto">
                  <a:xfrm>
                    <a:off x="2340" y="3393"/>
                    <a:ext cx="257" cy="173"/>
                    <a:chOff x="2340" y="3393"/>
                    <a:chExt cx="257" cy="173"/>
                  </a:xfrm>
                </p:grpSpPr>
                <p:sp>
                  <p:nvSpPr>
                    <p:cNvPr id="1120" name="Freeform 1204"/>
                    <p:cNvSpPr>
                      <a:spLocks noChangeAspect="1"/>
                    </p:cNvSpPr>
                    <p:nvPr/>
                  </p:nvSpPr>
                  <p:spPr bwMode="auto">
                    <a:xfrm flipV="1">
                      <a:off x="2340" y="3468"/>
                      <a:ext cx="40" cy="79"/>
                    </a:xfrm>
                    <a:custGeom>
                      <a:avLst/>
                      <a:gdLst>
                        <a:gd name="T0" fmla="*/ 0 w 616"/>
                        <a:gd name="T1" fmla="*/ 79 h 339"/>
                        <a:gd name="T2" fmla="*/ 20 w 616"/>
                        <a:gd name="T3" fmla="*/ 0 h 339"/>
                        <a:gd name="T4" fmla="*/ 40 w 616"/>
                        <a:gd name="T5" fmla="*/ 78 h 339"/>
                        <a:gd name="T6" fmla="*/ 0 60000 65536"/>
                        <a:gd name="T7" fmla="*/ 0 60000 65536"/>
                        <a:gd name="T8" fmla="*/ 0 60000 65536"/>
                        <a:gd name="T9" fmla="*/ 0 w 616"/>
                        <a:gd name="T10" fmla="*/ 0 h 339"/>
                        <a:gd name="T11" fmla="*/ 616 w 616"/>
                        <a:gd name="T12" fmla="*/ 339 h 339"/>
                      </a:gdLst>
                      <a:ahLst/>
                      <a:cxnLst>
                        <a:cxn ang="T6">
                          <a:pos x="T0" y="T1"/>
                        </a:cxn>
                        <a:cxn ang="T7">
                          <a:pos x="T2" y="T3"/>
                        </a:cxn>
                        <a:cxn ang="T8">
                          <a:pos x="T4" y="T5"/>
                        </a:cxn>
                      </a:cxnLst>
                      <a:rect l="T9" t="T10" r="T11" b="T12"/>
                      <a:pathLst>
                        <a:path w="616" h="339">
                          <a:moveTo>
                            <a:pt x="0" y="339"/>
                          </a:moveTo>
                          <a:cubicBezTo>
                            <a:pt x="52" y="282"/>
                            <a:pt x="210" y="0"/>
                            <a:pt x="313" y="0"/>
                          </a:cubicBezTo>
                          <a:cubicBezTo>
                            <a:pt x="416" y="0"/>
                            <a:pt x="553" y="266"/>
                            <a:pt x="616" y="336"/>
                          </a:cubicBezTo>
                        </a:path>
                      </a:pathLst>
                    </a:cu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rot="10800000"/>
                    <a:lstStyle/>
                    <a:p>
                      <a:endParaRPr lang="zh-CN" altLang="en-US">
                        <a:latin typeface="微软雅黑" panose="020B0503020204020204" pitchFamily="34" charset="-122"/>
                        <a:ea typeface="微软雅黑" panose="020B0503020204020204" pitchFamily="34" charset="-122"/>
                      </a:endParaRPr>
                    </a:p>
                  </p:txBody>
                </p:sp>
                <p:sp>
                  <p:nvSpPr>
                    <p:cNvPr id="1121" name="Freeform 1205"/>
                    <p:cNvSpPr>
                      <a:spLocks/>
                    </p:cNvSpPr>
                    <p:nvPr/>
                  </p:nvSpPr>
                  <p:spPr bwMode="auto">
                    <a:xfrm flipV="1">
                      <a:off x="2430" y="3468"/>
                      <a:ext cx="62" cy="68"/>
                    </a:xfrm>
                    <a:custGeom>
                      <a:avLst/>
                      <a:gdLst>
                        <a:gd name="T0" fmla="*/ 0 w 616"/>
                        <a:gd name="T1" fmla="*/ 68 h 339"/>
                        <a:gd name="T2" fmla="*/ 32 w 616"/>
                        <a:gd name="T3" fmla="*/ 0 h 339"/>
                        <a:gd name="T4" fmla="*/ 62 w 616"/>
                        <a:gd name="T5" fmla="*/ 67 h 339"/>
                        <a:gd name="T6" fmla="*/ 0 60000 65536"/>
                        <a:gd name="T7" fmla="*/ 0 60000 65536"/>
                        <a:gd name="T8" fmla="*/ 0 60000 65536"/>
                        <a:gd name="T9" fmla="*/ 0 w 616"/>
                        <a:gd name="T10" fmla="*/ 0 h 339"/>
                        <a:gd name="T11" fmla="*/ 616 w 616"/>
                        <a:gd name="T12" fmla="*/ 339 h 339"/>
                      </a:gdLst>
                      <a:ahLst/>
                      <a:cxnLst>
                        <a:cxn ang="T6">
                          <a:pos x="T0" y="T1"/>
                        </a:cxn>
                        <a:cxn ang="T7">
                          <a:pos x="T2" y="T3"/>
                        </a:cxn>
                        <a:cxn ang="T8">
                          <a:pos x="T4" y="T5"/>
                        </a:cxn>
                      </a:cxnLst>
                      <a:rect l="T9" t="T10" r="T11" b="T12"/>
                      <a:pathLst>
                        <a:path w="616" h="339">
                          <a:moveTo>
                            <a:pt x="0" y="339"/>
                          </a:moveTo>
                          <a:cubicBezTo>
                            <a:pt x="52" y="282"/>
                            <a:pt x="210" y="0"/>
                            <a:pt x="313" y="0"/>
                          </a:cubicBezTo>
                          <a:cubicBezTo>
                            <a:pt x="416" y="0"/>
                            <a:pt x="553" y="266"/>
                            <a:pt x="616" y="336"/>
                          </a:cubicBezTo>
                        </a:path>
                      </a:pathLst>
                    </a:cu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rot="10800000"/>
                    <a:lstStyle/>
                    <a:p>
                      <a:endParaRPr lang="zh-CN" altLang="en-US">
                        <a:latin typeface="微软雅黑" panose="020B0503020204020204" pitchFamily="34" charset="-122"/>
                        <a:ea typeface="微软雅黑" panose="020B0503020204020204" pitchFamily="34" charset="-122"/>
                      </a:endParaRPr>
                    </a:p>
                  </p:txBody>
                </p:sp>
                <p:sp>
                  <p:nvSpPr>
                    <p:cNvPr id="1122" name="Freeform 1206"/>
                    <p:cNvSpPr>
                      <a:spLocks noChangeAspect="1"/>
                    </p:cNvSpPr>
                    <p:nvPr/>
                  </p:nvSpPr>
                  <p:spPr bwMode="auto">
                    <a:xfrm>
                      <a:off x="2385" y="3393"/>
                      <a:ext cx="40" cy="62"/>
                    </a:xfrm>
                    <a:custGeom>
                      <a:avLst/>
                      <a:gdLst>
                        <a:gd name="T0" fmla="*/ 0 w 616"/>
                        <a:gd name="T1" fmla="*/ 62 h 339"/>
                        <a:gd name="T2" fmla="*/ 20 w 616"/>
                        <a:gd name="T3" fmla="*/ 0 h 339"/>
                        <a:gd name="T4" fmla="*/ 40 w 616"/>
                        <a:gd name="T5" fmla="*/ 61 h 339"/>
                        <a:gd name="T6" fmla="*/ 0 60000 65536"/>
                        <a:gd name="T7" fmla="*/ 0 60000 65536"/>
                        <a:gd name="T8" fmla="*/ 0 60000 65536"/>
                        <a:gd name="T9" fmla="*/ 0 w 616"/>
                        <a:gd name="T10" fmla="*/ 0 h 339"/>
                        <a:gd name="T11" fmla="*/ 616 w 616"/>
                        <a:gd name="T12" fmla="*/ 339 h 339"/>
                      </a:gdLst>
                      <a:ahLst/>
                      <a:cxnLst>
                        <a:cxn ang="T6">
                          <a:pos x="T0" y="T1"/>
                        </a:cxn>
                        <a:cxn ang="T7">
                          <a:pos x="T2" y="T3"/>
                        </a:cxn>
                        <a:cxn ang="T8">
                          <a:pos x="T4" y="T5"/>
                        </a:cxn>
                      </a:cxnLst>
                      <a:rect l="T9" t="T10" r="T11" b="T12"/>
                      <a:pathLst>
                        <a:path w="616" h="339">
                          <a:moveTo>
                            <a:pt x="0" y="339"/>
                          </a:moveTo>
                          <a:cubicBezTo>
                            <a:pt x="52" y="282"/>
                            <a:pt x="210" y="0"/>
                            <a:pt x="313" y="0"/>
                          </a:cubicBezTo>
                          <a:cubicBezTo>
                            <a:pt x="416" y="0"/>
                            <a:pt x="553" y="266"/>
                            <a:pt x="616" y="336"/>
                          </a:cubicBezTo>
                        </a:path>
                      </a:pathLst>
                    </a:cu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1123" name="Freeform 1207"/>
                    <p:cNvSpPr>
                      <a:spLocks noChangeAspect="1"/>
                    </p:cNvSpPr>
                    <p:nvPr/>
                  </p:nvSpPr>
                  <p:spPr bwMode="auto">
                    <a:xfrm>
                      <a:off x="2490" y="3423"/>
                      <a:ext cx="40" cy="62"/>
                    </a:xfrm>
                    <a:custGeom>
                      <a:avLst/>
                      <a:gdLst>
                        <a:gd name="T0" fmla="*/ 0 w 616"/>
                        <a:gd name="T1" fmla="*/ 62 h 339"/>
                        <a:gd name="T2" fmla="*/ 20 w 616"/>
                        <a:gd name="T3" fmla="*/ 0 h 339"/>
                        <a:gd name="T4" fmla="*/ 40 w 616"/>
                        <a:gd name="T5" fmla="*/ 61 h 339"/>
                        <a:gd name="T6" fmla="*/ 0 60000 65536"/>
                        <a:gd name="T7" fmla="*/ 0 60000 65536"/>
                        <a:gd name="T8" fmla="*/ 0 60000 65536"/>
                        <a:gd name="T9" fmla="*/ 0 w 616"/>
                        <a:gd name="T10" fmla="*/ 0 h 339"/>
                        <a:gd name="T11" fmla="*/ 616 w 616"/>
                        <a:gd name="T12" fmla="*/ 339 h 339"/>
                      </a:gdLst>
                      <a:ahLst/>
                      <a:cxnLst>
                        <a:cxn ang="T6">
                          <a:pos x="T0" y="T1"/>
                        </a:cxn>
                        <a:cxn ang="T7">
                          <a:pos x="T2" y="T3"/>
                        </a:cxn>
                        <a:cxn ang="T8">
                          <a:pos x="T4" y="T5"/>
                        </a:cxn>
                      </a:cxnLst>
                      <a:rect l="T9" t="T10" r="T11" b="T12"/>
                      <a:pathLst>
                        <a:path w="616" h="339">
                          <a:moveTo>
                            <a:pt x="0" y="339"/>
                          </a:moveTo>
                          <a:cubicBezTo>
                            <a:pt x="52" y="282"/>
                            <a:pt x="210" y="0"/>
                            <a:pt x="313" y="0"/>
                          </a:cubicBezTo>
                          <a:cubicBezTo>
                            <a:pt x="416" y="0"/>
                            <a:pt x="553" y="266"/>
                            <a:pt x="616" y="336"/>
                          </a:cubicBezTo>
                        </a:path>
                      </a:pathLst>
                    </a:cu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1124" name="Freeform 1208"/>
                    <p:cNvSpPr>
                      <a:spLocks/>
                    </p:cNvSpPr>
                    <p:nvPr/>
                  </p:nvSpPr>
                  <p:spPr bwMode="auto">
                    <a:xfrm flipV="1">
                      <a:off x="2535" y="3498"/>
                      <a:ext cx="62" cy="68"/>
                    </a:xfrm>
                    <a:custGeom>
                      <a:avLst/>
                      <a:gdLst>
                        <a:gd name="T0" fmla="*/ 0 w 616"/>
                        <a:gd name="T1" fmla="*/ 68 h 339"/>
                        <a:gd name="T2" fmla="*/ 32 w 616"/>
                        <a:gd name="T3" fmla="*/ 0 h 339"/>
                        <a:gd name="T4" fmla="*/ 62 w 616"/>
                        <a:gd name="T5" fmla="*/ 67 h 339"/>
                        <a:gd name="T6" fmla="*/ 0 60000 65536"/>
                        <a:gd name="T7" fmla="*/ 0 60000 65536"/>
                        <a:gd name="T8" fmla="*/ 0 60000 65536"/>
                        <a:gd name="T9" fmla="*/ 0 w 616"/>
                        <a:gd name="T10" fmla="*/ 0 h 339"/>
                        <a:gd name="T11" fmla="*/ 616 w 616"/>
                        <a:gd name="T12" fmla="*/ 339 h 339"/>
                      </a:gdLst>
                      <a:ahLst/>
                      <a:cxnLst>
                        <a:cxn ang="T6">
                          <a:pos x="T0" y="T1"/>
                        </a:cxn>
                        <a:cxn ang="T7">
                          <a:pos x="T2" y="T3"/>
                        </a:cxn>
                        <a:cxn ang="T8">
                          <a:pos x="T4" y="T5"/>
                        </a:cxn>
                      </a:cxnLst>
                      <a:rect l="T9" t="T10" r="T11" b="T12"/>
                      <a:pathLst>
                        <a:path w="616" h="339">
                          <a:moveTo>
                            <a:pt x="0" y="339"/>
                          </a:moveTo>
                          <a:cubicBezTo>
                            <a:pt x="52" y="282"/>
                            <a:pt x="210" y="0"/>
                            <a:pt x="313" y="0"/>
                          </a:cubicBezTo>
                          <a:cubicBezTo>
                            <a:pt x="416" y="0"/>
                            <a:pt x="553" y="266"/>
                            <a:pt x="616" y="336"/>
                          </a:cubicBezTo>
                        </a:path>
                      </a:pathLst>
                    </a:cu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rot="10800000"/>
                    <a:lstStyle/>
                    <a:p>
                      <a:endParaRPr lang="zh-CN" altLang="en-US">
                        <a:latin typeface="微软雅黑" panose="020B0503020204020204" pitchFamily="34" charset="-122"/>
                        <a:ea typeface="微软雅黑" panose="020B0503020204020204" pitchFamily="34" charset="-122"/>
                      </a:endParaRPr>
                    </a:p>
                  </p:txBody>
                </p:sp>
              </p:grpSp>
              <p:grpSp>
                <p:nvGrpSpPr>
                  <p:cNvPr id="1115" name="Group 1209"/>
                  <p:cNvGrpSpPr>
                    <a:grpSpLocks/>
                  </p:cNvGrpSpPr>
                  <p:nvPr/>
                </p:nvGrpSpPr>
                <p:grpSpPr bwMode="auto">
                  <a:xfrm rot="-715361">
                    <a:off x="2595" y="3408"/>
                    <a:ext cx="212" cy="173"/>
                    <a:chOff x="2865" y="3873"/>
                    <a:chExt cx="212" cy="173"/>
                  </a:xfrm>
                </p:grpSpPr>
                <p:sp>
                  <p:nvSpPr>
                    <p:cNvPr id="1116" name="Freeform 1210"/>
                    <p:cNvSpPr>
                      <a:spLocks/>
                    </p:cNvSpPr>
                    <p:nvPr/>
                  </p:nvSpPr>
                  <p:spPr bwMode="auto">
                    <a:xfrm flipV="1">
                      <a:off x="2910" y="3948"/>
                      <a:ext cx="62" cy="68"/>
                    </a:xfrm>
                    <a:custGeom>
                      <a:avLst/>
                      <a:gdLst>
                        <a:gd name="T0" fmla="*/ 0 w 616"/>
                        <a:gd name="T1" fmla="*/ 68 h 339"/>
                        <a:gd name="T2" fmla="*/ 32 w 616"/>
                        <a:gd name="T3" fmla="*/ 0 h 339"/>
                        <a:gd name="T4" fmla="*/ 62 w 616"/>
                        <a:gd name="T5" fmla="*/ 67 h 339"/>
                        <a:gd name="T6" fmla="*/ 0 60000 65536"/>
                        <a:gd name="T7" fmla="*/ 0 60000 65536"/>
                        <a:gd name="T8" fmla="*/ 0 60000 65536"/>
                        <a:gd name="T9" fmla="*/ 0 w 616"/>
                        <a:gd name="T10" fmla="*/ 0 h 339"/>
                        <a:gd name="T11" fmla="*/ 616 w 616"/>
                        <a:gd name="T12" fmla="*/ 339 h 339"/>
                      </a:gdLst>
                      <a:ahLst/>
                      <a:cxnLst>
                        <a:cxn ang="T6">
                          <a:pos x="T0" y="T1"/>
                        </a:cxn>
                        <a:cxn ang="T7">
                          <a:pos x="T2" y="T3"/>
                        </a:cxn>
                        <a:cxn ang="T8">
                          <a:pos x="T4" y="T5"/>
                        </a:cxn>
                      </a:cxnLst>
                      <a:rect l="T9" t="T10" r="T11" b="T12"/>
                      <a:pathLst>
                        <a:path w="616" h="339">
                          <a:moveTo>
                            <a:pt x="0" y="339"/>
                          </a:moveTo>
                          <a:cubicBezTo>
                            <a:pt x="52" y="282"/>
                            <a:pt x="210" y="0"/>
                            <a:pt x="313" y="0"/>
                          </a:cubicBezTo>
                          <a:cubicBezTo>
                            <a:pt x="416" y="0"/>
                            <a:pt x="553" y="266"/>
                            <a:pt x="616" y="336"/>
                          </a:cubicBezTo>
                        </a:path>
                      </a:pathLst>
                    </a:cu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rot="10800000"/>
                    <a:lstStyle/>
                    <a:p>
                      <a:endParaRPr lang="zh-CN" altLang="en-US">
                        <a:latin typeface="微软雅黑" panose="020B0503020204020204" pitchFamily="34" charset="-122"/>
                        <a:ea typeface="微软雅黑" panose="020B0503020204020204" pitchFamily="34" charset="-122"/>
                      </a:endParaRPr>
                    </a:p>
                  </p:txBody>
                </p:sp>
                <p:sp>
                  <p:nvSpPr>
                    <p:cNvPr id="1117" name="Freeform 1211"/>
                    <p:cNvSpPr>
                      <a:spLocks noChangeAspect="1"/>
                    </p:cNvSpPr>
                    <p:nvPr/>
                  </p:nvSpPr>
                  <p:spPr bwMode="auto">
                    <a:xfrm>
                      <a:off x="2865" y="3873"/>
                      <a:ext cx="40" cy="62"/>
                    </a:xfrm>
                    <a:custGeom>
                      <a:avLst/>
                      <a:gdLst>
                        <a:gd name="T0" fmla="*/ 0 w 616"/>
                        <a:gd name="T1" fmla="*/ 62 h 339"/>
                        <a:gd name="T2" fmla="*/ 20 w 616"/>
                        <a:gd name="T3" fmla="*/ 0 h 339"/>
                        <a:gd name="T4" fmla="*/ 40 w 616"/>
                        <a:gd name="T5" fmla="*/ 61 h 339"/>
                        <a:gd name="T6" fmla="*/ 0 60000 65536"/>
                        <a:gd name="T7" fmla="*/ 0 60000 65536"/>
                        <a:gd name="T8" fmla="*/ 0 60000 65536"/>
                        <a:gd name="T9" fmla="*/ 0 w 616"/>
                        <a:gd name="T10" fmla="*/ 0 h 339"/>
                        <a:gd name="T11" fmla="*/ 616 w 616"/>
                        <a:gd name="T12" fmla="*/ 339 h 339"/>
                      </a:gdLst>
                      <a:ahLst/>
                      <a:cxnLst>
                        <a:cxn ang="T6">
                          <a:pos x="T0" y="T1"/>
                        </a:cxn>
                        <a:cxn ang="T7">
                          <a:pos x="T2" y="T3"/>
                        </a:cxn>
                        <a:cxn ang="T8">
                          <a:pos x="T4" y="T5"/>
                        </a:cxn>
                      </a:cxnLst>
                      <a:rect l="T9" t="T10" r="T11" b="T12"/>
                      <a:pathLst>
                        <a:path w="616" h="339">
                          <a:moveTo>
                            <a:pt x="0" y="339"/>
                          </a:moveTo>
                          <a:cubicBezTo>
                            <a:pt x="52" y="282"/>
                            <a:pt x="210" y="0"/>
                            <a:pt x="313" y="0"/>
                          </a:cubicBezTo>
                          <a:cubicBezTo>
                            <a:pt x="416" y="0"/>
                            <a:pt x="553" y="266"/>
                            <a:pt x="616" y="336"/>
                          </a:cubicBezTo>
                        </a:path>
                      </a:pathLst>
                    </a:cu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1118" name="Freeform 1212"/>
                    <p:cNvSpPr>
                      <a:spLocks noChangeAspect="1"/>
                    </p:cNvSpPr>
                    <p:nvPr/>
                  </p:nvSpPr>
                  <p:spPr bwMode="auto">
                    <a:xfrm>
                      <a:off x="2970" y="3903"/>
                      <a:ext cx="40" cy="62"/>
                    </a:xfrm>
                    <a:custGeom>
                      <a:avLst/>
                      <a:gdLst>
                        <a:gd name="T0" fmla="*/ 0 w 616"/>
                        <a:gd name="T1" fmla="*/ 62 h 339"/>
                        <a:gd name="T2" fmla="*/ 20 w 616"/>
                        <a:gd name="T3" fmla="*/ 0 h 339"/>
                        <a:gd name="T4" fmla="*/ 40 w 616"/>
                        <a:gd name="T5" fmla="*/ 61 h 339"/>
                        <a:gd name="T6" fmla="*/ 0 60000 65536"/>
                        <a:gd name="T7" fmla="*/ 0 60000 65536"/>
                        <a:gd name="T8" fmla="*/ 0 60000 65536"/>
                        <a:gd name="T9" fmla="*/ 0 w 616"/>
                        <a:gd name="T10" fmla="*/ 0 h 339"/>
                        <a:gd name="T11" fmla="*/ 616 w 616"/>
                        <a:gd name="T12" fmla="*/ 339 h 339"/>
                      </a:gdLst>
                      <a:ahLst/>
                      <a:cxnLst>
                        <a:cxn ang="T6">
                          <a:pos x="T0" y="T1"/>
                        </a:cxn>
                        <a:cxn ang="T7">
                          <a:pos x="T2" y="T3"/>
                        </a:cxn>
                        <a:cxn ang="T8">
                          <a:pos x="T4" y="T5"/>
                        </a:cxn>
                      </a:cxnLst>
                      <a:rect l="T9" t="T10" r="T11" b="T12"/>
                      <a:pathLst>
                        <a:path w="616" h="339">
                          <a:moveTo>
                            <a:pt x="0" y="339"/>
                          </a:moveTo>
                          <a:cubicBezTo>
                            <a:pt x="52" y="282"/>
                            <a:pt x="210" y="0"/>
                            <a:pt x="313" y="0"/>
                          </a:cubicBezTo>
                          <a:cubicBezTo>
                            <a:pt x="416" y="0"/>
                            <a:pt x="553" y="266"/>
                            <a:pt x="616" y="336"/>
                          </a:cubicBezTo>
                        </a:path>
                      </a:pathLst>
                    </a:cu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1119" name="Freeform 1213"/>
                    <p:cNvSpPr>
                      <a:spLocks/>
                    </p:cNvSpPr>
                    <p:nvPr/>
                  </p:nvSpPr>
                  <p:spPr bwMode="auto">
                    <a:xfrm flipV="1">
                      <a:off x="3015" y="3978"/>
                      <a:ext cx="62" cy="68"/>
                    </a:xfrm>
                    <a:custGeom>
                      <a:avLst/>
                      <a:gdLst>
                        <a:gd name="T0" fmla="*/ 0 w 616"/>
                        <a:gd name="T1" fmla="*/ 68 h 339"/>
                        <a:gd name="T2" fmla="*/ 32 w 616"/>
                        <a:gd name="T3" fmla="*/ 0 h 339"/>
                        <a:gd name="T4" fmla="*/ 62 w 616"/>
                        <a:gd name="T5" fmla="*/ 67 h 339"/>
                        <a:gd name="T6" fmla="*/ 0 60000 65536"/>
                        <a:gd name="T7" fmla="*/ 0 60000 65536"/>
                        <a:gd name="T8" fmla="*/ 0 60000 65536"/>
                        <a:gd name="T9" fmla="*/ 0 w 616"/>
                        <a:gd name="T10" fmla="*/ 0 h 339"/>
                        <a:gd name="T11" fmla="*/ 616 w 616"/>
                        <a:gd name="T12" fmla="*/ 339 h 339"/>
                      </a:gdLst>
                      <a:ahLst/>
                      <a:cxnLst>
                        <a:cxn ang="T6">
                          <a:pos x="T0" y="T1"/>
                        </a:cxn>
                        <a:cxn ang="T7">
                          <a:pos x="T2" y="T3"/>
                        </a:cxn>
                        <a:cxn ang="T8">
                          <a:pos x="T4" y="T5"/>
                        </a:cxn>
                      </a:cxnLst>
                      <a:rect l="T9" t="T10" r="T11" b="T12"/>
                      <a:pathLst>
                        <a:path w="616" h="339">
                          <a:moveTo>
                            <a:pt x="0" y="339"/>
                          </a:moveTo>
                          <a:cubicBezTo>
                            <a:pt x="52" y="282"/>
                            <a:pt x="210" y="0"/>
                            <a:pt x="313" y="0"/>
                          </a:cubicBezTo>
                          <a:cubicBezTo>
                            <a:pt x="416" y="0"/>
                            <a:pt x="553" y="266"/>
                            <a:pt x="616" y="336"/>
                          </a:cubicBezTo>
                        </a:path>
                      </a:pathLst>
                    </a:cu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rot="10800000"/>
                    <a:lstStyle/>
                    <a:p>
                      <a:endParaRPr lang="zh-CN" altLang="en-US">
                        <a:latin typeface="微软雅黑" panose="020B0503020204020204" pitchFamily="34" charset="-122"/>
                        <a:ea typeface="微软雅黑" panose="020B0503020204020204" pitchFamily="34" charset="-122"/>
                      </a:endParaRPr>
                    </a:p>
                  </p:txBody>
                </p:sp>
              </p:grpSp>
            </p:grpSp>
            <p:grpSp>
              <p:nvGrpSpPr>
                <p:cNvPr id="1096" name="Group 1214"/>
                <p:cNvGrpSpPr>
                  <a:grpSpLocks/>
                </p:cNvGrpSpPr>
                <p:nvPr/>
              </p:nvGrpSpPr>
              <p:grpSpPr bwMode="auto">
                <a:xfrm>
                  <a:off x="3555" y="3447"/>
                  <a:ext cx="257" cy="173"/>
                  <a:chOff x="2340" y="3393"/>
                  <a:chExt cx="257" cy="173"/>
                </a:xfrm>
              </p:grpSpPr>
              <p:sp>
                <p:nvSpPr>
                  <p:cNvPr id="1109" name="Freeform 1215"/>
                  <p:cNvSpPr>
                    <a:spLocks noChangeAspect="1"/>
                  </p:cNvSpPr>
                  <p:nvPr/>
                </p:nvSpPr>
                <p:spPr bwMode="auto">
                  <a:xfrm flipV="1">
                    <a:off x="2340" y="3468"/>
                    <a:ext cx="40" cy="79"/>
                  </a:xfrm>
                  <a:custGeom>
                    <a:avLst/>
                    <a:gdLst>
                      <a:gd name="T0" fmla="*/ 0 w 616"/>
                      <a:gd name="T1" fmla="*/ 79 h 339"/>
                      <a:gd name="T2" fmla="*/ 20 w 616"/>
                      <a:gd name="T3" fmla="*/ 0 h 339"/>
                      <a:gd name="T4" fmla="*/ 40 w 616"/>
                      <a:gd name="T5" fmla="*/ 78 h 339"/>
                      <a:gd name="T6" fmla="*/ 0 60000 65536"/>
                      <a:gd name="T7" fmla="*/ 0 60000 65536"/>
                      <a:gd name="T8" fmla="*/ 0 60000 65536"/>
                      <a:gd name="T9" fmla="*/ 0 w 616"/>
                      <a:gd name="T10" fmla="*/ 0 h 339"/>
                      <a:gd name="T11" fmla="*/ 616 w 616"/>
                      <a:gd name="T12" fmla="*/ 339 h 339"/>
                    </a:gdLst>
                    <a:ahLst/>
                    <a:cxnLst>
                      <a:cxn ang="T6">
                        <a:pos x="T0" y="T1"/>
                      </a:cxn>
                      <a:cxn ang="T7">
                        <a:pos x="T2" y="T3"/>
                      </a:cxn>
                      <a:cxn ang="T8">
                        <a:pos x="T4" y="T5"/>
                      </a:cxn>
                    </a:cxnLst>
                    <a:rect l="T9" t="T10" r="T11" b="T12"/>
                    <a:pathLst>
                      <a:path w="616" h="339">
                        <a:moveTo>
                          <a:pt x="0" y="339"/>
                        </a:moveTo>
                        <a:cubicBezTo>
                          <a:pt x="52" y="282"/>
                          <a:pt x="210" y="0"/>
                          <a:pt x="313" y="0"/>
                        </a:cubicBezTo>
                        <a:cubicBezTo>
                          <a:pt x="416" y="0"/>
                          <a:pt x="553" y="266"/>
                          <a:pt x="616" y="336"/>
                        </a:cubicBezTo>
                      </a:path>
                    </a:pathLst>
                  </a:cu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rot="10800000"/>
                  <a:lstStyle/>
                  <a:p>
                    <a:endParaRPr lang="zh-CN" altLang="en-US">
                      <a:latin typeface="微软雅黑" panose="020B0503020204020204" pitchFamily="34" charset="-122"/>
                      <a:ea typeface="微软雅黑" panose="020B0503020204020204" pitchFamily="34" charset="-122"/>
                    </a:endParaRPr>
                  </a:p>
                </p:txBody>
              </p:sp>
              <p:sp>
                <p:nvSpPr>
                  <p:cNvPr id="1110" name="Freeform 1216"/>
                  <p:cNvSpPr>
                    <a:spLocks/>
                  </p:cNvSpPr>
                  <p:nvPr/>
                </p:nvSpPr>
                <p:spPr bwMode="auto">
                  <a:xfrm flipV="1">
                    <a:off x="2430" y="3468"/>
                    <a:ext cx="62" cy="68"/>
                  </a:xfrm>
                  <a:custGeom>
                    <a:avLst/>
                    <a:gdLst>
                      <a:gd name="T0" fmla="*/ 0 w 616"/>
                      <a:gd name="T1" fmla="*/ 68 h 339"/>
                      <a:gd name="T2" fmla="*/ 32 w 616"/>
                      <a:gd name="T3" fmla="*/ 0 h 339"/>
                      <a:gd name="T4" fmla="*/ 62 w 616"/>
                      <a:gd name="T5" fmla="*/ 67 h 339"/>
                      <a:gd name="T6" fmla="*/ 0 60000 65536"/>
                      <a:gd name="T7" fmla="*/ 0 60000 65536"/>
                      <a:gd name="T8" fmla="*/ 0 60000 65536"/>
                      <a:gd name="T9" fmla="*/ 0 w 616"/>
                      <a:gd name="T10" fmla="*/ 0 h 339"/>
                      <a:gd name="T11" fmla="*/ 616 w 616"/>
                      <a:gd name="T12" fmla="*/ 339 h 339"/>
                    </a:gdLst>
                    <a:ahLst/>
                    <a:cxnLst>
                      <a:cxn ang="T6">
                        <a:pos x="T0" y="T1"/>
                      </a:cxn>
                      <a:cxn ang="T7">
                        <a:pos x="T2" y="T3"/>
                      </a:cxn>
                      <a:cxn ang="T8">
                        <a:pos x="T4" y="T5"/>
                      </a:cxn>
                    </a:cxnLst>
                    <a:rect l="T9" t="T10" r="T11" b="T12"/>
                    <a:pathLst>
                      <a:path w="616" h="339">
                        <a:moveTo>
                          <a:pt x="0" y="339"/>
                        </a:moveTo>
                        <a:cubicBezTo>
                          <a:pt x="52" y="282"/>
                          <a:pt x="210" y="0"/>
                          <a:pt x="313" y="0"/>
                        </a:cubicBezTo>
                        <a:cubicBezTo>
                          <a:pt x="416" y="0"/>
                          <a:pt x="553" y="266"/>
                          <a:pt x="616" y="336"/>
                        </a:cubicBezTo>
                      </a:path>
                    </a:pathLst>
                  </a:cu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rot="10800000"/>
                  <a:lstStyle/>
                  <a:p>
                    <a:endParaRPr lang="zh-CN" altLang="en-US">
                      <a:latin typeface="微软雅黑" panose="020B0503020204020204" pitchFamily="34" charset="-122"/>
                      <a:ea typeface="微软雅黑" panose="020B0503020204020204" pitchFamily="34" charset="-122"/>
                    </a:endParaRPr>
                  </a:p>
                </p:txBody>
              </p:sp>
              <p:sp>
                <p:nvSpPr>
                  <p:cNvPr id="1111" name="Freeform 1217"/>
                  <p:cNvSpPr>
                    <a:spLocks noChangeAspect="1"/>
                  </p:cNvSpPr>
                  <p:nvPr/>
                </p:nvSpPr>
                <p:spPr bwMode="auto">
                  <a:xfrm>
                    <a:off x="2385" y="3393"/>
                    <a:ext cx="40" cy="62"/>
                  </a:xfrm>
                  <a:custGeom>
                    <a:avLst/>
                    <a:gdLst>
                      <a:gd name="T0" fmla="*/ 0 w 616"/>
                      <a:gd name="T1" fmla="*/ 62 h 339"/>
                      <a:gd name="T2" fmla="*/ 20 w 616"/>
                      <a:gd name="T3" fmla="*/ 0 h 339"/>
                      <a:gd name="T4" fmla="*/ 40 w 616"/>
                      <a:gd name="T5" fmla="*/ 61 h 339"/>
                      <a:gd name="T6" fmla="*/ 0 60000 65536"/>
                      <a:gd name="T7" fmla="*/ 0 60000 65536"/>
                      <a:gd name="T8" fmla="*/ 0 60000 65536"/>
                      <a:gd name="T9" fmla="*/ 0 w 616"/>
                      <a:gd name="T10" fmla="*/ 0 h 339"/>
                      <a:gd name="T11" fmla="*/ 616 w 616"/>
                      <a:gd name="T12" fmla="*/ 339 h 339"/>
                    </a:gdLst>
                    <a:ahLst/>
                    <a:cxnLst>
                      <a:cxn ang="T6">
                        <a:pos x="T0" y="T1"/>
                      </a:cxn>
                      <a:cxn ang="T7">
                        <a:pos x="T2" y="T3"/>
                      </a:cxn>
                      <a:cxn ang="T8">
                        <a:pos x="T4" y="T5"/>
                      </a:cxn>
                    </a:cxnLst>
                    <a:rect l="T9" t="T10" r="T11" b="T12"/>
                    <a:pathLst>
                      <a:path w="616" h="339">
                        <a:moveTo>
                          <a:pt x="0" y="339"/>
                        </a:moveTo>
                        <a:cubicBezTo>
                          <a:pt x="52" y="282"/>
                          <a:pt x="210" y="0"/>
                          <a:pt x="313" y="0"/>
                        </a:cubicBezTo>
                        <a:cubicBezTo>
                          <a:pt x="416" y="0"/>
                          <a:pt x="553" y="266"/>
                          <a:pt x="616" y="336"/>
                        </a:cubicBezTo>
                      </a:path>
                    </a:pathLst>
                  </a:cu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1112" name="Freeform 1218"/>
                  <p:cNvSpPr>
                    <a:spLocks noChangeAspect="1"/>
                  </p:cNvSpPr>
                  <p:nvPr/>
                </p:nvSpPr>
                <p:spPr bwMode="auto">
                  <a:xfrm>
                    <a:off x="2490" y="3423"/>
                    <a:ext cx="40" cy="62"/>
                  </a:xfrm>
                  <a:custGeom>
                    <a:avLst/>
                    <a:gdLst>
                      <a:gd name="T0" fmla="*/ 0 w 616"/>
                      <a:gd name="T1" fmla="*/ 62 h 339"/>
                      <a:gd name="T2" fmla="*/ 20 w 616"/>
                      <a:gd name="T3" fmla="*/ 0 h 339"/>
                      <a:gd name="T4" fmla="*/ 40 w 616"/>
                      <a:gd name="T5" fmla="*/ 61 h 339"/>
                      <a:gd name="T6" fmla="*/ 0 60000 65536"/>
                      <a:gd name="T7" fmla="*/ 0 60000 65536"/>
                      <a:gd name="T8" fmla="*/ 0 60000 65536"/>
                      <a:gd name="T9" fmla="*/ 0 w 616"/>
                      <a:gd name="T10" fmla="*/ 0 h 339"/>
                      <a:gd name="T11" fmla="*/ 616 w 616"/>
                      <a:gd name="T12" fmla="*/ 339 h 339"/>
                    </a:gdLst>
                    <a:ahLst/>
                    <a:cxnLst>
                      <a:cxn ang="T6">
                        <a:pos x="T0" y="T1"/>
                      </a:cxn>
                      <a:cxn ang="T7">
                        <a:pos x="T2" y="T3"/>
                      </a:cxn>
                      <a:cxn ang="T8">
                        <a:pos x="T4" y="T5"/>
                      </a:cxn>
                    </a:cxnLst>
                    <a:rect l="T9" t="T10" r="T11" b="T12"/>
                    <a:pathLst>
                      <a:path w="616" h="339">
                        <a:moveTo>
                          <a:pt x="0" y="339"/>
                        </a:moveTo>
                        <a:cubicBezTo>
                          <a:pt x="52" y="282"/>
                          <a:pt x="210" y="0"/>
                          <a:pt x="313" y="0"/>
                        </a:cubicBezTo>
                        <a:cubicBezTo>
                          <a:pt x="416" y="0"/>
                          <a:pt x="553" y="266"/>
                          <a:pt x="616" y="336"/>
                        </a:cubicBezTo>
                      </a:path>
                    </a:pathLst>
                  </a:cu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1113" name="Freeform 1219"/>
                  <p:cNvSpPr>
                    <a:spLocks/>
                  </p:cNvSpPr>
                  <p:nvPr/>
                </p:nvSpPr>
                <p:spPr bwMode="auto">
                  <a:xfrm flipV="1">
                    <a:off x="2535" y="3498"/>
                    <a:ext cx="62" cy="68"/>
                  </a:xfrm>
                  <a:custGeom>
                    <a:avLst/>
                    <a:gdLst>
                      <a:gd name="T0" fmla="*/ 0 w 616"/>
                      <a:gd name="T1" fmla="*/ 68 h 339"/>
                      <a:gd name="T2" fmla="*/ 32 w 616"/>
                      <a:gd name="T3" fmla="*/ 0 h 339"/>
                      <a:gd name="T4" fmla="*/ 62 w 616"/>
                      <a:gd name="T5" fmla="*/ 67 h 339"/>
                      <a:gd name="T6" fmla="*/ 0 60000 65536"/>
                      <a:gd name="T7" fmla="*/ 0 60000 65536"/>
                      <a:gd name="T8" fmla="*/ 0 60000 65536"/>
                      <a:gd name="T9" fmla="*/ 0 w 616"/>
                      <a:gd name="T10" fmla="*/ 0 h 339"/>
                      <a:gd name="T11" fmla="*/ 616 w 616"/>
                      <a:gd name="T12" fmla="*/ 339 h 339"/>
                    </a:gdLst>
                    <a:ahLst/>
                    <a:cxnLst>
                      <a:cxn ang="T6">
                        <a:pos x="T0" y="T1"/>
                      </a:cxn>
                      <a:cxn ang="T7">
                        <a:pos x="T2" y="T3"/>
                      </a:cxn>
                      <a:cxn ang="T8">
                        <a:pos x="T4" y="T5"/>
                      </a:cxn>
                    </a:cxnLst>
                    <a:rect l="T9" t="T10" r="T11" b="T12"/>
                    <a:pathLst>
                      <a:path w="616" h="339">
                        <a:moveTo>
                          <a:pt x="0" y="339"/>
                        </a:moveTo>
                        <a:cubicBezTo>
                          <a:pt x="52" y="282"/>
                          <a:pt x="210" y="0"/>
                          <a:pt x="313" y="0"/>
                        </a:cubicBezTo>
                        <a:cubicBezTo>
                          <a:pt x="416" y="0"/>
                          <a:pt x="553" y="266"/>
                          <a:pt x="616" y="336"/>
                        </a:cubicBezTo>
                      </a:path>
                    </a:pathLst>
                  </a:cu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rot="10800000"/>
                  <a:lstStyle/>
                  <a:p>
                    <a:endParaRPr lang="zh-CN" altLang="en-US">
                      <a:latin typeface="微软雅黑" panose="020B0503020204020204" pitchFamily="34" charset="-122"/>
                      <a:ea typeface="微软雅黑" panose="020B0503020204020204" pitchFamily="34" charset="-122"/>
                    </a:endParaRPr>
                  </a:p>
                </p:txBody>
              </p:sp>
            </p:grpSp>
            <p:grpSp>
              <p:nvGrpSpPr>
                <p:cNvPr id="1097" name="Group 1220"/>
                <p:cNvGrpSpPr>
                  <a:grpSpLocks noChangeAspect="1"/>
                </p:cNvGrpSpPr>
                <p:nvPr/>
              </p:nvGrpSpPr>
              <p:grpSpPr bwMode="auto">
                <a:xfrm rot="464162" flipV="1">
                  <a:off x="2802" y="3415"/>
                  <a:ext cx="499" cy="175"/>
                  <a:chOff x="2340" y="3393"/>
                  <a:chExt cx="467" cy="188"/>
                </a:xfrm>
              </p:grpSpPr>
              <p:grpSp>
                <p:nvGrpSpPr>
                  <p:cNvPr id="1098" name="Group 1221"/>
                  <p:cNvGrpSpPr>
                    <a:grpSpLocks noChangeAspect="1"/>
                  </p:cNvGrpSpPr>
                  <p:nvPr/>
                </p:nvGrpSpPr>
                <p:grpSpPr bwMode="auto">
                  <a:xfrm>
                    <a:off x="2340" y="3393"/>
                    <a:ext cx="257" cy="173"/>
                    <a:chOff x="2340" y="3393"/>
                    <a:chExt cx="257" cy="173"/>
                  </a:xfrm>
                </p:grpSpPr>
                <p:sp>
                  <p:nvSpPr>
                    <p:cNvPr id="1104" name="Freeform 1222"/>
                    <p:cNvSpPr>
                      <a:spLocks noChangeAspect="1"/>
                    </p:cNvSpPr>
                    <p:nvPr/>
                  </p:nvSpPr>
                  <p:spPr bwMode="auto">
                    <a:xfrm flipV="1">
                      <a:off x="2340" y="3468"/>
                      <a:ext cx="40" cy="79"/>
                    </a:xfrm>
                    <a:custGeom>
                      <a:avLst/>
                      <a:gdLst>
                        <a:gd name="T0" fmla="*/ 0 w 616"/>
                        <a:gd name="T1" fmla="*/ 79 h 339"/>
                        <a:gd name="T2" fmla="*/ 20 w 616"/>
                        <a:gd name="T3" fmla="*/ 0 h 339"/>
                        <a:gd name="T4" fmla="*/ 40 w 616"/>
                        <a:gd name="T5" fmla="*/ 78 h 339"/>
                        <a:gd name="T6" fmla="*/ 0 60000 65536"/>
                        <a:gd name="T7" fmla="*/ 0 60000 65536"/>
                        <a:gd name="T8" fmla="*/ 0 60000 65536"/>
                        <a:gd name="T9" fmla="*/ 0 w 616"/>
                        <a:gd name="T10" fmla="*/ 0 h 339"/>
                        <a:gd name="T11" fmla="*/ 616 w 616"/>
                        <a:gd name="T12" fmla="*/ 339 h 339"/>
                      </a:gdLst>
                      <a:ahLst/>
                      <a:cxnLst>
                        <a:cxn ang="T6">
                          <a:pos x="T0" y="T1"/>
                        </a:cxn>
                        <a:cxn ang="T7">
                          <a:pos x="T2" y="T3"/>
                        </a:cxn>
                        <a:cxn ang="T8">
                          <a:pos x="T4" y="T5"/>
                        </a:cxn>
                      </a:cxnLst>
                      <a:rect l="T9" t="T10" r="T11" b="T12"/>
                      <a:pathLst>
                        <a:path w="616" h="339">
                          <a:moveTo>
                            <a:pt x="0" y="339"/>
                          </a:moveTo>
                          <a:cubicBezTo>
                            <a:pt x="52" y="282"/>
                            <a:pt x="210" y="0"/>
                            <a:pt x="313" y="0"/>
                          </a:cubicBezTo>
                          <a:cubicBezTo>
                            <a:pt x="416" y="0"/>
                            <a:pt x="553" y="266"/>
                            <a:pt x="616" y="336"/>
                          </a:cubicBezTo>
                        </a:path>
                      </a:pathLst>
                    </a:cu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1105" name="Freeform 1223"/>
                    <p:cNvSpPr>
                      <a:spLocks noChangeAspect="1"/>
                    </p:cNvSpPr>
                    <p:nvPr/>
                  </p:nvSpPr>
                  <p:spPr bwMode="auto">
                    <a:xfrm flipV="1">
                      <a:off x="2430" y="3468"/>
                      <a:ext cx="62" cy="68"/>
                    </a:xfrm>
                    <a:custGeom>
                      <a:avLst/>
                      <a:gdLst>
                        <a:gd name="T0" fmla="*/ 0 w 616"/>
                        <a:gd name="T1" fmla="*/ 68 h 339"/>
                        <a:gd name="T2" fmla="*/ 32 w 616"/>
                        <a:gd name="T3" fmla="*/ 0 h 339"/>
                        <a:gd name="T4" fmla="*/ 62 w 616"/>
                        <a:gd name="T5" fmla="*/ 67 h 339"/>
                        <a:gd name="T6" fmla="*/ 0 60000 65536"/>
                        <a:gd name="T7" fmla="*/ 0 60000 65536"/>
                        <a:gd name="T8" fmla="*/ 0 60000 65536"/>
                        <a:gd name="T9" fmla="*/ 0 w 616"/>
                        <a:gd name="T10" fmla="*/ 0 h 339"/>
                        <a:gd name="T11" fmla="*/ 616 w 616"/>
                        <a:gd name="T12" fmla="*/ 339 h 339"/>
                      </a:gdLst>
                      <a:ahLst/>
                      <a:cxnLst>
                        <a:cxn ang="T6">
                          <a:pos x="T0" y="T1"/>
                        </a:cxn>
                        <a:cxn ang="T7">
                          <a:pos x="T2" y="T3"/>
                        </a:cxn>
                        <a:cxn ang="T8">
                          <a:pos x="T4" y="T5"/>
                        </a:cxn>
                      </a:cxnLst>
                      <a:rect l="T9" t="T10" r="T11" b="T12"/>
                      <a:pathLst>
                        <a:path w="616" h="339">
                          <a:moveTo>
                            <a:pt x="0" y="339"/>
                          </a:moveTo>
                          <a:cubicBezTo>
                            <a:pt x="52" y="282"/>
                            <a:pt x="210" y="0"/>
                            <a:pt x="313" y="0"/>
                          </a:cubicBezTo>
                          <a:cubicBezTo>
                            <a:pt x="416" y="0"/>
                            <a:pt x="553" y="266"/>
                            <a:pt x="616" y="336"/>
                          </a:cubicBezTo>
                        </a:path>
                      </a:pathLst>
                    </a:cu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1106" name="Freeform 1224"/>
                    <p:cNvSpPr>
                      <a:spLocks noChangeAspect="1"/>
                    </p:cNvSpPr>
                    <p:nvPr/>
                  </p:nvSpPr>
                  <p:spPr bwMode="auto">
                    <a:xfrm>
                      <a:off x="2385" y="3393"/>
                      <a:ext cx="40" cy="62"/>
                    </a:xfrm>
                    <a:custGeom>
                      <a:avLst/>
                      <a:gdLst>
                        <a:gd name="T0" fmla="*/ 0 w 616"/>
                        <a:gd name="T1" fmla="*/ 62 h 339"/>
                        <a:gd name="T2" fmla="*/ 20 w 616"/>
                        <a:gd name="T3" fmla="*/ 0 h 339"/>
                        <a:gd name="T4" fmla="*/ 40 w 616"/>
                        <a:gd name="T5" fmla="*/ 61 h 339"/>
                        <a:gd name="T6" fmla="*/ 0 60000 65536"/>
                        <a:gd name="T7" fmla="*/ 0 60000 65536"/>
                        <a:gd name="T8" fmla="*/ 0 60000 65536"/>
                        <a:gd name="T9" fmla="*/ 0 w 616"/>
                        <a:gd name="T10" fmla="*/ 0 h 339"/>
                        <a:gd name="T11" fmla="*/ 616 w 616"/>
                        <a:gd name="T12" fmla="*/ 339 h 339"/>
                      </a:gdLst>
                      <a:ahLst/>
                      <a:cxnLst>
                        <a:cxn ang="T6">
                          <a:pos x="T0" y="T1"/>
                        </a:cxn>
                        <a:cxn ang="T7">
                          <a:pos x="T2" y="T3"/>
                        </a:cxn>
                        <a:cxn ang="T8">
                          <a:pos x="T4" y="T5"/>
                        </a:cxn>
                      </a:cxnLst>
                      <a:rect l="T9" t="T10" r="T11" b="T12"/>
                      <a:pathLst>
                        <a:path w="616" h="339">
                          <a:moveTo>
                            <a:pt x="0" y="339"/>
                          </a:moveTo>
                          <a:cubicBezTo>
                            <a:pt x="52" y="282"/>
                            <a:pt x="210" y="0"/>
                            <a:pt x="313" y="0"/>
                          </a:cubicBezTo>
                          <a:cubicBezTo>
                            <a:pt x="416" y="0"/>
                            <a:pt x="553" y="266"/>
                            <a:pt x="616" y="336"/>
                          </a:cubicBezTo>
                        </a:path>
                      </a:pathLst>
                    </a:cu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rot="10800000"/>
                    <a:lstStyle/>
                    <a:p>
                      <a:endParaRPr lang="zh-CN" altLang="en-US">
                        <a:latin typeface="微软雅黑" panose="020B0503020204020204" pitchFamily="34" charset="-122"/>
                        <a:ea typeface="微软雅黑" panose="020B0503020204020204" pitchFamily="34" charset="-122"/>
                      </a:endParaRPr>
                    </a:p>
                  </p:txBody>
                </p:sp>
                <p:sp>
                  <p:nvSpPr>
                    <p:cNvPr id="1107" name="Freeform 1225"/>
                    <p:cNvSpPr>
                      <a:spLocks noChangeAspect="1"/>
                    </p:cNvSpPr>
                    <p:nvPr/>
                  </p:nvSpPr>
                  <p:spPr bwMode="auto">
                    <a:xfrm>
                      <a:off x="2490" y="3423"/>
                      <a:ext cx="40" cy="62"/>
                    </a:xfrm>
                    <a:custGeom>
                      <a:avLst/>
                      <a:gdLst>
                        <a:gd name="T0" fmla="*/ 0 w 616"/>
                        <a:gd name="T1" fmla="*/ 62 h 339"/>
                        <a:gd name="T2" fmla="*/ 20 w 616"/>
                        <a:gd name="T3" fmla="*/ 0 h 339"/>
                        <a:gd name="T4" fmla="*/ 40 w 616"/>
                        <a:gd name="T5" fmla="*/ 61 h 339"/>
                        <a:gd name="T6" fmla="*/ 0 60000 65536"/>
                        <a:gd name="T7" fmla="*/ 0 60000 65536"/>
                        <a:gd name="T8" fmla="*/ 0 60000 65536"/>
                        <a:gd name="T9" fmla="*/ 0 w 616"/>
                        <a:gd name="T10" fmla="*/ 0 h 339"/>
                        <a:gd name="T11" fmla="*/ 616 w 616"/>
                        <a:gd name="T12" fmla="*/ 339 h 339"/>
                      </a:gdLst>
                      <a:ahLst/>
                      <a:cxnLst>
                        <a:cxn ang="T6">
                          <a:pos x="T0" y="T1"/>
                        </a:cxn>
                        <a:cxn ang="T7">
                          <a:pos x="T2" y="T3"/>
                        </a:cxn>
                        <a:cxn ang="T8">
                          <a:pos x="T4" y="T5"/>
                        </a:cxn>
                      </a:cxnLst>
                      <a:rect l="T9" t="T10" r="T11" b="T12"/>
                      <a:pathLst>
                        <a:path w="616" h="339">
                          <a:moveTo>
                            <a:pt x="0" y="339"/>
                          </a:moveTo>
                          <a:cubicBezTo>
                            <a:pt x="52" y="282"/>
                            <a:pt x="210" y="0"/>
                            <a:pt x="313" y="0"/>
                          </a:cubicBezTo>
                          <a:cubicBezTo>
                            <a:pt x="416" y="0"/>
                            <a:pt x="553" y="266"/>
                            <a:pt x="616" y="336"/>
                          </a:cubicBezTo>
                        </a:path>
                      </a:pathLst>
                    </a:cu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rot="10800000"/>
                    <a:lstStyle/>
                    <a:p>
                      <a:endParaRPr lang="zh-CN" altLang="en-US">
                        <a:latin typeface="微软雅黑" panose="020B0503020204020204" pitchFamily="34" charset="-122"/>
                        <a:ea typeface="微软雅黑" panose="020B0503020204020204" pitchFamily="34" charset="-122"/>
                      </a:endParaRPr>
                    </a:p>
                  </p:txBody>
                </p:sp>
                <p:sp>
                  <p:nvSpPr>
                    <p:cNvPr id="1108" name="Freeform 1226"/>
                    <p:cNvSpPr>
                      <a:spLocks noChangeAspect="1"/>
                    </p:cNvSpPr>
                    <p:nvPr/>
                  </p:nvSpPr>
                  <p:spPr bwMode="auto">
                    <a:xfrm flipV="1">
                      <a:off x="2535" y="3498"/>
                      <a:ext cx="62" cy="68"/>
                    </a:xfrm>
                    <a:custGeom>
                      <a:avLst/>
                      <a:gdLst>
                        <a:gd name="T0" fmla="*/ 0 w 616"/>
                        <a:gd name="T1" fmla="*/ 68 h 339"/>
                        <a:gd name="T2" fmla="*/ 32 w 616"/>
                        <a:gd name="T3" fmla="*/ 0 h 339"/>
                        <a:gd name="T4" fmla="*/ 62 w 616"/>
                        <a:gd name="T5" fmla="*/ 67 h 339"/>
                        <a:gd name="T6" fmla="*/ 0 60000 65536"/>
                        <a:gd name="T7" fmla="*/ 0 60000 65536"/>
                        <a:gd name="T8" fmla="*/ 0 60000 65536"/>
                        <a:gd name="T9" fmla="*/ 0 w 616"/>
                        <a:gd name="T10" fmla="*/ 0 h 339"/>
                        <a:gd name="T11" fmla="*/ 616 w 616"/>
                        <a:gd name="T12" fmla="*/ 339 h 339"/>
                      </a:gdLst>
                      <a:ahLst/>
                      <a:cxnLst>
                        <a:cxn ang="T6">
                          <a:pos x="T0" y="T1"/>
                        </a:cxn>
                        <a:cxn ang="T7">
                          <a:pos x="T2" y="T3"/>
                        </a:cxn>
                        <a:cxn ang="T8">
                          <a:pos x="T4" y="T5"/>
                        </a:cxn>
                      </a:cxnLst>
                      <a:rect l="T9" t="T10" r="T11" b="T12"/>
                      <a:pathLst>
                        <a:path w="616" h="339">
                          <a:moveTo>
                            <a:pt x="0" y="339"/>
                          </a:moveTo>
                          <a:cubicBezTo>
                            <a:pt x="52" y="282"/>
                            <a:pt x="210" y="0"/>
                            <a:pt x="313" y="0"/>
                          </a:cubicBezTo>
                          <a:cubicBezTo>
                            <a:pt x="416" y="0"/>
                            <a:pt x="553" y="266"/>
                            <a:pt x="616" y="336"/>
                          </a:cubicBezTo>
                        </a:path>
                      </a:pathLst>
                    </a:cu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grpSp>
              <p:grpSp>
                <p:nvGrpSpPr>
                  <p:cNvPr id="1099" name="Group 1227"/>
                  <p:cNvGrpSpPr>
                    <a:grpSpLocks noChangeAspect="1"/>
                  </p:cNvGrpSpPr>
                  <p:nvPr/>
                </p:nvGrpSpPr>
                <p:grpSpPr bwMode="auto">
                  <a:xfrm rot="-715361">
                    <a:off x="2595" y="3408"/>
                    <a:ext cx="212" cy="173"/>
                    <a:chOff x="2865" y="3873"/>
                    <a:chExt cx="212" cy="173"/>
                  </a:xfrm>
                </p:grpSpPr>
                <p:sp>
                  <p:nvSpPr>
                    <p:cNvPr id="1100" name="Freeform 1228"/>
                    <p:cNvSpPr>
                      <a:spLocks noChangeAspect="1"/>
                    </p:cNvSpPr>
                    <p:nvPr/>
                  </p:nvSpPr>
                  <p:spPr bwMode="auto">
                    <a:xfrm flipV="1">
                      <a:off x="2910" y="3948"/>
                      <a:ext cx="62" cy="68"/>
                    </a:xfrm>
                    <a:custGeom>
                      <a:avLst/>
                      <a:gdLst>
                        <a:gd name="T0" fmla="*/ 0 w 616"/>
                        <a:gd name="T1" fmla="*/ 68 h 339"/>
                        <a:gd name="T2" fmla="*/ 32 w 616"/>
                        <a:gd name="T3" fmla="*/ 0 h 339"/>
                        <a:gd name="T4" fmla="*/ 62 w 616"/>
                        <a:gd name="T5" fmla="*/ 67 h 339"/>
                        <a:gd name="T6" fmla="*/ 0 60000 65536"/>
                        <a:gd name="T7" fmla="*/ 0 60000 65536"/>
                        <a:gd name="T8" fmla="*/ 0 60000 65536"/>
                        <a:gd name="T9" fmla="*/ 0 w 616"/>
                        <a:gd name="T10" fmla="*/ 0 h 339"/>
                        <a:gd name="T11" fmla="*/ 616 w 616"/>
                        <a:gd name="T12" fmla="*/ 339 h 339"/>
                      </a:gdLst>
                      <a:ahLst/>
                      <a:cxnLst>
                        <a:cxn ang="T6">
                          <a:pos x="T0" y="T1"/>
                        </a:cxn>
                        <a:cxn ang="T7">
                          <a:pos x="T2" y="T3"/>
                        </a:cxn>
                        <a:cxn ang="T8">
                          <a:pos x="T4" y="T5"/>
                        </a:cxn>
                      </a:cxnLst>
                      <a:rect l="T9" t="T10" r="T11" b="T12"/>
                      <a:pathLst>
                        <a:path w="616" h="339">
                          <a:moveTo>
                            <a:pt x="0" y="339"/>
                          </a:moveTo>
                          <a:cubicBezTo>
                            <a:pt x="52" y="282"/>
                            <a:pt x="210" y="0"/>
                            <a:pt x="313" y="0"/>
                          </a:cubicBezTo>
                          <a:cubicBezTo>
                            <a:pt x="416" y="0"/>
                            <a:pt x="553" y="266"/>
                            <a:pt x="616" y="336"/>
                          </a:cubicBezTo>
                        </a:path>
                      </a:pathLst>
                    </a:cu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1101" name="Freeform 1229"/>
                    <p:cNvSpPr>
                      <a:spLocks noChangeAspect="1"/>
                    </p:cNvSpPr>
                    <p:nvPr/>
                  </p:nvSpPr>
                  <p:spPr bwMode="auto">
                    <a:xfrm>
                      <a:off x="2865" y="3873"/>
                      <a:ext cx="40" cy="62"/>
                    </a:xfrm>
                    <a:custGeom>
                      <a:avLst/>
                      <a:gdLst>
                        <a:gd name="T0" fmla="*/ 0 w 616"/>
                        <a:gd name="T1" fmla="*/ 62 h 339"/>
                        <a:gd name="T2" fmla="*/ 20 w 616"/>
                        <a:gd name="T3" fmla="*/ 0 h 339"/>
                        <a:gd name="T4" fmla="*/ 40 w 616"/>
                        <a:gd name="T5" fmla="*/ 61 h 339"/>
                        <a:gd name="T6" fmla="*/ 0 60000 65536"/>
                        <a:gd name="T7" fmla="*/ 0 60000 65536"/>
                        <a:gd name="T8" fmla="*/ 0 60000 65536"/>
                        <a:gd name="T9" fmla="*/ 0 w 616"/>
                        <a:gd name="T10" fmla="*/ 0 h 339"/>
                        <a:gd name="T11" fmla="*/ 616 w 616"/>
                        <a:gd name="T12" fmla="*/ 339 h 339"/>
                      </a:gdLst>
                      <a:ahLst/>
                      <a:cxnLst>
                        <a:cxn ang="T6">
                          <a:pos x="T0" y="T1"/>
                        </a:cxn>
                        <a:cxn ang="T7">
                          <a:pos x="T2" y="T3"/>
                        </a:cxn>
                        <a:cxn ang="T8">
                          <a:pos x="T4" y="T5"/>
                        </a:cxn>
                      </a:cxnLst>
                      <a:rect l="T9" t="T10" r="T11" b="T12"/>
                      <a:pathLst>
                        <a:path w="616" h="339">
                          <a:moveTo>
                            <a:pt x="0" y="339"/>
                          </a:moveTo>
                          <a:cubicBezTo>
                            <a:pt x="52" y="282"/>
                            <a:pt x="210" y="0"/>
                            <a:pt x="313" y="0"/>
                          </a:cubicBezTo>
                          <a:cubicBezTo>
                            <a:pt x="416" y="0"/>
                            <a:pt x="553" y="266"/>
                            <a:pt x="616" y="336"/>
                          </a:cubicBezTo>
                        </a:path>
                      </a:pathLst>
                    </a:cu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rot="10800000"/>
                    <a:lstStyle/>
                    <a:p>
                      <a:endParaRPr lang="zh-CN" altLang="en-US">
                        <a:latin typeface="微软雅黑" panose="020B0503020204020204" pitchFamily="34" charset="-122"/>
                        <a:ea typeface="微软雅黑" panose="020B0503020204020204" pitchFamily="34" charset="-122"/>
                      </a:endParaRPr>
                    </a:p>
                  </p:txBody>
                </p:sp>
                <p:sp>
                  <p:nvSpPr>
                    <p:cNvPr id="1102" name="Freeform 1230"/>
                    <p:cNvSpPr>
                      <a:spLocks noChangeAspect="1"/>
                    </p:cNvSpPr>
                    <p:nvPr/>
                  </p:nvSpPr>
                  <p:spPr bwMode="auto">
                    <a:xfrm>
                      <a:off x="2970" y="3903"/>
                      <a:ext cx="40" cy="62"/>
                    </a:xfrm>
                    <a:custGeom>
                      <a:avLst/>
                      <a:gdLst>
                        <a:gd name="T0" fmla="*/ 0 w 616"/>
                        <a:gd name="T1" fmla="*/ 62 h 339"/>
                        <a:gd name="T2" fmla="*/ 20 w 616"/>
                        <a:gd name="T3" fmla="*/ 0 h 339"/>
                        <a:gd name="T4" fmla="*/ 40 w 616"/>
                        <a:gd name="T5" fmla="*/ 61 h 339"/>
                        <a:gd name="T6" fmla="*/ 0 60000 65536"/>
                        <a:gd name="T7" fmla="*/ 0 60000 65536"/>
                        <a:gd name="T8" fmla="*/ 0 60000 65536"/>
                        <a:gd name="T9" fmla="*/ 0 w 616"/>
                        <a:gd name="T10" fmla="*/ 0 h 339"/>
                        <a:gd name="T11" fmla="*/ 616 w 616"/>
                        <a:gd name="T12" fmla="*/ 339 h 339"/>
                      </a:gdLst>
                      <a:ahLst/>
                      <a:cxnLst>
                        <a:cxn ang="T6">
                          <a:pos x="T0" y="T1"/>
                        </a:cxn>
                        <a:cxn ang="T7">
                          <a:pos x="T2" y="T3"/>
                        </a:cxn>
                        <a:cxn ang="T8">
                          <a:pos x="T4" y="T5"/>
                        </a:cxn>
                      </a:cxnLst>
                      <a:rect l="T9" t="T10" r="T11" b="T12"/>
                      <a:pathLst>
                        <a:path w="616" h="339">
                          <a:moveTo>
                            <a:pt x="0" y="339"/>
                          </a:moveTo>
                          <a:cubicBezTo>
                            <a:pt x="52" y="282"/>
                            <a:pt x="210" y="0"/>
                            <a:pt x="313" y="0"/>
                          </a:cubicBezTo>
                          <a:cubicBezTo>
                            <a:pt x="416" y="0"/>
                            <a:pt x="553" y="266"/>
                            <a:pt x="616" y="336"/>
                          </a:cubicBezTo>
                        </a:path>
                      </a:pathLst>
                    </a:cu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rot="10800000"/>
                    <a:lstStyle/>
                    <a:p>
                      <a:endParaRPr lang="zh-CN" altLang="en-US">
                        <a:latin typeface="微软雅黑" panose="020B0503020204020204" pitchFamily="34" charset="-122"/>
                        <a:ea typeface="微软雅黑" panose="020B0503020204020204" pitchFamily="34" charset="-122"/>
                      </a:endParaRPr>
                    </a:p>
                  </p:txBody>
                </p:sp>
                <p:sp>
                  <p:nvSpPr>
                    <p:cNvPr id="1103" name="Freeform 1231"/>
                    <p:cNvSpPr>
                      <a:spLocks noChangeAspect="1"/>
                    </p:cNvSpPr>
                    <p:nvPr/>
                  </p:nvSpPr>
                  <p:spPr bwMode="auto">
                    <a:xfrm flipV="1">
                      <a:off x="3015" y="3978"/>
                      <a:ext cx="62" cy="68"/>
                    </a:xfrm>
                    <a:custGeom>
                      <a:avLst/>
                      <a:gdLst>
                        <a:gd name="T0" fmla="*/ 0 w 616"/>
                        <a:gd name="T1" fmla="*/ 68 h 339"/>
                        <a:gd name="T2" fmla="*/ 32 w 616"/>
                        <a:gd name="T3" fmla="*/ 0 h 339"/>
                        <a:gd name="T4" fmla="*/ 62 w 616"/>
                        <a:gd name="T5" fmla="*/ 67 h 339"/>
                        <a:gd name="T6" fmla="*/ 0 60000 65536"/>
                        <a:gd name="T7" fmla="*/ 0 60000 65536"/>
                        <a:gd name="T8" fmla="*/ 0 60000 65536"/>
                        <a:gd name="T9" fmla="*/ 0 w 616"/>
                        <a:gd name="T10" fmla="*/ 0 h 339"/>
                        <a:gd name="T11" fmla="*/ 616 w 616"/>
                        <a:gd name="T12" fmla="*/ 339 h 339"/>
                      </a:gdLst>
                      <a:ahLst/>
                      <a:cxnLst>
                        <a:cxn ang="T6">
                          <a:pos x="T0" y="T1"/>
                        </a:cxn>
                        <a:cxn ang="T7">
                          <a:pos x="T2" y="T3"/>
                        </a:cxn>
                        <a:cxn ang="T8">
                          <a:pos x="T4" y="T5"/>
                        </a:cxn>
                      </a:cxnLst>
                      <a:rect l="T9" t="T10" r="T11" b="T12"/>
                      <a:pathLst>
                        <a:path w="616" h="339">
                          <a:moveTo>
                            <a:pt x="0" y="339"/>
                          </a:moveTo>
                          <a:cubicBezTo>
                            <a:pt x="52" y="282"/>
                            <a:pt x="210" y="0"/>
                            <a:pt x="313" y="0"/>
                          </a:cubicBezTo>
                          <a:cubicBezTo>
                            <a:pt x="416" y="0"/>
                            <a:pt x="553" y="266"/>
                            <a:pt x="616" y="336"/>
                          </a:cubicBezTo>
                        </a:path>
                      </a:pathLst>
                    </a:cu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grpSp>
            </p:grpSp>
          </p:grpSp>
          <p:sp>
            <p:nvSpPr>
              <p:cNvPr id="1093" name="Freeform 1232"/>
              <p:cNvSpPr>
                <a:spLocks noChangeAspect="1"/>
              </p:cNvSpPr>
              <p:nvPr/>
            </p:nvSpPr>
            <p:spPr bwMode="auto">
              <a:xfrm>
                <a:off x="4712" y="3609"/>
                <a:ext cx="25" cy="14"/>
              </a:xfrm>
              <a:custGeom>
                <a:avLst/>
                <a:gdLst>
                  <a:gd name="T0" fmla="*/ 0 w 616"/>
                  <a:gd name="T1" fmla="*/ 14 h 339"/>
                  <a:gd name="T2" fmla="*/ 13 w 616"/>
                  <a:gd name="T3" fmla="*/ 0 h 339"/>
                  <a:gd name="T4" fmla="*/ 25 w 616"/>
                  <a:gd name="T5" fmla="*/ 14 h 339"/>
                  <a:gd name="T6" fmla="*/ 0 60000 65536"/>
                  <a:gd name="T7" fmla="*/ 0 60000 65536"/>
                  <a:gd name="T8" fmla="*/ 0 60000 65536"/>
                  <a:gd name="T9" fmla="*/ 0 w 616"/>
                  <a:gd name="T10" fmla="*/ 0 h 339"/>
                  <a:gd name="T11" fmla="*/ 616 w 616"/>
                  <a:gd name="T12" fmla="*/ 339 h 339"/>
                </a:gdLst>
                <a:ahLst/>
                <a:cxnLst>
                  <a:cxn ang="T6">
                    <a:pos x="T0" y="T1"/>
                  </a:cxn>
                  <a:cxn ang="T7">
                    <a:pos x="T2" y="T3"/>
                  </a:cxn>
                  <a:cxn ang="T8">
                    <a:pos x="T4" y="T5"/>
                  </a:cxn>
                </a:cxnLst>
                <a:rect l="T9" t="T10" r="T11" b="T12"/>
                <a:pathLst>
                  <a:path w="616" h="339">
                    <a:moveTo>
                      <a:pt x="0" y="339"/>
                    </a:moveTo>
                    <a:cubicBezTo>
                      <a:pt x="52" y="282"/>
                      <a:pt x="210" y="0"/>
                      <a:pt x="313" y="0"/>
                    </a:cubicBezTo>
                    <a:cubicBezTo>
                      <a:pt x="416" y="0"/>
                      <a:pt x="553" y="266"/>
                      <a:pt x="616" y="336"/>
                    </a:cubicBezTo>
                  </a:path>
                </a:pathLst>
              </a:cu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grpSp>
        <p:sp>
          <p:nvSpPr>
            <p:cNvPr id="1238" name="Rectangle 1536"/>
            <p:cNvSpPr>
              <a:spLocks noChangeArrowheads="1"/>
            </p:cNvSpPr>
            <p:nvPr/>
          </p:nvSpPr>
          <p:spPr bwMode="auto">
            <a:xfrm>
              <a:off x="7989330" y="2140956"/>
              <a:ext cx="3241675" cy="4516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spcBef>
                  <a:spcPct val="40000"/>
                </a:spcBef>
                <a:buClr>
                  <a:schemeClr val="folHlink"/>
                </a:buClr>
                <a:buSzPct val="60000"/>
                <a:buFont typeface="Wingdings" panose="05000000000000000000" pitchFamily="2" charset="2"/>
                <a:buNone/>
              </a:pPr>
              <a:endParaRPr lang="en-US" altLang="zh-CN" sz="2400" b="1" dirty="0">
                <a:solidFill>
                  <a:schemeClr val="hlink"/>
                </a:solidFill>
                <a:latin typeface="微软雅黑" panose="020B0503020204020204" pitchFamily="34" charset="-122"/>
                <a:ea typeface="微软雅黑" panose="020B0503020204020204" pitchFamily="34" charset="-122"/>
              </a:endParaRPr>
            </a:p>
            <a:p>
              <a:pPr eaLnBrk="1" hangingPunct="1">
                <a:spcBef>
                  <a:spcPct val="40000"/>
                </a:spcBef>
                <a:buClr>
                  <a:schemeClr val="folHlink"/>
                </a:buClr>
                <a:buSzPct val="60000"/>
                <a:buFont typeface="Wingdings" panose="05000000000000000000" pitchFamily="2" charset="2"/>
                <a:buNone/>
              </a:pPr>
              <a:r>
                <a:rPr lang="zh-CN" altLang="en-US" sz="2400" b="1" dirty="0">
                  <a:latin typeface="微软雅黑" panose="020B0503020204020204" pitchFamily="34" charset="-122"/>
                  <a:ea typeface="微软雅黑" panose="020B0503020204020204" pitchFamily="34" charset="-122"/>
                </a:rPr>
                <a:t>测量信号</a:t>
              </a:r>
            </a:p>
            <a:p>
              <a:pPr eaLnBrk="1" hangingPunct="1">
                <a:spcBef>
                  <a:spcPct val="40000"/>
                </a:spcBef>
                <a:buClr>
                  <a:schemeClr val="folHlink"/>
                </a:buClr>
                <a:buSzPct val="60000"/>
                <a:buFont typeface="Wingdings" panose="05000000000000000000" pitchFamily="2" charset="2"/>
                <a:buNone/>
              </a:pPr>
              <a:r>
                <a:rPr lang="zh-CN" altLang="en-US" sz="2400" b="1" dirty="0">
                  <a:latin typeface="微软雅黑" panose="020B0503020204020204" pitchFamily="34" charset="-122"/>
                  <a:ea typeface="微软雅黑" panose="020B0503020204020204" pitchFamily="34" charset="-122"/>
                </a:rPr>
                <a:t>表面轮廓</a:t>
              </a:r>
            </a:p>
            <a:p>
              <a:pPr eaLnBrk="1" hangingPunct="1">
                <a:spcBef>
                  <a:spcPct val="40000"/>
                </a:spcBef>
                <a:buClr>
                  <a:schemeClr val="folHlink"/>
                </a:buClr>
                <a:buSzPct val="60000"/>
                <a:buFont typeface="Wingdings" panose="05000000000000000000" pitchFamily="2" charset="2"/>
                <a:buNone/>
              </a:pPr>
              <a:r>
                <a:rPr lang="zh-CN" altLang="en-US" sz="2400" b="1" dirty="0">
                  <a:latin typeface="微软雅黑" panose="020B0503020204020204" pitchFamily="34" charset="-122"/>
                  <a:ea typeface="微软雅黑" panose="020B0503020204020204" pitchFamily="34" charset="-122"/>
                </a:rPr>
                <a:t>形状误差（准直流）</a:t>
              </a:r>
            </a:p>
            <a:p>
              <a:pPr eaLnBrk="1" hangingPunct="1">
                <a:spcBef>
                  <a:spcPct val="80000"/>
                </a:spcBef>
                <a:buClr>
                  <a:schemeClr val="folHlink"/>
                </a:buClr>
                <a:buSzPct val="60000"/>
                <a:buFont typeface="Wingdings" panose="05000000000000000000" pitchFamily="2" charset="2"/>
                <a:buNone/>
              </a:pPr>
              <a:r>
                <a:rPr lang="zh-CN" altLang="en-US" sz="2400" b="1" dirty="0">
                  <a:latin typeface="微软雅黑" panose="020B0503020204020204" pitchFamily="34" charset="-122"/>
                  <a:ea typeface="微软雅黑" panose="020B0503020204020204" pitchFamily="34" charset="-122"/>
                </a:rPr>
                <a:t>波度（低频）</a:t>
              </a:r>
            </a:p>
            <a:p>
              <a:pPr eaLnBrk="1" hangingPunct="1">
                <a:spcBef>
                  <a:spcPct val="80000"/>
                </a:spcBef>
                <a:buClr>
                  <a:schemeClr val="folHlink"/>
                </a:buClr>
                <a:buSzPct val="60000"/>
                <a:buFont typeface="Wingdings" panose="05000000000000000000" pitchFamily="2" charset="2"/>
                <a:buNone/>
              </a:pPr>
              <a:r>
                <a:rPr lang="zh-CN" altLang="en-US" sz="2400" b="1" dirty="0">
                  <a:solidFill>
                    <a:srgbClr val="FF0000"/>
                  </a:solidFill>
                  <a:latin typeface="微软雅黑" panose="020B0503020204020204" pitchFamily="34" charset="-122"/>
                  <a:ea typeface="微软雅黑" panose="020B0503020204020204" pitchFamily="34" charset="-122"/>
                </a:rPr>
                <a:t>表面粗糙度（中频）</a:t>
              </a:r>
            </a:p>
            <a:p>
              <a:pPr eaLnBrk="1" hangingPunct="1">
                <a:spcBef>
                  <a:spcPct val="40000"/>
                </a:spcBef>
                <a:buClr>
                  <a:schemeClr val="folHlink"/>
                </a:buClr>
                <a:buSzPct val="60000"/>
                <a:buFont typeface="Wingdings" panose="05000000000000000000" pitchFamily="2" charset="2"/>
                <a:buNone/>
              </a:pPr>
              <a:r>
                <a:rPr lang="zh-CN" altLang="en-US" sz="2400" b="1" dirty="0">
                  <a:latin typeface="微软雅黑" panose="020B0503020204020204" pitchFamily="34" charset="-122"/>
                  <a:ea typeface="微软雅黑" panose="020B0503020204020204" pitchFamily="34" charset="-122"/>
                </a:rPr>
                <a:t>噪声（高频）</a:t>
              </a:r>
            </a:p>
          </p:txBody>
        </p:sp>
      </p:grpSp>
    </p:spTree>
    <p:extLst>
      <p:ext uri="{BB962C8B-B14F-4D97-AF65-F5344CB8AC3E}">
        <p14:creationId xmlns:p14="http://schemas.microsoft.com/office/powerpoint/2010/main" val="3280443093"/>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6" name="Text Box 56"/>
          <p:cNvSpPr>
            <a:spLocks noGrp="1" noChangeArrowheads="1"/>
          </p:cNvSpPr>
          <p:nvPr>
            <p:ph type="title"/>
          </p:nvPr>
        </p:nvSpPr>
        <p:spPr>
          <a:xfrm>
            <a:off x="838200" y="474784"/>
            <a:ext cx="10515600" cy="590429"/>
          </a:xfrm>
          <a:noFill/>
          <a:extLst>
            <a:ext uri="{91240B29-F687-4F45-9708-019B960494DF}">
              <a14:hiddenLine xmlns:a14="http://schemas.microsoft.com/office/drawing/2010/main" w="12700" cap="sq">
                <a:solidFill>
                  <a:schemeClr val="tx1"/>
                </a:solidFill>
                <a:miter lim="800000"/>
                <a:headEnd/>
                <a:tailEnd/>
              </a14:hiddenLine>
            </a:ext>
          </a:extLst>
        </p:spPr>
        <p:txBody>
          <a:bodyPr/>
          <a:lstStyle/>
          <a:p>
            <a:pPr marL="342900" indent="-342900">
              <a:spcBef>
                <a:spcPct val="50000"/>
              </a:spcBef>
              <a:buClr>
                <a:schemeClr val="tx2"/>
              </a:buClr>
            </a:pPr>
            <a:r>
              <a:rPr kumimoji="1" lang="en-US" altLang="zh-CN" dirty="0">
                <a:latin typeface="微软雅黑" panose="020B0503020204020204" pitchFamily="34" charset="-122"/>
                <a:ea typeface="微软雅黑" panose="020B0503020204020204" pitchFamily="34" charset="-122"/>
              </a:rPr>
              <a:t>2</a:t>
            </a:r>
            <a:r>
              <a:rPr kumimoji="1" lang="zh-CN" altLang="en-US" dirty="0">
                <a:latin typeface="微软雅黑" panose="020B0503020204020204" pitchFamily="34" charset="-122"/>
                <a:ea typeface="微软雅黑" panose="020B0503020204020204" pitchFamily="34" charset="-122"/>
              </a:rPr>
              <a:t>、无限增益多路反馈型滤波电路</a:t>
            </a:r>
          </a:p>
        </p:txBody>
      </p:sp>
      <p:sp>
        <p:nvSpPr>
          <p:cNvPr id="61443" name="Rectangle 2"/>
          <p:cNvSpPr>
            <a:spLocks noGrp="1" noChangeArrowheads="1"/>
          </p:cNvSpPr>
          <p:nvPr>
            <p:ph idx="4294967295"/>
          </p:nvPr>
        </p:nvSpPr>
        <p:spPr>
          <a:xfrm>
            <a:off x="838200" y="1199177"/>
            <a:ext cx="10515600" cy="4977788"/>
          </a:xfrm>
        </p:spPr>
        <p:txBody>
          <a:bodyPr/>
          <a:lstStyle/>
          <a:p>
            <a:pPr eaLnBrk="1" hangingPunct="1"/>
            <a:r>
              <a:rPr kumimoji="1" lang="zh-CN" altLang="en-US">
                <a:solidFill>
                  <a:srgbClr val="0000FF"/>
                </a:solidFill>
                <a:latin typeface="微软雅黑" panose="020B0503020204020204" pitchFamily="34" charset="-122"/>
                <a:ea typeface="微软雅黑" panose="020B0503020204020204" pitchFamily="34" charset="-122"/>
              </a:rPr>
              <a:t>无限增益多路反馈型</a:t>
            </a:r>
            <a:r>
              <a:rPr kumimoji="1" lang="zh-CN" altLang="en-US">
                <a:solidFill>
                  <a:srgbClr val="FF0000"/>
                </a:solidFill>
                <a:latin typeface="微软雅黑" panose="020B0503020204020204" pitchFamily="34" charset="-122"/>
                <a:ea typeface="微软雅黑" panose="020B0503020204020204" pitchFamily="34" charset="-122"/>
              </a:rPr>
              <a:t>高通</a:t>
            </a:r>
            <a:r>
              <a:rPr kumimoji="1" lang="zh-CN" altLang="en-US">
                <a:solidFill>
                  <a:srgbClr val="0000FF"/>
                </a:solidFill>
                <a:latin typeface="微软雅黑" panose="020B0503020204020204" pitchFamily="34" charset="-122"/>
                <a:ea typeface="微软雅黑" panose="020B0503020204020204" pitchFamily="34" charset="-122"/>
              </a:rPr>
              <a:t>滤波电路</a:t>
            </a:r>
          </a:p>
        </p:txBody>
      </p:sp>
      <p:grpSp>
        <p:nvGrpSpPr>
          <p:cNvPr id="61444" name="Group 4"/>
          <p:cNvGrpSpPr>
            <a:grpSpLocks/>
          </p:cNvGrpSpPr>
          <p:nvPr/>
        </p:nvGrpSpPr>
        <p:grpSpPr bwMode="auto">
          <a:xfrm>
            <a:off x="4111610" y="2353584"/>
            <a:ext cx="4375442" cy="3558943"/>
            <a:chOff x="3696" y="2064"/>
            <a:chExt cx="1776" cy="1070"/>
          </a:xfrm>
        </p:grpSpPr>
        <p:sp>
          <p:nvSpPr>
            <p:cNvPr id="61447" name="Rectangle 5"/>
            <p:cNvSpPr>
              <a:spLocks noChangeArrowheads="1"/>
            </p:cNvSpPr>
            <p:nvPr/>
          </p:nvSpPr>
          <p:spPr bwMode="auto">
            <a:xfrm>
              <a:off x="4389" y="2171"/>
              <a:ext cx="74" cy="164"/>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61448" name="Line 6"/>
            <p:cNvSpPr>
              <a:spLocks noChangeShapeType="1"/>
            </p:cNvSpPr>
            <p:nvPr/>
          </p:nvSpPr>
          <p:spPr bwMode="auto">
            <a:xfrm rot="5403424">
              <a:off x="4382" y="2127"/>
              <a:ext cx="88"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61449" name="Line 7"/>
            <p:cNvSpPr>
              <a:spLocks noChangeShapeType="1"/>
            </p:cNvSpPr>
            <p:nvPr/>
          </p:nvSpPr>
          <p:spPr bwMode="auto">
            <a:xfrm>
              <a:off x="4427" y="2335"/>
              <a:ext cx="0" cy="89"/>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61450" name="Rectangle 8"/>
            <p:cNvSpPr>
              <a:spLocks noChangeArrowheads="1"/>
            </p:cNvSpPr>
            <p:nvPr/>
          </p:nvSpPr>
          <p:spPr bwMode="auto">
            <a:xfrm>
              <a:off x="4576" y="2202"/>
              <a:ext cx="336" cy="567"/>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0000"/>
                  </a:solidFill>
                </a14:hiddenFill>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61451" name="AutoShape 9"/>
            <p:cNvSpPr>
              <a:spLocks noChangeArrowheads="1"/>
            </p:cNvSpPr>
            <p:nvPr/>
          </p:nvSpPr>
          <p:spPr bwMode="auto">
            <a:xfrm rot="5400000">
              <a:off x="4598" y="2260"/>
              <a:ext cx="113" cy="94"/>
            </a:xfrm>
            <a:prstGeom prst="triangle">
              <a:avLst>
                <a:gd name="adj" fmla="val 50000"/>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61452" name="Text Box 10"/>
            <p:cNvSpPr txBox="1">
              <a:spLocks noChangeArrowheads="1"/>
            </p:cNvSpPr>
            <p:nvPr/>
          </p:nvSpPr>
          <p:spPr bwMode="auto">
            <a:xfrm>
              <a:off x="4704" y="2208"/>
              <a:ext cx="102"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a:r>
                <a:rPr lang="en-US" altLang="zh-CN" sz="2000">
                  <a:latin typeface="宋体" panose="02010600030101010101" pitchFamily="2" charset="-122"/>
                </a:rPr>
                <a:t>∞</a:t>
              </a:r>
              <a:endParaRPr lang="en-US" altLang="zh-CN" sz="2000">
                <a:latin typeface="Times New Roman" panose="02020603050405020304" pitchFamily="18" charset="0"/>
              </a:endParaRPr>
            </a:p>
          </p:txBody>
        </p:sp>
        <p:sp>
          <p:nvSpPr>
            <p:cNvPr id="61453" name="Line 11"/>
            <p:cNvSpPr>
              <a:spLocks noChangeShapeType="1"/>
            </p:cNvSpPr>
            <p:nvPr/>
          </p:nvSpPr>
          <p:spPr bwMode="auto">
            <a:xfrm>
              <a:off x="4429" y="2423"/>
              <a:ext cx="145"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61454" name="Line 12"/>
            <p:cNvSpPr>
              <a:spLocks noChangeShapeType="1"/>
            </p:cNvSpPr>
            <p:nvPr/>
          </p:nvSpPr>
          <p:spPr bwMode="auto">
            <a:xfrm>
              <a:off x="4427" y="2652"/>
              <a:ext cx="147"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61455" name="Line 13"/>
            <p:cNvSpPr>
              <a:spLocks noChangeShapeType="1"/>
            </p:cNvSpPr>
            <p:nvPr/>
          </p:nvSpPr>
          <p:spPr bwMode="auto">
            <a:xfrm>
              <a:off x="4912" y="2531"/>
              <a:ext cx="227"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61456" name="Text Box 14"/>
            <p:cNvSpPr txBox="1">
              <a:spLocks noChangeArrowheads="1"/>
            </p:cNvSpPr>
            <p:nvPr/>
          </p:nvSpPr>
          <p:spPr bwMode="auto">
            <a:xfrm>
              <a:off x="4609" y="2362"/>
              <a:ext cx="95" cy="1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a:r>
                <a:rPr lang="en-US" altLang="zh-CN" sz="2000">
                  <a:latin typeface="宋体" panose="02010600030101010101" pitchFamily="2" charset="-122"/>
                </a:rPr>
                <a:t>-</a:t>
              </a:r>
              <a:endParaRPr lang="en-US" altLang="zh-CN" sz="2000">
                <a:latin typeface="Times New Roman" panose="02020603050405020304" pitchFamily="18" charset="0"/>
              </a:endParaRPr>
            </a:p>
          </p:txBody>
        </p:sp>
        <p:sp>
          <p:nvSpPr>
            <p:cNvPr id="61457" name="Text Box 15"/>
            <p:cNvSpPr txBox="1">
              <a:spLocks noChangeArrowheads="1"/>
            </p:cNvSpPr>
            <p:nvPr/>
          </p:nvSpPr>
          <p:spPr bwMode="auto">
            <a:xfrm>
              <a:off x="4611" y="2590"/>
              <a:ext cx="77" cy="1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a:r>
                <a:rPr lang="en-US" altLang="zh-CN" sz="2000">
                  <a:latin typeface="宋体" panose="02010600030101010101" pitchFamily="2" charset="-122"/>
                </a:rPr>
                <a:t>+</a:t>
              </a:r>
              <a:endParaRPr lang="en-US" altLang="zh-CN" sz="2000">
                <a:latin typeface="Times New Roman" panose="02020603050405020304" pitchFamily="18" charset="0"/>
              </a:endParaRPr>
            </a:p>
          </p:txBody>
        </p:sp>
        <p:sp>
          <p:nvSpPr>
            <p:cNvPr id="61458" name="Text Box 16"/>
            <p:cNvSpPr txBox="1">
              <a:spLocks noChangeArrowheads="1"/>
            </p:cNvSpPr>
            <p:nvPr/>
          </p:nvSpPr>
          <p:spPr bwMode="auto">
            <a:xfrm>
              <a:off x="4831" y="2470"/>
              <a:ext cx="86" cy="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a:r>
                <a:rPr lang="en-US" altLang="zh-CN" sz="2000">
                  <a:latin typeface="宋体" panose="02010600030101010101" pitchFamily="2" charset="-122"/>
                </a:rPr>
                <a:t>+</a:t>
              </a:r>
              <a:endParaRPr lang="en-US" altLang="zh-CN" sz="2000">
                <a:latin typeface="Times New Roman" panose="02020603050405020304" pitchFamily="18" charset="0"/>
              </a:endParaRPr>
            </a:p>
          </p:txBody>
        </p:sp>
        <p:sp>
          <p:nvSpPr>
            <p:cNvPr id="61459" name="Text Box 17"/>
            <p:cNvSpPr txBox="1">
              <a:spLocks noChangeArrowheads="1"/>
            </p:cNvSpPr>
            <p:nvPr/>
          </p:nvSpPr>
          <p:spPr bwMode="auto">
            <a:xfrm>
              <a:off x="4736" y="2595"/>
              <a:ext cx="95" cy="1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a:r>
                <a:rPr lang="en-US" altLang="zh-CN" sz="2000">
                  <a:latin typeface="Times New Roman" panose="02020603050405020304" pitchFamily="18" charset="0"/>
                </a:rPr>
                <a:t>N</a:t>
              </a:r>
            </a:p>
          </p:txBody>
        </p:sp>
        <p:sp>
          <p:nvSpPr>
            <p:cNvPr id="61460" name="Rectangle 18"/>
            <p:cNvSpPr>
              <a:spLocks noChangeArrowheads="1"/>
            </p:cNvSpPr>
            <p:nvPr/>
          </p:nvSpPr>
          <p:spPr bwMode="auto">
            <a:xfrm>
              <a:off x="4043" y="2592"/>
              <a:ext cx="75" cy="164"/>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61461" name="Line 19"/>
            <p:cNvSpPr>
              <a:spLocks noChangeShapeType="1"/>
            </p:cNvSpPr>
            <p:nvPr/>
          </p:nvSpPr>
          <p:spPr bwMode="auto">
            <a:xfrm rot="5403424">
              <a:off x="3918" y="2427"/>
              <a:ext cx="322"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61462" name="Line 20"/>
            <p:cNvSpPr>
              <a:spLocks noChangeShapeType="1"/>
            </p:cNvSpPr>
            <p:nvPr/>
          </p:nvSpPr>
          <p:spPr bwMode="auto">
            <a:xfrm>
              <a:off x="4082" y="2756"/>
              <a:ext cx="0" cy="242"/>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61463" name="Oval 21"/>
            <p:cNvSpPr>
              <a:spLocks noChangeArrowheads="1"/>
            </p:cNvSpPr>
            <p:nvPr/>
          </p:nvSpPr>
          <p:spPr bwMode="auto">
            <a:xfrm>
              <a:off x="4413" y="2408"/>
              <a:ext cx="27" cy="27"/>
            </a:xfrm>
            <a:prstGeom prst="ellipse">
              <a:avLst/>
            </a:prstGeom>
            <a:noFill/>
            <a:ln w="9525">
              <a:solidFill>
                <a:srgbClr val="000000"/>
              </a:solidFill>
              <a:round/>
              <a:headEnd/>
              <a:tailEnd/>
            </a:ln>
            <a:extLst>
              <a:ext uri="{909E8E84-426E-40DD-AFC4-6F175D3DCCD1}">
                <a14:hiddenFill xmlns:a14="http://schemas.microsoft.com/office/drawing/2010/main">
                  <a:solidFill>
                    <a:srgbClr val="000000"/>
                  </a:solidFill>
                </a14:hiddenFill>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61464" name="Oval 22"/>
            <p:cNvSpPr>
              <a:spLocks noChangeArrowheads="1"/>
            </p:cNvSpPr>
            <p:nvPr/>
          </p:nvSpPr>
          <p:spPr bwMode="auto">
            <a:xfrm>
              <a:off x="4065" y="2407"/>
              <a:ext cx="27" cy="28"/>
            </a:xfrm>
            <a:prstGeom prst="ellipse">
              <a:avLst/>
            </a:prstGeom>
            <a:noFill/>
            <a:ln w="9525">
              <a:solidFill>
                <a:srgbClr val="000000"/>
              </a:solidFill>
              <a:round/>
              <a:headEnd/>
              <a:tailEnd/>
            </a:ln>
            <a:extLst>
              <a:ext uri="{909E8E84-426E-40DD-AFC4-6F175D3DCCD1}">
                <a14:hiddenFill xmlns:a14="http://schemas.microsoft.com/office/drawing/2010/main">
                  <a:solidFill>
                    <a:srgbClr val="000000"/>
                  </a:solidFill>
                </a14:hiddenFill>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61465" name="Oval 23"/>
            <p:cNvSpPr>
              <a:spLocks noChangeArrowheads="1"/>
            </p:cNvSpPr>
            <p:nvPr/>
          </p:nvSpPr>
          <p:spPr bwMode="auto">
            <a:xfrm>
              <a:off x="4411" y="2064"/>
              <a:ext cx="27" cy="27"/>
            </a:xfrm>
            <a:prstGeom prst="ellipse">
              <a:avLst/>
            </a:prstGeom>
            <a:noFill/>
            <a:ln w="9525">
              <a:solidFill>
                <a:srgbClr val="000000"/>
              </a:solidFill>
              <a:round/>
              <a:headEnd/>
              <a:tailEnd/>
            </a:ln>
            <a:extLst>
              <a:ext uri="{909E8E84-426E-40DD-AFC4-6F175D3DCCD1}">
                <a14:hiddenFill xmlns:a14="http://schemas.microsoft.com/office/drawing/2010/main">
                  <a:solidFill>
                    <a:srgbClr val="000000"/>
                  </a:solidFill>
                </a14:hiddenFill>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61466" name="Oval 24"/>
            <p:cNvSpPr>
              <a:spLocks noChangeArrowheads="1"/>
            </p:cNvSpPr>
            <p:nvPr/>
          </p:nvSpPr>
          <p:spPr bwMode="auto">
            <a:xfrm>
              <a:off x="5018" y="2516"/>
              <a:ext cx="27" cy="27"/>
            </a:xfrm>
            <a:prstGeom prst="ellipse">
              <a:avLst/>
            </a:prstGeom>
            <a:noFill/>
            <a:ln w="9525">
              <a:solidFill>
                <a:srgbClr val="000000"/>
              </a:solidFill>
              <a:round/>
              <a:headEnd/>
              <a:tailEnd/>
            </a:ln>
            <a:extLst>
              <a:ext uri="{909E8E84-426E-40DD-AFC4-6F175D3DCCD1}">
                <a14:hiddenFill xmlns:a14="http://schemas.microsoft.com/office/drawing/2010/main">
                  <a:solidFill>
                    <a:srgbClr val="000000"/>
                  </a:solidFill>
                </a14:hiddenFill>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61467" name="Oval 25"/>
            <p:cNvSpPr>
              <a:spLocks noChangeArrowheads="1"/>
            </p:cNvSpPr>
            <p:nvPr/>
          </p:nvSpPr>
          <p:spPr bwMode="auto">
            <a:xfrm>
              <a:off x="4068" y="2994"/>
              <a:ext cx="27" cy="27"/>
            </a:xfrm>
            <a:prstGeom prst="ellipse">
              <a:avLst/>
            </a:prstGeom>
            <a:noFill/>
            <a:ln w="9525">
              <a:solidFill>
                <a:srgbClr val="000000"/>
              </a:solidFill>
              <a:round/>
              <a:headEnd/>
              <a:tailEnd/>
            </a:ln>
            <a:extLst>
              <a:ext uri="{909E8E84-426E-40DD-AFC4-6F175D3DCCD1}">
                <a14:hiddenFill xmlns:a14="http://schemas.microsoft.com/office/drawing/2010/main">
                  <a:solidFill>
                    <a:srgbClr val="000000"/>
                  </a:solidFill>
                </a14:hiddenFill>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61468" name="Oval 26"/>
            <p:cNvSpPr>
              <a:spLocks noChangeArrowheads="1"/>
            </p:cNvSpPr>
            <p:nvPr/>
          </p:nvSpPr>
          <p:spPr bwMode="auto">
            <a:xfrm>
              <a:off x="4421" y="2993"/>
              <a:ext cx="27" cy="28"/>
            </a:xfrm>
            <a:prstGeom prst="ellipse">
              <a:avLst/>
            </a:prstGeom>
            <a:noFill/>
            <a:ln w="9525">
              <a:solidFill>
                <a:srgbClr val="000000"/>
              </a:solidFill>
              <a:round/>
              <a:headEnd/>
              <a:tailEnd/>
            </a:ln>
            <a:extLst>
              <a:ext uri="{909E8E84-426E-40DD-AFC4-6F175D3DCCD1}">
                <a14:hiddenFill xmlns:a14="http://schemas.microsoft.com/office/drawing/2010/main">
                  <a:solidFill>
                    <a:srgbClr val="000000"/>
                  </a:solidFill>
                </a14:hiddenFill>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61469" name="Line 27"/>
            <p:cNvSpPr>
              <a:spLocks noChangeShapeType="1"/>
            </p:cNvSpPr>
            <p:nvPr/>
          </p:nvSpPr>
          <p:spPr bwMode="auto">
            <a:xfrm>
              <a:off x="4078" y="2081"/>
              <a:ext cx="952" cy="0"/>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61470" name="Rectangle 28"/>
            <p:cNvSpPr>
              <a:spLocks noChangeArrowheads="1"/>
            </p:cNvSpPr>
            <p:nvPr/>
          </p:nvSpPr>
          <p:spPr bwMode="auto">
            <a:xfrm>
              <a:off x="4391" y="2746"/>
              <a:ext cx="74" cy="164"/>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61471" name="Line 29"/>
            <p:cNvSpPr>
              <a:spLocks noChangeShapeType="1"/>
            </p:cNvSpPr>
            <p:nvPr/>
          </p:nvSpPr>
          <p:spPr bwMode="auto">
            <a:xfrm rot="5403424">
              <a:off x="4379" y="2698"/>
              <a:ext cx="96"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61472" name="Line 30"/>
            <p:cNvSpPr>
              <a:spLocks noChangeShapeType="1"/>
            </p:cNvSpPr>
            <p:nvPr/>
          </p:nvSpPr>
          <p:spPr bwMode="auto">
            <a:xfrm>
              <a:off x="4429" y="2909"/>
              <a:ext cx="0" cy="225"/>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61473" name="Line 31"/>
            <p:cNvSpPr>
              <a:spLocks noChangeShapeType="1"/>
            </p:cNvSpPr>
            <p:nvPr/>
          </p:nvSpPr>
          <p:spPr bwMode="auto">
            <a:xfrm>
              <a:off x="5029" y="2080"/>
              <a:ext cx="0" cy="448"/>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61474" name="Line 32"/>
            <p:cNvSpPr>
              <a:spLocks noChangeShapeType="1"/>
            </p:cNvSpPr>
            <p:nvPr/>
          </p:nvSpPr>
          <p:spPr bwMode="auto">
            <a:xfrm flipH="1">
              <a:off x="3717" y="3008"/>
              <a:ext cx="1427" cy="1"/>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61475" name="Oval 33"/>
            <p:cNvSpPr>
              <a:spLocks noChangeArrowheads="1"/>
            </p:cNvSpPr>
            <p:nvPr/>
          </p:nvSpPr>
          <p:spPr bwMode="auto">
            <a:xfrm>
              <a:off x="5140" y="2513"/>
              <a:ext cx="34" cy="34"/>
            </a:xfrm>
            <a:prstGeom prst="ellipse">
              <a:avLst/>
            </a:pr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61476" name="Oval 34"/>
            <p:cNvSpPr>
              <a:spLocks noChangeArrowheads="1"/>
            </p:cNvSpPr>
            <p:nvPr/>
          </p:nvSpPr>
          <p:spPr bwMode="auto">
            <a:xfrm>
              <a:off x="3696" y="2991"/>
              <a:ext cx="34" cy="35"/>
            </a:xfrm>
            <a:prstGeom prst="ellipse">
              <a:avLst/>
            </a:pr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61477" name="Oval 35"/>
            <p:cNvSpPr>
              <a:spLocks noChangeArrowheads="1"/>
            </p:cNvSpPr>
            <p:nvPr/>
          </p:nvSpPr>
          <p:spPr bwMode="auto">
            <a:xfrm>
              <a:off x="5138" y="2991"/>
              <a:ext cx="36" cy="35"/>
            </a:xfrm>
            <a:prstGeom prst="ellipse">
              <a:avLst/>
            </a:pr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61478" name="Line 36"/>
            <p:cNvSpPr>
              <a:spLocks noChangeShapeType="1"/>
            </p:cNvSpPr>
            <p:nvPr/>
          </p:nvSpPr>
          <p:spPr bwMode="auto">
            <a:xfrm>
              <a:off x="4363" y="3133"/>
              <a:ext cx="133" cy="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61479" name="Text Box 37"/>
            <p:cNvSpPr txBox="1">
              <a:spLocks noChangeArrowheads="1"/>
            </p:cNvSpPr>
            <p:nvPr/>
          </p:nvSpPr>
          <p:spPr bwMode="auto">
            <a:xfrm>
              <a:off x="4164" y="2124"/>
              <a:ext cx="332" cy="2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a:r>
                <a:rPr lang="en-US" altLang="zh-CN" sz="2000" i="1">
                  <a:latin typeface="Times New Roman" panose="02020603050405020304" pitchFamily="18" charset="0"/>
                </a:rPr>
                <a:t>R</a:t>
              </a:r>
              <a:r>
                <a:rPr lang="en-US" altLang="zh-CN" sz="2000" baseline="-25000">
                  <a:latin typeface="Times New Roman" panose="02020603050405020304" pitchFamily="18" charset="0"/>
                </a:rPr>
                <a:t>2</a:t>
              </a:r>
            </a:p>
          </p:txBody>
        </p:sp>
        <p:sp>
          <p:nvSpPr>
            <p:cNvPr id="61480" name="Text Box 38"/>
            <p:cNvSpPr txBox="1">
              <a:spLocks noChangeArrowheads="1"/>
            </p:cNvSpPr>
            <p:nvPr/>
          </p:nvSpPr>
          <p:spPr bwMode="auto">
            <a:xfrm>
              <a:off x="3720" y="2376"/>
              <a:ext cx="383" cy="2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a:r>
                <a:rPr lang="en-US" altLang="zh-CN" sz="2000" i="1">
                  <a:latin typeface="Times New Roman" panose="02020603050405020304" pitchFamily="18" charset="0"/>
                </a:rPr>
                <a:t>C</a:t>
              </a:r>
              <a:r>
                <a:rPr lang="en-US" altLang="zh-CN" sz="2000" baseline="-25000">
                  <a:latin typeface="Times New Roman" panose="02020603050405020304" pitchFamily="18" charset="0"/>
                </a:rPr>
                <a:t>1</a:t>
              </a:r>
            </a:p>
          </p:txBody>
        </p:sp>
        <p:sp>
          <p:nvSpPr>
            <p:cNvPr id="61481" name="Text Box 39"/>
            <p:cNvSpPr txBox="1">
              <a:spLocks noChangeArrowheads="1"/>
            </p:cNvSpPr>
            <p:nvPr/>
          </p:nvSpPr>
          <p:spPr bwMode="auto">
            <a:xfrm>
              <a:off x="3826" y="2064"/>
              <a:ext cx="302" cy="2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a:r>
                <a:rPr lang="en-US" altLang="zh-CN" sz="2000" i="1">
                  <a:latin typeface="Times New Roman" panose="02020603050405020304" pitchFamily="18" charset="0"/>
                </a:rPr>
                <a:t>C</a:t>
              </a:r>
              <a:r>
                <a:rPr lang="en-US" altLang="zh-CN" sz="2000" baseline="-25000">
                  <a:latin typeface="Times New Roman" panose="02020603050405020304" pitchFamily="18" charset="0"/>
                </a:rPr>
                <a:t>3</a:t>
              </a:r>
            </a:p>
          </p:txBody>
        </p:sp>
        <p:sp>
          <p:nvSpPr>
            <p:cNvPr id="61482" name="Text Box 40"/>
            <p:cNvSpPr txBox="1">
              <a:spLocks noChangeArrowheads="1"/>
            </p:cNvSpPr>
            <p:nvPr/>
          </p:nvSpPr>
          <p:spPr bwMode="auto">
            <a:xfrm>
              <a:off x="4142" y="2407"/>
              <a:ext cx="358" cy="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a:r>
                <a:rPr lang="en-US" altLang="zh-CN" sz="2000" i="1">
                  <a:latin typeface="Times New Roman" panose="02020603050405020304" pitchFamily="18" charset="0"/>
                </a:rPr>
                <a:t>C</a:t>
              </a:r>
              <a:r>
                <a:rPr lang="en-US" altLang="zh-CN" sz="2000" baseline="-25000">
                  <a:latin typeface="Times New Roman" panose="02020603050405020304" pitchFamily="18" charset="0"/>
                </a:rPr>
                <a:t>2</a:t>
              </a:r>
            </a:p>
          </p:txBody>
        </p:sp>
        <p:sp>
          <p:nvSpPr>
            <p:cNvPr id="61483" name="Text Box 41"/>
            <p:cNvSpPr txBox="1">
              <a:spLocks noChangeArrowheads="1"/>
            </p:cNvSpPr>
            <p:nvPr/>
          </p:nvSpPr>
          <p:spPr bwMode="auto">
            <a:xfrm>
              <a:off x="3819" y="2544"/>
              <a:ext cx="309" cy="2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a:r>
                <a:rPr lang="en-US" altLang="zh-CN" sz="2000" i="1">
                  <a:latin typeface="Times New Roman" panose="02020603050405020304" pitchFamily="18" charset="0"/>
                </a:rPr>
                <a:t>R</a:t>
              </a:r>
              <a:r>
                <a:rPr lang="en-US" altLang="zh-CN" sz="2000" baseline="-25000">
                  <a:latin typeface="Times New Roman" panose="02020603050405020304" pitchFamily="18" charset="0"/>
                </a:rPr>
                <a:t>1</a:t>
              </a:r>
            </a:p>
          </p:txBody>
        </p:sp>
        <p:sp>
          <p:nvSpPr>
            <p:cNvPr id="61484" name="Text Box 42"/>
            <p:cNvSpPr txBox="1">
              <a:spLocks noChangeArrowheads="1"/>
            </p:cNvSpPr>
            <p:nvPr/>
          </p:nvSpPr>
          <p:spPr bwMode="auto">
            <a:xfrm>
              <a:off x="4226" y="2721"/>
              <a:ext cx="231" cy="1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a:r>
                <a:rPr lang="en-US" altLang="zh-CN" sz="2000" i="1">
                  <a:latin typeface="Times New Roman" panose="02020603050405020304" pitchFamily="18" charset="0"/>
                </a:rPr>
                <a:t>R</a:t>
              </a:r>
              <a:endParaRPr lang="en-US" altLang="zh-CN" sz="2000" baseline="-25000">
                <a:latin typeface="Times New Roman" panose="02020603050405020304" pitchFamily="18" charset="0"/>
              </a:endParaRPr>
            </a:p>
          </p:txBody>
        </p:sp>
        <p:sp>
          <p:nvSpPr>
            <p:cNvPr id="61485" name="Text Box 43"/>
            <p:cNvSpPr txBox="1">
              <a:spLocks noChangeArrowheads="1"/>
            </p:cNvSpPr>
            <p:nvPr/>
          </p:nvSpPr>
          <p:spPr bwMode="auto">
            <a:xfrm>
              <a:off x="5048" y="2640"/>
              <a:ext cx="424" cy="2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a:r>
                <a:rPr lang="en-US" altLang="zh-CN" sz="2000" i="1">
                  <a:latin typeface="Times New Roman" panose="02020603050405020304" pitchFamily="18" charset="0"/>
                </a:rPr>
                <a:t>u</a:t>
              </a:r>
              <a:r>
                <a:rPr lang="en-US" altLang="zh-CN" sz="2000" baseline="-25000">
                  <a:latin typeface="Times New Roman" panose="02020603050405020304" pitchFamily="18" charset="0"/>
                </a:rPr>
                <a:t>o</a:t>
              </a:r>
              <a:r>
                <a:rPr lang="en-US" altLang="zh-CN" sz="2000">
                  <a:latin typeface="Times New Roman" panose="02020603050405020304" pitchFamily="18" charset="0"/>
                </a:rPr>
                <a:t>(</a:t>
              </a:r>
              <a:r>
                <a:rPr lang="en-US" altLang="zh-CN" sz="2000" i="1">
                  <a:latin typeface="Times New Roman" panose="02020603050405020304" pitchFamily="18" charset="0"/>
                </a:rPr>
                <a:t>t</a:t>
              </a:r>
              <a:r>
                <a:rPr lang="en-US" altLang="zh-CN" sz="2000">
                  <a:latin typeface="Times New Roman" panose="02020603050405020304" pitchFamily="18" charset="0"/>
                </a:rPr>
                <a:t>)</a:t>
              </a:r>
            </a:p>
          </p:txBody>
        </p:sp>
        <p:sp>
          <p:nvSpPr>
            <p:cNvPr id="61486" name="Line 44"/>
            <p:cNvSpPr>
              <a:spLocks noChangeShapeType="1"/>
            </p:cNvSpPr>
            <p:nvPr/>
          </p:nvSpPr>
          <p:spPr bwMode="auto">
            <a:xfrm>
              <a:off x="4028" y="2232"/>
              <a:ext cx="104"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61487" name="Line 45"/>
            <p:cNvSpPr>
              <a:spLocks noChangeShapeType="1"/>
            </p:cNvSpPr>
            <p:nvPr/>
          </p:nvSpPr>
          <p:spPr bwMode="auto">
            <a:xfrm>
              <a:off x="4028" y="2267"/>
              <a:ext cx="104"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61488" name="Line 46"/>
            <p:cNvSpPr>
              <a:spLocks noChangeShapeType="1"/>
            </p:cNvSpPr>
            <p:nvPr/>
          </p:nvSpPr>
          <p:spPr bwMode="auto">
            <a:xfrm rot="5400000">
              <a:off x="4003" y="2156"/>
              <a:ext cx="152"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61489" name="Line 47"/>
            <p:cNvSpPr>
              <a:spLocks noChangeShapeType="1"/>
            </p:cNvSpPr>
            <p:nvPr/>
          </p:nvSpPr>
          <p:spPr bwMode="auto">
            <a:xfrm rot="5394778">
              <a:off x="4210" y="2422"/>
              <a:ext cx="104"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61490" name="Line 48"/>
            <p:cNvSpPr>
              <a:spLocks noChangeShapeType="1"/>
            </p:cNvSpPr>
            <p:nvPr/>
          </p:nvSpPr>
          <p:spPr bwMode="auto">
            <a:xfrm rot="5394778">
              <a:off x="4175" y="2423"/>
              <a:ext cx="104"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61491" name="Line 49"/>
            <p:cNvSpPr>
              <a:spLocks noChangeShapeType="1"/>
            </p:cNvSpPr>
            <p:nvPr/>
          </p:nvSpPr>
          <p:spPr bwMode="auto">
            <a:xfrm rot="10794778">
              <a:off x="4261" y="2421"/>
              <a:ext cx="151"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61492" name="Line 50"/>
            <p:cNvSpPr>
              <a:spLocks noChangeShapeType="1"/>
            </p:cNvSpPr>
            <p:nvPr/>
          </p:nvSpPr>
          <p:spPr bwMode="auto">
            <a:xfrm rot="5394778">
              <a:off x="3903" y="2423"/>
              <a:ext cx="104"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61493" name="Line 51"/>
            <p:cNvSpPr>
              <a:spLocks noChangeShapeType="1"/>
            </p:cNvSpPr>
            <p:nvPr/>
          </p:nvSpPr>
          <p:spPr bwMode="auto">
            <a:xfrm rot="5394778">
              <a:off x="3868" y="2423"/>
              <a:ext cx="104"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61494" name="Line 52"/>
            <p:cNvSpPr>
              <a:spLocks noChangeShapeType="1"/>
            </p:cNvSpPr>
            <p:nvPr/>
          </p:nvSpPr>
          <p:spPr bwMode="auto">
            <a:xfrm rot="10794778">
              <a:off x="3956" y="2422"/>
              <a:ext cx="271"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61495" name="Line 53"/>
            <p:cNvSpPr>
              <a:spLocks noChangeShapeType="1"/>
            </p:cNvSpPr>
            <p:nvPr/>
          </p:nvSpPr>
          <p:spPr bwMode="auto">
            <a:xfrm rot="10794778">
              <a:off x="3721" y="2422"/>
              <a:ext cx="199"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61496" name="Oval 54"/>
            <p:cNvSpPr>
              <a:spLocks noChangeArrowheads="1"/>
            </p:cNvSpPr>
            <p:nvPr/>
          </p:nvSpPr>
          <p:spPr bwMode="auto">
            <a:xfrm>
              <a:off x="3698" y="2404"/>
              <a:ext cx="34" cy="34"/>
            </a:xfrm>
            <a:prstGeom prst="ellipse">
              <a:avLst/>
            </a:pr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grpSp>
    </p:spTree>
    <p:extLst>
      <p:ext uri="{BB962C8B-B14F-4D97-AF65-F5344CB8AC3E}">
        <p14:creationId xmlns:p14="http://schemas.microsoft.com/office/powerpoint/2010/main" val="741294846"/>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70" name="Text Box 55"/>
          <p:cNvSpPr>
            <a:spLocks noGrp="1" noChangeArrowheads="1"/>
          </p:cNvSpPr>
          <p:nvPr>
            <p:ph type="title"/>
          </p:nvPr>
        </p:nvSpPr>
        <p:spPr>
          <a:xfrm>
            <a:off x="838200" y="474784"/>
            <a:ext cx="10515600" cy="590429"/>
          </a:xfrm>
          <a:noFill/>
          <a:extLst>
            <a:ext uri="{91240B29-F687-4F45-9708-019B960494DF}">
              <a14:hiddenLine xmlns:a14="http://schemas.microsoft.com/office/drawing/2010/main" w="12700" cap="sq">
                <a:solidFill>
                  <a:schemeClr val="tx1"/>
                </a:solidFill>
                <a:miter lim="800000"/>
                <a:headEnd/>
                <a:tailEnd/>
              </a14:hiddenLine>
            </a:ext>
          </a:extLst>
        </p:spPr>
        <p:txBody>
          <a:bodyPr/>
          <a:lstStyle/>
          <a:p>
            <a:pPr marL="342900" indent="-342900">
              <a:spcBef>
                <a:spcPct val="50000"/>
              </a:spcBef>
              <a:buClr>
                <a:schemeClr val="tx2"/>
              </a:buClr>
            </a:pPr>
            <a:r>
              <a:rPr kumimoji="1" lang="en-US" altLang="zh-CN" dirty="0">
                <a:latin typeface="微软雅黑" panose="020B0503020204020204" pitchFamily="34" charset="-122"/>
                <a:ea typeface="微软雅黑" panose="020B0503020204020204" pitchFamily="34" charset="-122"/>
              </a:rPr>
              <a:t>2</a:t>
            </a:r>
            <a:r>
              <a:rPr kumimoji="1" lang="zh-CN" altLang="en-US" dirty="0">
                <a:latin typeface="微软雅黑" panose="020B0503020204020204" pitchFamily="34" charset="-122"/>
                <a:ea typeface="微软雅黑" panose="020B0503020204020204" pitchFamily="34" charset="-122"/>
              </a:rPr>
              <a:t>、无限增益多路反馈型滤波电路</a:t>
            </a:r>
          </a:p>
        </p:txBody>
      </p:sp>
      <p:sp>
        <p:nvSpPr>
          <p:cNvPr id="62467" name="Rectangle 2"/>
          <p:cNvSpPr>
            <a:spLocks noGrp="1" noChangeArrowheads="1"/>
          </p:cNvSpPr>
          <p:nvPr>
            <p:ph idx="4294967295"/>
          </p:nvPr>
        </p:nvSpPr>
        <p:spPr>
          <a:xfrm>
            <a:off x="838200" y="1199177"/>
            <a:ext cx="10515600" cy="4977788"/>
          </a:xfrm>
        </p:spPr>
        <p:txBody>
          <a:bodyPr/>
          <a:lstStyle/>
          <a:p>
            <a:pPr eaLnBrk="1" hangingPunct="1"/>
            <a:r>
              <a:rPr kumimoji="1" lang="zh-CN" altLang="en-US">
                <a:solidFill>
                  <a:srgbClr val="0000FF"/>
                </a:solidFill>
                <a:latin typeface="微软雅黑" panose="020B0503020204020204" pitchFamily="34" charset="-122"/>
                <a:ea typeface="微软雅黑" panose="020B0503020204020204" pitchFamily="34" charset="-122"/>
              </a:rPr>
              <a:t>无限增益多路反馈型</a:t>
            </a:r>
            <a:r>
              <a:rPr kumimoji="1" lang="zh-CN" altLang="en-US">
                <a:solidFill>
                  <a:srgbClr val="FF0000"/>
                </a:solidFill>
                <a:latin typeface="微软雅黑" panose="020B0503020204020204" pitchFamily="34" charset="-122"/>
                <a:ea typeface="微软雅黑" panose="020B0503020204020204" pitchFamily="34" charset="-122"/>
              </a:rPr>
              <a:t>带通</a:t>
            </a:r>
            <a:r>
              <a:rPr kumimoji="1" lang="zh-CN" altLang="en-US">
                <a:solidFill>
                  <a:srgbClr val="0000FF"/>
                </a:solidFill>
                <a:latin typeface="微软雅黑" panose="020B0503020204020204" pitchFamily="34" charset="-122"/>
                <a:ea typeface="微软雅黑" panose="020B0503020204020204" pitchFamily="34" charset="-122"/>
              </a:rPr>
              <a:t>滤波电路</a:t>
            </a:r>
          </a:p>
        </p:txBody>
      </p:sp>
      <p:grpSp>
        <p:nvGrpSpPr>
          <p:cNvPr id="62468" name="Group 4"/>
          <p:cNvGrpSpPr>
            <a:grpSpLocks/>
          </p:cNvGrpSpPr>
          <p:nvPr/>
        </p:nvGrpSpPr>
        <p:grpSpPr bwMode="auto">
          <a:xfrm>
            <a:off x="3775675" y="2373759"/>
            <a:ext cx="5084239" cy="3565401"/>
            <a:chOff x="3360" y="1920"/>
            <a:chExt cx="2016" cy="1068"/>
          </a:xfrm>
        </p:grpSpPr>
        <p:sp>
          <p:nvSpPr>
            <p:cNvPr id="62471" name="Rectangle 5"/>
            <p:cNvSpPr>
              <a:spLocks noChangeArrowheads="1"/>
            </p:cNvSpPr>
            <p:nvPr/>
          </p:nvSpPr>
          <p:spPr bwMode="auto">
            <a:xfrm>
              <a:off x="4315" y="2021"/>
              <a:ext cx="74" cy="164"/>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62472" name="Line 6"/>
            <p:cNvSpPr>
              <a:spLocks noChangeShapeType="1"/>
            </p:cNvSpPr>
            <p:nvPr/>
          </p:nvSpPr>
          <p:spPr bwMode="auto">
            <a:xfrm rot="5403424">
              <a:off x="4307" y="1977"/>
              <a:ext cx="88"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62473" name="Line 7"/>
            <p:cNvSpPr>
              <a:spLocks noChangeShapeType="1"/>
            </p:cNvSpPr>
            <p:nvPr/>
          </p:nvSpPr>
          <p:spPr bwMode="auto">
            <a:xfrm>
              <a:off x="4353" y="2185"/>
              <a:ext cx="0" cy="89"/>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62474" name="Rectangle 8"/>
            <p:cNvSpPr>
              <a:spLocks noChangeArrowheads="1"/>
            </p:cNvSpPr>
            <p:nvPr/>
          </p:nvSpPr>
          <p:spPr bwMode="auto">
            <a:xfrm>
              <a:off x="4501" y="2052"/>
              <a:ext cx="336" cy="566"/>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0000"/>
                  </a:solidFill>
                </a14:hiddenFill>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62475" name="AutoShape 9"/>
            <p:cNvSpPr>
              <a:spLocks noChangeArrowheads="1"/>
            </p:cNvSpPr>
            <p:nvPr/>
          </p:nvSpPr>
          <p:spPr bwMode="auto">
            <a:xfrm rot="5400000">
              <a:off x="4551" y="2109"/>
              <a:ext cx="113" cy="95"/>
            </a:xfrm>
            <a:prstGeom prst="triangle">
              <a:avLst>
                <a:gd name="adj" fmla="val 50000"/>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62476" name="Text Box 10"/>
            <p:cNvSpPr txBox="1">
              <a:spLocks noChangeArrowheads="1"/>
            </p:cNvSpPr>
            <p:nvPr/>
          </p:nvSpPr>
          <p:spPr bwMode="auto">
            <a:xfrm>
              <a:off x="4651" y="2068"/>
              <a:ext cx="103" cy="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a:r>
                <a:rPr lang="en-US" altLang="zh-CN" sz="2000">
                  <a:latin typeface="宋体" panose="02010600030101010101" pitchFamily="2" charset="-122"/>
                </a:rPr>
                <a:t>∞</a:t>
              </a:r>
              <a:endParaRPr lang="en-US" altLang="zh-CN" sz="2000">
                <a:latin typeface="Times New Roman" panose="02020603050405020304" pitchFamily="18" charset="0"/>
              </a:endParaRPr>
            </a:p>
          </p:txBody>
        </p:sp>
        <p:sp>
          <p:nvSpPr>
            <p:cNvPr id="62477" name="Line 11"/>
            <p:cNvSpPr>
              <a:spLocks noChangeShapeType="1"/>
            </p:cNvSpPr>
            <p:nvPr/>
          </p:nvSpPr>
          <p:spPr bwMode="auto">
            <a:xfrm>
              <a:off x="4355" y="2502"/>
              <a:ext cx="144"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62478" name="Line 12"/>
            <p:cNvSpPr>
              <a:spLocks noChangeShapeType="1"/>
            </p:cNvSpPr>
            <p:nvPr/>
          </p:nvSpPr>
          <p:spPr bwMode="auto">
            <a:xfrm>
              <a:off x="4838" y="2381"/>
              <a:ext cx="236"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62479" name="Text Box 13"/>
            <p:cNvSpPr txBox="1">
              <a:spLocks noChangeArrowheads="1"/>
            </p:cNvSpPr>
            <p:nvPr/>
          </p:nvSpPr>
          <p:spPr bwMode="auto">
            <a:xfrm>
              <a:off x="4535" y="2212"/>
              <a:ext cx="95" cy="1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a:r>
                <a:rPr lang="en-US" altLang="zh-CN" sz="2000">
                  <a:latin typeface="宋体" panose="02010600030101010101" pitchFamily="2" charset="-122"/>
                </a:rPr>
                <a:t>-</a:t>
              </a:r>
              <a:endParaRPr lang="en-US" altLang="zh-CN" sz="2000">
                <a:latin typeface="Times New Roman" panose="02020603050405020304" pitchFamily="18" charset="0"/>
              </a:endParaRPr>
            </a:p>
          </p:txBody>
        </p:sp>
        <p:sp>
          <p:nvSpPr>
            <p:cNvPr id="62480" name="Text Box 14"/>
            <p:cNvSpPr txBox="1">
              <a:spLocks noChangeArrowheads="1"/>
            </p:cNvSpPr>
            <p:nvPr/>
          </p:nvSpPr>
          <p:spPr bwMode="auto">
            <a:xfrm>
              <a:off x="4536" y="2440"/>
              <a:ext cx="78" cy="1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a:r>
                <a:rPr lang="en-US" altLang="zh-CN" sz="2000">
                  <a:latin typeface="宋体" panose="02010600030101010101" pitchFamily="2" charset="-122"/>
                </a:rPr>
                <a:t>+</a:t>
              </a:r>
              <a:endParaRPr lang="en-US" altLang="zh-CN" sz="2000">
                <a:latin typeface="Times New Roman" panose="02020603050405020304" pitchFamily="18" charset="0"/>
              </a:endParaRPr>
            </a:p>
          </p:txBody>
        </p:sp>
        <p:sp>
          <p:nvSpPr>
            <p:cNvPr id="62481" name="Text Box 15"/>
            <p:cNvSpPr txBox="1">
              <a:spLocks noChangeArrowheads="1"/>
            </p:cNvSpPr>
            <p:nvPr/>
          </p:nvSpPr>
          <p:spPr bwMode="auto">
            <a:xfrm>
              <a:off x="4756" y="2320"/>
              <a:ext cx="86" cy="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a:r>
                <a:rPr lang="en-US" altLang="zh-CN" sz="2000">
                  <a:latin typeface="宋体" panose="02010600030101010101" pitchFamily="2" charset="-122"/>
                </a:rPr>
                <a:t>+</a:t>
              </a:r>
              <a:endParaRPr lang="en-US" altLang="zh-CN" sz="2000">
                <a:latin typeface="Times New Roman" panose="02020603050405020304" pitchFamily="18" charset="0"/>
              </a:endParaRPr>
            </a:p>
          </p:txBody>
        </p:sp>
        <p:sp>
          <p:nvSpPr>
            <p:cNvPr id="62482" name="Text Box 16"/>
            <p:cNvSpPr txBox="1">
              <a:spLocks noChangeArrowheads="1"/>
            </p:cNvSpPr>
            <p:nvPr/>
          </p:nvSpPr>
          <p:spPr bwMode="auto">
            <a:xfrm>
              <a:off x="4661" y="2444"/>
              <a:ext cx="95" cy="1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a:r>
                <a:rPr lang="en-US" altLang="zh-CN" sz="2000">
                  <a:latin typeface="Times New Roman" panose="02020603050405020304" pitchFamily="18" charset="0"/>
                </a:rPr>
                <a:t>N</a:t>
              </a:r>
            </a:p>
          </p:txBody>
        </p:sp>
        <p:sp>
          <p:nvSpPr>
            <p:cNvPr id="62483" name="Rectangle 17"/>
            <p:cNvSpPr>
              <a:spLocks noChangeArrowheads="1"/>
            </p:cNvSpPr>
            <p:nvPr/>
          </p:nvSpPr>
          <p:spPr bwMode="auto">
            <a:xfrm>
              <a:off x="3969" y="2442"/>
              <a:ext cx="74" cy="164"/>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62484" name="Line 18"/>
            <p:cNvSpPr>
              <a:spLocks noChangeShapeType="1"/>
            </p:cNvSpPr>
            <p:nvPr/>
          </p:nvSpPr>
          <p:spPr bwMode="auto">
            <a:xfrm>
              <a:off x="4007" y="2606"/>
              <a:ext cx="0" cy="241"/>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62485" name="Oval 19"/>
            <p:cNvSpPr>
              <a:spLocks noChangeArrowheads="1"/>
            </p:cNvSpPr>
            <p:nvPr/>
          </p:nvSpPr>
          <p:spPr bwMode="auto">
            <a:xfrm>
              <a:off x="4332" y="2258"/>
              <a:ext cx="27" cy="27"/>
            </a:xfrm>
            <a:prstGeom prst="ellipse">
              <a:avLst/>
            </a:prstGeom>
            <a:noFill/>
            <a:ln w="9525">
              <a:solidFill>
                <a:srgbClr val="000000"/>
              </a:solidFill>
              <a:round/>
              <a:headEnd/>
              <a:tailEnd/>
            </a:ln>
            <a:extLst>
              <a:ext uri="{909E8E84-426E-40DD-AFC4-6F175D3DCCD1}">
                <a14:hiddenFill xmlns:a14="http://schemas.microsoft.com/office/drawing/2010/main">
                  <a:solidFill>
                    <a:srgbClr val="000000"/>
                  </a:solidFill>
                </a14:hiddenFill>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62486" name="Oval 20"/>
            <p:cNvSpPr>
              <a:spLocks noChangeArrowheads="1"/>
            </p:cNvSpPr>
            <p:nvPr/>
          </p:nvSpPr>
          <p:spPr bwMode="auto">
            <a:xfrm>
              <a:off x="3990" y="2257"/>
              <a:ext cx="27" cy="27"/>
            </a:xfrm>
            <a:prstGeom prst="ellipse">
              <a:avLst/>
            </a:prstGeom>
            <a:noFill/>
            <a:ln w="9525">
              <a:solidFill>
                <a:srgbClr val="000000"/>
              </a:solidFill>
              <a:round/>
              <a:headEnd/>
              <a:tailEnd/>
            </a:ln>
            <a:extLst>
              <a:ext uri="{909E8E84-426E-40DD-AFC4-6F175D3DCCD1}">
                <a14:hiddenFill xmlns:a14="http://schemas.microsoft.com/office/drawing/2010/main">
                  <a:solidFill>
                    <a:srgbClr val="000000"/>
                  </a:solidFill>
                </a14:hiddenFill>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62487" name="Oval 21"/>
            <p:cNvSpPr>
              <a:spLocks noChangeArrowheads="1"/>
            </p:cNvSpPr>
            <p:nvPr/>
          </p:nvSpPr>
          <p:spPr bwMode="auto">
            <a:xfrm>
              <a:off x="4337" y="1920"/>
              <a:ext cx="27" cy="27"/>
            </a:xfrm>
            <a:prstGeom prst="ellipse">
              <a:avLst/>
            </a:prstGeom>
            <a:noFill/>
            <a:ln w="9525">
              <a:solidFill>
                <a:srgbClr val="000000"/>
              </a:solidFill>
              <a:round/>
              <a:headEnd/>
              <a:tailEnd/>
            </a:ln>
            <a:extLst>
              <a:ext uri="{909E8E84-426E-40DD-AFC4-6F175D3DCCD1}">
                <a14:hiddenFill xmlns:a14="http://schemas.microsoft.com/office/drawing/2010/main">
                  <a:solidFill>
                    <a:srgbClr val="000000"/>
                  </a:solidFill>
                </a14:hiddenFill>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62488" name="Oval 22"/>
            <p:cNvSpPr>
              <a:spLocks noChangeArrowheads="1"/>
            </p:cNvSpPr>
            <p:nvPr/>
          </p:nvSpPr>
          <p:spPr bwMode="auto">
            <a:xfrm>
              <a:off x="4954" y="2366"/>
              <a:ext cx="27" cy="27"/>
            </a:xfrm>
            <a:prstGeom prst="ellipse">
              <a:avLst/>
            </a:prstGeom>
            <a:noFill/>
            <a:ln w="9525">
              <a:solidFill>
                <a:srgbClr val="000000"/>
              </a:solidFill>
              <a:round/>
              <a:headEnd/>
              <a:tailEnd/>
            </a:ln>
            <a:extLst>
              <a:ext uri="{909E8E84-426E-40DD-AFC4-6F175D3DCCD1}">
                <a14:hiddenFill xmlns:a14="http://schemas.microsoft.com/office/drawing/2010/main">
                  <a:solidFill>
                    <a:srgbClr val="000000"/>
                  </a:solidFill>
                </a14:hiddenFill>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62489" name="Oval 23"/>
            <p:cNvSpPr>
              <a:spLocks noChangeArrowheads="1"/>
            </p:cNvSpPr>
            <p:nvPr/>
          </p:nvSpPr>
          <p:spPr bwMode="auto">
            <a:xfrm>
              <a:off x="3993" y="2845"/>
              <a:ext cx="28" cy="27"/>
            </a:xfrm>
            <a:prstGeom prst="ellipse">
              <a:avLst/>
            </a:prstGeom>
            <a:noFill/>
            <a:ln w="9525">
              <a:solidFill>
                <a:srgbClr val="000000"/>
              </a:solidFill>
              <a:round/>
              <a:headEnd/>
              <a:tailEnd/>
            </a:ln>
            <a:extLst>
              <a:ext uri="{909E8E84-426E-40DD-AFC4-6F175D3DCCD1}">
                <a14:hiddenFill xmlns:a14="http://schemas.microsoft.com/office/drawing/2010/main">
                  <a:solidFill>
                    <a:srgbClr val="000000"/>
                  </a:solidFill>
                </a14:hiddenFill>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62490" name="Oval 24"/>
            <p:cNvSpPr>
              <a:spLocks noChangeArrowheads="1"/>
            </p:cNvSpPr>
            <p:nvPr/>
          </p:nvSpPr>
          <p:spPr bwMode="auto">
            <a:xfrm>
              <a:off x="4341" y="2849"/>
              <a:ext cx="27" cy="27"/>
            </a:xfrm>
            <a:prstGeom prst="ellipse">
              <a:avLst/>
            </a:prstGeom>
            <a:noFill/>
            <a:ln w="9525">
              <a:solidFill>
                <a:srgbClr val="000000"/>
              </a:solidFill>
              <a:round/>
              <a:headEnd/>
              <a:tailEnd/>
            </a:ln>
            <a:extLst>
              <a:ext uri="{909E8E84-426E-40DD-AFC4-6F175D3DCCD1}">
                <a14:hiddenFill xmlns:a14="http://schemas.microsoft.com/office/drawing/2010/main">
                  <a:solidFill>
                    <a:srgbClr val="000000"/>
                  </a:solidFill>
                </a14:hiddenFill>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62491" name="Line 25"/>
            <p:cNvSpPr>
              <a:spLocks noChangeShapeType="1"/>
            </p:cNvSpPr>
            <p:nvPr/>
          </p:nvSpPr>
          <p:spPr bwMode="auto">
            <a:xfrm>
              <a:off x="4003" y="1931"/>
              <a:ext cx="964" cy="0"/>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62492" name="Rectangle 26"/>
            <p:cNvSpPr>
              <a:spLocks noChangeArrowheads="1"/>
            </p:cNvSpPr>
            <p:nvPr/>
          </p:nvSpPr>
          <p:spPr bwMode="auto">
            <a:xfrm>
              <a:off x="4316" y="2595"/>
              <a:ext cx="75" cy="164"/>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62493" name="Line 27"/>
            <p:cNvSpPr>
              <a:spLocks noChangeShapeType="1"/>
            </p:cNvSpPr>
            <p:nvPr/>
          </p:nvSpPr>
          <p:spPr bwMode="auto">
            <a:xfrm rot="5403424">
              <a:off x="4309" y="2551"/>
              <a:ext cx="88"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62494" name="Line 28"/>
            <p:cNvSpPr>
              <a:spLocks noChangeShapeType="1"/>
            </p:cNvSpPr>
            <p:nvPr/>
          </p:nvSpPr>
          <p:spPr bwMode="auto">
            <a:xfrm>
              <a:off x="4355" y="2759"/>
              <a:ext cx="0" cy="225"/>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62495" name="Line 29"/>
            <p:cNvSpPr>
              <a:spLocks noChangeShapeType="1"/>
            </p:cNvSpPr>
            <p:nvPr/>
          </p:nvSpPr>
          <p:spPr bwMode="auto">
            <a:xfrm>
              <a:off x="4969" y="1932"/>
              <a:ext cx="0" cy="449"/>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62496" name="Line 30"/>
            <p:cNvSpPr>
              <a:spLocks noChangeShapeType="1"/>
            </p:cNvSpPr>
            <p:nvPr/>
          </p:nvSpPr>
          <p:spPr bwMode="auto">
            <a:xfrm flipH="1">
              <a:off x="3661" y="2864"/>
              <a:ext cx="1426" cy="0"/>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62497" name="Oval 31"/>
            <p:cNvSpPr>
              <a:spLocks noChangeArrowheads="1"/>
            </p:cNvSpPr>
            <p:nvPr/>
          </p:nvSpPr>
          <p:spPr bwMode="auto">
            <a:xfrm>
              <a:off x="5076" y="2362"/>
              <a:ext cx="34" cy="35"/>
            </a:xfrm>
            <a:prstGeom prst="ellipse">
              <a:avLst/>
            </a:pr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62498" name="Oval 32"/>
            <p:cNvSpPr>
              <a:spLocks noChangeArrowheads="1"/>
            </p:cNvSpPr>
            <p:nvPr/>
          </p:nvSpPr>
          <p:spPr bwMode="auto">
            <a:xfrm>
              <a:off x="3622" y="2841"/>
              <a:ext cx="34" cy="34"/>
            </a:xfrm>
            <a:prstGeom prst="ellipse">
              <a:avLst/>
            </a:pr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62499" name="Oval 33"/>
            <p:cNvSpPr>
              <a:spLocks noChangeArrowheads="1"/>
            </p:cNvSpPr>
            <p:nvPr/>
          </p:nvSpPr>
          <p:spPr bwMode="auto">
            <a:xfrm>
              <a:off x="5075" y="2841"/>
              <a:ext cx="34" cy="34"/>
            </a:xfrm>
            <a:prstGeom prst="ellipse">
              <a:avLst/>
            </a:pr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62500" name="Line 34"/>
            <p:cNvSpPr>
              <a:spLocks noChangeShapeType="1"/>
            </p:cNvSpPr>
            <p:nvPr/>
          </p:nvSpPr>
          <p:spPr bwMode="auto">
            <a:xfrm>
              <a:off x="4288" y="2988"/>
              <a:ext cx="133" cy="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62501" name="Text Box 35"/>
            <p:cNvSpPr txBox="1">
              <a:spLocks noChangeArrowheads="1"/>
            </p:cNvSpPr>
            <p:nvPr/>
          </p:nvSpPr>
          <p:spPr bwMode="auto">
            <a:xfrm>
              <a:off x="4092" y="1980"/>
              <a:ext cx="300" cy="1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a:r>
                <a:rPr lang="en-US" altLang="zh-CN" sz="2000" i="1">
                  <a:latin typeface="Times New Roman" panose="02020603050405020304" pitchFamily="18" charset="0"/>
                </a:rPr>
                <a:t>R</a:t>
              </a:r>
              <a:r>
                <a:rPr lang="en-US" altLang="zh-CN" sz="2000" baseline="-25000">
                  <a:latin typeface="Times New Roman" panose="02020603050405020304" pitchFamily="18" charset="0"/>
                </a:rPr>
                <a:t>3</a:t>
              </a:r>
            </a:p>
          </p:txBody>
        </p:sp>
        <p:sp>
          <p:nvSpPr>
            <p:cNvPr id="62502" name="Text Box 36"/>
            <p:cNvSpPr txBox="1">
              <a:spLocks noChangeArrowheads="1"/>
            </p:cNvSpPr>
            <p:nvPr/>
          </p:nvSpPr>
          <p:spPr bwMode="auto">
            <a:xfrm>
              <a:off x="3708" y="2256"/>
              <a:ext cx="313" cy="2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a:r>
                <a:rPr lang="en-US" altLang="zh-CN" sz="2000" i="1">
                  <a:latin typeface="Times New Roman" panose="02020603050405020304" pitchFamily="18" charset="0"/>
                </a:rPr>
                <a:t>R</a:t>
              </a:r>
              <a:r>
                <a:rPr lang="en-US" altLang="zh-CN" sz="2000" baseline="-25000">
                  <a:latin typeface="Times New Roman" panose="02020603050405020304" pitchFamily="18" charset="0"/>
                </a:rPr>
                <a:t>1</a:t>
              </a:r>
            </a:p>
          </p:txBody>
        </p:sp>
        <p:sp>
          <p:nvSpPr>
            <p:cNvPr id="62503" name="Text Box 37"/>
            <p:cNvSpPr txBox="1">
              <a:spLocks noChangeArrowheads="1"/>
            </p:cNvSpPr>
            <p:nvPr/>
          </p:nvSpPr>
          <p:spPr bwMode="auto">
            <a:xfrm>
              <a:off x="3744" y="1968"/>
              <a:ext cx="336" cy="2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a:r>
                <a:rPr lang="en-US" altLang="zh-CN" sz="2000" i="1">
                  <a:latin typeface="Times New Roman" panose="02020603050405020304" pitchFamily="18" charset="0"/>
                </a:rPr>
                <a:t>C</a:t>
              </a:r>
              <a:r>
                <a:rPr lang="en-US" altLang="zh-CN" sz="2000" baseline="-25000">
                  <a:latin typeface="Times New Roman" panose="02020603050405020304" pitchFamily="18" charset="0"/>
                </a:rPr>
                <a:t>2</a:t>
              </a:r>
            </a:p>
          </p:txBody>
        </p:sp>
        <p:sp>
          <p:nvSpPr>
            <p:cNvPr id="62504" name="Text Box 38"/>
            <p:cNvSpPr txBox="1">
              <a:spLocks noChangeArrowheads="1"/>
            </p:cNvSpPr>
            <p:nvPr/>
          </p:nvSpPr>
          <p:spPr bwMode="auto">
            <a:xfrm>
              <a:off x="4091" y="2256"/>
              <a:ext cx="289"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a:r>
                <a:rPr lang="en-US" altLang="zh-CN" sz="2000" i="1">
                  <a:latin typeface="Times New Roman" panose="02020603050405020304" pitchFamily="18" charset="0"/>
                </a:rPr>
                <a:t>C</a:t>
              </a:r>
              <a:r>
                <a:rPr lang="en-US" altLang="zh-CN" sz="2000" baseline="-25000">
                  <a:latin typeface="Times New Roman" panose="02020603050405020304" pitchFamily="18" charset="0"/>
                </a:rPr>
                <a:t>1</a:t>
              </a:r>
            </a:p>
          </p:txBody>
        </p:sp>
        <p:sp>
          <p:nvSpPr>
            <p:cNvPr id="62505" name="Text Box 39"/>
            <p:cNvSpPr txBox="1">
              <a:spLocks noChangeArrowheads="1"/>
            </p:cNvSpPr>
            <p:nvPr/>
          </p:nvSpPr>
          <p:spPr bwMode="auto">
            <a:xfrm>
              <a:off x="3756" y="2448"/>
              <a:ext cx="331" cy="1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a:r>
                <a:rPr lang="en-US" altLang="zh-CN" sz="2000" i="1">
                  <a:latin typeface="Times New Roman" panose="02020603050405020304" pitchFamily="18" charset="0"/>
                </a:rPr>
                <a:t>R</a:t>
              </a:r>
              <a:r>
                <a:rPr lang="en-US" altLang="zh-CN" sz="2000" baseline="-25000">
                  <a:latin typeface="Times New Roman" panose="02020603050405020304" pitchFamily="18" charset="0"/>
                </a:rPr>
                <a:t>2</a:t>
              </a:r>
            </a:p>
          </p:txBody>
        </p:sp>
        <p:sp>
          <p:nvSpPr>
            <p:cNvPr id="62506" name="Text Box 40"/>
            <p:cNvSpPr txBox="1">
              <a:spLocks noChangeArrowheads="1"/>
            </p:cNvSpPr>
            <p:nvPr/>
          </p:nvSpPr>
          <p:spPr bwMode="auto">
            <a:xfrm>
              <a:off x="4134" y="2558"/>
              <a:ext cx="230" cy="1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a:r>
                <a:rPr lang="en-US" altLang="zh-CN" sz="2000" i="1">
                  <a:latin typeface="Times New Roman" panose="02020603050405020304" pitchFamily="18" charset="0"/>
                </a:rPr>
                <a:t>R</a:t>
              </a:r>
              <a:endParaRPr lang="en-US" altLang="zh-CN" sz="2000" baseline="-25000">
                <a:latin typeface="Times New Roman" panose="02020603050405020304" pitchFamily="18" charset="0"/>
              </a:endParaRPr>
            </a:p>
          </p:txBody>
        </p:sp>
        <p:sp>
          <p:nvSpPr>
            <p:cNvPr id="62507" name="Text Box 41"/>
            <p:cNvSpPr txBox="1">
              <a:spLocks noChangeArrowheads="1"/>
            </p:cNvSpPr>
            <p:nvPr/>
          </p:nvSpPr>
          <p:spPr bwMode="auto">
            <a:xfrm>
              <a:off x="3360" y="2448"/>
              <a:ext cx="422" cy="2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a:r>
                <a:rPr lang="en-US" altLang="zh-CN" sz="2000" i="1">
                  <a:latin typeface="Times New Roman" panose="02020603050405020304" pitchFamily="18" charset="0"/>
                </a:rPr>
                <a:t>u</a:t>
              </a:r>
              <a:r>
                <a:rPr lang="en-US" altLang="zh-CN" sz="2000" baseline="-25000">
                  <a:latin typeface="Times New Roman" panose="02020603050405020304" pitchFamily="18" charset="0"/>
                </a:rPr>
                <a:t>i</a:t>
              </a:r>
              <a:r>
                <a:rPr lang="en-US" altLang="zh-CN" sz="2000">
                  <a:latin typeface="Times New Roman" panose="02020603050405020304" pitchFamily="18" charset="0"/>
                </a:rPr>
                <a:t>(</a:t>
              </a:r>
              <a:r>
                <a:rPr lang="en-US" altLang="zh-CN" sz="2000" i="1">
                  <a:latin typeface="Times New Roman" panose="02020603050405020304" pitchFamily="18" charset="0"/>
                </a:rPr>
                <a:t>t</a:t>
              </a:r>
              <a:r>
                <a:rPr lang="en-US" altLang="zh-CN" sz="2000">
                  <a:latin typeface="Times New Roman" panose="02020603050405020304" pitchFamily="18" charset="0"/>
                </a:rPr>
                <a:t>)</a:t>
              </a:r>
            </a:p>
          </p:txBody>
        </p:sp>
        <p:sp>
          <p:nvSpPr>
            <p:cNvPr id="62508" name="Text Box 42"/>
            <p:cNvSpPr txBox="1">
              <a:spLocks noChangeArrowheads="1"/>
            </p:cNvSpPr>
            <p:nvPr/>
          </p:nvSpPr>
          <p:spPr bwMode="auto">
            <a:xfrm>
              <a:off x="4968" y="2448"/>
              <a:ext cx="408" cy="2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a:r>
                <a:rPr lang="en-US" altLang="zh-CN" sz="2000" i="1">
                  <a:latin typeface="Times New Roman" panose="02020603050405020304" pitchFamily="18" charset="0"/>
                </a:rPr>
                <a:t>u</a:t>
              </a:r>
              <a:r>
                <a:rPr lang="en-US" altLang="zh-CN" sz="2000" baseline="-25000">
                  <a:latin typeface="Times New Roman" panose="02020603050405020304" pitchFamily="18" charset="0"/>
                </a:rPr>
                <a:t>o</a:t>
              </a:r>
              <a:r>
                <a:rPr lang="en-US" altLang="zh-CN" sz="2000">
                  <a:latin typeface="Times New Roman" panose="02020603050405020304" pitchFamily="18" charset="0"/>
                </a:rPr>
                <a:t>(</a:t>
              </a:r>
              <a:r>
                <a:rPr lang="en-US" altLang="zh-CN" sz="2000" i="1">
                  <a:latin typeface="Times New Roman" panose="02020603050405020304" pitchFamily="18" charset="0"/>
                </a:rPr>
                <a:t>t</a:t>
              </a:r>
              <a:r>
                <a:rPr lang="en-US" altLang="zh-CN" sz="2000">
                  <a:latin typeface="Times New Roman" panose="02020603050405020304" pitchFamily="18" charset="0"/>
                </a:rPr>
                <a:t>)</a:t>
              </a:r>
            </a:p>
          </p:txBody>
        </p:sp>
        <p:sp>
          <p:nvSpPr>
            <p:cNvPr id="62509" name="Line 43"/>
            <p:cNvSpPr>
              <a:spLocks noChangeShapeType="1"/>
            </p:cNvSpPr>
            <p:nvPr/>
          </p:nvSpPr>
          <p:spPr bwMode="auto">
            <a:xfrm>
              <a:off x="3954" y="2082"/>
              <a:ext cx="104"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62510" name="Line 44"/>
            <p:cNvSpPr>
              <a:spLocks noChangeShapeType="1"/>
            </p:cNvSpPr>
            <p:nvPr/>
          </p:nvSpPr>
          <p:spPr bwMode="auto">
            <a:xfrm>
              <a:off x="3954" y="2117"/>
              <a:ext cx="104"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62511" name="Line 45"/>
            <p:cNvSpPr>
              <a:spLocks noChangeShapeType="1"/>
            </p:cNvSpPr>
            <p:nvPr/>
          </p:nvSpPr>
          <p:spPr bwMode="auto">
            <a:xfrm rot="5400000">
              <a:off x="3929" y="2006"/>
              <a:ext cx="152"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62512" name="Line 46"/>
            <p:cNvSpPr>
              <a:spLocks noChangeShapeType="1"/>
            </p:cNvSpPr>
            <p:nvPr/>
          </p:nvSpPr>
          <p:spPr bwMode="auto">
            <a:xfrm rot="5400000">
              <a:off x="3840" y="2278"/>
              <a:ext cx="326"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62513" name="Line 47"/>
            <p:cNvSpPr>
              <a:spLocks noChangeShapeType="1"/>
            </p:cNvSpPr>
            <p:nvPr/>
          </p:nvSpPr>
          <p:spPr bwMode="auto">
            <a:xfrm rot="5394778">
              <a:off x="4135" y="2272"/>
              <a:ext cx="104"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62514" name="Line 48"/>
            <p:cNvSpPr>
              <a:spLocks noChangeShapeType="1"/>
            </p:cNvSpPr>
            <p:nvPr/>
          </p:nvSpPr>
          <p:spPr bwMode="auto">
            <a:xfrm rot="5394778">
              <a:off x="4100" y="2272"/>
              <a:ext cx="104"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62515" name="Line 49"/>
            <p:cNvSpPr>
              <a:spLocks noChangeShapeType="1"/>
            </p:cNvSpPr>
            <p:nvPr/>
          </p:nvSpPr>
          <p:spPr bwMode="auto">
            <a:xfrm rot="10794778">
              <a:off x="4185" y="2271"/>
              <a:ext cx="316"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62516" name="Line 50"/>
            <p:cNvSpPr>
              <a:spLocks noChangeShapeType="1"/>
            </p:cNvSpPr>
            <p:nvPr/>
          </p:nvSpPr>
          <p:spPr bwMode="auto">
            <a:xfrm rot="10794778">
              <a:off x="3912" y="2272"/>
              <a:ext cx="240"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62517" name="Rectangle 51"/>
            <p:cNvSpPr>
              <a:spLocks noChangeArrowheads="1"/>
            </p:cNvSpPr>
            <p:nvPr/>
          </p:nvSpPr>
          <p:spPr bwMode="auto">
            <a:xfrm>
              <a:off x="3747" y="2238"/>
              <a:ext cx="168" cy="66"/>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62518" name="Line 52"/>
            <p:cNvSpPr>
              <a:spLocks noChangeShapeType="1"/>
            </p:cNvSpPr>
            <p:nvPr/>
          </p:nvSpPr>
          <p:spPr bwMode="auto">
            <a:xfrm>
              <a:off x="3659" y="2272"/>
              <a:ext cx="88"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62519" name="Oval 53"/>
            <p:cNvSpPr>
              <a:spLocks noChangeArrowheads="1"/>
            </p:cNvSpPr>
            <p:nvPr/>
          </p:nvSpPr>
          <p:spPr bwMode="auto">
            <a:xfrm>
              <a:off x="3624" y="2254"/>
              <a:ext cx="34" cy="34"/>
            </a:xfrm>
            <a:prstGeom prst="ellipse">
              <a:avLst/>
            </a:pr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grpSp>
    </p:spTree>
    <p:extLst>
      <p:ext uri="{BB962C8B-B14F-4D97-AF65-F5344CB8AC3E}">
        <p14:creationId xmlns:p14="http://schemas.microsoft.com/office/powerpoint/2010/main" val="3210499655"/>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 name="Text Box 54"/>
          <p:cNvSpPr>
            <a:spLocks noGrp="1" noChangeArrowheads="1"/>
          </p:cNvSpPr>
          <p:nvPr>
            <p:ph type="title"/>
          </p:nvPr>
        </p:nvSpPr>
        <p:spPr>
          <a:xfrm>
            <a:off x="838200" y="474784"/>
            <a:ext cx="10515600" cy="590429"/>
          </a:xfrm>
          <a:noFill/>
          <a:extLst>
            <a:ext uri="{91240B29-F687-4F45-9708-019B960494DF}">
              <a14:hiddenLine xmlns:a14="http://schemas.microsoft.com/office/drawing/2010/main" w="12700" cap="sq">
                <a:solidFill>
                  <a:schemeClr val="tx1"/>
                </a:solidFill>
                <a:miter lim="800000"/>
                <a:headEnd/>
                <a:tailEnd/>
              </a14:hiddenLine>
            </a:ext>
          </a:extLst>
        </p:spPr>
        <p:txBody>
          <a:bodyPr/>
          <a:lstStyle/>
          <a:p>
            <a:pPr marL="342900" indent="-342900">
              <a:spcBef>
                <a:spcPct val="50000"/>
              </a:spcBef>
              <a:buClr>
                <a:schemeClr val="tx2"/>
              </a:buClr>
            </a:pPr>
            <a:r>
              <a:rPr kumimoji="1" lang="en-US" altLang="zh-CN" dirty="0">
                <a:latin typeface="微软雅黑" panose="020B0503020204020204" pitchFamily="34" charset="-122"/>
                <a:ea typeface="微软雅黑" panose="020B0503020204020204" pitchFamily="34" charset="-122"/>
              </a:rPr>
              <a:t>2</a:t>
            </a:r>
            <a:r>
              <a:rPr kumimoji="1" lang="zh-CN" altLang="en-US" dirty="0">
                <a:latin typeface="微软雅黑" panose="020B0503020204020204" pitchFamily="34" charset="-122"/>
                <a:ea typeface="微软雅黑" panose="020B0503020204020204" pitchFamily="34" charset="-122"/>
              </a:rPr>
              <a:t>、无限增益多路反馈型滤波电路</a:t>
            </a:r>
          </a:p>
        </p:txBody>
      </p:sp>
      <p:sp>
        <p:nvSpPr>
          <p:cNvPr id="2" name="内容占位符 1">
            <a:extLst>
              <a:ext uri="{FF2B5EF4-FFF2-40B4-BE49-F238E27FC236}">
                <a16:creationId xmlns:a16="http://schemas.microsoft.com/office/drawing/2014/main" id="{E8EA63E8-2F5B-475C-80DB-F11EF1D3CF00}"/>
              </a:ext>
            </a:extLst>
          </p:cNvPr>
          <p:cNvSpPr>
            <a:spLocks noGrp="1"/>
          </p:cNvSpPr>
          <p:nvPr>
            <p:ph idx="4294967295"/>
          </p:nvPr>
        </p:nvSpPr>
        <p:spPr>
          <a:xfrm>
            <a:off x="838200" y="1199177"/>
            <a:ext cx="10515600" cy="4977788"/>
          </a:xfrm>
        </p:spPr>
        <p:txBody>
          <a:bodyPr/>
          <a:lstStyle/>
          <a:p>
            <a:r>
              <a:rPr lang="en-US" altLang="zh-CN" dirty="0"/>
              <a:t> </a:t>
            </a:r>
            <a:endParaRPr lang="zh-CN" altLang="en-US" dirty="0"/>
          </a:p>
        </p:txBody>
      </p:sp>
      <p:sp>
        <p:nvSpPr>
          <p:cNvPr id="55" name="内容占位符 1"/>
          <p:cNvSpPr txBox="1">
            <a:spLocks/>
          </p:cNvSpPr>
          <p:nvPr/>
        </p:nvSpPr>
        <p:spPr>
          <a:xfrm>
            <a:off x="741169" y="3298219"/>
            <a:ext cx="6669566" cy="2726600"/>
          </a:xfrm>
          <a:prstGeom prst="rect">
            <a:avLst/>
          </a:prstGeom>
        </p:spPr>
        <p:txBody>
          <a:bodyPr vert="horz" lIns="91440" tIns="45720" rIns="91440" bIns="45720" rtlCol="0">
            <a:normAutofit/>
          </a:bodyPr>
          <a:lstStyle>
            <a:lvl1pPr marL="228600" indent="-228600" algn="l" defTabSz="914400" rtl="0" eaLnBrk="1" latinLnBrk="0" hangingPunct="1">
              <a:lnSpc>
                <a:spcPct val="150000"/>
              </a:lnSpc>
              <a:spcBef>
                <a:spcPts val="0"/>
              </a:spcBef>
              <a:buFont typeface="Wingdings" panose="05000000000000000000" pitchFamily="2" charset="2"/>
              <a:buChar char="p"/>
              <a:defRPr sz="2400" kern="1200">
                <a:solidFill>
                  <a:srgbClr val="3333FF"/>
                </a:solidFill>
                <a:latin typeface="Times New Roman" panose="02020603050405020304" pitchFamily="18" charset="0"/>
                <a:ea typeface="微软雅黑" panose="020B0503020204020204" pitchFamily="34" charset="-122"/>
                <a:cs typeface="Times New Roman" panose="02020603050405020304" pitchFamily="18" charset="0"/>
              </a:defRPr>
            </a:lvl1pPr>
            <a:lvl2pPr marL="685800" indent="-228600" algn="l" defTabSz="914400" rtl="0" eaLnBrk="1" latinLnBrk="0" hangingPunct="1">
              <a:lnSpc>
                <a:spcPct val="150000"/>
              </a:lnSpc>
              <a:spcBef>
                <a:spcPts val="0"/>
              </a:spcBef>
              <a:buFont typeface="Arial" panose="020B0604020202020204" pitchFamily="34" charset="0"/>
              <a:buChar char="•"/>
              <a:defRPr sz="2000" kern="1200">
                <a:solidFill>
                  <a:schemeClr val="tx1"/>
                </a:solidFill>
                <a:latin typeface="Times New Roman" panose="02020603050405020304" pitchFamily="18" charset="0"/>
                <a:ea typeface="微软雅黑" panose="020B0503020204020204" pitchFamily="34" charset="-122"/>
                <a:cs typeface="Times New Roman" panose="02020603050405020304" pitchFamily="18" charset="0"/>
              </a:defRPr>
            </a:lvl2pPr>
            <a:lvl3pPr marL="1143000" indent="-228600" algn="l" defTabSz="914400" rtl="0" eaLnBrk="1" latinLnBrk="0" hangingPunct="1">
              <a:lnSpc>
                <a:spcPct val="150000"/>
              </a:lnSpc>
              <a:spcBef>
                <a:spcPts val="0"/>
              </a:spcBef>
              <a:buFont typeface="Wingdings" panose="05000000000000000000" pitchFamily="2" charset="2"/>
              <a:buChar char="ü"/>
              <a:defRPr sz="2000" kern="1200">
                <a:solidFill>
                  <a:schemeClr val="tx1"/>
                </a:solidFill>
                <a:latin typeface="Times New Roman" panose="02020603050405020304" pitchFamily="18" charset="0"/>
                <a:ea typeface="楷体" panose="02010609060101010101" pitchFamily="49" charset="-122"/>
                <a:cs typeface="Times New Roman" panose="02020603050405020304" pitchFamily="18" charset="0"/>
              </a:defRPr>
            </a:lvl3pPr>
            <a:lvl4pPr marL="1600200" indent="-228600" algn="l" defTabSz="914400" rtl="0" eaLnBrk="1" latinLnBrk="0" hangingPunct="1">
              <a:lnSpc>
                <a:spcPct val="120000"/>
              </a:lnSpc>
              <a:spcBef>
                <a:spcPts val="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120000"/>
              </a:lnSpc>
              <a:spcBef>
                <a:spcPts val="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zh-CN" altLang="en-US" dirty="0"/>
          </a:p>
        </p:txBody>
      </p:sp>
      <p:pic>
        <p:nvPicPr>
          <p:cNvPr id="6" name="图片 5">
            <a:extLst>
              <a:ext uri="{FF2B5EF4-FFF2-40B4-BE49-F238E27FC236}">
                <a16:creationId xmlns:a16="http://schemas.microsoft.com/office/drawing/2014/main" id="{8DDA7DB2-ABEB-42D0-9E24-3778BE29B7D8}"/>
              </a:ext>
            </a:extLst>
          </p:cNvPr>
          <p:cNvPicPr>
            <a:picLocks noChangeAspect="1"/>
          </p:cNvPicPr>
          <p:nvPr/>
        </p:nvPicPr>
        <p:blipFill>
          <a:blip r:embed="rId2"/>
          <a:stretch>
            <a:fillRect/>
          </a:stretch>
        </p:blipFill>
        <p:spPr>
          <a:xfrm>
            <a:off x="1326620" y="2018041"/>
            <a:ext cx="9885520" cy="3699347"/>
          </a:xfrm>
          <a:prstGeom prst="rect">
            <a:avLst/>
          </a:prstGeom>
        </p:spPr>
      </p:pic>
    </p:spTree>
    <p:extLst>
      <p:ext uri="{BB962C8B-B14F-4D97-AF65-F5344CB8AC3E}">
        <p14:creationId xmlns:p14="http://schemas.microsoft.com/office/powerpoint/2010/main" val="3280706660"/>
      </p:ext>
    </p:extLst>
  </p:cSld>
  <p:clrMapOvr>
    <a:masterClrMapping/>
  </p:clrMapOvr>
  <mc:AlternateContent xmlns:mc="http://schemas.openxmlformats.org/markup-compatibility/2006" xmlns:p14="http://schemas.microsoft.com/office/powerpoint/2010/main">
    <mc:Choice Requires="p14">
      <p:transition spd="slow" p14:dur="999"/>
    </mc:Choice>
    <mc:Fallback xmlns="">
      <p:transition spd="slow"/>
    </mc:Fallback>
  </mc:AlternateContent>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54">
            <a:extLst>
              <a:ext uri="{FF2B5EF4-FFF2-40B4-BE49-F238E27FC236}">
                <a16:creationId xmlns:a16="http://schemas.microsoft.com/office/drawing/2014/main" id="{2A60D0F3-7145-4A5F-8164-85B5B97AB436}"/>
              </a:ext>
            </a:extLst>
          </p:cNvPr>
          <p:cNvSpPr>
            <a:spLocks noGrp="1" noChangeArrowheads="1"/>
          </p:cNvSpPr>
          <p:nvPr>
            <p:ph type="title"/>
          </p:nvPr>
        </p:nvSpPr>
        <p:spPr>
          <a:xfrm>
            <a:off x="838200" y="474784"/>
            <a:ext cx="10515600" cy="590429"/>
          </a:xfrm>
          <a:noFill/>
          <a:extLst>
            <a:ext uri="{91240B29-F687-4F45-9708-019B960494DF}">
              <a14:hiddenLine xmlns:a14="http://schemas.microsoft.com/office/drawing/2010/main" w="12700" cap="sq">
                <a:solidFill>
                  <a:schemeClr val="tx1"/>
                </a:solidFill>
                <a:miter lim="800000"/>
                <a:headEnd/>
                <a:tailEnd/>
              </a14:hiddenLine>
            </a:ext>
          </a:extLst>
        </p:spPr>
        <p:txBody>
          <a:bodyPr/>
          <a:lstStyle/>
          <a:p>
            <a:pPr marL="342900" indent="-342900">
              <a:spcBef>
                <a:spcPct val="50000"/>
              </a:spcBef>
              <a:buClr>
                <a:schemeClr val="tx2"/>
              </a:buClr>
            </a:pPr>
            <a:r>
              <a:rPr kumimoji="1" lang="en-US" altLang="zh-CN" dirty="0">
                <a:latin typeface="微软雅黑" panose="020B0503020204020204" pitchFamily="34" charset="-122"/>
                <a:ea typeface="微软雅黑" panose="020B0503020204020204" pitchFamily="34" charset="-122"/>
              </a:rPr>
              <a:t>2</a:t>
            </a:r>
            <a:r>
              <a:rPr kumimoji="1" lang="zh-CN" altLang="en-US" dirty="0">
                <a:latin typeface="微软雅黑" panose="020B0503020204020204" pitchFamily="34" charset="-122"/>
                <a:ea typeface="微软雅黑" panose="020B0503020204020204" pitchFamily="34" charset="-122"/>
              </a:rPr>
              <a:t>、无限增益多路反馈型滤波电路</a:t>
            </a:r>
          </a:p>
        </p:txBody>
      </p:sp>
      <p:sp>
        <p:nvSpPr>
          <p:cNvPr id="2" name="内容占位符 1">
            <a:extLst>
              <a:ext uri="{FF2B5EF4-FFF2-40B4-BE49-F238E27FC236}">
                <a16:creationId xmlns:a16="http://schemas.microsoft.com/office/drawing/2014/main" id="{7F3F390F-9F32-4BFB-A3DF-EAF4BC54F240}"/>
              </a:ext>
            </a:extLst>
          </p:cNvPr>
          <p:cNvSpPr>
            <a:spLocks noGrp="1"/>
          </p:cNvSpPr>
          <p:nvPr>
            <p:ph idx="4294967295"/>
          </p:nvPr>
        </p:nvSpPr>
        <p:spPr>
          <a:xfrm>
            <a:off x="838200" y="1199177"/>
            <a:ext cx="10515600" cy="4977788"/>
          </a:xfrm>
        </p:spPr>
        <p:txBody>
          <a:bodyPr/>
          <a:lstStyle/>
          <a:p>
            <a:r>
              <a:rPr lang="zh-CN" altLang="en-US" dirty="0">
                <a:latin typeface="微软雅黑" panose="020B0503020204020204" pitchFamily="34" charset="-122"/>
                <a:ea typeface="微软雅黑" panose="020B0503020204020204" pitchFamily="34" charset="-122"/>
              </a:rPr>
              <a:t>无限增益多路反馈型滤波电路不存在正反馈，因而总是稳定的。各项特性指标对</a:t>
            </a:r>
            <a:r>
              <a:rPr lang="en-US" altLang="zh-CN" dirty="0">
                <a:latin typeface="微软雅黑" panose="020B0503020204020204" pitchFamily="34" charset="-122"/>
                <a:ea typeface="微软雅黑" panose="020B0503020204020204" pitchFamily="34" charset="-122"/>
              </a:rPr>
              <a:t>RC</a:t>
            </a:r>
            <a:r>
              <a:rPr lang="zh-CN" altLang="en-US" dirty="0">
                <a:latin typeface="微软雅黑" panose="020B0503020204020204" pitchFamily="34" charset="-122"/>
                <a:ea typeface="微软雅黑" panose="020B0503020204020204" pitchFamily="34" charset="-122"/>
              </a:rPr>
              <a:t>参数灵敏度都不会超过</a:t>
            </a:r>
            <a:r>
              <a:rPr lang="en-US" altLang="zh-CN" dirty="0">
                <a:latin typeface="微软雅黑" panose="020B0503020204020204" pitchFamily="34" charset="-122"/>
                <a:ea typeface="微软雅黑" panose="020B0503020204020204" pitchFamily="34" charset="-122"/>
              </a:rPr>
              <a:t>±1</a:t>
            </a:r>
            <a:r>
              <a:rPr lang="zh-CN" altLang="en-US" dirty="0">
                <a:latin typeface="微软雅黑" panose="020B0503020204020204" pitchFamily="34" charset="-122"/>
                <a:ea typeface="微软雅黑" panose="020B0503020204020204" pitchFamily="34" charset="-122"/>
              </a:rPr>
              <a:t>。从经济性方面考虑，这种电路成本也比较低。其不足之处在于调整不太方便，因为电路调整一般是通过改变电阻实现的。改变一个电阻值，很可能会改变两个甚至三个特性指标。与压控电压源型电路相比，这种电路对运算放大器理想程度要求也比较高。</a:t>
            </a:r>
          </a:p>
          <a:p>
            <a:endParaRPr lang="zh-CN" altLang="en-US"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054983459"/>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a:extLst>
              <a:ext uri="{FF2B5EF4-FFF2-40B4-BE49-F238E27FC236}">
                <a16:creationId xmlns:a16="http://schemas.microsoft.com/office/drawing/2014/main" id="{1A44EF37-BA67-476C-A5BE-DAD69F2C1EEE}"/>
              </a:ext>
            </a:extLst>
          </p:cNvPr>
          <p:cNvSpPr>
            <a:spLocks noGrp="1"/>
          </p:cNvSpPr>
          <p:nvPr>
            <p:ph type="title"/>
          </p:nvPr>
        </p:nvSpPr>
        <p:spPr>
          <a:xfrm>
            <a:off x="838200" y="482481"/>
            <a:ext cx="10515600" cy="590429"/>
          </a:xfrm>
        </p:spPr>
        <p:txBody>
          <a:bodyPr/>
          <a:lstStyle/>
          <a:p>
            <a:r>
              <a:rPr lang="en-US" altLang="zh-CN" dirty="0">
                <a:latin typeface="微软雅黑" panose="020B0503020204020204" pitchFamily="34" charset="-122"/>
                <a:ea typeface="微软雅黑" panose="020B0503020204020204" pitchFamily="34" charset="-122"/>
              </a:rPr>
              <a:t>5.2.3</a:t>
            </a:r>
            <a:r>
              <a:rPr lang="zh-CN" altLang="en-US" dirty="0">
                <a:latin typeface="微软雅黑" panose="020B0503020204020204" pitchFamily="34" charset="-122"/>
                <a:ea typeface="微软雅黑" panose="020B0503020204020204" pitchFamily="34" charset="-122"/>
              </a:rPr>
              <a:t>两个运放构成的二阶</a:t>
            </a:r>
            <a:r>
              <a:rPr lang="en-US" altLang="zh-CN" dirty="0">
                <a:latin typeface="微软雅黑" panose="020B0503020204020204" pitchFamily="34" charset="-122"/>
                <a:ea typeface="微软雅黑" panose="020B0503020204020204" pitchFamily="34" charset="-122"/>
              </a:rPr>
              <a:t>RC</a:t>
            </a:r>
            <a:r>
              <a:rPr lang="zh-CN" altLang="en-US" dirty="0">
                <a:latin typeface="微软雅黑" panose="020B0503020204020204" pitchFamily="34" charset="-122"/>
                <a:ea typeface="微软雅黑" panose="020B0503020204020204" pitchFamily="34" charset="-122"/>
              </a:rPr>
              <a:t>有源滤波电路</a:t>
            </a:r>
          </a:p>
        </p:txBody>
      </p:sp>
      <p:sp>
        <p:nvSpPr>
          <p:cNvPr id="5" name="内容占位符 4">
            <a:extLst>
              <a:ext uri="{FF2B5EF4-FFF2-40B4-BE49-F238E27FC236}">
                <a16:creationId xmlns:a16="http://schemas.microsoft.com/office/drawing/2014/main" id="{87D303F2-18D4-4DAF-93EA-1330B7C0BBBB}"/>
              </a:ext>
            </a:extLst>
          </p:cNvPr>
          <p:cNvSpPr>
            <a:spLocks noGrp="1"/>
          </p:cNvSpPr>
          <p:nvPr>
            <p:ph idx="4294967295"/>
          </p:nvPr>
        </p:nvSpPr>
        <p:spPr>
          <a:xfrm>
            <a:off x="838200" y="1184275"/>
            <a:ext cx="10515600" cy="5011739"/>
          </a:xfrm>
        </p:spPr>
        <p:txBody>
          <a:bodyPr/>
          <a:lstStyle/>
          <a:p>
            <a:r>
              <a:rPr lang="zh-CN" altLang="en-US" dirty="0">
                <a:latin typeface="微软雅黑" panose="020B0503020204020204" pitchFamily="34" charset="-122"/>
                <a:ea typeface="微软雅黑" panose="020B0503020204020204" pitchFamily="34" charset="-122"/>
              </a:rPr>
              <a:t>两个运放构成的广义阻抗变换滤波电路</a:t>
            </a:r>
            <a:endParaRPr lang="en-US" altLang="zh-CN" dirty="0">
              <a:latin typeface="微软雅黑" panose="020B0503020204020204" pitchFamily="34" charset="-122"/>
              <a:ea typeface="微软雅黑" panose="020B0503020204020204" pitchFamily="34" charset="-122"/>
            </a:endParaRPr>
          </a:p>
          <a:p>
            <a:pPr lvl="1"/>
            <a:r>
              <a:rPr lang="zh-CN" altLang="en-US" dirty="0">
                <a:latin typeface="微软雅黑" panose="020B0503020204020204" pitchFamily="34" charset="-122"/>
                <a:ea typeface="微软雅黑" panose="020B0503020204020204" pitchFamily="34" charset="-122"/>
              </a:rPr>
              <a:t>选用适当</a:t>
            </a:r>
            <a:r>
              <a:rPr lang="en-US" altLang="zh-CN" dirty="0">
                <a:latin typeface="微软雅黑" panose="020B0503020204020204" pitchFamily="34" charset="-122"/>
                <a:ea typeface="微软雅黑" panose="020B0503020204020204" pitchFamily="34" charset="-122"/>
              </a:rPr>
              <a:t>RC</a:t>
            </a:r>
            <a:r>
              <a:rPr lang="zh-CN" altLang="en-US" dirty="0">
                <a:latin typeface="微软雅黑" panose="020B0503020204020204" pitchFamily="34" charset="-122"/>
                <a:ea typeface="微软雅黑" panose="020B0503020204020204" pitchFamily="34" charset="-122"/>
              </a:rPr>
              <a:t>元件，可构成低通、高通、带通与带阻四种二阶滤波电路，稍加修改也可以实现全通移相器功能</a:t>
            </a:r>
          </a:p>
        </p:txBody>
      </p:sp>
      <p:graphicFrame>
        <p:nvGraphicFramePr>
          <p:cNvPr id="7" name="对象 6">
            <a:extLst>
              <a:ext uri="{FF2B5EF4-FFF2-40B4-BE49-F238E27FC236}">
                <a16:creationId xmlns:a16="http://schemas.microsoft.com/office/drawing/2014/main" id="{C78FA3B1-18B6-4DD4-B85E-D550779F4F07}"/>
              </a:ext>
            </a:extLst>
          </p:cNvPr>
          <p:cNvGraphicFramePr>
            <a:graphicFrameLocks noChangeAspect="1"/>
          </p:cNvGraphicFramePr>
          <p:nvPr>
            <p:extLst>
              <p:ext uri="{D42A27DB-BD31-4B8C-83A1-F6EECF244321}">
                <p14:modId xmlns:p14="http://schemas.microsoft.com/office/powerpoint/2010/main" val="3814468488"/>
              </p:ext>
            </p:extLst>
          </p:nvPr>
        </p:nvGraphicFramePr>
        <p:xfrm>
          <a:off x="1771650" y="3738562"/>
          <a:ext cx="4107236" cy="771525"/>
        </p:xfrm>
        <a:graphic>
          <a:graphicData uri="http://schemas.openxmlformats.org/presentationml/2006/ole">
            <mc:AlternateContent xmlns:mc="http://schemas.openxmlformats.org/markup-compatibility/2006">
              <mc:Choice xmlns:v="urn:schemas-microsoft-com:vml" Requires="v">
                <p:oleObj spid="_x0000_s20491" name="Equation" r:id="rId3" imgW="2298700" imgH="431800" progId="Equation.DSMT4">
                  <p:embed/>
                </p:oleObj>
              </mc:Choice>
              <mc:Fallback>
                <p:oleObj name="Equation" r:id="rId3" imgW="2298700" imgH="431800" progId="Equation.DSMT4">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71650" y="3738562"/>
                        <a:ext cx="4107236" cy="771525"/>
                      </a:xfrm>
                      <a:prstGeom prst="rect">
                        <a:avLst/>
                      </a:prstGeom>
                      <a:noFill/>
                    </p:spPr>
                  </p:pic>
                </p:oleObj>
              </mc:Fallback>
            </mc:AlternateContent>
          </a:graphicData>
        </a:graphic>
      </p:graphicFrame>
      <p:pic>
        <p:nvPicPr>
          <p:cNvPr id="9" name="图片 8">
            <a:extLst>
              <a:ext uri="{FF2B5EF4-FFF2-40B4-BE49-F238E27FC236}">
                <a16:creationId xmlns:a16="http://schemas.microsoft.com/office/drawing/2014/main" id="{104BA1A5-224B-460A-BC0F-D27FCCACBFE3}"/>
              </a:ext>
            </a:extLst>
          </p:cNvPr>
          <p:cNvPicPr>
            <a:picLocks noChangeAspect="1"/>
          </p:cNvPicPr>
          <p:nvPr/>
        </p:nvPicPr>
        <p:blipFill>
          <a:blip r:embed="rId5"/>
          <a:stretch>
            <a:fillRect/>
          </a:stretch>
        </p:blipFill>
        <p:spPr>
          <a:xfrm>
            <a:off x="7676961" y="2644699"/>
            <a:ext cx="3676839" cy="2959252"/>
          </a:xfrm>
          <a:prstGeom prst="rect">
            <a:avLst/>
          </a:prstGeom>
        </p:spPr>
      </p:pic>
    </p:spTree>
    <p:extLst>
      <p:ext uri="{BB962C8B-B14F-4D97-AF65-F5344CB8AC3E}">
        <p14:creationId xmlns:p14="http://schemas.microsoft.com/office/powerpoint/2010/main" val="382671382"/>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id="{4935A436-9CF3-442E-AAEE-ED7CA559C2D9}"/>
              </a:ext>
            </a:extLst>
          </p:cNvPr>
          <p:cNvPicPr>
            <a:picLocks noChangeAspect="1"/>
          </p:cNvPicPr>
          <p:nvPr/>
        </p:nvPicPr>
        <p:blipFill>
          <a:blip r:embed="rId2"/>
          <a:stretch>
            <a:fillRect/>
          </a:stretch>
        </p:blipFill>
        <p:spPr>
          <a:xfrm>
            <a:off x="2285825" y="209472"/>
            <a:ext cx="6782149" cy="3010055"/>
          </a:xfrm>
          <a:prstGeom prst="rect">
            <a:avLst/>
          </a:prstGeom>
        </p:spPr>
      </p:pic>
      <p:pic>
        <p:nvPicPr>
          <p:cNvPr id="7" name="图片 6">
            <a:extLst>
              <a:ext uri="{FF2B5EF4-FFF2-40B4-BE49-F238E27FC236}">
                <a16:creationId xmlns:a16="http://schemas.microsoft.com/office/drawing/2014/main" id="{F21B72DC-0A9F-4DED-954F-65B725C7E73D}"/>
              </a:ext>
            </a:extLst>
          </p:cNvPr>
          <p:cNvPicPr>
            <a:picLocks noChangeAspect="1"/>
          </p:cNvPicPr>
          <p:nvPr/>
        </p:nvPicPr>
        <p:blipFill>
          <a:blip r:embed="rId3"/>
          <a:stretch>
            <a:fillRect/>
          </a:stretch>
        </p:blipFill>
        <p:spPr>
          <a:xfrm>
            <a:off x="2355679" y="3638474"/>
            <a:ext cx="6712295" cy="2844946"/>
          </a:xfrm>
          <a:prstGeom prst="rect">
            <a:avLst/>
          </a:prstGeom>
        </p:spPr>
      </p:pic>
    </p:spTree>
    <p:extLst>
      <p:ext uri="{BB962C8B-B14F-4D97-AF65-F5344CB8AC3E}">
        <p14:creationId xmlns:p14="http://schemas.microsoft.com/office/powerpoint/2010/main" val="2920578611"/>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 name="图片 26">
            <a:extLst>
              <a:ext uri="{FF2B5EF4-FFF2-40B4-BE49-F238E27FC236}">
                <a16:creationId xmlns:a16="http://schemas.microsoft.com/office/drawing/2014/main" id="{17968417-9F2F-4A03-9B6B-3A6D72294856}"/>
              </a:ext>
            </a:extLst>
          </p:cNvPr>
          <p:cNvPicPr>
            <a:picLocks noChangeAspect="1"/>
          </p:cNvPicPr>
          <p:nvPr/>
        </p:nvPicPr>
        <p:blipFill>
          <a:blip r:embed="rId2"/>
          <a:stretch>
            <a:fillRect/>
          </a:stretch>
        </p:blipFill>
        <p:spPr>
          <a:xfrm>
            <a:off x="1254665" y="1609725"/>
            <a:ext cx="8973217" cy="4095750"/>
          </a:xfrm>
          <a:prstGeom prst="rect">
            <a:avLst/>
          </a:prstGeom>
        </p:spPr>
      </p:pic>
      <p:sp>
        <p:nvSpPr>
          <p:cNvPr id="32" name="标题 31">
            <a:extLst>
              <a:ext uri="{FF2B5EF4-FFF2-40B4-BE49-F238E27FC236}">
                <a16:creationId xmlns:a16="http://schemas.microsoft.com/office/drawing/2014/main" id="{8AA2FA34-4548-474B-A791-3FD0C1A132B9}"/>
              </a:ext>
            </a:extLst>
          </p:cNvPr>
          <p:cNvSpPr>
            <a:spLocks noGrp="1"/>
          </p:cNvSpPr>
          <p:nvPr>
            <p:ph type="title"/>
          </p:nvPr>
        </p:nvSpPr>
        <p:spPr>
          <a:xfrm>
            <a:off x="838200" y="474784"/>
            <a:ext cx="10515600" cy="590429"/>
          </a:xfrm>
        </p:spPr>
        <p:txBody>
          <a:bodyPr/>
          <a:lstStyle/>
          <a:p>
            <a:r>
              <a:rPr lang="zh-CN" altLang="en-US" dirty="0">
                <a:latin typeface="微软雅黑" panose="020B0503020204020204" pitchFamily="34" charset="-122"/>
                <a:ea typeface="微软雅黑" panose="020B0503020204020204" pitchFamily="34" charset="-122"/>
              </a:rPr>
              <a:t>广义阻抗变换滤波电路</a:t>
            </a:r>
          </a:p>
        </p:txBody>
      </p:sp>
    </p:spTree>
    <p:extLst>
      <p:ext uri="{BB962C8B-B14F-4D97-AF65-F5344CB8AC3E}">
        <p14:creationId xmlns:p14="http://schemas.microsoft.com/office/powerpoint/2010/main" val="4155756242"/>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FFC2EAA-CDCA-4C33-B28E-84C81CB1BF99}"/>
              </a:ext>
            </a:extLst>
          </p:cNvPr>
          <p:cNvSpPr>
            <a:spLocks noGrp="1"/>
          </p:cNvSpPr>
          <p:nvPr>
            <p:ph type="title"/>
          </p:nvPr>
        </p:nvSpPr>
        <p:spPr>
          <a:xfrm>
            <a:off x="838200" y="482481"/>
            <a:ext cx="10515600" cy="590429"/>
          </a:xfrm>
        </p:spPr>
        <p:txBody>
          <a:bodyPr/>
          <a:lstStyle/>
          <a:p>
            <a:r>
              <a:rPr lang="en-US" altLang="zh-CN" dirty="0">
                <a:latin typeface="微软雅黑" panose="020B0503020204020204" pitchFamily="34" charset="-122"/>
                <a:ea typeface="微软雅黑" panose="020B0503020204020204" pitchFamily="34" charset="-122"/>
              </a:rPr>
              <a:t>5.2.4</a:t>
            </a:r>
            <a:r>
              <a:rPr lang="zh-CN" altLang="en-US" dirty="0">
                <a:latin typeface="微软雅黑" panose="020B0503020204020204" pitchFamily="34" charset="-122"/>
                <a:ea typeface="微软雅黑" panose="020B0503020204020204" pitchFamily="34" charset="-122"/>
              </a:rPr>
              <a:t>双二阶环电路</a:t>
            </a:r>
          </a:p>
        </p:txBody>
      </p:sp>
      <p:sp>
        <p:nvSpPr>
          <p:cNvPr id="4" name="内容占位符 3">
            <a:extLst>
              <a:ext uri="{FF2B5EF4-FFF2-40B4-BE49-F238E27FC236}">
                <a16:creationId xmlns:a16="http://schemas.microsoft.com/office/drawing/2014/main" id="{821CA709-855E-4A4E-9CA6-C6B9BB724DB0}"/>
              </a:ext>
            </a:extLst>
          </p:cNvPr>
          <p:cNvSpPr>
            <a:spLocks noGrp="1"/>
          </p:cNvSpPr>
          <p:nvPr>
            <p:ph idx="4294967295"/>
          </p:nvPr>
        </p:nvSpPr>
        <p:spPr>
          <a:xfrm>
            <a:off x="838200" y="1165225"/>
            <a:ext cx="10515600" cy="5011739"/>
          </a:xfrm>
        </p:spPr>
        <p:txBody>
          <a:bodyPr/>
          <a:lstStyle/>
          <a:p>
            <a:r>
              <a:rPr lang="zh-CN" altLang="en-US" dirty="0">
                <a:latin typeface="微软雅黑" panose="020B0503020204020204" pitchFamily="34" charset="-122"/>
                <a:ea typeface="微软雅黑" panose="020B0503020204020204" pitchFamily="34" charset="-122"/>
              </a:rPr>
              <a:t>利用加法器与积分器直接构成任意的滤波电路</a:t>
            </a:r>
          </a:p>
        </p:txBody>
      </p:sp>
      <p:pic>
        <p:nvPicPr>
          <p:cNvPr id="8" name="图片 7">
            <a:extLst>
              <a:ext uri="{FF2B5EF4-FFF2-40B4-BE49-F238E27FC236}">
                <a16:creationId xmlns:a16="http://schemas.microsoft.com/office/drawing/2014/main" id="{71A33209-B94D-442E-A34C-28BD1EFBC8F6}"/>
              </a:ext>
            </a:extLst>
          </p:cNvPr>
          <p:cNvPicPr>
            <a:picLocks noChangeAspect="1"/>
          </p:cNvPicPr>
          <p:nvPr/>
        </p:nvPicPr>
        <p:blipFill>
          <a:blip r:embed="rId2"/>
          <a:stretch>
            <a:fillRect/>
          </a:stretch>
        </p:blipFill>
        <p:spPr>
          <a:xfrm>
            <a:off x="2054061" y="2232747"/>
            <a:ext cx="8254801" cy="3615603"/>
          </a:xfrm>
          <a:prstGeom prst="rect">
            <a:avLst/>
          </a:prstGeom>
        </p:spPr>
      </p:pic>
    </p:spTree>
    <p:extLst>
      <p:ext uri="{BB962C8B-B14F-4D97-AF65-F5344CB8AC3E}">
        <p14:creationId xmlns:p14="http://schemas.microsoft.com/office/powerpoint/2010/main" val="3656024967"/>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563DF4F-3FE4-4841-ACE1-88AFE1868B7F}"/>
              </a:ext>
            </a:extLst>
          </p:cNvPr>
          <p:cNvSpPr>
            <a:spLocks noGrp="1"/>
          </p:cNvSpPr>
          <p:nvPr>
            <p:ph type="title"/>
          </p:nvPr>
        </p:nvSpPr>
        <p:spPr>
          <a:xfrm>
            <a:off x="4687182" y="1175042"/>
            <a:ext cx="7417778" cy="899392"/>
          </a:xfrm>
        </p:spPr>
        <p:txBody>
          <a:bodyPr>
            <a:normAutofit/>
          </a:bodyPr>
          <a:lstStyle/>
          <a:p>
            <a:r>
              <a:rPr lang="en-US" altLang="zh-CN" sz="4000" b="1" dirty="0">
                <a:solidFill>
                  <a:schemeClr val="tx1">
                    <a:lumMod val="95000"/>
                    <a:lumOff val="5000"/>
                  </a:schemeClr>
                </a:solidFill>
                <a:latin typeface="微软雅黑" panose="020B0503020204020204" pitchFamily="34" charset="-122"/>
                <a:ea typeface="微软雅黑" panose="020B0503020204020204" pitchFamily="34" charset="-122"/>
              </a:rPr>
              <a:t>5.3 </a:t>
            </a:r>
            <a:r>
              <a:rPr lang="zh-CN" altLang="en-US" sz="4000" b="1" dirty="0">
                <a:solidFill>
                  <a:schemeClr val="tx1">
                    <a:lumMod val="95000"/>
                    <a:lumOff val="5000"/>
                  </a:schemeClr>
                </a:solidFill>
                <a:latin typeface="微软雅黑" panose="020B0503020204020204" pitchFamily="34" charset="-122"/>
                <a:ea typeface="微软雅黑" panose="020B0503020204020204" pitchFamily="34" charset="-122"/>
              </a:rPr>
              <a:t>有源滤波器设计</a:t>
            </a:r>
          </a:p>
        </p:txBody>
      </p:sp>
      <p:sp>
        <p:nvSpPr>
          <p:cNvPr id="3" name="内容占位符 2">
            <a:extLst>
              <a:ext uri="{FF2B5EF4-FFF2-40B4-BE49-F238E27FC236}">
                <a16:creationId xmlns:a16="http://schemas.microsoft.com/office/drawing/2014/main" id="{3B6ED589-00A0-454E-842C-FB9EEA70349E}"/>
              </a:ext>
            </a:extLst>
          </p:cNvPr>
          <p:cNvSpPr>
            <a:spLocks noGrp="1"/>
          </p:cNvSpPr>
          <p:nvPr>
            <p:ph idx="4294967295"/>
          </p:nvPr>
        </p:nvSpPr>
        <p:spPr>
          <a:xfrm>
            <a:off x="4774222" y="2209422"/>
            <a:ext cx="7417778" cy="3306119"/>
          </a:xfrm>
        </p:spPr>
        <p:txBody>
          <a:bodyPr>
            <a:normAutofit lnSpcReduction="10000"/>
          </a:bodyPr>
          <a:lstStyle/>
          <a:p>
            <a:pPr marL="0" indent="0">
              <a:buNone/>
            </a:pPr>
            <a:r>
              <a:rPr lang="en-US" altLang="zh-CN" sz="3200" b="1" dirty="0">
                <a:solidFill>
                  <a:schemeClr val="tx1">
                    <a:lumMod val="95000"/>
                    <a:lumOff val="5000"/>
                  </a:schemeClr>
                </a:solidFill>
                <a:latin typeface="微软雅黑" panose="020B0503020204020204" pitchFamily="34" charset="-122"/>
                <a:ea typeface="微软雅黑" panose="020B0503020204020204" pitchFamily="34" charset="-122"/>
              </a:rPr>
              <a:t>5.3.1</a:t>
            </a:r>
            <a:r>
              <a:rPr lang="zh-CN" altLang="en-US" sz="3200" b="1" dirty="0">
                <a:solidFill>
                  <a:schemeClr val="tx1">
                    <a:lumMod val="95000"/>
                    <a:lumOff val="5000"/>
                  </a:schemeClr>
                </a:solidFill>
                <a:latin typeface="微软雅黑" panose="020B0503020204020204" pitchFamily="34" charset="-122"/>
                <a:ea typeface="微软雅黑" panose="020B0503020204020204" pitchFamily="34" charset="-122"/>
              </a:rPr>
              <a:t>传递函数的确定</a:t>
            </a:r>
            <a:endParaRPr lang="en-US" altLang="zh-CN" sz="3200" b="1" dirty="0">
              <a:solidFill>
                <a:schemeClr val="tx1">
                  <a:lumMod val="95000"/>
                  <a:lumOff val="5000"/>
                </a:schemeClr>
              </a:solidFill>
              <a:latin typeface="微软雅黑" panose="020B0503020204020204" pitchFamily="34" charset="-122"/>
              <a:ea typeface="微软雅黑" panose="020B0503020204020204" pitchFamily="34" charset="-122"/>
            </a:endParaRPr>
          </a:p>
          <a:p>
            <a:pPr marL="0" indent="0">
              <a:buNone/>
            </a:pPr>
            <a:r>
              <a:rPr lang="en-US" altLang="zh-CN" sz="3200" b="1" dirty="0">
                <a:solidFill>
                  <a:schemeClr val="tx1">
                    <a:lumMod val="95000"/>
                    <a:lumOff val="5000"/>
                  </a:schemeClr>
                </a:solidFill>
                <a:latin typeface="微软雅黑" panose="020B0503020204020204" pitchFamily="34" charset="-122"/>
                <a:ea typeface="微软雅黑" panose="020B0503020204020204" pitchFamily="34" charset="-122"/>
              </a:rPr>
              <a:t>5.3.2</a:t>
            </a:r>
            <a:r>
              <a:rPr lang="zh-CN" altLang="en-US" sz="3200" b="1" dirty="0">
                <a:solidFill>
                  <a:schemeClr val="tx1">
                    <a:lumMod val="95000"/>
                    <a:lumOff val="5000"/>
                  </a:schemeClr>
                </a:solidFill>
                <a:latin typeface="微软雅黑" panose="020B0503020204020204" pitchFamily="34" charset="-122"/>
                <a:ea typeface="微软雅黑" panose="020B0503020204020204" pitchFamily="34" charset="-122"/>
              </a:rPr>
              <a:t>电路结构选择</a:t>
            </a:r>
            <a:endParaRPr lang="en-US" altLang="zh-CN" sz="3200" b="1" dirty="0">
              <a:solidFill>
                <a:schemeClr val="tx1">
                  <a:lumMod val="95000"/>
                  <a:lumOff val="5000"/>
                </a:schemeClr>
              </a:solidFill>
              <a:latin typeface="微软雅黑" panose="020B0503020204020204" pitchFamily="34" charset="-122"/>
              <a:ea typeface="微软雅黑" panose="020B0503020204020204" pitchFamily="34" charset="-122"/>
            </a:endParaRPr>
          </a:p>
          <a:p>
            <a:pPr marL="0" indent="0">
              <a:buNone/>
            </a:pPr>
            <a:r>
              <a:rPr lang="en-US" altLang="zh-CN" sz="3200" b="1" dirty="0">
                <a:solidFill>
                  <a:schemeClr val="tx1">
                    <a:lumMod val="95000"/>
                    <a:lumOff val="5000"/>
                  </a:schemeClr>
                </a:solidFill>
                <a:latin typeface="微软雅黑" panose="020B0503020204020204" pitchFamily="34" charset="-122"/>
                <a:ea typeface="微软雅黑" panose="020B0503020204020204" pitchFamily="34" charset="-122"/>
              </a:rPr>
              <a:t>5.3.3</a:t>
            </a:r>
            <a:r>
              <a:rPr lang="zh-CN" altLang="en-US" sz="3200" b="1" dirty="0">
                <a:solidFill>
                  <a:schemeClr val="tx1">
                    <a:lumMod val="95000"/>
                    <a:lumOff val="5000"/>
                  </a:schemeClr>
                </a:solidFill>
                <a:latin typeface="微软雅黑" panose="020B0503020204020204" pitchFamily="34" charset="-122"/>
                <a:ea typeface="微软雅黑" panose="020B0503020204020204" pitchFamily="34" charset="-122"/>
              </a:rPr>
              <a:t>有源器件的选择</a:t>
            </a:r>
            <a:endParaRPr lang="en-US" altLang="zh-CN" sz="3200" b="1" dirty="0">
              <a:solidFill>
                <a:schemeClr val="tx1">
                  <a:lumMod val="95000"/>
                  <a:lumOff val="5000"/>
                </a:schemeClr>
              </a:solidFill>
              <a:latin typeface="微软雅黑" panose="020B0503020204020204" pitchFamily="34" charset="-122"/>
              <a:ea typeface="微软雅黑" panose="020B0503020204020204" pitchFamily="34" charset="-122"/>
            </a:endParaRPr>
          </a:p>
          <a:p>
            <a:pPr marL="0" indent="0">
              <a:buNone/>
            </a:pPr>
            <a:r>
              <a:rPr lang="en-US" altLang="zh-CN" sz="3200" b="1" dirty="0">
                <a:solidFill>
                  <a:schemeClr val="tx1">
                    <a:lumMod val="95000"/>
                    <a:lumOff val="5000"/>
                  </a:schemeClr>
                </a:solidFill>
                <a:latin typeface="微软雅黑" panose="020B0503020204020204" pitchFamily="34" charset="-122"/>
                <a:ea typeface="微软雅黑" panose="020B0503020204020204" pitchFamily="34" charset="-122"/>
              </a:rPr>
              <a:t>5.3.4</a:t>
            </a:r>
            <a:r>
              <a:rPr lang="zh-CN" altLang="en-US" sz="3200" b="1" dirty="0">
                <a:solidFill>
                  <a:schemeClr val="tx1">
                    <a:lumMod val="95000"/>
                    <a:lumOff val="5000"/>
                  </a:schemeClr>
                </a:solidFill>
                <a:latin typeface="微软雅黑" panose="020B0503020204020204" pitchFamily="34" charset="-122"/>
                <a:ea typeface="微软雅黑" panose="020B0503020204020204" pitchFamily="34" charset="-122"/>
              </a:rPr>
              <a:t>无源元件参数计算</a:t>
            </a:r>
          </a:p>
        </p:txBody>
      </p:sp>
    </p:spTree>
    <p:extLst>
      <p:ext uri="{BB962C8B-B14F-4D97-AF65-F5344CB8AC3E}">
        <p14:creationId xmlns:p14="http://schemas.microsoft.com/office/powerpoint/2010/main" val="1739312087"/>
      </p:ext>
    </p:extLst>
  </p:cSld>
  <p:clrMapOvr>
    <a:masterClrMapping/>
  </p:clrMapOvr>
  <mc:AlternateContent xmlns:mc="http://schemas.openxmlformats.org/markup-compatibility/2006" xmlns:p14="http://schemas.microsoft.com/office/powerpoint/2010/main">
    <mc:Choice Requires="p14">
      <p:transition spd="slow" p14:dur="999"/>
    </mc:Choice>
    <mc:Fallback xmlns="">
      <p:transition spd="slow"/>
    </mc:Fallback>
  </mc:AlternateContent>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内容占位符 6">
            <a:extLst>
              <a:ext uri="{FF2B5EF4-FFF2-40B4-BE49-F238E27FC236}">
                <a16:creationId xmlns:a16="http://schemas.microsoft.com/office/drawing/2014/main" id="{5FE505CE-30C2-45AC-9919-D10915A4173E}"/>
              </a:ext>
            </a:extLst>
          </p:cNvPr>
          <p:cNvSpPr>
            <a:spLocks noGrp="1"/>
          </p:cNvSpPr>
          <p:nvPr>
            <p:ph idx="4294967295"/>
          </p:nvPr>
        </p:nvSpPr>
        <p:spPr>
          <a:xfrm>
            <a:off x="838200" y="1165225"/>
            <a:ext cx="10515600" cy="5011739"/>
          </a:xfrm>
        </p:spPr>
        <p:txBody>
          <a:bodyPr/>
          <a:lstStyle/>
          <a:p>
            <a:r>
              <a:rPr lang="zh-CN" altLang="en-US" dirty="0">
                <a:latin typeface="微软雅黑" panose="020B0503020204020204" pitchFamily="34" charset="-122"/>
                <a:ea typeface="微软雅黑" panose="020B0503020204020204" pitchFamily="34" charset="-122"/>
              </a:rPr>
              <a:t>滤波器应满足的条件</a:t>
            </a:r>
          </a:p>
          <a:p>
            <a:pPr lvl="1"/>
            <a:r>
              <a:rPr lang="zh-CN" altLang="en-US" dirty="0">
                <a:latin typeface="微软雅黑" panose="020B0503020204020204" pitchFamily="34" charset="-122"/>
                <a:ea typeface="微软雅黑" panose="020B0503020204020204" pitchFamily="34" charset="-122"/>
              </a:rPr>
              <a:t>通带频率特性平坦而误差小</a:t>
            </a:r>
          </a:p>
          <a:p>
            <a:pPr lvl="1"/>
            <a:r>
              <a:rPr lang="zh-CN" altLang="en-US" dirty="0">
                <a:latin typeface="微软雅黑" panose="020B0503020204020204" pitchFamily="34" charset="-122"/>
                <a:ea typeface="微软雅黑" panose="020B0503020204020204" pitchFamily="34" charset="-122"/>
              </a:rPr>
              <a:t>过渡带衰减频率的截止特性陡峭而衰减量大</a:t>
            </a:r>
          </a:p>
          <a:p>
            <a:pPr lvl="1"/>
            <a:r>
              <a:rPr lang="zh-CN" altLang="en-US" dirty="0">
                <a:latin typeface="微软雅黑" panose="020B0503020204020204" pitchFamily="34" charset="-122"/>
                <a:ea typeface="微软雅黑" panose="020B0503020204020204" pitchFamily="34" charset="-122"/>
              </a:rPr>
              <a:t>信号波形失真小</a:t>
            </a:r>
          </a:p>
          <a:p>
            <a:endParaRPr lang="zh-CN" altLang="en-US" dirty="0">
              <a:latin typeface="微软雅黑" panose="020B0503020204020204" pitchFamily="34" charset="-122"/>
              <a:ea typeface="微软雅黑" panose="020B0503020204020204" pitchFamily="34" charset="-122"/>
            </a:endParaRPr>
          </a:p>
        </p:txBody>
      </p:sp>
      <p:sp>
        <p:nvSpPr>
          <p:cNvPr id="9" name="Rectangle 3">
            <a:extLst>
              <a:ext uri="{FF2B5EF4-FFF2-40B4-BE49-F238E27FC236}">
                <a16:creationId xmlns:a16="http://schemas.microsoft.com/office/drawing/2014/main" id="{EF36EC09-B937-48BE-B6B5-583260E9B903}"/>
              </a:ext>
            </a:extLst>
          </p:cNvPr>
          <p:cNvSpPr>
            <a:spLocks noGrp="1" noChangeArrowheads="1"/>
          </p:cNvSpPr>
          <p:nvPr>
            <p:ph type="title"/>
          </p:nvPr>
        </p:nvSpPr>
        <p:spPr>
          <a:xfrm>
            <a:off x="838200" y="474663"/>
            <a:ext cx="10515600" cy="590550"/>
          </a:xfrm>
          <a:noFill/>
        </p:spPr>
        <p:txBody>
          <a:bodyPr/>
          <a:lstStyle/>
          <a:p>
            <a:pPr eaLnBrk="1" hangingPunct="1"/>
            <a:r>
              <a:rPr kumimoji="1" lang="en-US" altLang="zh-CN" dirty="0">
                <a:latin typeface="微软雅黑" panose="020B0503020204020204" pitchFamily="34" charset="-122"/>
                <a:ea typeface="微软雅黑" panose="020B0503020204020204" pitchFamily="34" charset="-122"/>
              </a:rPr>
              <a:t>5.3  </a:t>
            </a:r>
            <a:r>
              <a:rPr kumimoji="1" lang="zh-CN" altLang="en-US" dirty="0">
                <a:latin typeface="微软雅黑" panose="020B0503020204020204" pitchFamily="34" charset="-122"/>
                <a:ea typeface="微软雅黑" panose="020B0503020204020204" pitchFamily="34" charset="-122"/>
              </a:rPr>
              <a:t>有源滤波器设计</a:t>
            </a:r>
          </a:p>
        </p:txBody>
      </p:sp>
    </p:spTree>
    <p:extLst>
      <p:ext uri="{BB962C8B-B14F-4D97-AF65-F5344CB8AC3E}">
        <p14:creationId xmlns:p14="http://schemas.microsoft.com/office/powerpoint/2010/main" val="3933368095"/>
      </p:ext>
    </p:extLst>
  </p:cSld>
  <p:clrMapOvr>
    <a:masterClrMapping/>
  </p:clrMapOvr>
  <mc:AlternateContent xmlns:mc="http://schemas.openxmlformats.org/markup-compatibility/2006" xmlns:p14="http://schemas.microsoft.com/office/powerpoint/2010/main">
    <mc:Choice Requires="p14">
      <p:transition spd="slow" p14:dur="999"/>
    </mc:Choice>
    <mc:Fallback xmlns="">
      <p:transition spd="slow"/>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3"/>
          <p:cNvSpPr>
            <a:spLocks noGrp="1" noChangeArrowheads="1"/>
          </p:cNvSpPr>
          <p:nvPr>
            <p:ph idx="4294967295"/>
          </p:nvPr>
        </p:nvSpPr>
        <p:spPr>
          <a:xfrm>
            <a:off x="838200" y="1165225"/>
            <a:ext cx="10515600" cy="5011739"/>
          </a:xfrm>
        </p:spPr>
        <p:txBody>
          <a:bodyPr>
            <a:normAutofit/>
          </a:bodyPr>
          <a:lstStyle/>
          <a:p>
            <a:r>
              <a:rPr lang="zh-CN" altLang="en-US" dirty="0">
                <a:latin typeface="微软雅黑" panose="020B0503020204020204" pitchFamily="34" charset="-122"/>
                <a:ea typeface="微软雅黑" panose="020B0503020204020204" pitchFamily="34" charset="-122"/>
              </a:rPr>
              <a:t>滤波器：具有频率选择作用的电路或运算处理系统</a:t>
            </a:r>
          </a:p>
          <a:p>
            <a:pPr lvl="1"/>
            <a:r>
              <a:rPr lang="zh-CN" altLang="en-US" dirty="0">
                <a:latin typeface="微软雅黑" panose="020B0503020204020204" pitchFamily="34" charset="-122"/>
                <a:ea typeface="微软雅黑" panose="020B0503020204020204" pitchFamily="34" charset="-122"/>
              </a:rPr>
              <a:t>滤除噪声</a:t>
            </a:r>
            <a:r>
              <a:rPr lang="en-US" altLang="zh-CN" dirty="0">
                <a:latin typeface="微软雅黑" panose="020B0503020204020204" pitchFamily="34" charset="-122"/>
                <a:ea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rPr>
              <a:t>分离噪声信号和有用信号</a:t>
            </a:r>
          </a:p>
          <a:p>
            <a:pPr lvl="1"/>
            <a:r>
              <a:rPr lang="zh-CN" altLang="en-US" dirty="0">
                <a:latin typeface="微软雅黑" panose="020B0503020204020204" pitchFamily="34" charset="-122"/>
                <a:ea typeface="微软雅黑" panose="020B0503020204020204" pitchFamily="34" charset="-122"/>
              </a:rPr>
              <a:t>分离不同频率的信号：分离表面粗糙度信号（中频）和波度信号（低频）</a:t>
            </a:r>
          </a:p>
          <a:p>
            <a:pPr lvl="1"/>
            <a:r>
              <a:rPr lang="zh-CN" altLang="en-US" dirty="0">
                <a:latin typeface="微软雅黑" panose="020B0503020204020204" pitchFamily="34" charset="-122"/>
                <a:ea typeface="微软雅黑" panose="020B0503020204020204" pitchFamily="34" charset="-122"/>
              </a:rPr>
              <a:t>抗混叠滤波器：模拟信号在</a:t>
            </a:r>
            <a:r>
              <a:rPr lang="en-US" altLang="zh-CN" dirty="0">
                <a:latin typeface="微软雅黑" panose="020B0503020204020204" pitchFamily="34" charset="-122"/>
                <a:ea typeface="微软雅黑" panose="020B0503020204020204" pitchFamily="34" charset="-122"/>
              </a:rPr>
              <a:t>A/D</a:t>
            </a:r>
            <a:r>
              <a:rPr lang="zh-CN" altLang="en-US" dirty="0">
                <a:latin typeface="微软雅黑" panose="020B0503020204020204" pitchFamily="34" charset="-122"/>
                <a:ea typeface="微软雅黑" panose="020B0503020204020204" pitchFamily="34" charset="-122"/>
              </a:rPr>
              <a:t>采样数字化前，应保证信号带宽不超多采样频率的</a:t>
            </a:r>
            <a:r>
              <a:rPr lang="en-US" altLang="zh-CN" dirty="0">
                <a:latin typeface="微软雅黑" panose="020B0503020204020204" pitchFamily="34" charset="-122"/>
                <a:ea typeface="微软雅黑" panose="020B0503020204020204" pitchFamily="34" charset="-122"/>
              </a:rPr>
              <a:t>1/2</a:t>
            </a:r>
            <a:r>
              <a:rPr lang="zh-CN" altLang="en-US" dirty="0">
                <a:latin typeface="微软雅黑" panose="020B0503020204020204" pitchFamily="34" charset="-122"/>
                <a:ea typeface="微软雅黑" panose="020B0503020204020204" pitchFamily="34" charset="-122"/>
              </a:rPr>
              <a:t>，必须通过模拟滤波器进行抗混叠滤波</a:t>
            </a:r>
          </a:p>
        </p:txBody>
      </p:sp>
      <p:sp>
        <p:nvSpPr>
          <p:cNvPr id="7" name="Rectangle 4"/>
          <p:cNvSpPr>
            <a:spLocks noGrp="1" noChangeArrowheads="1"/>
          </p:cNvSpPr>
          <p:nvPr>
            <p:ph type="title"/>
          </p:nvPr>
        </p:nvSpPr>
        <p:spPr>
          <a:xfrm>
            <a:off x="838200" y="482481"/>
            <a:ext cx="10515600" cy="590429"/>
          </a:xfrm>
          <a:noFill/>
          <a:ln/>
        </p:spPr>
        <p:txBody>
          <a:bodyPr/>
          <a:lstStyle/>
          <a:p>
            <a:r>
              <a:rPr lang="en-US" altLang="zh-CN" dirty="0">
                <a:latin typeface="微软雅黑" panose="020B0503020204020204" pitchFamily="34" charset="-122"/>
                <a:ea typeface="微软雅黑" panose="020B0503020204020204" pitchFamily="34" charset="-122"/>
              </a:rPr>
              <a:t>5.1 </a:t>
            </a:r>
            <a:r>
              <a:rPr lang="zh-CN" altLang="en-US" dirty="0">
                <a:latin typeface="微软雅黑" panose="020B0503020204020204" pitchFamily="34" charset="-122"/>
                <a:ea typeface="微软雅黑" panose="020B0503020204020204" pitchFamily="34" charset="-122"/>
              </a:rPr>
              <a:t>滤波器的基础知识</a:t>
            </a:r>
          </a:p>
        </p:txBody>
      </p:sp>
    </p:spTree>
    <p:extLst>
      <p:ext uri="{BB962C8B-B14F-4D97-AF65-F5344CB8AC3E}">
        <p14:creationId xmlns:p14="http://schemas.microsoft.com/office/powerpoint/2010/main" val="1020404241"/>
      </p:ext>
    </p:extLst>
  </p:cSld>
  <p:clrMapOvr>
    <a:masterClrMapping/>
  </p:clrMapOvr>
  <mc:AlternateContent xmlns:mc="http://schemas.openxmlformats.org/markup-compatibility/2006" xmlns:p14="http://schemas.microsoft.com/office/powerpoint/2010/main">
    <mc:Choice Requires="p14">
      <p:transition spd="slow" p14:dur="999"/>
    </mc:Choice>
    <mc:Fallback xmlns="">
      <p:transition spd="slow"/>
    </mc:Fallback>
  </mc:AlternateContent>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a:extLst>
              <a:ext uri="{FF2B5EF4-FFF2-40B4-BE49-F238E27FC236}">
                <a16:creationId xmlns:a16="http://schemas.microsoft.com/office/drawing/2014/main" id="{73D4469C-C8D6-49DE-AACC-E0B9515F4DF7}"/>
              </a:ext>
            </a:extLst>
          </p:cNvPr>
          <p:cNvSpPr>
            <a:spLocks noGrp="1"/>
          </p:cNvSpPr>
          <p:nvPr>
            <p:ph idx="4294967295"/>
          </p:nvPr>
        </p:nvSpPr>
        <p:spPr>
          <a:xfrm>
            <a:off x="838200" y="1165225"/>
            <a:ext cx="10515600" cy="5011739"/>
          </a:xfrm>
        </p:spPr>
        <p:txBody>
          <a:bodyPr/>
          <a:lstStyle/>
          <a:p>
            <a:r>
              <a:rPr lang="zh-CN" altLang="en-US" dirty="0">
                <a:latin typeface="微软雅黑" panose="020B0503020204020204" pitchFamily="34" charset="-122"/>
                <a:ea typeface="微软雅黑" panose="020B0503020204020204" pitchFamily="34" charset="-122"/>
              </a:rPr>
              <a:t>设计滤波器之前，先要确定滤波器的如下性能</a:t>
            </a:r>
          </a:p>
          <a:p>
            <a:pPr lvl="1"/>
            <a:r>
              <a:rPr lang="zh-CN" altLang="en-US" dirty="0">
                <a:latin typeface="微软雅黑" panose="020B0503020204020204" pitchFamily="34" charset="-122"/>
                <a:ea typeface="微软雅黑" panose="020B0503020204020204" pitchFamily="34" charset="-122"/>
              </a:rPr>
              <a:t>滤波器类型</a:t>
            </a:r>
          </a:p>
          <a:p>
            <a:pPr lvl="2"/>
            <a:r>
              <a:rPr lang="zh-CN" altLang="en-US" dirty="0">
                <a:latin typeface="微软雅黑" panose="020B0503020204020204" pitchFamily="34" charset="-122"/>
                <a:ea typeface="微软雅黑" panose="020B0503020204020204" pitchFamily="34" charset="-122"/>
              </a:rPr>
              <a:t>低通、高通、带通、带阻</a:t>
            </a:r>
          </a:p>
          <a:p>
            <a:pPr lvl="1"/>
            <a:r>
              <a:rPr lang="zh-CN" altLang="en-US" dirty="0">
                <a:latin typeface="微软雅黑" panose="020B0503020204020204" pitchFamily="34" charset="-122"/>
                <a:ea typeface="微软雅黑" panose="020B0503020204020204" pitchFamily="34" charset="-122"/>
              </a:rPr>
              <a:t>逼近函数：巴特沃斯、切比雪夫、贝赛尔逼近</a:t>
            </a:r>
          </a:p>
          <a:p>
            <a:pPr lvl="1"/>
            <a:r>
              <a:rPr lang="zh-CN" altLang="en-US" dirty="0">
                <a:latin typeface="微软雅黑" panose="020B0503020204020204" pitchFamily="34" charset="-122"/>
                <a:ea typeface="微软雅黑" panose="020B0503020204020204" pitchFamily="34" charset="-122"/>
              </a:rPr>
              <a:t>滤波器的特征频率、通带增益和阻带衰减</a:t>
            </a:r>
          </a:p>
          <a:p>
            <a:pPr lvl="1"/>
            <a:r>
              <a:rPr lang="zh-CN" altLang="en-US" dirty="0">
                <a:latin typeface="微软雅黑" panose="020B0503020204020204" pitchFamily="34" charset="-122"/>
                <a:ea typeface="微软雅黑" panose="020B0503020204020204" pitchFamily="34" charset="-122"/>
              </a:rPr>
              <a:t>滤波器阶数</a:t>
            </a:r>
          </a:p>
          <a:p>
            <a:pPr lvl="1"/>
            <a:r>
              <a:rPr lang="zh-CN" altLang="en-US" dirty="0">
                <a:latin typeface="微软雅黑" panose="020B0503020204020204" pitchFamily="34" charset="-122"/>
                <a:ea typeface="微软雅黑" panose="020B0503020204020204" pitchFamily="34" charset="-122"/>
              </a:rPr>
              <a:t> 滤波器的其他要求：</a:t>
            </a:r>
            <a:endParaRPr lang="en-US" altLang="zh-CN" dirty="0">
              <a:latin typeface="微软雅黑" panose="020B0503020204020204" pitchFamily="34" charset="-122"/>
              <a:ea typeface="微软雅黑" panose="020B0503020204020204" pitchFamily="34" charset="-122"/>
            </a:endParaRPr>
          </a:p>
          <a:p>
            <a:pPr lvl="2"/>
            <a:r>
              <a:rPr lang="zh-CN" altLang="en-US" dirty="0">
                <a:latin typeface="微软雅黑" panose="020B0503020204020204" pitchFamily="34" charset="-122"/>
                <a:ea typeface="微软雅黑" panose="020B0503020204020204" pitchFamily="34" charset="-122"/>
              </a:rPr>
              <a:t>通带纹波、线性相频特性</a:t>
            </a:r>
          </a:p>
          <a:p>
            <a:endParaRPr lang="zh-CN" altLang="en-US" dirty="0">
              <a:latin typeface="微软雅黑" panose="020B0503020204020204" pitchFamily="34" charset="-122"/>
              <a:ea typeface="微软雅黑" panose="020B0503020204020204" pitchFamily="34" charset="-122"/>
            </a:endParaRPr>
          </a:p>
        </p:txBody>
      </p:sp>
      <p:sp>
        <p:nvSpPr>
          <p:cNvPr id="7" name="Rectangle 3">
            <a:extLst>
              <a:ext uri="{FF2B5EF4-FFF2-40B4-BE49-F238E27FC236}">
                <a16:creationId xmlns:a16="http://schemas.microsoft.com/office/drawing/2014/main" id="{873F75F2-4A0B-425C-8FE7-28773E266DEA}"/>
              </a:ext>
            </a:extLst>
          </p:cNvPr>
          <p:cNvSpPr>
            <a:spLocks noGrp="1" noChangeArrowheads="1"/>
          </p:cNvSpPr>
          <p:nvPr>
            <p:ph type="title"/>
          </p:nvPr>
        </p:nvSpPr>
        <p:spPr>
          <a:xfrm>
            <a:off x="838200" y="474663"/>
            <a:ext cx="10515600" cy="590550"/>
          </a:xfrm>
          <a:noFill/>
        </p:spPr>
        <p:txBody>
          <a:bodyPr/>
          <a:lstStyle/>
          <a:p>
            <a:pPr eaLnBrk="1" hangingPunct="1"/>
            <a:r>
              <a:rPr kumimoji="1" lang="en-US" altLang="zh-CN" dirty="0">
                <a:latin typeface="微软雅黑" panose="020B0503020204020204" pitchFamily="34" charset="-122"/>
                <a:ea typeface="微软雅黑" panose="020B0503020204020204" pitchFamily="34" charset="-122"/>
              </a:rPr>
              <a:t>5.3  </a:t>
            </a:r>
            <a:r>
              <a:rPr kumimoji="1" lang="zh-CN" altLang="en-US" dirty="0">
                <a:latin typeface="微软雅黑" panose="020B0503020204020204" pitchFamily="34" charset="-122"/>
                <a:ea typeface="微软雅黑" panose="020B0503020204020204" pitchFamily="34" charset="-122"/>
              </a:rPr>
              <a:t>有源滤波器设计</a:t>
            </a:r>
          </a:p>
        </p:txBody>
      </p:sp>
    </p:spTree>
    <p:extLst>
      <p:ext uri="{BB962C8B-B14F-4D97-AF65-F5344CB8AC3E}">
        <p14:creationId xmlns:p14="http://schemas.microsoft.com/office/powerpoint/2010/main" val="2718082772"/>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2" name="Rectangle 3"/>
          <p:cNvSpPr>
            <a:spLocks noGrp="1" noChangeArrowheads="1"/>
          </p:cNvSpPr>
          <p:nvPr>
            <p:ph type="title"/>
          </p:nvPr>
        </p:nvSpPr>
        <p:spPr>
          <a:xfrm>
            <a:off x="838200" y="482481"/>
            <a:ext cx="10515600" cy="590429"/>
          </a:xfrm>
          <a:noFill/>
        </p:spPr>
        <p:txBody>
          <a:bodyPr/>
          <a:lstStyle/>
          <a:p>
            <a:pPr eaLnBrk="1" hangingPunct="1"/>
            <a:r>
              <a:rPr kumimoji="1" lang="en-US" altLang="zh-CN" dirty="0">
                <a:latin typeface="微软雅黑" panose="020B0503020204020204" pitchFamily="34" charset="-122"/>
                <a:ea typeface="微软雅黑" panose="020B0503020204020204" pitchFamily="34" charset="-122"/>
              </a:rPr>
              <a:t>5.3  </a:t>
            </a:r>
            <a:r>
              <a:rPr kumimoji="1" lang="zh-CN" altLang="en-US" dirty="0">
                <a:latin typeface="微软雅黑" panose="020B0503020204020204" pitchFamily="34" charset="-122"/>
                <a:ea typeface="微软雅黑" panose="020B0503020204020204" pitchFamily="34" charset="-122"/>
              </a:rPr>
              <a:t>有源滤波器设计</a:t>
            </a:r>
          </a:p>
        </p:txBody>
      </p:sp>
      <p:sp>
        <p:nvSpPr>
          <p:cNvPr id="2" name="内容占位符 1">
            <a:extLst>
              <a:ext uri="{FF2B5EF4-FFF2-40B4-BE49-F238E27FC236}">
                <a16:creationId xmlns:a16="http://schemas.microsoft.com/office/drawing/2014/main" id="{7428E565-1AFC-4C40-BA15-15F65CE07A4D}"/>
              </a:ext>
            </a:extLst>
          </p:cNvPr>
          <p:cNvSpPr>
            <a:spLocks noGrp="1"/>
          </p:cNvSpPr>
          <p:nvPr>
            <p:ph idx="4294967295"/>
          </p:nvPr>
        </p:nvSpPr>
        <p:spPr>
          <a:xfrm>
            <a:off x="838200" y="1165225"/>
            <a:ext cx="10515600" cy="5011739"/>
          </a:xfrm>
        </p:spPr>
        <p:txBody>
          <a:bodyPr/>
          <a:lstStyle/>
          <a:p>
            <a:r>
              <a:rPr lang="zh-CN" altLang="en-US" dirty="0">
                <a:latin typeface="微软雅黑" panose="020B0503020204020204" pitchFamily="34" charset="-122"/>
                <a:ea typeface="微软雅黑" panose="020B0503020204020204" pitchFamily="34" charset="-122"/>
              </a:rPr>
              <a:t>有源滤波器的设计主要包括以下四个过程：</a:t>
            </a:r>
          </a:p>
          <a:p>
            <a:pPr lvl="1"/>
            <a:r>
              <a:rPr lang="zh-CN" altLang="en-US" dirty="0">
                <a:latin typeface="微软雅黑" panose="020B0503020204020204" pitchFamily="34" charset="-122"/>
                <a:ea typeface="微软雅黑" panose="020B0503020204020204" pitchFamily="34" charset="-122"/>
              </a:rPr>
              <a:t>确定传递函数</a:t>
            </a:r>
          </a:p>
          <a:p>
            <a:pPr lvl="1"/>
            <a:r>
              <a:rPr lang="zh-CN" altLang="en-US" dirty="0">
                <a:latin typeface="微软雅黑" panose="020B0503020204020204" pitchFamily="34" charset="-122"/>
                <a:ea typeface="微软雅黑" panose="020B0503020204020204" pitchFamily="34" charset="-122"/>
              </a:rPr>
              <a:t>选择电路结构</a:t>
            </a:r>
          </a:p>
          <a:p>
            <a:pPr lvl="1"/>
            <a:r>
              <a:rPr lang="zh-CN" altLang="en-US" dirty="0">
                <a:latin typeface="微软雅黑" panose="020B0503020204020204" pitchFamily="34" charset="-122"/>
                <a:ea typeface="微软雅黑" panose="020B0503020204020204" pitchFamily="34" charset="-122"/>
              </a:rPr>
              <a:t>选择有源器件</a:t>
            </a:r>
          </a:p>
          <a:p>
            <a:pPr lvl="1"/>
            <a:r>
              <a:rPr lang="zh-CN" altLang="en-US" dirty="0">
                <a:latin typeface="微软雅黑" panose="020B0503020204020204" pitchFamily="34" charset="-122"/>
                <a:ea typeface="微软雅黑" panose="020B0503020204020204" pitchFamily="34" charset="-122"/>
              </a:rPr>
              <a:t>计算无源元件参数</a:t>
            </a:r>
          </a:p>
          <a:p>
            <a:endParaRPr lang="zh-CN" altLang="en-US"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328383613"/>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a:extLst>
              <a:ext uri="{FF2B5EF4-FFF2-40B4-BE49-F238E27FC236}">
                <a16:creationId xmlns:a16="http://schemas.microsoft.com/office/drawing/2014/main" id="{F8BAFE57-4F8F-416B-9D34-4289947BDE5D}"/>
              </a:ext>
            </a:extLst>
          </p:cNvPr>
          <p:cNvSpPr>
            <a:spLocks noGrp="1"/>
          </p:cNvSpPr>
          <p:nvPr>
            <p:ph type="title"/>
          </p:nvPr>
        </p:nvSpPr>
        <p:spPr>
          <a:xfrm>
            <a:off x="838200" y="482481"/>
            <a:ext cx="10515600" cy="590429"/>
          </a:xfrm>
        </p:spPr>
        <p:txBody>
          <a:bodyPr/>
          <a:lstStyle/>
          <a:p>
            <a:pPr marL="0" indent="0">
              <a:buNone/>
            </a:pPr>
            <a:r>
              <a:rPr lang="en-US" altLang="zh-CN" dirty="0">
                <a:latin typeface="微软雅黑" panose="020B0503020204020204" pitchFamily="34" charset="-122"/>
                <a:ea typeface="微软雅黑" panose="020B0503020204020204" pitchFamily="34" charset="-122"/>
              </a:rPr>
              <a:t>5.3.1</a:t>
            </a:r>
            <a:r>
              <a:rPr lang="zh-CN" altLang="en-US" dirty="0">
                <a:latin typeface="微软雅黑" panose="020B0503020204020204" pitchFamily="34" charset="-122"/>
                <a:ea typeface="微软雅黑" panose="020B0503020204020204" pitchFamily="34" charset="-122"/>
              </a:rPr>
              <a:t>传递函数的确定</a:t>
            </a:r>
          </a:p>
        </p:txBody>
      </p:sp>
      <p:sp>
        <p:nvSpPr>
          <p:cNvPr id="101379" name="Rectangle 4">
            <a:extLst>
              <a:ext uri="{FF2B5EF4-FFF2-40B4-BE49-F238E27FC236}">
                <a16:creationId xmlns:a16="http://schemas.microsoft.com/office/drawing/2014/main" id="{1FC67532-84F4-4528-92F1-E9C6CB71F1A1}"/>
              </a:ext>
            </a:extLst>
          </p:cNvPr>
          <p:cNvSpPr>
            <a:spLocks noGrp="1" noChangeArrowheads="1"/>
          </p:cNvSpPr>
          <p:nvPr>
            <p:ph idx="4294967295"/>
          </p:nvPr>
        </p:nvSpPr>
        <p:spPr>
          <a:xfrm>
            <a:off x="838200" y="1165225"/>
            <a:ext cx="10515600" cy="5011739"/>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r>
              <a:rPr lang="zh-CN" altLang="en-US" dirty="0">
                <a:latin typeface="微软雅黑" panose="020B0503020204020204" pitchFamily="34" charset="-122"/>
                <a:ea typeface="微软雅黑" panose="020B0503020204020204" pitchFamily="34" charset="-122"/>
              </a:rPr>
              <a:t>确定电路传递函数主要有两个方面：电路阶数和逼近方法。</a:t>
            </a:r>
            <a:endParaRPr lang="en-US" altLang="zh-CN" dirty="0">
              <a:latin typeface="微软雅黑" panose="020B0503020204020204" pitchFamily="34" charset="-122"/>
              <a:ea typeface="微软雅黑" panose="020B0503020204020204" pitchFamily="34" charset="-122"/>
            </a:endParaRPr>
          </a:p>
          <a:p>
            <a:pPr lvl="1"/>
            <a:r>
              <a:rPr lang="zh-CN" altLang="en-US" dirty="0">
                <a:latin typeface="微软雅黑" panose="020B0503020204020204" pitchFamily="34" charset="-122"/>
                <a:ea typeface="微软雅黑" panose="020B0503020204020204" pitchFamily="34" charset="-122"/>
              </a:rPr>
              <a:t>首先按照应用特点，选择一种逼近方法。</a:t>
            </a:r>
          </a:p>
          <a:p>
            <a:pPr lvl="2"/>
            <a:r>
              <a:rPr lang="zh-CN" altLang="en-US" dirty="0">
                <a:latin typeface="微软雅黑" panose="020B0503020204020204" pitchFamily="34" charset="-122"/>
                <a:ea typeface="微软雅黑" panose="020B0503020204020204" pitchFamily="34" charset="-122"/>
              </a:rPr>
              <a:t>在一般测试系统中，巴特沃思逼近与切比雪夫逼近的应用比贝塞尔更逼近理想的特性。只有个别对相位失真非常敏感的电路才会采用贝塞尔逼近。当阶为</a:t>
            </a:r>
            <a:r>
              <a:rPr lang="en-US" altLang="zh-CN" dirty="0">
                <a:latin typeface="微软雅黑" panose="020B0503020204020204" pitchFamily="34" charset="-122"/>
                <a:ea typeface="微软雅黑" panose="020B0503020204020204" pitchFamily="34" charset="-122"/>
              </a:rPr>
              <a:t>n</a:t>
            </a:r>
            <a:r>
              <a:rPr lang="zh-CN" altLang="en-US" dirty="0">
                <a:latin typeface="微软雅黑" panose="020B0503020204020204" pitchFamily="34" charset="-122"/>
                <a:ea typeface="微软雅黑" panose="020B0503020204020204" pitchFamily="34" charset="-122"/>
              </a:rPr>
              <a:t>时，切比雪夫逼近过渡带最为陡峭，阻带衰耗比巴特沃斯逼近高大约</a:t>
            </a:r>
            <a:r>
              <a:rPr lang="en-US" altLang="zh-CN" dirty="0">
                <a:latin typeface="微软雅黑" panose="020B0503020204020204" pitchFamily="34" charset="-122"/>
                <a:ea typeface="微软雅黑" panose="020B0503020204020204" pitchFamily="34" charset="-122"/>
              </a:rPr>
              <a:t>6(n-1) dB</a:t>
            </a:r>
            <a:r>
              <a:rPr lang="zh-CN" altLang="en-US" dirty="0">
                <a:latin typeface="微软雅黑" panose="020B0503020204020204" pitchFamily="34" charset="-122"/>
                <a:ea typeface="微软雅黑" panose="020B0503020204020204" pitchFamily="34" charset="-122"/>
              </a:rPr>
              <a:t>，但相位失真更严重，对元件准确度要求也更高。巴特沃思逼近：通带最为平坦，频率选择特性不好；</a:t>
            </a:r>
            <a:endParaRPr lang="en-US" altLang="zh-CN" dirty="0">
              <a:latin typeface="微软雅黑" panose="020B0503020204020204" pitchFamily="34" charset="-122"/>
              <a:ea typeface="微软雅黑" panose="020B0503020204020204" pitchFamily="34" charset="-122"/>
            </a:endParaRPr>
          </a:p>
          <a:p>
            <a:pPr lvl="3"/>
            <a:endParaRPr lang="zh-CN" altLang="en-US" dirty="0">
              <a:latin typeface="微软雅黑" panose="020B0503020204020204" pitchFamily="34" charset="-122"/>
              <a:ea typeface="微软雅黑" panose="020B0503020204020204" pitchFamily="34" charset="-122"/>
            </a:endParaRPr>
          </a:p>
          <a:p>
            <a:endParaRPr lang="zh-CN" altLang="en-US" dirty="0">
              <a:latin typeface="微软雅黑" panose="020B0503020204020204" pitchFamily="34" charset="-122"/>
              <a:ea typeface="微软雅黑" panose="020B0503020204020204" pitchFamily="34" charset="-122"/>
            </a:endParaRPr>
          </a:p>
        </p:txBody>
      </p:sp>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9" name="Rectangle 4">
            <a:extLst>
              <a:ext uri="{FF2B5EF4-FFF2-40B4-BE49-F238E27FC236}">
                <a16:creationId xmlns:a16="http://schemas.microsoft.com/office/drawing/2014/main" id="{1FC67532-84F4-4528-92F1-E9C6CB71F1A1}"/>
              </a:ext>
            </a:extLst>
          </p:cNvPr>
          <p:cNvSpPr>
            <a:spLocks noGrp="1" noChangeArrowheads="1"/>
          </p:cNvSpPr>
          <p:nvPr>
            <p:ph idx="4294967295"/>
          </p:nvPr>
        </p:nvSpPr>
        <p:spPr>
          <a:xfrm>
            <a:off x="838200" y="1165225"/>
            <a:ext cx="10515600" cy="5011739"/>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r>
              <a:rPr lang="zh-CN" altLang="en-US" dirty="0">
                <a:latin typeface="微软雅黑" panose="020B0503020204020204" pitchFamily="34" charset="-122"/>
                <a:ea typeface="微软雅黑" panose="020B0503020204020204" pitchFamily="34" charset="-122"/>
              </a:rPr>
              <a:t>电路阶数</a:t>
            </a:r>
            <a:endParaRPr lang="en-US" altLang="zh-CN" dirty="0">
              <a:latin typeface="微软雅黑" panose="020B0503020204020204" pitchFamily="34" charset="-122"/>
              <a:ea typeface="微软雅黑" panose="020B0503020204020204" pitchFamily="34" charset="-122"/>
            </a:endParaRPr>
          </a:p>
          <a:p>
            <a:pPr lvl="1"/>
            <a:r>
              <a:rPr lang="zh-CN" altLang="en-US" dirty="0">
                <a:latin typeface="微软雅黑" panose="020B0503020204020204" pitchFamily="34" charset="-122"/>
                <a:ea typeface="微软雅黑" panose="020B0503020204020204" pitchFamily="34" charset="-122"/>
              </a:rPr>
              <a:t>一般可根据经验确定，或根据实践（实验）后确定。对通带增益与阻带衰耗有一定要求时，应按照给定的通带截止频率</a:t>
            </a:r>
            <a:r>
              <a:rPr lang="en-US" altLang="zh-CN" dirty="0" err="1">
                <a:latin typeface="微软雅黑" panose="020B0503020204020204" pitchFamily="34" charset="-122"/>
                <a:ea typeface="微软雅黑" panose="020B0503020204020204" pitchFamily="34" charset="-122"/>
              </a:rPr>
              <a:t>ω</a:t>
            </a:r>
            <a:r>
              <a:rPr lang="en-US" altLang="zh-CN" baseline="-25000" dirty="0" err="1">
                <a:latin typeface="微软雅黑" panose="020B0503020204020204" pitchFamily="34" charset="-122"/>
                <a:ea typeface="微软雅黑" panose="020B0503020204020204" pitchFamily="34" charset="-122"/>
              </a:rPr>
              <a:t>p</a:t>
            </a:r>
            <a:r>
              <a:rPr lang="zh-CN" altLang="en-US" dirty="0">
                <a:latin typeface="微软雅黑" panose="020B0503020204020204" pitchFamily="34" charset="-122"/>
                <a:ea typeface="微软雅黑" panose="020B0503020204020204" pitchFamily="34" charset="-122"/>
              </a:rPr>
              <a:t>，阻带截止频率</a:t>
            </a:r>
            <a:r>
              <a:rPr lang="en-US" altLang="zh-CN" dirty="0" err="1">
                <a:latin typeface="微软雅黑" panose="020B0503020204020204" pitchFamily="34" charset="-122"/>
                <a:ea typeface="微软雅黑" panose="020B0503020204020204" pitchFamily="34" charset="-122"/>
              </a:rPr>
              <a:t>ω</a:t>
            </a:r>
            <a:r>
              <a:rPr lang="en-US" altLang="zh-CN" baseline="-25000" dirty="0" err="1">
                <a:latin typeface="微软雅黑" panose="020B0503020204020204" pitchFamily="34" charset="-122"/>
                <a:ea typeface="微软雅黑" panose="020B0503020204020204" pitchFamily="34" charset="-122"/>
              </a:rPr>
              <a:t>r</a:t>
            </a:r>
            <a:r>
              <a:rPr lang="zh-CN" altLang="en-US" dirty="0">
                <a:latin typeface="微软雅黑" panose="020B0503020204020204" pitchFamily="34" charset="-122"/>
                <a:ea typeface="微软雅黑" panose="020B0503020204020204" pitchFamily="34" charset="-122"/>
              </a:rPr>
              <a:t>，通带增益变化量</a:t>
            </a:r>
            <a:r>
              <a:rPr lang="en-US" altLang="zh-CN" dirty="0" err="1">
                <a:latin typeface="微软雅黑" panose="020B0503020204020204" pitchFamily="34" charset="-122"/>
                <a:ea typeface="微软雅黑" panose="020B0503020204020204" pitchFamily="34" charset="-122"/>
              </a:rPr>
              <a:t>ΔK</a:t>
            </a:r>
            <a:r>
              <a:rPr lang="en-US" altLang="zh-CN" baseline="-25000" dirty="0" err="1">
                <a:latin typeface="微软雅黑" panose="020B0503020204020204" pitchFamily="34" charset="-122"/>
                <a:ea typeface="微软雅黑" panose="020B0503020204020204" pitchFamily="34" charset="-122"/>
              </a:rPr>
              <a:t>p</a:t>
            </a:r>
            <a:r>
              <a:rPr lang="zh-CN" altLang="en-US" dirty="0">
                <a:latin typeface="微软雅黑" panose="020B0503020204020204" pitchFamily="34" charset="-122"/>
                <a:ea typeface="微软雅黑" panose="020B0503020204020204" pitchFamily="34" charset="-122"/>
              </a:rPr>
              <a:t>来确定电路阶数。</a:t>
            </a:r>
            <a:endParaRPr lang="en-US" altLang="zh-CN" dirty="0">
              <a:latin typeface="微软雅黑" panose="020B0503020204020204" pitchFamily="34" charset="-122"/>
              <a:ea typeface="微软雅黑" panose="020B0503020204020204" pitchFamily="34" charset="-122"/>
            </a:endParaRPr>
          </a:p>
          <a:p>
            <a:pPr lvl="2"/>
            <a:r>
              <a:rPr lang="zh-CN" altLang="en-US" dirty="0">
                <a:latin typeface="微软雅黑" panose="020B0503020204020204" pitchFamily="34" charset="-122"/>
                <a:ea typeface="微软雅黑" panose="020B0503020204020204" pitchFamily="34" charset="-122"/>
              </a:rPr>
              <a:t>低通：巴特沃思、切比雪夫逼近</a:t>
            </a:r>
            <a:endParaRPr lang="en-US" altLang="zh-CN" dirty="0">
              <a:latin typeface="微软雅黑" panose="020B0503020204020204" pitchFamily="34" charset="-122"/>
              <a:ea typeface="微软雅黑" panose="020B0503020204020204" pitchFamily="34" charset="-122"/>
            </a:endParaRPr>
          </a:p>
          <a:p>
            <a:pPr lvl="2"/>
            <a:endParaRPr lang="en-US" altLang="zh-CN" dirty="0">
              <a:latin typeface="微软雅黑" panose="020B0503020204020204" pitchFamily="34" charset="-122"/>
              <a:ea typeface="微软雅黑" panose="020B0503020204020204" pitchFamily="34" charset="-122"/>
            </a:endParaRPr>
          </a:p>
          <a:p>
            <a:pPr lvl="2"/>
            <a:endParaRPr lang="en-US" altLang="zh-CN" dirty="0">
              <a:latin typeface="微软雅黑" panose="020B0503020204020204" pitchFamily="34" charset="-122"/>
              <a:ea typeface="微软雅黑" panose="020B0503020204020204" pitchFamily="34" charset="-122"/>
            </a:endParaRPr>
          </a:p>
          <a:p>
            <a:pPr lvl="2"/>
            <a:r>
              <a:rPr lang="zh-CN" altLang="en-US" dirty="0">
                <a:latin typeface="微软雅黑" panose="020B0503020204020204" pitchFamily="34" charset="-122"/>
                <a:ea typeface="微软雅黑" panose="020B0503020204020204" pitchFamily="34" charset="-122"/>
              </a:rPr>
              <a:t>高通：巴特沃思、切比雪夫逼近</a:t>
            </a:r>
          </a:p>
          <a:p>
            <a:pPr lvl="2"/>
            <a:endParaRPr lang="en-US" altLang="zh-CN" dirty="0">
              <a:latin typeface="微软雅黑" panose="020B0503020204020204" pitchFamily="34" charset="-122"/>
              <a:ea typeface="微软雅黑" panose="020B0503020204020204" pitchFamily="34" charset="-122"/>
            </a:endParaRPr>
          </a:p>
          <a:p>
            <a:pPr lvl="2"/>
            <a:endParaRPr lang="en-US" altLang="zh-CN" dirty="0">
              <a:latin typeface="微软雅黑" panose="020B0503020204020204" pitchFamily="34" charset="-122"/>
              <a:ea typeface="微软雅黑" panose="020B0503020204020204" pitchFamily="34" charset="-122"/>
            </a:endParaRPr>
          </a:p>
          <a:p>
            <a:pPr lvl="2"/>
            <a:endParaRPr lang="en-US" altLang="zh-CN" dirty="0">
              <a:latin typeface="微软雅黑" panose="020B0503020204020204" pitchFamily="34" charset="-122"/>
              <a:ea typeface="微软雅黑" panose="020B0503020204020204" pitchFamily="34" charset="-122"/>
            </a:endParaRPr>
          </a:p>
          <a:p>
            <a:pPr lvl="2"/>
            <a:endParaRPr lang="en-US" altLang="zh-CN" dirty="0">
              <a:latin typeface="微软雅黑" panose="020B0503020204020204" pitchFamily="34" charset="-122"/>
              <a:ea typeface="微软雅黑" panose="020B0503020204020204" pitchFamily="34" charset="-122"/>
            </a:endParaRPr>
          </a:p>
          <a:p>
            <a:pPr lvl="2"/>
            <a:endParaRPr lang="en-US" altLang="zh-CN" dirty="0">
              <a:latin typeface="微软雅黑" panose="020B0503020204020204" pitchFamily="34" charset="-122"/>
              <a:ea typeface="微软雅黑" panose="020B0503020204020204" pitchFamily="34" charset="-122"/>
            </a:endParaRPr>
          </a:p>
          <a:p>
            <a:endParaRPr lang="en-US" altLang="zh-CN" dirty="0">
              <a:latin typeface="微软雅黑" panose="020B0503020204020204" pitchFamily="34" charset="-122"/>
              <a:ea typeface="微软雅黑" panose="020B0503020204020204" pitchFamily="34" charset="-122"/>
            </a:endParaRPr>
          </a:p>
          <a:p>
            <a:endParaRPr lang="en-US" altLang="zh-CN" dirty="0">
              <a:latin typeface="微软雅黑" panose="020B0503020204020204" pitchFamily="34" charset="-122"/>
              <a:ea typeface="微软雅黑" panose="020B0503020204020204" pitchFamily="34" charset="-122"/>
            </a:endParaRPr>
          </a:p>
          <a:p>
            <a:pPr marL="0" indent="0">
              <a:buNone/>
            </a:pPr>
            <a:endParaRPr lang="en-US" altLang="zh-CN" dirty="0">
              <a:latin typeface="微软雅黑" panose="020B0503020204020204" pitchFamily="34" charset="-122"/>
              <a:ea typeface="微软雅黑" panose="020B0503020204020204" pitchFamily="34" charset="-122"/>
            </a:endParaRPr>
          </a:p>
          <a:p>
            <a:endParaRPr lang="zh-CN" altLang="en-US" dirty="0">
              <a:latin typeface="微软雅黑" panose="020B0503020204020204" pitchFamily="34" charset="-122"/>
              <a:ea typeface="微软雅黑" panose="020B0503020204020204" pitchFamily="34" charset="-122"/>
            </a:endParaRPr>
          </a:p>
        </p:txBody>
      </p:sp>
      <p:graphicFrame>
        <p:nvGraphicFramePr>
          <p:cNvPr id="9" name="对象 8">
            <a:extLst>
              <a:ext uri="{FF2B5EF4-FFF2-40B4-BE49-F238E27FC236}">
                <a16:creationId xmlns:a16="http://schemas.microsoft.com/office/drawing/2014/main" id="{23095287-0814-44B3-BBD6-574F440C4604}"/>
              </a:ext>
            </a:extLst>
          </p:cNvPr>
          <p:cNvGraphicFramePr>
            <a:graphicFrameLocks noChangeAspect="1"/>
          </p:cNvGraphicFramePr>
          <p:nvPr/>
        </p:nvGraphicFramePr>
        <p:xfrm>
          <a:off x="6363164" y="4103205"/>
          <a:ext cx="2863850" cy="939800"/>
        </p:xfrm>
        <a:graphic>
          <a:graphicData uri="http://schemas.openxmlformats.org/presentationml/2006/ole">
            <mc:AlternateContent xmlns:mc="http://schemas.openxmlformats.org/markup-compatibility/2006">
              <mc:Choice xmlns:v="urn:schemas-microsoft-com:vml" Requires="v">
                <p:oleObj spid="_x0000_s58398" name="Equation" r:id="rId4" imgW="1587240" imgH="520560" progId="Equation.DSMT4">
                  <p:embed/>
                </p:oleObj>
              </mc:Choice>
              <mc:Fallback>
                <p:oleObj name="Equation" r:id="rId4" imgW="1587240" imgH="520560" progId="Equation.DSMT4">
                  <p:embed/>
                  <p:pic>
                    <p:nvPicPr>
                      <p:cNvPr id="9" name="对象 8">
                        <a:extLst>
                          <a:ext uri="{FF2B5EF4-FFF2-40B4-BE49-F238E27FC236}">
                            <a16:creationId xmlns:a16="http://schemas.microsoft.com/office/drawing/2014/main" id="{23095287-0814-44B3-BBD6-574F440C4604}"/>
                          </a:ext>
                        </a:extLst>
                      </p:cNvPr>
                      <p:cNvPicPr/>
                      <p:nvPr/>
                    </p:nvPicPr>
                    <p:blipFill>
                      <a:blip r:embed="rId5"/>
                      <a:stretch>
                        <a:fillRect/>
                      </a:stretch>
                    </p:blipFill>
                    <p:spPr>
                      <a:xfrm>
                        <a:off x="6363164" y="4103205"/>
                        <a:ext cx="2863850" cy="939800"/>
                      </a:xfrm>
                      <a:prstGeom prst="rect">
                        <a:avLst/>
                      </a:prstGeom>
                    </p:spPr>
                  </p:pic>
                </p:oleObj>
              </mc:Fallback>
            </mc:AlternateContent>
          </a:graphicData>
        </a:graphic>
      </p:graphicFrame>
      <p:graphicFrame>
        <p:nvGraphicFramePr>
          <p:cNvPr id="10" name="Object 14">
            <a:extLst>
              <a:ext uri="{FF2B5EF4-FFF2-40B4-BE49-F238E27FC236}">
                <a16:creationId xmlns:a16="http://schemas.microsoft.com/office/drawing/2014/main" id="{DE33A37F-E9FF-4452-9A7C-9D4C0A7670DB}"/>
              </a:ext>
            </a:extLst>
          </p:cNvPr>
          <p:cNvGraphicFramePr>
            <a:graphicFrameLocks noChangeAspect="1"/>
          </p:cNvGraphicFramePr>
          <p:nvPr/>
        </p:nvGraphicFramePr>
        <p:xfrm>
          <a:off x="3536947" y="4105255"/>
          <a:ext cx="1973772" cy="1098801"/>
        </p:xfrm>
        <a:graphic>
          <a:graphicData uri="http://schemas.openxmlformats.org/presentationml/2006/ole">
            <mc:AlternateContent xmlns:mc="http://schemas.openxmlformats.org/markup-compatibility/2006">
              <mc:Choice xmlns:v="urn:schemas-microsoft-com:vml" Requires="v">
                <p:oleObj spid="_x0000_s58399" name="Equation" r:id="rId6" imgW="1231900" imgH="685800" progId="Equation.DSMT4">
                  <p:embed/>
                </p:oleObj>
              </mc:Choice>
              <mc:Fallback>
                <p:oleObj name="Equation" r:id="rId6" imgW="1231900" imgH="685800" progId="Equation.DSMT4">
                  <p:embed/>
                  <p:pic>
                    <p:nvPicPr>
                      <p:cNvPr id="10" name="Object 14">
                        <a:extLst>
                          <a:ext uri="{FF2B5EF4-FFF2-40B4-BE49-F238E27FC236}">
                            <a16:creationId xmlns:a16="http://schemas.microsoft.com/office/drawing/2014/main" id="{DE33A37F-E9FF-4452-9A7C-9D4C0A7670DB}"/>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536947" y="4105255"/>
                        <a:ext cx="1973772" cy="1098801"/>
                      </a:xfrm>
                      <a:prstGeom prst="rect">
                        <a:avLst/>
                      </a:prstGeom>
                      <a:noFill/>
                      <a:ln>
                        <a:noFill/>
                      </a:ln>
                      <a:effectLst/>
                    </p:spPr>
                  </p:pic>
                </p:oleObj>
              </mc:Fallback>
            </mc:AlternateContent>
          </a:graphicData>
        </a:graphic>
      </p:graphicFrame>
      <p:graphicFrame>
        <p:nvGraphicFramePr>
          <p:cNvPr id="2" name="对象 1">
            <a:extLst>
              <a:ext uri="{FF2B5EF4-FFF2-40B4-BE49-F238E27FC236}">
                <a16:creationId xmlns:a16="http://schemas.microsoft.com/office/drawing/2014/main" id="{D547192B-0FF9-49E2-9B67-53D0939ABCAD}"/>
              </a:ext>
            </a:extLst>
          </p:cNvPr>
          <p:cNvGraphicFramePr>
            <a:graphicFrameLocks noChangeAspect="1"/>
          </p:cNvGraphicFramePr>
          <p:nvPr/>
        </p:nvGraphicFramePr>
        <p:xfrm>
          <a:off x="3254701" y="5473997"/>
          <a:ext cx="2302518" cy="812951"/>
        </p:xfrm>
        <a:graphic>
          <a:graphicData uri="http://schemas.openxmlformats.org/presentationml/2006/ole">
            <mc:AlternateContent xmlns:mc="http://schemas.openxmlformats.org/markup-compatibility/2006">
              <mc:Choice xmlns:v="urn:schemas-microsoft-com:vml" Requires="v">
                <p:oleObj spid="_x0000_s58400" name="Equation" r:id="rId8" imgW="1447800" imgH="508000" progId="Equation.DSMT4">
                  <p:embed/>
                </p:oleObj>
              </mc:Choice>
              <mc:Fallback>
                <p:oleObj name="Equation" r:id="rId8" imgW="1447800" imgH="508000" progId="Equation.DSMT4">
                  <p:embed/>
                  <p:pic>
                    <p:nvPicPr>
                      <p:cNvPr id="2" name="对象 1">
                        <a:extLst>
                          <a:ext uri="{FF2B5EF4-FFF2-40B4-BE49-F238E27FC236}">
                            <a16:creationId xmlns:a16="http://schemas.microsoft.com/office/drawing/2014/main" id="{D547192B-0FF9-49E2-9B67-53D0939ABCAD}"/>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3254701" y="5473997"/>
                        <a:ext cx="2302518" cy="812951"/>
                      </a:xfrm>
                      <a:prstGeom prst="rect">
                        <a:avLst/>
                      </a:prstGeom>
                      <a:noFill/>
                    </p:spPr>
                  </p:pic>
                </p:oleObj>
              </mc:Fallback>
            </mc:AlternateContent>
          </a:graphicData>
        </a:graphic>
      </p:graphicFrame>
      <p:graphicFrame>
        <p:nvGraphicFramePr>
          <p:cNvPr id="3" name="对象 2">
            <a:extLst>
              <a:ext uri="{FF2B5EF4-FFF2-40B4-BE49-F238E27FC236}">
                <a16:creationId xmlns:a16="http://schemas.microsoft.com/office/drawing/2014/main" id="{EE5BBBD2-DCFB-4A90-A6D4-0F3CC39F9D2D}"/>
              </a:ext>
            </a:extLst>
          </p:cNvPr>
          <p:cNvGraphicFramePr>
            <a:graphicFrameLocks noChangeAspect="1"/>
          </p:cNvGraphicFramePr>
          <p:nvPr/>
        </p:nvGraphicFramePr>
        <p:xfrm>
          <a:off x="6553488" y="5395755"/>
          <a:ext cx="2483202" cy="812953"/>
        </p:xfrm>
        <a:graphic>
          <a:graphicData uri="http://schemas.openxmlformats.org/presentationml/2006/ole">
            <mc:AlternateContent xmlns:mc="http://schemas.openxmlformats.org/markup-compatibility/2006">
              <mc:Choice xmlns:v="urn:schemas-microsoft-com:vml" Requires="v">
                <p:oleObj spid="_x0000_s58401" name="Equation" r:id="rId10" imgW="1548728" imgH="520474" progId="Equation.DSMT4">
                  <p:embed/>
                </p:oleObj>
              </mc:Choice>
              <mc:Fallback>
                <p:oleObj name="Equation" r:id="rId10" imgW="1548728" imgH="520474" progId="Equation.DSMT4">
                  <p:embed/>
                  <p:pic>
                    <p:nvPicPr>
                      <p:cNvPr id="3" name="对象 2">
                        <a:extLst>
                          <a:ext uri="{FF2B5EF4-FFF2-40B4-BE49-F238E27FC236}">
                            <a16:creationId xmlns:a16="http://schemas.microsoft.com/office/drawing/2014/main" id="{EE5BBBD2-DCFB-4A90-A6D4-0F3CC39F9D2D}"/>
                          </a:ext>
                        </a:extLst>
                      </p:cNvP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6553488" y="5395755"/>
                        <a:ext cx="2483202" cy="812953"/>
                      </a:xfrm>
                      <a:prstGeom prst="rect">
                        <a:avLst/>
                      </a:prstGeom>
                      <a:noFill/>
                    </p:spPr>
                  </p:pic>
                </p:oleObj>
              </mc:Fallback>
            </mc:AlternateContent>
          </a:graphicData>
        </a:graphic>
      </p:graphicFrame>
      <p:sp>
        <p:nvSpPr>
          <p:cNvPr id="5" name="Rectangle 6">
            <a:extLst>
              <a:ext uri="{FF2B5EF4-FFF2-40B4-BE49-F238E27FC236}">
                <a16:creationId xmlns:a16="http://schemas.microsoft.com/office/drawing/2014/main" id="{47D3C0ED-998D-4307-92E0-31D1C8921E3A}"/>
              </a:ext>
            </a:extLst>
          </p:cNvPr>
          <p:cNvSpPr>
            <a:spLocks noChangeArrowheads="1"/>
          </p:cNvSpPr>
          <p:nvPr/>
        </p:nvSpPr>
        <p:spPr bwMode="auto">
          <a:xfrm>
            <a:off x="2309448" y="5204056"/>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8" name="Rectangle 8">
            <a:extLst>
              <a:ext uri="{FF2B5EF4-FFF2-40B4-BE49-F238E27FC236}">
                <a16:creationId xmlns:a16="http://schemas.microsoft.com/office/drawing/2014/main" id="{8866B90A-8814-4CE7-8F78-675F5A4CF8AE}"/>
              </a:ext>
            </a:extLst>
          </p:cNvPr>
          <p:cNvSpPr>
            <a:spLocks noChangeArrowheads="1"/>
          </p:cNvSpPr>
          <p:nvPr/>
        </p:nvSpPr>
        <p:spPr bwMode="auto">
          <a:xfrm>
            <a:off x="2309448" y="6005388"/>
            <a:ext cx="848309"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indent="276225" eaLnBrk="0" fontAlgn="base" hangingPunct="0">
              <a:spcBef>
                <a:spcPct val="0"/>
              </a:spcBef>
              <a:spcAft>
                <a:spcPct val="0"/>
              </a:spcAft>
            </a:pPr>
            <a:r>
              <a:rPr lang="en-US" altLang="zh-CN" sz="1000">
                <a:latin typeface="宋体" panose="02010600030101010101" pitchFamily="2" charset="-122"/>
                <a:ea typeface="宋体" panose="02010600030101010101" pitchFamily="2" charset="-122"/>
                <a:cs typeface="Times New Roman" panose="02020603050405020304" pitchFamily="18" charset="0"/>
              </a:rPr>
              <a:t>      </a:t>
            </a:r>
            <a:endParaRPr lang="en-US" altLang="zh-CN">
              <a:latin typeface="Arial" panose="020B0604020202020204" pitchFamily="34" charset="0"/>
            </a:endParaRPr>
          </a:p>
        </p:txBody>
      </p:sp>
      <p:sp>
        <p:nvSpPr>
          <p:cNvPr id="12" name="标题 3">
            <a:extLst>
              <a:ext uri="{FF2B5EF4-FFF2-40B4-BE49-F238E27FC236}">
                <a16:creationId xmlns:a16="http://schemas.microsoft.com/office/drawing/2014/main" id="{C7478B0A-4BE5-4684-A126-5961F87443D2}"/>
              </a:ext>
            </a:extLst>
          </p:cNvPr>
          <p:cNvSpPr>
            <a:spLocks noGrp="1"/>
          </p:cNvSpPr>
          <p:nvPr>
            <p:ph type="title"/>
          </p:nvPr>
        </p:nvSpPr>
        <p:spPr>
          <a:xfrm>
            <a:off x="838200" y="482600"/>
            <a:ext cx="10515600" cy="590550"/>
          </a:xfrm>
        </p:spPr>
        <p:txBody>
          <a:bodyPr/>
          <a:lstStyle/>
          <a:p>
            <a:pPr marL="0" indent="0">
              <a:buNone/>
            </a:pPr>
            <a:r>
              <a:rPr lang="en-US" altLang="zh-CN" dirty="0">
                <a:latin typeface="微软雅黑" panose="020B0503020204020204" pitchFamily="34" charset="-122"/>
                <a:ea typeface="微软雅黑" panose="020B0503020204020204" pitchFamily="34" charset="-122"/>
              </a:rPr>
              <a:t>5.3.1</a:t>
            </a:r>
            <a:r>
              <a:rPr lang="zh-CN" altLang="en-US" dirty="0">
                <a:latin typeface="微软雅黑" panose="020B0503020204020204" pitchFamily="34" charset="-122"/>
                <a:ea typeface="微软雅黑" panose="020B0503020204020204" pitchFamily="34" charset="-122"/>
              </a:rPr>
              <a:t>传递函数的确定</a:t>
            </a:r>
          </a:p>
        </p:txBody>
      </p:sp>
    </p:spTree>
    <p:extLst>
      <p:ext uri="{BB962C8B-B14F-4D97-AF65-F5344CB8AC3E}">
        <p14:creationId xmlns:p14="http://schemas.microsoft.com/office/powerpoint/2010/main" val="2050731469"/>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a:extLst>
              <a:ext uri="{FF2B5EF4-FFF2-40B4-BE49-F238E27FC236}">
                <a16:creationId xmlns:a16="http://schemas.microsoft.com/office/drawing/2014/main" id="{D9483DDC-D062-4F0E-B704-F9B76ACEAF0D}"/>
              </a:ext>
            </a:extLst>
          </p:cNvPr>
          <p:cNvSpPr>
            <a:spLocks noGrp="1"/>
          </p:cNvSpPr>
          <p:nvPr>
            <p:ph idx="4294967295"/>
          </p:nvPr>
        </p:nvSpPr>
        <p:spPr>
          <a:xfrm>
            <a:off x="838200" y="1165225"/>
            <a:ext cx="10515600" cy="5011739"/>
          </a:xfrm>
        </p:spPr>
        <p:txBody>
          <a:bodyPr/>
          <a:lstStyle/>
          <a:p>
            <a:r>
              <a:rPr lang="zh-CN" altLang="en-US" dirty="0">
                <a:latin typeface="微软雅黑" panose="020B0503020204020204" pitchFamily="34" charset="-122"/>
                <a:ea typeface="微软雅黑" panose="020B0503020204020204" pitchFamily="34" charset="-122"/>
              </a:rPr>
              <a:t>在确定电路阶数后，可根据下列两式之一确定滤波器的传递函数。</a:t>
            </a:r>
          </a:p>
        </p:txBody>
      </p:sp>
      <p:sp>
        <p:nvSpPr>
          <p:cNvPr id="20" name="矩形 19">
            <a:extLst>
              <a:ext uri="{FF2B5EF4-FFF2-40B4-BE49-F238E27FC236}">
                <a16:creationId xmlns:a16="http://schemas.microsoft.com/office/drawing/2014/main" id="{9D9D9ADC-624C-4C93-AFFF-458DF1A5C216}"/>
              </a:ext>
            </a:extLst>
          </p:cNvPr>
          <p:cNvSpPr/>
          <p:nvPr/>
        </p:nvSpPr>
        <p:spPr>
          <a:xfrm>
            <a:off x="1310730" y="3774322"/>
            <a:ext cx="5049780" cy="461665"/>
          </a:xfrm>
          <a:prstGeom prst="rect">
            <a:avLst/>
          </a:prstGeom>
        </p:spPr>
        <p:txBody>
          <a:bodyPr wrap="none">
            <a:spAutoFit/>
          </a:bodyPr>
          <a:lstStyle/>
          <a:p>
            <a:r>
              <a:rPr lang="zh-CN" altLang="en-US" dirty="0"/>
              <a:t> </a:t>
            </a:r>
            <a:r>
              <a:rPr lang="en-US" altLang="zh-CN" sz="2400" b="1" dirty="0">
                <a:latin typeface="Times New Roman" panose="02020603050405020304" pitchFamily="18" charset="0"/>
                <a:cs typeface="Times New Roman" panose="02020603050405020304" pitchFamily="18" charset="0"/>
              </a:rPr>
              <a:t>n</a:t>
            </a:r>
            <a:r>
              <a:rPr lang="zh-CN" altLang="en-US" sz="2400" b="1" dirty="0">
                <a:latin typeface="Times New Roman" panose="02020603050405020304" pitchFamily="18" charset="0"/>
                <a:cs typeface="Times New Roman" panose="02020603050405020304" pitchFamily="18" charset="0"/>
              </a:rPr>
              <a:t>阶切比雪夫低通滤波器的传递函数</a:t>
            </a:r>
          </a:p>
        </p:txBody>
      </p:sp>
      <p:graphicFrame>
        <p:nvGraphicFramePr>
          <p:cNvPr id="22" name="对象 21">
            <a:extLst>
              <a:ext uri="{FF2B5EF4-FFF2-40B4-BE49-F238E27FC236}">
                <a16:creationId xmlns:a16="http://schemas.microsoft.com/office/drawing/2014/main" id="{50F75EBE-9AAF-42AC-96A8-04463B88D268}"/>
              </a:ext>
            </a:extLst>
          </p:cNvPr>
          <p:cNvGraphicFramePr>
            <a:graphicFrameLocks noChangeAspect="1"/>
          </p:cNvGraphicFramePr>
          <p:nvPr/>
        </p:nvGraphicFramePr>
        <p:xfrm>
          <a:off x="5102662" y="2263016"/>
          <a:ext cx="4902557" cy="1319558"/>
        </p:xfrm>
        <a:graphic>
          <a:graphicData uri="http://schemas.openxmlformats.org/presentationml/2006/ole">
            <mc:AlternateContent xmlns:mc="http://schemas.openxmlformats.org/markup-compatibility/2006">
              <mc:Choice xmlns:v="urn:schemas-microsoft-com:vml" Requires="v">
                <p:oleObj spid="_x0000_s59408" name="Equation" r:id="rId3" imgW="3314700" imgH="889000" progId="Equation.DSMT4">
                  <p:embed/>
                </p:oleObj>
              </mc:Choice>
              <mc:Fallback>
                <p:oleObj name="Equation" r:id="rId3" imgW="3314700" imgH="889000" progId="Equation.DSMT4">
                  <p:embed/>
                  <p:pic>
                    <p:nvPicPr>
                      <p:cNvPr id="22" name="对象 21">
                        <a:extLst>
                          <a:ext uri="{FF2B5EF4-FFF2-40B4-BE49-F238E27FC236}">
                            <a16:creationId xmlns:a16="http://schemas.microsoft.com/office/drawing/2014/main" id="{50F75EBE-9AAF-42AC-96A8-04463B88D26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102662" y="2263016"/>
                        <a:ext cx="4902557" cy="1319558"/>
                      </a:xfrm>
                      <a:prstGeom prst="rect">
                        <a:avLst/>
                      </a:prstGeom>
                      <a:noFill/>
                    </p:spPr>
                  </p:pic>
                </p:oleObj>
              </mc:Fallback>
            </mc:AlternateContent>
          </a:graphicData>
        </a:graphic>
      </p:graphicFrame>
      <p:sp>
        <p:nvSpPr>
          <p:cNvPr id="25" name="Rectangle 30">
            <a:extLst>
              <a:ext uri="{FF2B5EF4-FFF2-40B4-BE49-F238E27FC236}">
                <a16:creationId xmlns:a16="http://schemas.microsoft.com/office/drawing/2014/main" id="{99DC03EF-FEE8-4E13-B322-0E8D0773BAA3}"/>
              </a:ext>
            </a:extLst>
          </p:cNvPr>
          <p:cNvSpPr>
            <a:spLocks noChangeArrowheads="1"/>
          </p:cNvSpPr>
          <p:nvPr/>
        </p:nvSpPr>
        <p:spPr bwMode="auto">
          <a:xfrm>
            <a:off x="1310730" y="2032184"/>
            <a:ext cx="3217547"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eaLnBrk="0" fontAlgn="base" hangingPunct="0">
              <a:spcBef>
                <a:spcPct val="0"/>
              </a:spcBef>
              <a:spcAft>
                <a:spcPct val="0"/>
              </a:spcAft>
            </a:pPr>
            <a:r>
              <a:rPr lang="en-US" altLang="zh-CN" sz="2400" b="1" dirty="0">
                <a:latin typeface="Times New Roman" panose="02020603050405020304" pitchFamily="18" charset="0"/>
                <a:cs typeface="Times New Roman" panose="02020603050405020304" pitchFamily="18" charset="0"/>
              </a:rPr>
              <a:t>n</a:t>
            </a:r>
            <a:r>
              <a:rPr lang="zh-CN" altLang="en-US" sz="2400" b="1" dirty="0">
                <a:latin typeface="Times New Roman" panose="02020603050405020304" pitchFamily="18" charset="0"/>
                <a:cs typeface="Times New Roman" panose="02020603050405020304" pitchFamily="18" charset="0"/>
              </a:rPr>
              <a:t>巴特沃斯低通滤波器 </a:t>
            </a:r>
          </a:p>
        </p:txBody>
      </p:sp>
      <p:graphicFrame>
        <p:nvGraphicFramePr>
          <p:cNvPr id="27" name="对象 26">
            <a:extLst>
              <a:ext uri="{FF2B5EF4-FFF2-40B4-BE49-F238E27FC236}">
                <a16:creationId xmlns:a16="http://schemas.microsoft.com/office/drawing/2014/main" id="{CA6DABEF-8492-475C-BBAE-DD2CD828CD26}"/>
              </a:ext>
            </a:extLst>
          </p:cNvPr>
          <p:cNvGraphicFramePr>
            <a:graphicFrameLocks noChangeAspect="1"/>
          </p:cNvGraphicFramePr>
          <p:nvPr/>
        </p:nvGraphicFramePr>
        <p:xfrm>
          <a:off x="2368685" y="4494038"/>
          <a:ext cx="7454630" cy="1439938"/>
        </p:xfrm>
        <a:graphic>
          <a:graphicData uri="http://schemas.openxmlformats.org/presentationml/2006/ole">
            <mc:AlternateContent xmlns:mc="http://schemas.openxmlformats.org/markup-compatibility/2006">
              <mc:Choice xmlns:v="urn:schemas-microsoft-com:vml" Requires="v">
                <p:oleObj spid="_x0000_s59409" name="Equation" r:id="rId5" imgW="5016500" imgH="965200" progId="Equation.DSMT4">
                  <p:embed/>
                </p:oleObj>
              </mc:Choice>
              <mc:Fallback>
                <p:oleObj name="Equation" r:id="rId5" imgW="5016500" imgH="965200" progId="Equation.DSMT4">
                  <p:embed/>
                  <p:pic>
                    <p:nvPicPr>
                      <p:cNvPr id="27" name="对象 26">
                        <a:extLst>
                          <a:ext uri="{FF2B5EF4-FFF2-40B4-BE49-F238E27FC236}">
                            <a16:creationId xmlns:a16="http://schemas.microsoft.com/office/drawing/2014/main" id="{CA6DABEF-8492-475C-BBAE-DD2CD828CD26}"/>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368685" y="4494038"/>
                        <a:ext cx="7454630" cy="1439938"/>
                      </a:xfrm>
                      <a:prstGeom prst="rect">
                        <a:avLst/>
                      </a:prstGeom>
                      <a:noFill/>
                    </p:spPr>
                  </p:pic>
                </p:oleObj>
              </mc:Fallback>
            </mc:AlternateContent>
          </a:graphicData>
        </a:graphic>
      </p:graphicFrame>
      <p:sp>
        <p:nvSpPr>
          <p:cNvPr id="10" name="标题 3">
            <a:extLst>
              <a:ext uri="{FF2B5EF4-FFF2-40B4-BE49-F238E27FC236}">
                <a16:creationId xmlns:a16="http://schemas.microsoft.com/office/drawing/2014/main" id="{C9E23FC4-F5EB-4C49-9CC7-FFDE3451A3A4}"/>
              </a:ext>
            </a:extLst>
          </p:cNvPr>
          <p:cNvSpPr>
            <a:spLocks noGrp="1"/>
          </p:cNvSpPr>
          <p:nvPr>
            <p:ph type="title"/>
          </p:nvPr>
        </p:nvSpPr>
        <p:spPr>
          <a:xfrm>
            <a:off x="838200" y="482600"/>
            <a:ext cx="10515600" cy="590550"/>
          </a:xfrm>
        </p:spPr>
        <p:txBody>
          <a:bodyPr/>
          <a:lstStyle/>
          <a:p>
            <a:pPr marL="0" indent="0">
              <a:buNone/>
            </a:pPr>
            <a:r>
              <a:rPr lang="en-US" altLang="zh-CN" dirty="0">
                <a:latin typeface="微软雅黑" panose="020B0503020204020204" pitchFamily="34" charset="-122"/>
                <a:ea typeface="微软雅黑" panose="020B0503020204020204" pitchFamily="34" charset="-122"/>
              </a:rPr>
              <a:t>5.3.1</a:t>
            </a:r>
            <a:r>
              <a:rPr lang="zh-CN" altLang="en-US" dirty="0">
                <a:latin typeface="微软雅黑" panose="020B0503020204020204" pitchFamily="34" charset="-122"/>
                <a:ea typeface="微软雅黑" panose="020B0503020204020204" pitchFamily="34" charset="-122"/>
              </a:rPr>
              <a:t>传递函数的确定</a:t>
            </a:r>
          </a:p>
        </p:txBody>
      </p:sp>
    </p:spTree>
    <p:extLst>
      <p:ext uri="{BB962C8B-B14F-4D97-AF65-F5344CB8AC3E}">
        <p14:creationId xmlns:p14="http://schemas.microsoft.com/office/powerpoint/2010/main" val="2333100134"/>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a:extLst>
              <a:ext uri="{FF2B5EF4-FFF2-40B4-BE49-F238E27FC236}">
                <a16:creationId xmlns:a16="http://schemas.microsoft.com/office/drawing/2014/main" id="{71FB4947-16F8-43C2-944D-0A280D515685}"/>
              </a:ext>
            </a:extLst>
          </p:cNvPr>
          <p:cNvSpPr>
            <a:spLocks noGrp="1"/>
          </p:cNvSpPr>
          <p:nvPr>
            <p:ph type="title"/>
          </p:nvPr>
        </p:nvSpPr>
        <p:spPr>
          <a:xfrm>
            <a:off x="838200" y="482481"/>
            <a:ext cx="10515600" cy="590429"/>
          </a:xfrm>
        </p:spPr>
        <p:txBody>
          <a:bodyPr/>
          <a:lstStyle/>
          <a:p>
            <a:pPr marL="0" indent="0">
              <a:buNone/>
            </a:pPr>
            <a:r>
              <a:rPr lang="en-US" altLang="zh-CN" dirty="0">
                <a:latin typeface="微软雅黑" panose="020B0503020204020204" pitchFamily="34" charset="-122"/>
                <a:ea typeface="微软雅黑" panose="020B0503020204020204" pitchFamily="34" charset="-122"/>
              </a:rPr>
              <a:t>5.3.2</a:t>
            </a:r>
            <a:r>
              <a:rPr lang="zh-CN" altLang="en-US" dirty="0">
                <a:latin typeface="微软雅黑" panose="020B0503020204020204" pitchFamily="34" charset="-122"/>
                <a:ea typeface="微软雅黑" panose="020B0503020204020204" pitchFamily="34" charset="-122"/>
              </a:rPr>
              <a:t>电路结构选择</a:t>
            </a:r>
          </a:p>
        </p:txBody>
      </p:sp>
      <p:sp>
        <p:nvSpPr>
          <p:cNvPr id="2" name="内容占位符 1">
            <a:extLst>
              <a:ext uri="{FF2B5EF4-FFF2-40B4-BE49-F238E27FC236}">
                <a16:creationId xmlns:a16="http://schemas.microsoft.com/office/drawing/2014/main" id="{09F9770D-2F42-408A-AFDE-C4CD9B6C7F43}"/>
              </a:ext>
            </a:extLst>
          </p:cNvPr>
          <p:cNvSpPr>
            <a:spLocks noGrp="1"/>
          </p:cNvSpPr>
          <p:nvPr>
            <p:ph idx="4294967295"/>
          </p:nvPr>
        </p:nvSpPr>
        <p:spPr>
          <a:xfrm>
            <a:off x="838200" y="1165225"/>
            <a:ext cx="10515600" cy="5011739"/>
          </a:xfrm>
        </p:spPr>
        <p:txBody>
          <a:bodyPr>
            <a:normAutofit lnSpcReduction="10000"/>
          </a:bodyPr>
          <a:lstStyle/>
          <a:p>
            <a:r>
              <a:rPr lang="zh-CN" altLang="en-US" dirty="0">
                <a:latin typeface="微软雅黑" panose="020B0503020204020204" pitchFamily="34" charset="-122"/>
                <a:ea typeface="微软雅黑" panose="020B0503020204020204" pitchFamily="34" charset="-122"/>
              </a:rPr>
              <a:t>压控电压源型滤波电路</a:t>
            </a:r>
            <a:endParaRPr lang="en-US" altLang="zh-CN" dirty="0">
              <a:latin typeface="微软雅黑" panose="020B0503020204020204" pitchFamily="34" charset="-122"/>
              <a:ea typeface="微软雅黑" panose="020B0503020204020204" pitchFamily="34" charset="-122"/>
            </a:endParaRPr>
          </a:p>
          <a:p>
            <a:pPr lvl="1"/>
            <a:r>
              <a:rPr lang="zh-CN" altLang="en-US" dirty="0">
                <a:latin typeface="微软雅黑" panose="020B0503020204020204" pitchFamily="34" charset="-122"/>
                <a:ea typeface="微软雅黑" panose="020B0503020204020204" pitchFamily="34" charset="-122"/>
              </a:rPr>
              <a:t>使用元件数目较少，对于有源器件特性理想程度要求较低，结构简单，调整方便，性能比较优良，应用十分普遍。但压控电压源电路利用正反馈补偿</a:t>
            </a:r>
            <a:r>
              <a:rPr lang="en-US" altLang="zh-CN" dirty="0">
                <a:latin typeface="微软雅黑" panose="020B0503020204020204" pitchFamily="34" charset="-122"/>
                <a:ea typeface="微软雅黑" panose="020B0503020204020204" pitchFamily="34" charset="-122"/>
              </a:rPr>
              <a:t>RC</a:t>
            </a:r>
            <a:r>
              <a:rPr lang="zh-CN" altLang="en-US" dirty="0">
                <a:latin typeface="微软雅黑" panose="020B0503020204020204" pitchFamily="34" charset="-122"/>
                <a:ea typeface="微软雅黑" panose="020B0503020204020204" pitchFamily="34" charset="-122"/>
              </a:rPr>
              <a:t>网络总能量损耗，反馈量过强将降低电路稳定性，因为在这类电路中，</a:t>
            </a:r>
            <a:r>
              <a:rPr lang="en-US" altLang="zh-CN" dirty="0">
                <a:latin typeface="微软雅黑" panose="020B0503020204020204" pitchFamily="34" charset="-122"/>
                <a:ea typeface="微软雅黑" panose="020B0503020204020204" pitchFamily="34" charset="-122"/>
              </a:rPr>
              <a:t>Q</a:t>
            </a:r>
            <a:r>
              <a:rPr lang="zh-CN" altLang="en-US" dirty="0">
                <a:latin typeface="微软雅黑" panose="020B0503020204020204" pitchFamily="34" charset="-122"/>
                <a:ea typeface="微软雅黑" panose="020B0503020204020204" pitchFamily="34" charset="-122"/>
              </a:rPr>
              <a:t>值表达式均包含</a:t>
            </a:r>
            <a:r>
              <a:rPr lang="en-US" altLang="zh-CN" dirty="0">
                <a:latin typeface="微软雅黑" panose="020B0503020204020204" pitchFamily="34" charset="-122"/>
                <a:ea typeface="微软雅黑" panose="020B0503020204020204" pitchFamily="34" charset="-122"/>
              </a:rPr>
              <a:t>1-K</a:t>
            </a:r>
            <a:r>
              <a:rPr lang="en-US" altLang="zh-CN" baseline="-25000" dirty="0">
                <a:latin typeface="微软雅黑" panose="020B0503020204020204" pitchFamily="34" charset="-122"/>
                <a:ea typeface="微软雅黑" panose="020B0503020204020204" pitchFamily="34" charset="-122"/>
              </a:rPr>
              <a:t>f</a:t>
            </a:r>
            <a:r>
              <a:rPr lang="zh-CN" altLang="en-US" dirty="0">
                <a:latin typeface="微软雅黑" panose="020B0503020204020204" pitchFamily="34" charset="-122"/>
                <a:ea typeface="微软雅黑" panose="020B0503020204020204" pitchFamily="34" charset="-122"/>
              </a:rPr>
              <a:t>项，表明</a:t>
            </a:r>
            <a:r>
              <a:rPr lang="en-US" altLang="zh-CN" dirty="0" err="1">
                <a:latin typeface="微软雅黑" panose="020B0503020204020204" pitchFamily="34" charset="-122"/>
                <a:ea typeface="微软雅黑" panose="020B0503020204020204" pitchFamily="34" charset="-122"/>
              </a:rPr>
              <a:t>K</a:t>
            </a:r>
            <a:r>
              <a:rPr lang="en-US" altLang="zh-CN" baseline="-25000" dirty="0" err="1">
                <a:latin typeface="微软雅黑" panose="020B0503020204020204" pitchFamily="34" charset="-122"/>
                <a:ea typeface="微软雅黑" panose="020B0503020204020204" pitchFamily="34" charset="-122"/>
              </a:rPr>
              <a:t>f</a:t>
            </a:r>
            <a:r>
              <a:rPr lang="zh-CN" altLang="en-US" dirty="0">
                <a:latin typeface="微软雅黑" panose="020B0503020204020204" pitchFamily="34" charset="-122"/>
                <a:ea typeface="微软雅黑" panose="020B0503020204020204" pitchFamily="34" charset="-122"/>
              </a:rPr>
              <a:t>过大，可能会使</a:t>
            </a:r>
            <a:r>
              <a:rPr lang="en-US" altLang="zh-CN" dirty="0">
                <a:latin typeface="微软雅黑" panose="020B0503020204020204" pitchFamily="34" charset="-122"/>
                <a:ea typeface="微软雅黑" panose="020B0503020204020204" pitchFamily="34" charset="-122"/>
              </a:rPr>
              <a:t>Q</a:t>
            </a:r>
            <a:r>
              <a:rPr lang="zh-CN" altLang="en-US" dirty="0">
                <a:latin typeface="微软雅黑" panose="020B0503020204020204" pitchFamily="34" charset="-122"/>
                <a:ea typeface="微软雅黑" panose="020B0503020204020204" pitchFamily="34" charset="-122"/>
              </a:rPr>
              <a:t>值趋向无穷大或变负，导致电路的自激振荡。此外这种电路灵敏度较高，且均与</a:t>
            </a:r>
            <a:r>
              <a:rPr lang="en-US" altLang="zh-CN" dirty="0">
                <a:latin typeface="微软雅黑" panose="020B0503020204020204" pitchFamily="34" charset="-122"/>
                <a:ea typeface="微软雅黑" panose="020B0503020204020204" pitchFamily="34" charset="-122"/>
              </a:rPr>
              <a:t>Q</a:t>
            </a:r>
            <a:r>
              <a:rPr lang="zh-CN" altLang="en-US" dirty="0">
                <a:latin typeface="微软雅黑" panose="020B0503020204020204" pitchFamily="34" charset="-122"/>
                <a:ea typeface="微软雅黑" panose="020B0503020204020204" pitchFamily="34" charset="-122"/>
              </a:rPr>
              <a:t>值成正比，如果电路</a:t>
            </a:r>
            <a:r>
              <a:rPr lang="en-US" altLang="zh-CN" dirty="0">
                <a:latin typeface="微软雅黑" panose="020B0503020204020204" pitchFamily="34" charset="-122"/>
                <a:ea typeface="微软雅黑" panose="020B0503020204020204" pitchFamily="34" charset="-122"/>
              </a:rPr>
              <a:t>Q</a:t>
            </a:r>
            <a:r>
              <a:rPr lang="zh-CN" altLang="en-US" dirty="0">
                <a:latin typeface="微软雅黑" panose="020B0503020204020204" pitchFamily="34" charset="-122"/>
                <a:ea typeface="微软雅黑" panose="020B0503020204020204" pitchFamily="34" charset="-122"/>
              </a:rPr>
              <a:t>值较高，外条件变化将会使电路性能发生较大变化。特别是电路在临界稳定条件下工作时，很容易导致自激振荡。这种电路结构不适宜实现高性能滤波电路。</a:t>
            </a:r>
          </a:p>
        </p:txBody>
      </p:sp>
    </p:spTree>
    <p:extLst>
      <p:ext uri="{BB962C8B-B14F-4D97-AF65-F5344CB8AC3E}">
        <p14:creationId xmlns:p14="http://schemas.microsoft.com/office/powerpoint/2010/main" val="3448842066"/>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a:extLst>
              <a:ext uri="{FF2B5EF4-FFF2-40B4-BE49-F238E27FC236}">
                <a16:creationId xmlns:a16="http://schemas.microsoft.com/office/drawing/2014/main" id="{09F9770D-2F42-408A-AFDE-C4CD9B6C7F43}"/>
              </a:ext>
            </a:extLst>
          </p:cNvPr>
          <p:cNvSpPr>
            <a:spLocks noGrp="1"/>
          </p:cNvSpPr>
          <p:nvPr>
            <p:ph idx="4294967295"/>
          </p:nvPr>
        </p:nvSpPr>
        <p:spPr>
          <a:xfrm>
            <a:off x="838200" y="1165225"/>
            <a:ext cx="10515600" cy="5011739"/>
          </a:xfrm>
        </p:spPr>
        <p:txBody>
          <a:bodyPr>
            <a:normAutofit/>
          </a:bodyPr>
          <a:lstStyle/>
          <a:p>
            <a:r>
              <a:rPr lang="zh-CN" altLang="en-US" dirty="0">
                <a:latin typeface="微软雅黑" panose="020B0503020204020204" pitchFamily="34" charset="-122"/>
                <a:ea typeface="微软雅黑" panose="020B0503020204020204" pitchFamily="34" charset="-122"/>
              </a:rPr>
              <a:t>无限增益反馈型滤波电路</a:t>
            </a:r>
            <a:endParaRPr lang="en-US" altLang="zh-CN" dirty="0">
              <a:latin typeface="微软雅黑" panose="020B0503020204020204" pitchFamily="34" charset="-122"/>
              <a:ea typeface="微软雅黑" panose="020B0503020204020204" pitchFamily="34" charset="-122"/>
            </a:endParaRPr>
          </a:p>
          <a:p>
            <a:pPr lvl="1"/>
            <a:r>
              <a:rPr lang="zh-CN" altLang="en-US" dirty="0">
                <a:latin typeface="微软雅黑" panose="020B0503020204020204" pitchFamily="34" charset="-122"/>
                <a:ea typeface="微软雅黑" panose="020B0503020204020204" pitchFamily="34" charset="-122"/>
              </a:rPr>
              <a:t>与压控电压源滤波电路使用元件数目相近，由于没有正反馈，故稳定性高，其不足之处是对有源器件特性要求较高，而且调整不如压控电压源滤波电路方便。对于低通与高通滤波电路，二者灵敏度相近，但对于带通滤波电路，其</a:t>
            </a:r>
            <a:r>
              <a:rPr lang="en-US" altLang="zh-CN" dirty="0">
                <a:latin typeface="微软雅黑" panose="020B0503020204020204" pitchFamily="34" charset="-122"/>
                <a:ea typeface="微软雅黑" panose="020B0503020204020204" pitchFamily="34" charset="-122"/>
              </a:rPr>
              <a:t>Q</a:t>
            </a:r>
            <a:r>
              <a:rPr lang="zh-CN" altLang="en-US" dirty="0">
                <a:latin typeface="微软雅黑" panose="020B0503020204020204" pitchFamily="34" charset="-122"/>
                <a:ea typeface="微软雅黑" panose="020B0503020204020204" pitchFamily="34" charset="-122"/>
              </a:rPr>
              <a:t>值相对</a:t>
            </a:r>
            <a:r>
              <a:rPr lang="en-US" altLang="zh-CN" dirty="0">
                <a:latin typeface="微软雅黑" panose="020B0503020204020204" pitchFamily="34" charset="-122"/>
                <a:ea typeface="微软雅黑" panose="020B0503020204020204" pitchFamily="34" charset="-122"/>
              </a:rPr>
              <a:t>R</a:t>
            </a:r>
            <a:r>
              <a:rPr lang="zh-CN" altLang="en-US" dirty="0">
                <a:latin typeface="微软雅黑" panose="020B0503020204020204" pitchFamily="34" charset="-122"/>
                <a:ea typeface="微软雅黑" panose="020B0503020204020204" pitchFamily="34" charset="-122"/>
              </a:rPr>
              <a:t>，</a:t>
            </a:r>
            <a:r>
              <a:rPr lang="en-US" altLang="zh-CN" dirty="0">
                <a:latin typeface="微软雅黑" panose="020B0503020204020204" pitchFamily="34" charset="-122"/>
                <a:ea typeface="微软雅黑" panose="020B0503020204020204" pitchFamily="34" charset="-122"/>
              </a:rPr>
              <a:t>C</a:t>
            </a:r>
            <a:r>
              <a:rPr lang="zh-CN" altLang="en-US" dirty="0">
                <a:latin typeface="微软雅黑" panose="020B0503020204020204" pitchFamily="34" charset="-122"/>
                <a:ea typeface="微软雅黑" panose="020B0503020204020204" pitchFamily="34" charset="-122"/>
              </a:rPr>
              <a:t>变化的灵敏度小于</a:t>
            </a:r>
            <a:r>
              <a:rPr lang="en-US" altLang="zh-CN" dirty="0">
                <a:latin typeface="微软雅黑" panose="020B0503020204020204" pitchFamily="34" charset="-122"/>
                <a:ea typeface="微软雅黑" panose="020B0503020204020204" pitchFamily="34" charset="-122"/>
              </a:rPr>
              <a:t>1</a:t>
            </a:r>
            <a:r>
              <a:rPr lang="zh-CN" altLang="en-US" dirty="0">
                <a:latin typeface="微软雅黑" panose="020B0503020204020204" pitchFamily="34" charset="-122"/>
                <a:ea typeface="微软雅黑" panose="020B0503020204020204" pitchFamily="34" charset="-122"/>
              </a:rPr>
              <a:t>，因而可实现更高的</a:t>
            </a:r>
            <a:r>
              <a:rPr lang="en-US" altLang="zh-CN" dirty="0">
                <a:latin typeface="微软雅黑" panose="020B0503020204020204" pitchFamily="34" charset="-122"/>
                <a:ea typeface="微软雅黑" panose="020B0503020204020204" pitchFamily="34" charset="-122"/>
              </a:rPr>
              <a:t>Q</a:t>
            </a:r>
            <a:r>
              <a:rPr lang="zh-CN" altLang="en-US" dirty="0">
                <a:latin typeface="微软雅黑" panose="020B0503020204020204" pitchFamily="34" charset="-122"/>
                <a:ea typeface="微软雅黑" panose="020B0503020204020204" pitchFamily="34" charset="-122"/>
              </a:rPr>
              <a:t>值。但考虑到实际运放开环增益并非无限大，特别是当信号频率较高时，受单位增益带宽的限制，其开环增益会明显降低。因此这种滤波电路也不允许</a:t>
            </a:r>
            <a:r>
              <a:rPr lang="en-US" altLang="zh-CN" dirty="0">
                <a:latin typeface="微软雅黑" panose="020B0503020204020204" pitchFamily="34" charset="-122"/>
                <a:ea typeface="微软雅黑" panose="020B0503020204020204" pitchFamily="34" charset="-122"/>
              </a:rPr>
              <a:t>Q</a:t>
            </a:r>
            <a:r>
              <a:rPr lang="zh-CN" altLang="en-US" dirty="0">
                <a:latin typeface="微软雅黑" panose="020B0503020204020204" pitchFamily="34" charset="-122"/>
                <a:ea typeface="微软雅黑" panose="020B0503020204020204" pitchFamily="34" charset="-122"/>
              </a:rPr>
              <a:t>值过高，一般不应超过</a:t>
            </a:r>
            <a:r>
              <a:rPr lang="en-US" altLang="zh-CN" dirty="0">
                <a:latin typeface="微软雅黑" panose="020B0503020204020204" pitchFamily="34" charset="-122"/>
                <a:ea typeface="微软雅黑" panose="020B0503020204020204" pitchFamily="34" charset="-122"/>
              </a:rPr>
              <a:t>10</a:t>
            </a:r>
            <a:r>
              <a:rPr lang="zh-CN" altLang="en-US" dirty="0">
                <a:latin typeface="微软雅黑" panose="020B0503020204020204" pitchFamily="34" charset="-122"/>
                <a:ea typeface="微软雅黑" panose="020B0503020204020204" pitchFamily="34" charset="-122"/>
              </a:rPr>
              <a:t>。</a:t>
            </a:r>
          </a:p>
          <a:p>
            <a:endParaRPr lang="zh-CN" altLang="en-US" dirty="0">
              <a:latin typeface="微软雅黑" panose="020B0503020204020204" pitchFamily="34" charset="-122"/>
              <a:ea typeface="微软雅黑" panose="020B0503020204020204" pitchFamily="34" charset="-122"/>
            </a:endParaRPr>
          </a:p>
        </p:txBody>
      </p:sp>
      <p:sp>
        <p:nvSpPr>
          <p:cNvPr id="6" name="标题 2">
            <a:extLst>
              <a:ext uri="{FF2B5EF4-FFF2-40B4-BE49-F238E27FC236}">
                <a16:creationId xmlns:a16="http://schemas.microsoft.com/office/drawing/2014/main" id="{09D08076-D162-4D5C-96C6-58BFE5FE0BF6}"/>
              </a:ext>
            </a:extLst>
          </p:cNvPr>
          <p:cNvSpPr>
            <a:spLocks noGrp="1"/>
          </p:cNvSpPr>
          <p:nvPr>
            <p:ph type="title"/>
          </p:nvPr>
        </p:nvSpPr>
        <p:spPr>
          <a:xfrm>
            <a:off x="838200" y="482600"/>
            <a:ext cx="10515600" cy="590550"/>
          </a:xfrm>
        </p:spPr>
        <p:txBody>
          <a:bodyPr/>
          <a:lstStyle/>
          <a:p>
            <a:pPr marL="0" indent="0">
              <a:buNone/>
            </a:pPr>
            <a:r>
              <a:rPr lang="en-US" altLang="zh-CN" dirty="0">
                <a:latin typeface="微软雅黑" panose="020B0503020204020204" pitchFamily="34" charset="-122"/>
                <a:ea typeface="微软雅黑" panose="020B0503020204020204" pitchFamily="34" charset="-122"/>
              </a:rPr>
              <a:t>5.3.2</a:t>
            </a:r>
            <a:r>
              <a:rPr lang="zh-CN" altLang="en-US" dirty="0">
                <a:latin typeface="微软雅黑" panose="020B0503020204020204" pitchFamily="34" charset="-122"/>
                <a:ea typeface="微软雅黑" panose="020B0503020204020204" pitchFamily="34" charset="-122"/>
              </a:rPr>
              <a:t>电路结构选择</a:t>
            </a:r>
          </a:p>
        </p:txBody>
      </p:sp>
    </p:spTree>
    <p:extLst>
      <p:ext uri="{BB962C8B-B14F-4D97-AF65-F5344CB8AC3E}">
        <p14:creationId xmlns:p14="http://schemas.microsoft.com/office/powerpoint/2010/main" val="884081997"/>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a:extLst>
              <a:ext uri="{FF2B5EF4-FFF2-40B4-BE49-F238E27FC236}">
                <a16:creationId xmlns:a16="http://schemas.microsoft.com/office/drawing/2014/main" id="{F834E937-42A4-4A80-B171-11DDA1FDFBDD}"/>
              </a:ext>
            </a:extLst>
          </p:cNvPr>
          <p:cNvSpPr>
            <a:spLocks noGrp="1"/>
          </p:cNvSpPr>
          <p:nvPr>
            <p:ph type="title"/>
          </p:nvPr>
        </p:nvSpPr>
        <p:spPr>
          <a:xfrm>
            <a:off x="838200" y="482481"/>
            <a:ext cx="10515600" cy="590429"/>
          </a:xfrm>
        </p:spPr>
        <p:txBody>
          <a:bodyPr/>
          <a:lstStyle/>
          <a:p>
            <a:r>
              <a:rPr lang="en-US" altLang="zh-CN" dirty="0">
                <a:latin typeface="微软雅黑" panose="020B0503020204020204" pitchFamily="34" charset="-122"/>
                <a:ea typeface="微软雅黑" panose="020B0503020204020204" pitchFamily="34" charset="-122"/>
              </a:rPr>
              <a:t>5.3.3</a:t>
            </a:r>
            <a:r>
              <a:rPr lang="zh-CN" altLang="en-US" dirty="0">
                <a:latin typeface="微软雅黑" panose="020B0503020204020204" pitchFamily="34" charset="-122"/>
                <a:ea typeface="微软雅黑" panose="020B0503020204020204" pitchFamily="34" charset="-122"/>
              </a:rPr>
              <a:t>有源器件选择</a:t>
            </a:r>
          </a:p>
        </p:txBody>
      </p:sp>
      <p:sp>
        <p:nvSpPr>
          <p:cNvPr id="2" name="内容占位符 1">
            <a:extLst>
              <a:ext uri="{FF2B5EF4-FFF2-40B4-BE49-F238E27FC236}">
                <a16:creationId xmlns:a16="http://schemas.microsoft.com/office/drawing/2014/main" id="{39CE84C1-ECC1-4682-A58D-B78914F22F9E}"/>
              </a:ext>
            </a:extLst>
          </p:cNvPr>
          <p:cNvSpPr>
            <a:spLocks noGrp="1"/>
          </p:cNvSpPr>
          <p:nvPr>
            <p:ph idx="4294967295"/>
          </p:nvPr>
        </p:nvSpPr>
        <p:spPr>
          <a:xfrm>
            <a:off x="838200" y="1165225"/>
            <a:ext cx="10515600" cy="5011739"/>
          </a:xfrm>
        </p:spPr>
        <p:txBody>
          <a:bodyPr/>
          <a:lstStyle/>
          <a:p>
            <a:r>
              <a:rPr lang="zh-CN" altLang="en-US" dirty="0">
                <a:latin typeface="微软雅黑" panose="020B0503020204020204" pitchFamily="34" charset="-122"/>
                <a:ea typeface="微软雅黑" panose="020B0503020204020204" pitchFamily="34" charset="-122"/>
              </a:rPr>
              <a:t>实际设计时应考虑以下两个方面：</a:t>
            </a:r>
            <a:endParaRPr lang="en-US" altLang="zh-CN" dirty="0">
              <a:latin typeface="微软雅黑" panose="020B0503020204020204" pitchFamily="34" charset="-122"/>
              <a:ea typeface="微软雅黑" panose="020B0503020204020204" pitchFamily="34" charset="-122"/>
            </a:endParaRPr>
          </a:p>
          <a:p>
            <a:pPr lvl="1"/>
            <a:r>
              <a:rPr lang="zh-CN" altLang="en-US" dirty="0">
                <a:latin typeface="微软雅黑" panose="020B0503020204020204" pitchFamily="34" charset="-122"/>
                <a:ea typeface="微软雅黑" panose="020B0503020204020204" pitchFamily="34" charset="-122"/>
              </a:rPr>
              <a:t>器件特性不够理想，如单位增益带宽太窄，开环增益过低或不稳定，这些将会改变其传递函数性质，一般情况下会限制有用信号频率上限。对于高通与带通滤波电路，各种低频的误差，如输入失调电压或电流都可以被忽略不计，但是必须十分重视有源器件的频率特性。</a:t>
            </a:r>
            <a:endParaRPr lang="en-US" altLang="zh-CN" dirty="0">
              <a:latin typeface="微软雅黑" panose="020B0503020204020204" pitchFamily="34" charset="-122"/>
              <a:ea typeface="微软雅黑" panose="020B0503020204020204" pitchFamily="34" charset="-122"/>
            </a:endParaRPr>
          </a:p>
          <a:p>
            <a:pPr lvl="1"/>
            <a:r>
              <a:rPr lang="zh-CN" altLang="en-US" dirty="0">
                <a:latin typeface="微软雅黑" panose="020B0503020204020204" pitchFamily="34" charset="-122"/>
                <a:ea typeface="微软雅黑" panose="020B0503020204020204" pitchFamily="34" charset="-122"/>
              </a:rPr>
              <a:t>有源器件不可避免会引入噪声，降低信噪比，从而限制有用信号幅值下限。对于需要保留低频信号的低通与带阻滤波电路，首先要考虑各种失调导致的噪声；其次也要根据具体情况顾及有源器件的频率特性。</a:t>
            </a:r>
            <a:endParaRPr lang="en-US" altLang="zh-CN" dirty="0">
              <a:latin typeface="微软雅黑" panose="020B0503020204020204" pitchFamily="34" charset="-122"/>
              <a:ea typeface="微软雅黑" panose="020B0503020204020204" pitchFamily="34" charset="-122"/>
            </a:endParaRPr>
          </a:p>
          <a:p>
            <a:endParaRPr lang="zh-CN" altLang="en-US"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72664028"/>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3">
            <a:extLst>
              <a:ext uri="{FF2B5EF4-FFF2-40B4-BE49-F238E27FC236}">
                <a16:creationId xmlns:a16="http://schemas.microsoft.com/office/drawing/2014/main" id="{4C204A24-033C-4A44-9CC7-5B9E8B237CE0}"/>
              </a:ext>
            </a:extLst>
          </p:cNvPr>
          <p:cNvSpPr>
            <a:spLocks noGrp="1" noChangeArrowheads="1"/>
          </p:cNvSpPr>
          <p:nvPr>
            <p:ph type="title"/>
          </p:nvPr>
        </p:nvSpPr>
        <p:spPr>
          <a:xfrm>
            <a:off x="838200" y="482481"/>
            <a:ext cx="10515600" cy="590429"/>
          </a:xfrm>
          <a:noFill/>
        </p:spPr>
        <p:txBody>
          <a:bodyPr/>
          <a:lstStyle/>
          <a:p>
            <a:pPr eaLnBrk="1" hangingPunct="1"/>
            <a:r>
              <a:rPr kumimoji="1" lang="en-US" altLang="zh-CN" dirty="0">
                <a:latin typeface="微软雅黑" panose="020B0503020204020204" pitchFamily="34" charset="-122"/>
                <a:ea typeface="微软雅黑" panose="020B0503020204020204" pitchFamily="34" charset="-122"/>
              </a:rPr>
              <a:t>5.3.4</a:t>
            </a:r>
            <a:r>
              <a:rPr kumimoji="1" lang="zh-CN" altLang="en-US" dirty="0">
                <a:latin typeface="微软雅黑" panose="020B0503020204020204" pitchFamily="34" charset="-122"/>
                <a:ea typeface="微软雅黑" panose="020B0503020204020204" pitchFamily="34" charset="-122"/>
              </a:rPr>
              <a:t>无源器件参数计算</a:t>
            </a:r>
          </a:p>
        </p:txBody>
      </p:sp>
      <p:sp>
        <p:nvSpPr>
          <p:cNvPr id="2" name="内容占位符 1">
            <a:extLst>
              <a:ext uri="{FF2B5EF4-FFF2-40B4-BE49-F238E27FC236}">
                <a16:creationId xmlns:a16="http://schemas.microsoft.com/office/drawing/2014/main" id="{A7EC189C-7A55-4135-B30A-95A1C4B58323}"/>
              </a:ext>
            </a:extLst>
          </p:cNvPr>
          <p:cNvSpPr>
            <a:spLocks noGrp="1"/>
          </p:cNvSpPr>
          <p:nvPr>
            <p:ph idx="4294967295"/>
          </p:nvPr>
        </p:nvSpPr>
        <p:spPr>
          <a:xfrm>
            <a:off x="838200" y="1165225"/>
            <a:ext cx="10515600" cy="5011739"/>
          </a:xfrm>
        </p:spPr>
        <p:txBody>
          <a:bodyPr/>
          <a:lstStyle/>
          <a:p>
            <a:r>
              <a:rPr lang="zh-CN" altLang="en-US" dirty="0">
                <a:latin typeface="微软雅黑" panose="020B0503020204020204" pitchFamily="34" charset="-122"/>
                <a:ea typeface="微软雅黑" panose="020B0503020204020204" pitchFamily="34" charset="-122"/>
              </a:rPr>
              <a:t>当所选有源器件特性足够理想时，滤波电路特性主要由</a:t>
            </a:r>
            <a:r>
              <a:rPr lang="en-US" altLang="zh-CN" dirty="0">
                <a:latin typeface="微软雅黑" panose="020B0503020204020204" pitchFamily="34" charset="-122"/>
                <a:ea typeface="微软雅黑" panose="020B0503020204020204" pitchFamily="34" charset="-122"/>
              </a:rPr>
              <a:t>R</a:t>
            </a:r>
            <a:r>
              <a:rPr lang="zh-CN" altLang="en-US" dirty="0">
                <a:latin typeface="微软雅黑" panose="020B0503020204020204" pitchFamily="34" charset="-122"/>
                <a:ea typeface="微软雅黑" panose="020B0503020204020204" pitchFamily="34" charset="-122"/>
              </a:rPr>
              <a:t>、</a:t>
            </a:r>
            <a:r>
              <a:rPr lang="en-US" altLang="zh-CN" dirty="0">
                <a:latin typeface="微软雅黑" panose="020B0503020204020204" pitchFamily="34" charset="-122"/>
                <a:ea typeface="微软雅黑" panose="020B0503020204020204" pitchFamily="34" charset="-122"/>
              </a:rPr>
              <a:t>C</a:t>
            </a:r>
            <a:r>
              <a:rPr lang="zh-CN" altLang="en-US" dirty="0">
                <a:latin typeface="微软雅黑" panose="020B0503020204020204" pitchFamily="34" charset="-122"/>
                <a:ea typeface="微软雅黑" panose="020B0503020204020204" pitchFamily="34" charset="-122"/>
              </a:rPr>
              <a:t>元件值决定。</a:t>
            </a:r>
            <a:endParaRPr lang="en-US" altLang="zh-CN" dirty="0">
              <a:latin typeface="微软雅黑" panose="020B0503020204020204" pitchFamily="34" charset="-122"/>
              <a:ea typeface="微软雅黑" panose="020B0503020204020204" pitchFamily="34" charset="-122"/>
            </a:endParaRPr>
          </a:p>
          <a:p>
            <a:pPr lvl="1"/>
            <a:r>
              <a:rPr lang="zh-CN" altLang="en-US" dirty="0">
                <a:latin typeface="微软雅黑" panose="020B0503020204020204" pitchFamily="34" charset="-122"/>
                <a:ea typeface="微软雅黑" panose="020B0503020204020204" pitchFamily="34" charset="-122"/>
              </a:rPr>
              <a:t>由于电容的系列值较少，即商品电容器的容量值的数量较少，可选择范围受到限制，因而设计滤波器时尽可能先选定电容值。选定电容时，可在给定的</a:t>
            </a:r>
            <a:r>
              <a:rPr lang="en-US" altLang="zh-CN" dirty="0">
                <a:latin typeface="微软雅黑" panose="020B0503020204020204" pitchFamily="34" charset="-122"/>
                <a:ea typeface="微软雅黑" panose="020B0503020204020204" pitchFamily="34" charset="-122"/>
              </a:rPr>
              <a:t>fc</a:t>
            </a:r>
            <a:r>
              <a:rPr lang="zh-CN" altLang="en-US" dirty="0">
                <a:latin typeface="微软雅黑" panose="020B0503020204020204" pitchFamily="34" charset="-122"/>
                <a:ea typeface="微软雅黑" panose="020B0503020204020204" pitchFamily="34" charset="-122"/>
              </a:rPr>
              <a:t>下，参考下选择</a:t>
            </a:r>
          </a:p>
        </p:txBody>
      </p:sp>
      <p:sp>
        <p:nvSpPr>
          <p:cNvPr id="11" name="Rectangle 149">
            <a:extLst>
              <a:ext uri="{FF2B5EF4-FFF2-40B4-BE49-F238E27FC236}">
                <a16:creationId xmlns:a16="http://schemas.microsoft.com/office/drawing/2014/main" id="{2E18B128-8DCA-4956-BB9B-670AC35884E1}"/>
              </a:ext>
            </a:extLst>
          </p:cNvPr>
          <p:cNvSpPr>
            <a:spLocks noChangeArrowheads="1"/>
          </p:cNvSpPr>
          <p:nvPr/>
        </p:nvSpPr>
        <p:spPr bwMode="auto">
          <a:xfrm>
            <a:off x="3711484" y="4281964"/>
            <a:ext cx="422910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lgn="ctr">
                <a:solidFill>
                  <a:srgbClr val="000000"/>
                </a:solidFill>
                <a:miter lim="800000"/>
                <a:headEnd/>
                <a:tailEnd/>
              </a14:hiddenLine>
            </a:ext>
          </a:extLst>
        </p:spPr>
        <p:txBody>
          <a:bodyPr wrap="none"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b="1" dirty="0">
                <a:latin typeface="Times New Roman" panose="02020603050405020304" pitchFamily="18" charset="0"/>
              </a:rPr>
              <a:t>表</a:t>
            </a:r>
            <a:r>
              <a:rPr lang="en-US" altLang="zh-CN" b="1" dirty="0">
                <a:latin typeface="Times New Roman" panose="02020603050405020304" pitchFamily="18" charset="0"/>
              </a:rPr>
              <a:t>4-5 </a:t>
            </a:r>
            <a:r>
              <a:rPr lang="zh-CN" altLang="en-US" b="1" dirty="0">
                <a:latin typeface="Times New Roman" panose="02020603050405020304" pitchFamily="18" charset="0"/>
              </a:rPr>
              <a:t>二阶有源滤波器设计电容选择用表</a:t>
            </a:r>
          </a:p>
        </p:txBody>
      </p:sp>
      <p:graphicFrame>
        <p:nvGraphicFramePr>
          <p:cNvPr id="13" name="Group 8">
            <a:extLst>
              <a:ext uri="{FF2B5EF4-FFF2-40B4-BE49-F238E27FC236}">
                <a16:creationId xmlns:a16="http://schemas.microsoft.com/office/drawing/2014/main" id="{0AD04736-1931-4288-9B62-DDCAEF7CA19B}"/>
              </a:ext>
            </a:extLst>
          </p:cNvPr>
          <p:cNvGraphicFramePr>
            <a:graphicFrameLocks noGrp="1"/>
          </p:cNvGraphicFramePr>
          <p:nvPr/>
        </p:nvGraphicFramePr>
        <p:xfrm>
          <a:off x="1595346" y="4713764"/>
          <a:ext cx="9879013" cy="1125372"/>
        </p:xfrm>
        <a:graphic>
          <a:graphicData uri="http://schemas.openxmlformats.org/drawingml/2006/table">
            <a:tbl>
              <a:tblPr/>
              <a:tblGrid>
                <a:gridCol w="1035050">
                  <a:extLst>
                    <a:ext uri="{9D8B030D-6E8A-4147-A177-3AD203B41FA5}">
                      <a16:colId xmlns:a16="http://schemas.microsoft.com/office/drawing/2014/main" val="20000"/>
                    </a:ext>
                  </a:extLst>
                </a:gridCol>
                <a:gridCol w="1012825">
                  <a:extLst>
                    <a:ext uri="{9D8B030D-6E8A-4147-A177-3AD203B41FA5}">
                      <a16:colId xmlns:a16="http://schemas.microsoft.com/office/drawing/2014/main" val="20001"/>
                    </a:ext>
                  </a:extLst>
                </a:gridCol>
                <a:gridCol w="1296988">
                  <a:extLst>
                    <a:ext uri="{9D8B030D-6E8A-4147-A177-3AD203B41FA5}">
                      <a16:colId xmlns:a16="http://schemas.microsoft.com/office/drawing/2014/main" val="20002"/>
                    </a:ext>
                  </a:extLst>
                </a:gridCol>
                <a:gridCol w="1427162">
                  <a:extLst>
                    <a:ext uri="{9D8B030D-6E8A-4147-A177-3AD203B41FA5}">
                      <a16:colId xmlns:a16="http://schemas.microsoft.com/office/drawing/2014/main" val="20003"/>
                    </a:ext>
                  </a:extLst>
                </a:gridCol>
                <a:gridCol w="2378075">
                  <a:extLst>
                    <a:ext uri="{9D8B030D-6E8A-4147-A177-3AD203B41FA5}">
                      <a16:colId xmlns:a16="http://schemas.microsoft.com/office/drawing/2014/main" val="20004"/>
                    </a:ext>
                  </a:extLst>
                </a:gridCol>
                <a:gridCol w="2728913">
                  <a:extLst>
                    <a:ext uri="{9D8B030D-6E8A-4147-A177-3AD203B41FA5}">
                      <a16:colId xmlns:a16="http://schemas.microsoft.com/office/drawing/2014/main" val="20005"/>
                    </a:ext>
                  </a:extLst>
                </a:gridCol>
              </a:tblGrid>
              <a:tr h="555625">
                <a:tc>
                  <a:txBody>
                    <a:bodyPr/>
                    <a:lstStyle/>
                    <a:p>
                      <a:pPr marL="0" marR="0" lvl="0" indent="0" algn="l" defTabSz="914400" rtl="0" eaLnBrk="1" fontAlgn="base" latinLnBrk="0" hangingPunct="1">
                        <a:lnSpc>
                          <a:spcPct val="120000"/>
                        </a:lnSpc>
                        <a:spcBef>
                          <a:spcPct val="30000"/>
                        </a:spcBef>
                        <a:spcAft>
                          <a:spcPct val="0"/>
                        </a:spcAft>
                        <a:buClrTx/>
                        <a:buSzTx/>
                        <a:buFont typeface="Wingdings" pitchFamily="2" charset="2"/>
                        <a:buNone/>
                        <a:tabLst/>
                      </a:pPr>
                      <a:r>
                        <a:rPr kumimoji="0" lang="en-US" altLang="zh-CN" sz="2000" b="1" i="1" u="none" strike="noStrike" cap="none" normalizeH="0" baseline="0">
                          <a:ln>
                            <a:noFill/>
                          </a:ln>
                          <a:solidFill>
                            <a:schemeClr val="tx1"/>
                          </a:solidFill>
                          <a:effectLst/>
                          <a:latin typeface="Times New Roman" pitchFamily="18" charset="0"/>
                          <a:ea typeface="黑体" pitchFamily="2" charset="-122"/>
                        </a:rPr>
                        <a:t>f</a:t>
                      </a:r>
                      <a:r>
                        <a:rPr kumimoji="0" lang="en-US" altLang="zh-CN" sz="2000" b="1" i="1" u="none" strike="noStrike" cap="none" normalizeH="0" baseline="-25000">
                          <a:ln>
                            <a:noFill/>
                          </a:ln>
                          <a:solidFill>
                            <a:schemeClr val="tx1"/>
                          </a:solidFill>
                          <a:effectLst/>
                          <a:latin typeface="Times New Roman" pitchFamily="18" charset="0"/>
                          <a:ea typeface="黑体" pitchFamily="2" charset="-122"/>
                        </a:rPr>
                        <a:t>c </a:t>
                      </a:r>
                      <a:r>
                        <a:rPr kumimoji="0" lang="en-US" altLang="zh-CN" sz="2000" b="1" i="0" u="none" strike="noStrike" cap="none" normalizeH="0" baseline="0">
                          <a:ln>
                            <a:noFill/>
                          </a:ln>
                          <a:solidFill>
                            <a:schemeClr val="tx1"/>
                          </a:solidFill>
                          <a:effectLst/>
                          <a:latin typeface="Times New Roman" pitchFamily="18" charset="0"/>
                          <a:ea typeface="黑体" pitchFamily="2" charset="-122"/>
                        </a:rPr>
                        <a:t>/ Hz</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20000"/>
                        </a:lnSpc>
                        <a:spcBef>
                          <a:spcPct val="0"/>
                        </a:spcBef>
                        <a:spcAft>
                          <a:spcPct val="0"/>
                        </a:spcAft>
                        <a:buClrTx/>
                        <a:buSzTx/>
                        <a:buFontTx/>
                        <a:buNone/>
                        <a:tabLst/>
                      </a:pPr>
                      <a:r>
                        <a:rPr kumimoji="0" lang="en-US" altLang="zh-CN" sz="2000" b="1" i="0" u="none" strike="noStrike" cap="none" normalizeH="0" baseline="0">
                          <a:ln>
                            <a:noFill/>
                          </a:ln>
                          <a:solidFill>
                            <a:schemeClr val="tx1"/>
                          </a:solidFill>
                          <a:effectLst/>
                          <a:latin typeface="Times New Roman" pitchFamily="18" charset="0"/>
                          <a:ea typeface="黑体" pitchFamily="2" charset="-122"/>
                        </a:rPr>
                        <a:t>&lt;100</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20000"/>
                        </a:lnSpc>
                        <a:spcBef>
                          <a:spcPct val="0"/>
                        </a:spcBef>
                        <a:spcAft>
                          <a:spcPct val="0"/>
                        </a:spcAft>
                        <a:buClrTx/>
                        <a:buSzTx/>
                        <a:buFontTx/>
                        <a:buNone/>
                        <a:tabLst/>
                      </a:pPr>
                      <a:r>
                        <a:rPr kumimoji="0" lang="en-US" altLang="zh-CN" sz="2000" b="1" i="0" u="none" strike="noStrike" cap="none" normalizeH="0" baseline="0">
                          <a:ln>
                            <a:noFill/>
                          </a:ln>
                          <a:solidFill>
                            <a:schemeClr val="tx1"/>
                          </a:solidFill>
                          <a:effectLst/>
                          <a:latin typeface="Times New Roman" pitchFamily="18" charset="0"/>
                          <a:ea typeface="黑体" pitchFamily="2" charset="-122"/>
                        </a:rPr>
                        <a:t>100~1000</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20000"/>
                        </a:lnSpc>
                        <a:spcBef>
                          <a:spcPct val="0"/>
                        </a:spcBef>
                        <a:spcAft>
                          <a:spcPct val="0"/>
                        </a:spcAft>
                        <a:buClrTx/>
                        <a:buSzTx/>
                        <a:buFontTx/>
                        <a:buNone/>
                        <a:tabLst/>
                      </a:pPr>
                      <a:r>
                        <a:rPr kumimoji="0" lang="en-US" altLang="zh-CN" sz="2000" b="1" i="0" u="none" strike="noStrike" cap="none" normalizeH="0" baseline="0">
                          <a:ln>
                            <a:noFill/>
                          </a:ln>
                          <a:solidFill>
                            <a:schemeClr val="tx1"/>
                          </a:solidFill>
                          <a:effectLst/>
                          <a:latin typeface="Times New Roman" pitchFamily="18" charset="0"/>
                          <a:ea typeface="黑体" pitchFamily="2" charset="-122"/>
                        </a:rPr>
                        <a:t>1k ~10k</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20000"/>
                        </a:lnSpc>
                        <a:spcBef>
                          <a:spcPct val="0"/>
                        </a:spcBef>
                        <a:spcAft>
                          <a:spcPct val="0"/>
                        </a:spcAft>
                        <a:buClrTx/>
                        <a:buSzTx/>
                        <a:buFontTx/>
                        <a:buNone/>
                        <a:tabLst/>
                      </a:pPr>
                      <a:r>
                        <a:rPr kumimoji="0" lang="en-US" altLang="zh-CN" sz="2000" b="1" i="0" u="none" strike="noStrike" cap="none" normalizeH="0" baseline="0">
                          <a:ln>
                            <a:noFill/>
                          </a:ln>
                          <a:solidFill>
                            <a:schemeClr val="tx1"/>
                          </a:solidFill>
                          <a:effectLst/>
                          <a:latin typeface="Times New Roman" pitchFamily="18" charset="0"/>
                          <a:ea typeface="黑体" pitchFamily="2" charset="-122"/>
                        </a:rPr>
                        <a:t>10k ~100k</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20000"/>
                        </a:lnSpc>
                        <a:spcBef>
                          <a:spcPct val="0"/>
                        </a:spcBef>
                        <a:spcAft>
                          <a:spcPct val="0"/>
                        </a:spcAft>
                        <a:buClrTx/>
                        <a:buSzTx/>
                        <a:buFontTx/>
                        <a:buNone/>
                        <a:tabLst/>
                      </a:pPr>
                      <a:r>
                        <a:rPr kumimoji="0" lang="en-US" altLang="zh-CN" sz="2000" b="1" i="0" u="none" strike="noStrike" cap="none" normalizeH="0" baseline="0">
                          <a:ln>
                            <a:noFill/>
                          </a:ln>
                          <a:solidFill>
                            <a:schemeClr val="tx1"/>
                          </a:solidFill>
                          <a:effectLst/>
                          <a:latin typeface="Times New Roman" pitchFamily="18" charset="0"/>
                          <a:ea typeface="黑体" pitchFamily="2" charset="-122"/>
                        </a:rPr>
                        <a:t>&gt;100k</a:t>
                      </a:r>
                    </a:p>
                  </a:txBody>
                  <a:tcPr horzOverflow="overflow">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569747">
                <a:tc>
                  <a:txBody>
                    <a:bodyPr/>
                    <a:lstStyle/>
                    <a:p>
                      <a:pPr marL="0" marR="0" lvl="0" indent="0" algn="ctr" defTabSz="914400" rtl="0" eaLnBrk="1" fontAlgn="base" latinLnBrk="0" hangingPunct="1">
                        <a:lnSpc>
                          <a:spcPct val="120000"/>
                        </a:lnSpc>
                        <a:spcBef>
                          <a:spcPct val="0"/>
                        </a:spcBef>
                        <a:spcAft>
                          <a:spcPct val="0"/>
                        </a:spcAft>
                        <a:buClrTx/>
                        <a:buSzTx/>
                        <a:buFontTx/>
                        <a:buNone/>
                        <a:tabLst>
                          <a:tab pos="-158750" algn="l"/>
                        </a:tabLst>
                      </a:pPr>
                      <a:r>
                        <a:rPr kumimoji="0" lang="en-US" altLang="zh-CN" sz="2000" b="1" i="1" u="none" strike="noStrike" cap="none" normalizeH="0" baseline="0">
                          <a:ln>
                            <a:noFill/>
                          </a:ln>
                          <a:solidFill>
                            <a:schemeClr val="tx1"/>
                          </a:solidFill>
                          <a:effectLst/>
                          <a:latin typeface="Times New Roman" pitchFamily="18" charset="0"/>
                          <a:ea typeface="黑体" pitchFamily="2" charset="-122"/>
                        </a:rPr>
                        <a:t>C</a:t>
                      </a:r>
                      <a:r>
                        <a:rPr kumimoji="0" lang="en-US" altLang="zh-CN" sz="2000" b="1" i="0" u="none" strike="noStrike" cap="none" normalizeH="0" baseline="-30000">
                          <a:ln>
                            <a:noFill/>
                          </a:ln>
                          <a:solidFill>
                            <a:schemeClr val="tx1"/>
                          </a:solidFill>
                          <a:effectLst/>
                          <a:latin typeface="Times New Roman" pitchFamily="18" charset="0"/>
                          <a:ea typeface="黑体" pitchFamily="2" charset="-122"/>
                        </a:rPr>
                        <a:t>1</a:t>
                      </a:r>
                      <a:r>
                        <a:rPr kumimoji="0" lang="en-US" altLang="zh-CN" sz="2000" b="1" i="0" u="none" strike="noStrike" cap="none" normalizeH="0" baseline="0">
                          <a:ln>
                            <a:noFill/>
                          </a:ln>
                          <a:solidFill>
                            <a:schemeClr val="tx1"/>
                          </a:solidFill>
                          <a:effectLst/>
                          <a:latin typeface="Times New Roman" pitchFamily="18" charset="0"/>
                          <a:ea typeface="黑体" pitchFamily="2" charset="-122"/>
                        </a:rPr>
                        <a:t>/μF</a:t>
                      </a:r>
                    </a:p>
                  </a:txBody>
                  <a:tcPr horzOverflow="overflow">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20000"/>
                        </a:lnSpc>
                        <a:spcBef>
                          <a:spcPct val="0"/>
                        </a:spcBef>
                        <a:spcAft>
                          <a:spcPct val="0"/>
                        </a:spcAft>
                        <a:buClrTx/>
                        <a:buSzTx/>
                        <a:buFontTx/>
                        <a:buNone/>
                        <a:tabLst>
                          <a:tab pos="561975" algn="ctr"/>
                        </a:tabLst>
                      </a:pPr>
                      <a:r>
                        <a:rPr kumimoji="0" lang="en-US" altLang="zh-CN" sz="2000" b="1" i="0" u="none" strike="noStrike" cap="none" normalizeH="0" baseline="0" dirty="0">
                          <a:ln>
                            <a:noFill/>
                          </a:ln>
                          <a:solidFill>
                            <a:schemeClr val="tx1"/>
                          </a:solidFill>
                          <a:effectLst/>
                          <a:latin typeface="Times New Roman" pitchFamily="18" charset="0"/>
                          <a:ea typeface="黑体" pitchFamily="2" charset="-122"/>
                        </a:rPr>
                        <a:t>10~0.1 </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20000"/>
                        </a:lnSpc>
                        <a:spcBef>
                          <a:spcPct val="0"/>
                        </a:spcBef>
                        <a:spcAft>
                          <a:spcPct val="0"/>
                        </a:spcAft>
                        <a:buClrTx/>
                        <a:buSzTx/>
                        <a:buFontTx/>
                        <a:buNone/>
                        <a:tabLst/>
                      </a:pPr>
                      <a:r>
                        <a:rPr kumimoji="0" lang="en-US" altLang="zh-CN" sz="2000" b="1" i="0" u="none" strike="noStrike" cap="none" normalizeH="0" baseline="0">
                          <a:ln>
                            <a:noFill/>
                          </a:ln>
                          <a:solidFill>
                            <a:srgbClr val="FF0000"/>
                          </a:solidFill>
                          <a:effectLst/>
                          <a:latin typeface="Times New Roman" pitchFamily="18" charset="0"/>
                          <a:ea typeface="黑体" pitchFamily="2" charset="-122"/>
                        </a:rPr>
                        <a:t>0.1~0.01</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20000"/>
                        </a:lnSpc>
                        <a:spcBef>
                          <a:spcPct val="0"/>
                        </a:spcBef>
                        <a:spcAft>
                          <a:spcPct val="0"/>
                        </a:spcAft>
                        <a:buClrTx/>
                        <a:buSzTx/>
                        <a:buFontTx/>
                        <a:buNone/>
                        <a:tabLst/>
                      </a:pPr>
                      <a:r>
                        <a:rPr kumimoji="0" lang="en-US" altLang="zh-CN" sz="2000" b="1" i="0" u="none" strike="noStrike" cap="none" normalizeH="0" baseline="0" dirty="0">
                          <a:ln>
                            <a:noFill/>
                          </a:ln>
                          <a:solidFill>
                            <a:schemeClr val="tx1"/>
                          </a:solidFill>
                          <a:effectLst/>
                          <a:latin typeface="Times New Roman" pitchFamily="18" charset="0"/>
                          <a:ea typeface="黑体" pitchFamily="2" charset="-122"/>
                        </a:rPr>
                        <a:t>0.01~0.001</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20000"/>
                        </a:lnSpc>
                        <a:spcBef>
                          <a:spcPct val="0"/>
                        </a:spcBef>
                        <a:spcAft>
                          <a:spcPct val="0"/>
                        </a:spcAft>
                        <a:buClrTx/>
                        <a:buSzTx/>
                        <a:buFontTx/>
                        <a:buNone/>
                        <a:tabLst/>
                      </a:pPr>
                      <a:r>
                        <a:rPr kumimoji="0" lang="zh-CN" altLang="en-US" sz="2000" b="1" i="0" u="none" strike="noStrike" cap="none" normalizeH="0" baseline="0" dirty="0">
                          <a:ln>
                            <a:noFill/>
                          </a:ln>
                          <a:solidFill>
                            <a:schemeClr val="tx1"/>
                          </a:solidFill>
                          <a:effectLst/>
                          <a:latin typeface="Times New Roman" pitchFamily="18" charset="0"/>
                          <a:ea typeface="黑体" pitchFamily="2" charset="-122"/>
                        </a:rPr>
                        <a:t>（</a:t>
                      </a:r>
                      <a:r>
                        <a:rPr kumimoji="0" lang="en-US" altLang="zh-CN" sz="2000" b="1" i="0" u="none" strike="noStrike" cap="none" normalizeH="0" baseline="0" dirty="0">
                          <a:ln>
                            <a:noFill/>
                          </a:ln>
                          <a:solidFill>
                            <a:schemeClr val="tx1"/>
                          </a:solidFill>
                          <a:effectLst/>
                          <a:latin typeface="Times New Roman" pitchFamily="18" charset="0"/>
                          <a:ea typeface="黑体" pitchFamily="2" charset="-122"/>
                        </a:rPr>
                        <a:t>1000~100</a:t>
                      </a:r>
                      <a:r>
                        <a:rPr kumimoji="0" lang="zh-CN" altLang="en-US" sz="2000" b="1" i="0" u="none" strike="noStrike" cap="none" normalizeH="0" baseline="0" dirty="0">
                          <a:ln>
                            <a:noFill/>
                          </a:ln>
                          <a:solidFill>
                            <a:schemeClr val="tx1"/>
                          </a:solidFill>
                          <a:effectLst/>
                          <a:latin typeface="Times New Roman" pitchFamily="18" charset="0"/>
                          <a:ea typeface="黑体" pitchFamily="2" charset="-122"/>
                        </a:rPr>
                        <a:t>）</a:t>
                      </a:r>
                      <a:r>
                        <a:rPr kumimoji="0" lang="en-US" altLang="zh-CN" sz="2000" b="1" i="0" u="none" strike="noStrike" cap="none" normalizeH="0" baseline="0" dirty="0">
                          <a:ln>
                            <a:noFill/>
                          </a:ln>
                          <a:solidFill>
                            <a:schemeClr val="tx1"/>
                          </a:solidFill>
                          <a:effectLst/>
                          <a:latin typeface="Times New Roman" pitchFamily="18" charset="0"/>
                          <a:ea typeface="黑体" pitchFamily="2" charset="-122"/>
                        </a:rPr>
                        <a:t>×10</a:t>
                      </a:r>
                      <a:r>
                        <a:rPr kumimoji="0" lang="en-US" altLang="zh-CN" sz="2000" b="1" i="0" u="none" strike="noStrike" cap="none" normalizeH="0" baseline="30000" dirty="0">
                          <a:ln>
                            <a:noFill/>
                          </a:ln>
                          <a:solidFill>
                            <a:schemeClr val="tx1"/>
                          </a:solidFill>
                          <a:effectLst/>
                          <a:latin typeface="Times New Roman" pitchFamily="18" charset="0"/>
                          <a:ea typeface="黑体" pitchFamily="2" charset="-122"/>
                        </a:rPr>
                        <a:t>-6</a:t>
                      </a:r>
                      <a:endParaRPr kumimoji="0" lang="en-US" altLang="zh-CN" sz="2000" b="1" i="0" u="none" strike="noStrike" cap="none" normalizeH="0" baseline="0" dirty="0">
                        <a:ln>
                          <a:noFill/>
                        </a:ln>
                        <a:solidFill>
                          <a:schemeClr val="tx1"/>
                        </a:solidFill>
                        <a:effectLst/>
                        <a:latin typeface="Times New Roman" pitchFamily="18" charset="0"/>
                        <a:ea typeface="黑体" pitchFamily="2"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20000"/>
                        </a:lnSpc>
                        <a:spcBef>
                          <a:spcPct val="0"/>
                        </a:spcBef>
                        <a:spcAft>
                          <a:spcPct val="0"/>
                        </a:spcAft>
                        <a:buClrTx/>
                        <a:buSzTx/>
                        <a:buFontTx/>
                        <a:buNone/>
                        <a:tabLst/>
                      </a:pPr>
                      <a:r>
                        <a:rPr kumimoji="0" lang="zh-CN" altLang="en-US" sz="2000" b="1" i="0" u="none" strike="noStrike" cap="none" normalizeH="0" baseline="0" dirty="0">
                          <a:ln>
                            <a:noFill/>
                          </a:ln>
                          <a:solidFill>
                            <a:schemeClr val="tx1"/>
                          </a:solidFill>
                          <a:effectLst/>
                          <a:latin typeface="Times New Roman" pitchFamily="18" charset="0"/>
                          <a:ea typeface="黑体" pitchFamily="2" charset="-122"/>
                        </a:rPr>
                        <a:t>（</a:t>
                      </a:r>
                      <a:r>
                        <a:rPr kumimoji="0" lang="en-US" altLang="zh-CN" sz="2000" b="1" i="0" u="none" strike="noStrike" cap="none" normalizeH="0" baseline="0" dirty="0">
                          <a:ln>
                            <a:noFill/>
                          </a:ln>
                          <a:solidFill>
                            <a:schemeClr val="tx1"/>
                          </a:solidFill>
                          <a:effectLst/>
                          <a:latin typeface="Times New Roman" pitchFamily="18" charset="0"/>
                          <a:ea typeface="黑体" pitchFamily="2" charset="-122"/>
                        </a:rPr>
                        <a:t>100~10</a:t>
                      </a:r>
                      <a:r>
                        <a:rPr kumimoji="0" lang="zh-CN" altLang="en-US" sz="2000" b="1" i="0" u="none" strike="noStrike" cap="none" normalizeH="0" baseline="0" dirty="0">
                          <a:ln>
                            <a:noFill/>
                          </a:ln>
                          <a:solidFill>
                            <a:schemeClr val="tx1"/>
                          </a:solidFill>
                          <a:effectLst/>
                          <a:latin typeface="Times New Roman" pitchFamily="18" charset="0"/>
                          <a:ea typeface="黑体" pitchFamily="2" charset="-122"/>
                        </a:rPr>
                        <a:t>）</a:t>
                      </a:r>
                      <a:r>
                        <a:rPr kumimoji="0" lang="en-US" altLang="zh-CN" sz="2000" b="1" i="0" u="none" strike="noStrike" cap="none" normalizeH="0" baseline="0" dirty="0">
                          <a:ln>
                            <a:noFill/>
                          </a:ln>
                          <a:solidFill>
                            <a:schemeClr val="tx1"/>
                          </a:solidFill>
                          <a:effectLst/>
                          <a:latin typeface="Times New Roman" pitchFamily="18" charset="0"/>
                          <a:ea typeface="黑体" pitchFamily="2" charset="-122"/>
                        </a:rPr>
                        <a:t>×10</a:t>
                      </a:r>
                      <a:r>
                        <a:rPr kumimoji="0" lang="en-US" altLang="zh-CN" sz="2000" b="1" i="0" u="none" strike="noStrike" cap="none" normalizeH="0" baseline="30000" dirty="0">
                          <a:ln>
                            <a:noFill/>
                          </a:ln>
                          <a:solidFill>
                            <a:schemeClr val="tx1"/>
                          </a:solidFill>
                          <a:effectLst/>
                          <a:latin typeface="Times New Roman" pitchFamily="18" charset="0"/>
                          <a:ea typeface="黑体" pitchFamily="2" charset="-122"/>
                        </a:rPr>
                        <a:t>-6</a:t>
                      </a:r>
                      <a:endParaRPr kumimoji="0" lang="en-US" altLang="zh-CN" sz="2000" b="1" i="0" u="none" strike="noStrike" cap="none" normalizeH="0" baseline="0" dirty="0">
                        <a:ln>
                          <a:noFill/>
                        </a:ln>
                        <a:solidFill>
                          <a:schemeClr val="tx1"/>
                        </a:solidFill>
                        <a:effectLst/>
                        <a:latin typeface="Times New Roman" pitchFamily="18" charset="0"/>
                        <a:ea typeface="黑体" pitchFamily="2" charset="-122"/>
                      </a:endParaRPr>
                    </a:p>
                  </a:txBody>
                  <a:tcPr horzOverflow="overflow">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2019297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randombar(horizontal)">
                                      <p:cBhvr>
                                        <p:cTn id="7" dur="500"/>
                                        <p:tgtEl>
                                          <p:spTgt spid="2">
                                            <p:txEl>
                                              <p:pRg st="0" end="0"/>
                                            </p:txEl>
                                          </p:spTgt>
                                        </p:tgtEl>
                                      </p:cBhvr>
                                    </p:animEffect>
                                  </p:childTnLst>
                                </p:cTn>
                              </p:par>
                              <p:par>
                                <p:cTn id="8" presetID="14" presetClass="entr" presetSubtype="10" fill="hold" nodeType="withEffect">
                                  <p:stCondLst>
                                    <p:cond delay="0"/>
                                  </p:stCondLst>
                                  <p:childTnLst>
                                    <p:set>
                                      <p:cBhvr>
                                        <p:cTn id="9" dur="1" fill="hold">
                                          <p:stCondLst>
                                            <p:cond delay="0"/>
                                          </p:stCondLst>
                                        </p:cTn>
                                        <p:tgtEl>
                                          <p:spTgt spid="2">
                                            <p:txEl>
                                              <p:pRg st="1" end="1"/>
                                            </p:txEl>
                                          </p:spTgt>
                                        </p:tgtEl>
                                        <p:attrNameLst>
                                          <p:attrName>style.visibility</p:attrName>
                                        </p:attrNameLst>
                                      </p:cBhvr>
                                      <p:to>
                                        <p:strVal val="visible"/>
                                      </p:to>
                                    </p:set>
                                    <p:animEffect transition="in" filter="randombar(horizontal)">
                                      <p:cBhvr>
                                        <p:cTn id="10"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id="{73B44ABE-FB22-48B8-8A9F-0410FEA37F2E}"/>
              </a:ext>
            </a:extLst>
          </p:cNvPr>
          <p:cNvSpPr>
            <a:spLocks noGrp="1"/>
          </p:cNvSpPr>
          <p:nvPr>
            <p:ph idx="4294967295"/>
          </p:nvPr>
        </p:nvSpPr>
        <p:spPr>
          <a:xfrm>
            <a:off x="838200" y="1165225"/>
            <a:ext cx="10515600" cy="5011739"/>
          </a:xfrm>
        </p:spPr>
        <p:txBody>
          <a:bodyPr>
            <a:normAutofit fontScale="92500"/>
          </a:bodyPr>
          <a:lstStyle/>
          <a:p>
            <a:r>
              <a:rPr lang="zh-CN" altLang="en-US" dirty="0">
                <a:latin typeface="微软雅黑" panose="020B0503020204020204" pitchFamily="34" charset="-122"/>
                <a:ea typeface="微软雅黑" panose="020B0503020204020204" pitchFamily="34" charset="-122"/>
              </a:rPr>
              <a:t>电容</a:t>
            </a:r>
            <a:r>
              <a:rPr lang="en-US" altLang="zh-CN" dirty="0">
                <a:latin typeface="微软雅黑" panose="020B0503020204020204" pitchFamily="34" charset="-122"/>
                <a:ea typeface="微软雅黑" panose="020B0503020204020204" pitchFamily="34" charset="-122"/>
              </a:rPr>
              <a:t>C</a:t>
            </a:r>
          </a:p>
          <a:p>
            <a:pPr lvl="1"/>
            <a:r>
              <a:rPr lang="en-US" altLang="zh-CN" dirty="0">
                <a:latin typeface="微软雅黑" panose="020B0503020204020204" pitchFamily="34" charset="-122"/>
                <a:ea typeface="微软雅黑" panose="020B0503020204020204" pitchFamily="34" charset="-122"/>
              </a:rPr>
              <a:t>0.01μF</a:t>
            </a:r>
            <a:r>
              <a:rPr lang="zh-CN" altLang="en-US" dirty="0">
                <a:latin typeface="微软雅黑" panose="020B0503020204020204" pitchFamily="34" charset="-122"/>
                <a:ea typeface="微软雅黑" panose="020B0503020204020204" pitchFamily="34" charset="-122"/>
              </a:rPr>
              <a:t>以上容量的电容器的体积和价格与容量成正比，而且</a:t>
            </a:r>
            <a:r>
              <a:rPr lang="en-US" altLang="zh-CN" dirty="0">
                <a:latin typeface="微软雅黑" panose="020B0503020204020204" pitchFamily="34" charset="-122"/>
                <a:ea typeface="微软雅黑" panose="020B0503020204020204" pitchFamily="34" charset="-122"/>
              </a:rPr>
              <a:t>0.1μF</a:t>
            </a:r>
            <a:r>
              <a:rPr lang="zh-CN" altLang="en-US" dirty="0">
                <a:latin typeface="微软雅黑" panose="020B0503020204020204" pitchFamily="34" charset="-122"/>
                <a:ea typeface="微软雅黑" panose="020B0503020204020204" pitchFamily="34" charset="-122"/>
              </a:rPr>
              <a:t>～几</a:t>
            </a:r>
            <a:r>
              <a:rPr lang="en-US" altLang="zh-CN" dirty="0" err="1">
                <a:latin typeface="微软雅黑" panose="020B0503020204020204" pitchFamily="34" charset="-122"/>
                <a:ea typeface="微软雅黑" panose="020B0503020204020204" pitchFamily="34" charset="-122"/>
              </a:rPr>
              <a:t>μF</a:t>
            </a:r>
            <a:r>
              <a:rPr lang="zh-CN" altLang="en-US" dirty="0">
                <a:latin typeface="微软雅黑" panose="020B0503020204020204" pitchFamily="34" charset="-122"/>
                <a:ea typeface="微软雅黑" panose="020B0503020204020204" pitchFamily="34" charset="-122"/>
              </a:rPr>
              <a:t>的电容不易购买，一般几</a:t>
            </a:r>
            <a:r>
              <a:rPr lang="en-US" altLang="zh-CN" dirty="0" err="1">
                <a:latin typeface="微软雅黑" panose="020B0503020204020204" pitchFamily="34" charset="-122"/>
                <a:ea typeface="微软雅黑" panose="020B0503020204020204" pitchFamily="34" charset="-122"/>
              </a:rPr>
              <a:t>μF</a:t>
            </a:r>
            <a:r>
              <a:rPr lang="zh-CN" altLang="en-US" dirty="0">
                <a:latin typeface="微软雅黑" panose="020B0503020204020204" pitchFamily="34" charset="-122"/>
                <a:ea typeface="微软雅黑" panose="020B0503020204020204" pitchFamily="34" charset="-122"/>
              </a:rPr>
              <a:t>以上的电容器均为电解电容，漏电大、容值误差大，尽量不要选用。</a:t>
            </a:r>
          </a:p>
          <a:p>
            <a:pPr lvl="1"/>
            <a:r>
              <a:rPr lang="zh-CN" altLang="en-US" dirty="0">
                <a:latin typeface="微软雅黑" panose="020B0503020204020204" pitchFamily="34" charset="-122"/>
                <a:ea typeface="微软雅黑" panose="020B0503020204020204" pitchFamily="34" charset="-122"/>
              </a:rPr>
              <a:t>选用小于</a:t>
            </a:r>
            <a:r>
              <a:rPr lang="en-US" altLang="zh-CN" dirty="0">
                <a:latin typeface="微软雅黑" panose="020B0503020204020204" pitchFamily="34" charset="-122"/>
                <a:ea typeface="微软雅黑" panose="020B0503020204020204" pitchFamily="34" charset="-122"/>
              </a:rPr>
              <a:t>100pF</a:t>
            </a:r>
            <a:r>
              <a:rPr lang="zh-CN" altLang="en-US" dirty="0">
                <a:latin typeface="微软雅黑" panose="020B0503020204020204" pitchFamily="34" charset="-122"/>
                <a:ea typeface="微软雅黑" panose="020B0503020204020204" pitchFamily="34" charset="-122"/>
              </a:rPr>
              <a:t>的电容时要考虑到电路的分布电容影响较大，设计时要避免选用小于</a:t>
            </a:r>
            <a:r>
              <a:rPr lang="en-US" altLang="zh-CN" dirty="0">
                <a:latin typeface="微软雅黑" panose="020B0503020204020204" pitchFamily="34" charset="-122"/>
                <a:ea typeface="微软雅黑" panose="020B0503020204020204" pitchFamily="34" charset="-122"/>
              </a:rPr>
              <a:t>100pF</a:t>
            </a:r>
            <a:r>
              <a:rPr lang="zh-CN" altLang="en-US" dirty="0">
                <a:latin typeface="微软雅黑" panose="020B0503020204020204" pitchFamily="34" charset="-122"/>
                <a:ea typeface="微软雅黑" panose="020B0503020204020204" pitchFamily="34" charset="-122"/>
              </a:rPr>
              <a:t>的电容，或在电路工艺上要考虑分布电容的影响。</a:t>
            </a:r>
          </a:p>
          <a:p>
            <a:r>
              <a:rPr lang="zh-CN" altLang="en-US" dirty="0">
                <a:latin typeface="微软雅黑" panose="020B0503020204020204" pitchFamily="34" charset="-122"/>
                <a:ea typeface="微软雅黑" panose="020B0503020204020204" pitchFamily="34" charset="-122"/>
              </a:rPr>
              <a:t>电阻</a:t>
            </a:r>
            <a:r>
              <a:rPr lang="en-US" altLang="zh-CN" dirty="0">
                <a:latin typeface="微软雅黑" panose="020B0503020204020204" pitchFamily="34" charset="-122"/>
                <a:ea typeface="微软雅黑" panose="020B0503020204020204" pitchFamily="34" charset="-122"/>
              </a:rPr>
              <a:t>R</a:t>
            </a:r>
          </a:p>
          <a:p>
            <a:pPr lvl="1"/>
            <a:r>
              <a:rPr lang="zh-CN" altLang="en-US" dirty="0">
                <a:latin typeface="微软雅黑" panose="020B0503020204020204" pitchFamily="34" charset="-122"/>
                <a:ea typeface="微软雅黑" panose="020B0503020204020204" pitchFamily="34" charset="-122"/>
              </a:rPr>
              <a:t>器阻值的范围为</a:t>
            </a:r>
            <a:r>
              <a:rPr lang="en-US" altLang="zh-CN" dirty="0">
                <a:latin typeface="微软雅黑" panose="020B0503020204020204" pitchFamily="34" charset="-122"/>
                <a:ea typeface="微软雅黑" panose="020B0503020204020204" pitchFamily="34" charset="-122"/>
              </a:rPr>
              <a:t>1Ω</a:t>
            </a:r>
            <a:r>
              <a:rPr lang="zh-CN" altLang="en-US" dirty="0">
                <a:latin typeface="微软雅黑" panose="020B0503020204020204" pitchFamily="34" charset="-122"/>
                <a:ea typeface="微软雅黑" panose="020B0503020204020204" pitchFamily="34" charset="-122"/>
              </a:rPr>
              <a:t>～</a:t>
            </a:r>
            <a:r>
              <a:rPr lang="en-US" altLang="zh-CN" dirty="0">
                <a:latin typeface="微软雅黑" panose="020B0503020204020204" pitchFamily="34" charset="-122"/>
                <a:ea typeface="微软雅黑" panose="020B0503020204020204" pitchFamily="34" charset="-122"/>
              </a:rPr>
              <a:t>10MΩ</a:t>
            </a:r>
            <a:r>
              <a:rPr lang="zh-CN" altLang="en-US" dirty="0">
                <a:latin typeface="微软雅黑" panose="020B0503020204020204" pitchFamily="34" charset="-122"/>
                <a:ea typeface="微软雅黑" panose="020B0503020204020204" pitchFamily="34" charset="-122"/>
              </a:rPr>
              <a:t>，体积与价格均与阻值无关。但电阻的阻值不宜过小或过大：过小则增加运放或前级电路的负载，严重时电路不能工作。</a:t>
            </a:r>
          </a:p>
          <a:p>
            <a:endParaRPr lang="zh-CN" altLang="en-US" dirty="0">
              <a:latin typeface="微软雅黑" panose="020B0503020204020204" pitchFamily="34" charset="-122"/>
              <a:ea typeface="微软雅黑" panose="020B0503020204020204" pitchFamily="34" charset="-122"/>
            </a:endParaRPr>
          </a:p>
        </p:txBody>
      </p:sp>
      <p:sp>
        <p:nvSpPr>
          <p:cNvPr id="6" name="Rectangle 3">
            <a:extLst>
              <a:ext uri="{FF2B5EF4-FFF2-40B4-BE49-F238E27FC236}">
                <a16:creationId xmlns:a16="http://schemas.microsoft.com/office/drawing/2014/main" id="{B666EEC1-BE6A-4F36-9E40-0440496E1467}"/>
              </a:ext>
            </a:extLst>
          </p:cNvPr>
          <p:cNvSpPr>
            <a:spLocks noGrp="1" noChangeArrowheads="1"/>
          </p:cNvSpPr>
          <p:nvPr>
            <p:ph type="title"/>
          </p:nvPr>
        </p:nvSpPr>
        <p:spPr>
          <a:xfrm>
            <a:off x="838200" y="482600"/>
            <a:ext cx="10515600" cy="590550"/>
          </a:xfrm>
          <a:noFill/>
        </p:spPr>
        <p:txBody>
          <a:bodyPr/>
          <a:lstStyle/>
          <a:p>
            <a:pPr eaLnBrk="1" hangingPunct="1"/>
            <a:r>
              <a:rPr kumimoji="1" lang="en-US" altLang="zh-CN" dirty="0">
                <a:latin typeface="微软雅黑" panose="020B0503020204020204" pitchFamily="34" charset="-122"/>
                <a:ea typeface="微软雅黑" panose="020B0503020204020204" pitchFamily="34" charset="-122"/>
              </a:rPr>
              <a:t>5.3.4</a:t>
            </a:r>
            <a:r>
              <a:rPr kumimoji="1" lang="zh-CN" altLang="en-US" dirty="0">
                <a:latin typeface="微软雅黑" panose="020B0503020204020204" pitchFamily="34" charset="-122"/>
                <a:ea typeface="微软雅黑" panose="020B0503020204020204" pitchFamily="34" charset="-122"/>
              </a:rPr>
              <a:t>无源器件参数计算</a:t>
            </a:r>
          </a:p>
        </p:txBody>
      </p:sp>
    </p:spTree>
    <p:extLst>
      <p:ext uri="{BB962C8B-B14F-4D97-AF65-F5344CB8AC3E}">
        <p14:creationId xmlns:p14="http://schemas.microsoft.com/office/powerpoint/2010/main" val="248141152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3"/>
          <p:cNvSpPr>
            <a:spLocks noGrp="1" noChangeArrowheads="1"/>
          </p:cNvSpPr>
          <p:nvPr>
            <p:ph idx="4294967295"/>
          </p:nvPr>
        </p:nvSpPr>
        <p:spPr>
          <a:xfrm>
            <a:off x="838200" y="1165225"/>
            <a:ext cx="10515600" cy="5011739"/>
          </a:xfrm>
        </p:spPr>
        <p:txBody>
          <a:bodyPr>
            <a:normAutofit/>
          </a:bodyPr>
          <a:lstStyle/>
          <a:p>
            <a:r>
              <a:rPr lang="zh-CN" altLang="en-US" dirty="0">
                <a:latin typeface="微软雅黑" panose="020B0503020204020204" pitchFamily="34" charset="-122"/>
                <a:ea typeface="微软雅黑" panose="020B0503020204020204" pitchFamily="34" charset="-122"/>
              </a:rPr>
              <a:t>滤波器的工作原理：</a:t>
            </a:r>
            <a:endParaRPr lang="en-US" altLang="zh-CN" dirty="0">
              <a:latin typeface="微软雅黑" panose="020B0503020204020204" pitchFamily="34" charset="-122"/>
              <a:ea typeface="微软雅黑" panose="020B0503020204020204" pitchFamily="34" charset="-122"/>
            </a:endParaRPr>
          </a:p>
          <a:p>
            <a:pPr lvl="1"/>
            <a:r>
              <a:rPr lang="zh-CN" altLang="en-US" dirty="0">
                <a:latin typeface="微软雅黑" panose="020B0503020204020204" pitchFamily="34" charset="-122"/>
                <a:ea typeface="微软雅黑" panose="020B0503020204020204" pitchFamily="34" charset="-122"/>
              </a:rPr>
              <a:t>当信号与噪声分布在不同频带中时，利用滤波器对不同频率信号具有不同的衰减作用特点，从频率域实现信号分离。</a:t>
            </a:r>
          </a:p>
        </p:txBody>
      </p:sp>
      <p:sp>
        <p:nvSpPr>
          <p:cNvPr id="7" name="Rectangle 4"/>
          <p:cNvSpPr>
            <a:spLocks noGrp="1" noChangeArrowheads="1"/>
          </p:cNvSpPr>
          <p:nvPr>
            <p:ph type="title"/>
          </p:nvPr>
        </p:nvSpPr>
        <p:spPr>
          <a:xfrm>
            <a:off x="838200" y="482481"/>
            <a:ext cx="10515600" cy="590429"/>
          </a:xfrm>
          <a:noFill/>
          <a:ln/>
        </p:spPr>
        <p:txBody>
          <a:bodyPr/>
          <a:lstStyle/>
          <a:p>
            <a:r>
              <a:rPr lang="en-US" altLang="zh-CN" dirty="0">
                <a:latin typeface="微软雅黑" panose="020B0503020204020204" pitchFamily="34" charset="-122"/>
                <a:ea typeface="微软雅黑" panose="020B0503020204020204" pitchFamily="34" charset="-122"/>
              </a:rPr>
              <a:t>5.1 </a:t>
            </a:r>
            <a:r>
              <a:rPr lang="zh-CN" altLang="en-US" dirty="0">
                <a:latin typeface="微软雅黑" panose="020B0503020204020204" pitchFamily="34" charset="-122"/>
                <a:ea typeface="微软雅黑" panose="020B0503020204020204" pitchFamily="34" charset="-122"/>
              </a:rPr>
              <a:t>滤波器的基础知识</a:t>
            </a:r>
          </a:p>
        </p:txBody>
      </p:sp>
      <p:pic>
        <p:nvPicPr>
          <p:cNvPr id="2" name="图片 1">
            <a:extLst>
              <a:ext uri="{FF2B5EF4-FFF2-40B4-BE49-F238E27FC236}">
                <a16:creationId xmlns:a16="http://schemas.microsoft.com/office/drawing/2014/main" id="{2CFFA35F-D6E8-4AA9-BF24-E28D793EF3AC}"/>
              </a:ext>
            </a:extLst>
          </p:cNvPr>
          <p:cNvPicPr>
            <a:picLocks noChangeAspect="1"/>
          </p:cNvPicPr>
          <p:nvPr/>
        </p:nvPicPr>
        <p:blipFill>
          <a:blip r:embed="rId3"/>
          <a:stretch>
            <a:fillRect/>
          </a:stretch>
        </p:blipFill>
        <p:spPr>
          <a:xfrm>
            <a:off x="1985648" y="3429000"/>
            <a:ext cx="3620673" cy="2564028"/>
          </a:xfrm>
          <a:prstGeom prst="rect">
            <a:avLst/>
          </a:prstGeom>
        </p:spPr>
      </p:pic>
      <p:pic>
        <p:nvPicPr>
          <p:cNvPr id="3" name="图片 2">
            <a:extLst>
              <a:ext uri="{FF2B5EF4-FFF2-40B4-BE49-F238E27FC236}">
                <a16:creationId xmlns:a16="http://schemas.microsoft.com/office/drawing/2014/main" id="{DD4CC1AA-3D9C-4556-957C-0E85832C1577}"/>
              </a:ext>
            </a:extLst>
          </p:cNvPr>
          <p:cNvPicPr>
            <a:picLocks noChangeAspect="1"/>
          </p:cNvPicPr>
          <p:nvPr/>
        </p:nvPicPr>
        <p:blipFill>
          <a:blip r:embed="rId4"/>
          <a:stretch>
            <a:fillRect/>
          </a:stretch>
        </p:blipFill>
        <p:spPr>
          <a:xfrm>
            <a:off x="5963468" y="3417245"/>
            <a:ext cx="3683042" cy="2484767"/>
          </a:xfrm>
          <a:prstGeom prst="rect">
            <a:avLst/>
          </a:prstGeom>
        </p:spPr>
      </p:pic>
    </p:spTree>
    <p:extLst>
      <p:ext uri="{BB962C8B-B14F-4D97-AF65-F5344CB8AC3E}">
        <p14:creationId xmlns:p14="http://schemas.microsoft.com/office/powerpoint/2010/main" val="544596666"/>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8" name="Rectangle 6"/>
          <p:cNvSpPr>
            <a:spLocks noGrp="1" noChangeArrowheads="1"/>
          </p:cNvSpPr>
          <p:nvPr>
            <p:ph idx="4294967295"/>
          </p:nvPr>
        </p:nvSpPr>
        <p:spPr>
          <a:xfrm>
            <a:off x="838200" y="1165225"/>
            <a:ext cx="10515600" cy="5011739"/>
          </a:xfrm>
        </p:spPr>
        <p:txBody>
          <a:bodyPr/>
          <a:lstStyle/>
          <a:p>
            <a:pPr eaLnBrk="1" hangingPunct="1"/>
            <a:r>
              <a:rPr kumimoji="1" lang="zh-CN" altLang="en-US" dirty="0">
                <a:solidFill>
                  <a:schemeClr val="tx1"/>
                </a:solidFill>
                <a:latin typeface="微软雅黑" panose="020B0503020204020204" pitchFamily="34" charset="-122"/>
                <a:ea typeface="微软雅黑" panose="020B0503020204020204" pitchFamily="34" charset="-122"/>
              </a:rPr>
              <a:t>根据给定的</a:t>
            </a:r>
            <a:r>
              <a:rPr lang="en-US" altLang="zh-CN" i="1" dirty="0">
                <a:solidFill>
                  <a:schemeClr val="tx1"/>
                </a:solidFill>
                <a:latin typeface="微软雅黑" panose="020B0503020204020204" pitchFamily="34" charset="-122"/>
                <a:ea typeface="微软雅黑" panose="020B0503020204020204" pitchFamily="34" charset="-122"/>
              </a:rPr>
              <a:t>f</a:t>
            </a:r>
            <a:r>
              <a:rPr kumimoji="1" lang="en-US" altLang="zh-CN" baseline="-25000" dirty="0">
                <a:solidFill>
                  <a:schemeClr val="tx1"/>
                </a:solidFill>
                <a:latin typeface="微软雅黑" panose="020B0503020204020204" pitchFamily="34" charset="-122"/>
                <a:ea typeface="微软雅黑" panose="020B0503020204020204" pitchFamily="34" charset="-122"/>
              </a:rPr>
              <a:t>c</a:t>
            </a:r>
            <a:r>
              <a:rPr kumimoji="1" lang="zh-CN" altLang="en-US" dirty="0">
                <a:solidFill>
                  <a:schemeClr val="tx1"/>
                </a:solidFill>
                <a:latin typeface="微软雅黑" panose="020B0503020204020204" pitchFamily="34" charset="-122"/>
                <a:ea typeface="微软雅黑" panose="020B0503020204020204" pitchFamily="34" charset="-122"/>
              </a:rPr>
              <a:t>选择</a:t>
            </a:r>
            <a:r>
              <a:rPr lang="en-US" altLang="zh-CN" i="1" dirty="0">
                <a:solidFill>
                  <a:schemeClr val="tx1"/>
                </a:solidFill>
                <a:latin typeface="微软雅黑" panose="020B0503020204020204" pitchFamily="34" charset="-122"/>
                <a:ea typeface="微软雅黑" panose="020B0503020204020204" pitchFamily="34" charset="-122"/>
              </a:rPr>
              <a:t>C</a:t>
            </a:r>
            <a:r>
              <a:rPr kumimoji="1" lang="en-US" altLang="zh-CN" baseline="-25000" dirty="0">
                <a:solidFill>
                  <a:schemeClr val="tx1"/>
                </a:solidFill>
                <a:latin typeface="微软雅黑" panose="020B0503020204020204" pitchFamily="34" charset="-122"/>
                <a:ea typeface="微软雅黑" panose="020B0503020204020204" pitchFamily="34" charset="-122"/>
              </a:rPr>
              <a:t>1</a:t>
            </a:r>
            <a:r>
              <a:rPr kumimoji="1" lang="zh-CN" altLang="en-US" baseline="-25000" dirty="0">
                <a:solidFill>
                  <a:schemeClr val="tx1"/>
                </a:solidFill>
                <a:latin typeface="微软雅黑" panose="020B0503020204020204" pitchFamily="34" charset="-122"/>
                <a:ea typeface="微软雅黑" panose="020B0503020204020204" pitchFamily="34" charset="-122"/>
              </a:rPr>
              <a:t>，</a:t>
            </a:r>
            <a:r>
              <a:rPr kumimoji="1" lang="zh-CN" altLang="en-US" dirty="0">
                <a:solidFill>
                  <a:schemeClr val="tx1"/>
                </a:solidFill>
                <a:latin typeface="微软雅黑" panose="020B0503020204020204" pitchFamily="34" charset="-122"/>
                <a:ea typeface="微软雅黑" panose="020B0503020204020204" pitchFamily="34" charset="-122"/>
              </a:rPr>
              <a:t>查表</a:t>
            </a:r>
            <a:r>
              <a:rPr kumimoji="1" lang="en-US" altLang="zh-CN" dirty="0">
                <a:solidFill>
                  <a:schemeClr val="tx1"/>
                </a:solidFill>
                <a:latin typeface="微软雅黑" panose="020B0503020204020204" pitchFamily="34" charset="-122"/>
                <a:ea typeface="微软雅黑" panose="020B0503020204020204" pitchFamily="34" charset="-122"/>
              </a:rPr>
              <a:t>4-5</a:t>
            </a:r>
          </a:p>
          <a:p>
            <a:pPr eaLnBrk="1" hangingPunct="1"/>
            <a:endParaRPr kumimoji="1" lang="en-US" altLang="zh-CN" dirty="0">
              <a:solidFill>
                <a:schemeClr val="tx1"/>
              </a:solidFill>
              <a:latin typeface="微软雅黑" panose="020B0503020204020204" pitchFamily="34" charset="-122"/>
              <a:ea typeface="微软雅黑" panose="020B0503020204020204" pitchFamily="34" charset="-122"/>
            </a:endParaRPr>
          </a:p>
          <a:p>
            <a:pPr eaLnBrk="1" hangingPunct="1"/>
            <a:endParaRPr kumimoji="1" lang="en-US" altLang="zh-CN" baseline="-25000" dirty="0">
              <a:solidFill>
                <a:schemeClr val="tx1"/>
              </a:solidFill>
              <a:latin typeface="微软雅黑" panose="020B0503020204020204" pitchFamily="34" charset="-122"/>
              <a:ea typeface="微软雅黑" panose="020B0503020204020204" pitchFamily="34" charset="-122"/>
            </a:endParaRPr>
          </a:p>
          <a:p>
            <a:pPr eaLnBrk="1" hangingPunct="1"/>
            <a:endParaRPr kumimoji="1" lang="en-US" altLang="zh-CN" baseline="-25000" dirty="0">
              <a:solidFill>
                <a:schemeClr val="tx1"/>
              </a:solidFill>
              <a:latin typeface="微软雅黑" panose="020B0503020204020204" pitchFamily="34" charset="-122"/>
              <a:ea typeface="微软雅黑" panose="020B0503020204020204" pitchFamily="34" charset="-122"/>
            </a:endParaRPr>
          </a:p>
          <a:p>
            <a:pPr marL="0" indent="0" eaLnBrk="1" hangingPunct="1">
              <a:buNone/>
            </a:pPr>
            <a:endParaRPr kumimoji="1" lang="en-US" altLang="zh-CN" baseline="-25000" dirty="0">
              <a:solidFill>
                <a:schemeClr val="tx1"/>
              </a:solidFill>
              <a:latin typeface="微软雅黑" panose="020B0503020204020204" pitchFamily="34" charset="-122"/>
              <a:ea typeface="微软雅黑" panose="020B0503020204020204" pitchFamily="34" charset="-122"/>
            </a:endParaRPr>
          </a:p>
          <a:p>
            <a:pPr eaLnBrk="1" hangingPunct="1"/>
            <a:endParaRPr kumimoji="1" lang="en-US" altLang="zh-CN" dirty="0">
              <a:solidFill>
                <a:schemeClr val="tx1"/>
              </a:solidFill>
              <a:latin typeface="微软雅黑" panose="020B0503020204020204" pitchFamily="34" charset="-122"/>
              <a:ea typeface="微软雅黑" panose="020B0503020204020204" pitchFamily="34" charset="-122"/>
            </a:endParaRPr>
          </a:p>
          <a:p>
            <a:pPr eaLnBrk="1" hangingPunct="1"/>
            <a:r>
              <a:rPr kumimoji="1" lang="zh-CN" altLang="en-US" dirty="0">
                <a:solidFill>
                  <a:schemeClr val="tx1"/>
                </a:solidFill>
                <a:latin typeface="微软雅黑" panose="020B0503020204020204" pitchFamily="34" charset="-122"/>
                <a:ea typeface="微软雅黑" panose="020B0503020204020204" pitchFamily="34" charset="-122"/>
              </a:rPr>
              <a:t>根据</a:t>
            </a:r>
            <a:r>
              <a:rPr kumimoji="1" lang="en-US" altLang="zh-CN" i="1" dirty="0">
                <a:solidFill>
                  <a:schemeClr val="tx1"/>
                </a:solidFill>
                <a:latin typeface="微软雅黑" panose="020B0503020204020204" pitchFamily="34" charset="-122"/>
                <a:ea typeface="微软雅黑" panose="020B0503020204020204" pitchFamily="34" charset="-122"/>
              </a:rPr>
              <a:t>C</a:t>
            </a:r>
            <a:r>
              <a:rPr kumimoji="1" lang="en-US" altLang="zh-CN" baseline="-25000" dirty="0">
                <a:solidFill>
                  <a:schemeClr val="tx1"/>
                </a:solidFill>
                <a:latin typeface="微软雅黑" panose="020B0503020204020204" pitchFamily="34" charset="-122"/>
                <a:ea typeface="微软雅黑" panose="020B0503020204020204" pitchFamily="34" charset="-122"/>
              </a:rPr>
              <a:t>1</a:t>
            </a:r>
            <a:r>
              <a:rPr kumimoji="1" lang="zh-CN" altLang="en-US" dirty="0">
                <a:solidFill>
                  <a:schemeClr val="tx1"/>
                </a:solidFill>
                <a:latin typeface="微软雅黑" panose="020B0503020204020204" pitchFamily="34" charset="-122"/>
                <a:ea typeface="微软雅黑" panose="020B0503020204020204" pitchFamily="34" charset="-122"/>
              </a:rPr>
              <a:t>的实际值，计算电阻换标系数</a:t>
            </a:r>
            <a:r>
              <a:rPr kumimoji="1" lang="en-US" altLang="zh-CN" i="1" dirty="0">
                <a:solidFill>
                  <a:schemeClr val="tx1"/>
                </a:solidFill>
                <a:latin typeface="微软雅黑" panose="020B0503020204020204" pitchFamily="34" charset="-122"/>
                <a:ea typeface="微软雅黑" panose="020B0503020204020204" pitchFamily="34" charset="-122"/>
              </a:rPr>
              <a:t>K</a:t>
            </a:r>
            <a:r>
              <a:rPr kumimoji="1" lang="en-US" altLang="zh-CN" dirty="0">
                <a:solidFill>
                  <a:schemeClr val="tx1"/>
                </a:solidFill>
                <a:latin typeface="微软雅黑" panose="020B0503020204020204" pitchFamily="34" charset="-122"/>
                <a:ea typeface="微软雅黑" panose="020B0503020204020204" pitchFamily="34" charset="-122"/>
              </a:rPr>
              <a:t>;</a:t>
            </a:r>
          </a:p>
        </p:txBody>
      </p:sp>
      <p:sp>
        <p:nvSpPr>
          <p:cNvPr id="67589" name="Rectangle 149"/>
          <p:cNvSpPr>
            <a:spLocks noChangeArrowheads="1"/>
          </p:cNvSpPr>
          <p:nvPr/>
        </p:nvSpPr>
        <p:spPr bwMode="auto">
          <a:xfrm>
            <a:off x="3807278" y="1991610"/>
            <a:ext cx="422910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lgn="ctr">
                <a:solidFill>
                  <a:srgbClr val="000000"/>
                </a:solidFill>
                <a:miter lim="800000"/>
                <a:headEnd/>
                <a:tailEnd/>
              </a14:hiddenLine>
            </a:ext>
          </a:extLst>
        </p:spPr>
        <p:txBody>
          <a:bodyPr wrap="none"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b="1" dirty="0">
                <a:latin typeface="Times New Roman" panose="02020603050405020304" pitchFamily="18" charset="0"/>
              </a:rPr>
              <a:t>表</a:t>
            </a:r>
            <a:r>
              <a:rPr lang="en-US" altLang="zh-CN" b="1" dirty="0">
                <a:latin typeface="Times New Roman" panose="02020603050405020304" pitchFamily="18" charset="0"/>
              </a:rPr>
              <a:t>4-5 </a:t>
            </a:r>
            <a:r>
              <a:rPr lang="zh-CN" altLang="en-US" b="1" dirty="0">
                <a:latin typeface="Times New Roman" panose="02020603050405020304" pitchFamily="18" charset="0"/>
              </a:rPr>
              <a:t>二阶有源滤波器设计电容选择用表</a:t>
            </a:r>
          </a:p>
        </p:txBody>
      </p:sp>
      <p:graphicFrame>
        <p:nvGraphicFramePr>
          <p:cNvPr id="717832" name="Group 8"/>
          <p:cNvGraphicFramePr>
            <a:graphicFrameLocks noGrp="1"/>
          </p:cNvGraphicFramePr>
          <p:nvPr/>
        </p:nvGraphicFramePr>
        <p:xfrm>
          <a:off x="1691140" y="2423410"/>
          <a:ext cx="9879013" cy="1125372"/>
        </p:xfrm>
        <a:graphic>
          <a:graphicData uri="http://schemas.openxmlformats.org/drawingml/2006/table">
            <a:tbl>
              <a:tblPr/>
              <a:tblGrid>
                <a:gridCol w="1035050">
                  <a:extLst>
                    <a:ext uri="{9D8B030D-6E8A-4147-A177-3AD203B41FA5}">
                      <a16:colId xmlns:a16="http://schemas.microsoft.com/office/drawing/2014/main" val="20000"/>
                    </a:ext>
                  </a:extLst>
                </a:gridCol>
                <a:gridCol w="1012825">
                  <a:extLst>
                    <a:ext uri="{9D8B030D-6E8A-4147-A177-3AD203B41FA5}">
                      <a16:colId xmlns:a16="http://schemas.microsoft.com/office/drawing/2014/main" val="20001"/>
                    </a:ext>
                  </a:extLst>
                </a:gridCol>
                <a:gridCol w="1296988">
                  <a:extLst>
                    <a:ext uri="{9D8B030D-6E8A-4147-A177-3AD203B41FA5}">
                      <a16:colId xmlns:a16="http://schemas.microsoft.com/office/drawing/2014/main" val="20002"/>
                    </a:ext>
                  </a:extLst>
                </a:gridCol>
                <a:gridCol w="1427162">
                  <a:extLst>
                    <a:ext uri="{9D8B030D-6E8A-4147-A177-3AD203B41FA5}">
                      <a16:colId xmlns:a16="http://schemas.microsoft.com/office/drawing/2014/main" val="20003"/>
                    </a:ext>
                  </a:extLst>
                </a:gridCol>
                <a:gridCol w="2378075">
                  <a:extLst>
                    <a:ext uri="{9D8B030D-6E8A-4147-A177-3AD203B41FA5}">
                      <a16:colId xmlns:a16="http://schemas.microsoft.com/office/drawing/2014/main" val="20004"/>
                    </a:ext>
                  </a:extLst>
                </a:gridCol>
                <a:gridCol w="2728913">
                  <a:extLst>
                    <a:ext uri="{9D8B030D-6E8A-4147-A177-3AD203B41FA5}">
                      <a16:colId xmlns:a16="http://schemas.microsoft.com/office/drawing/2014/main" val="20005"/>
                    </a:ext>
                  </a:extLst>
                </a:gridCol>
              </a:tblGrid>
              <a:tr h="555625">
                <a:tc>
                  <a:txBody>
                    <a:bodyPr/>
                    <a:lstStyle/>
                    <a:p>
                      <a:pPr marL="0" marR="0" lvl="0" indent="0" algn="l" defTabSz="914400" rtl="0" eaLnBrk="1" fontAlgn="base" latinLnBrk="0" hangingPunct="1">
                        <a:lnSpc>
                          <a:spcPct val="120000"/>
                        </a:lnSpc>
                        <a:spcBef>
                          <a:spcPct val="30000"/>
                        </a:spcBef>
                        <a:spcAft>
                          <a:spcPct val="0"/>
                        </a:spcAft>
                        <a:buClrTx/>
                        <a:buSzTx/>
                        <a:buFont typeface="Wingdings" pitchFamily="2" charset="2"/>
                        <a:buNone/>
                        <a:tabLst/>
                      </a:pPr>
                      <a:r>
                        <a:rPr kumimoji="0" lang="en-US" altLang="zh-CN" sz="2000" b="1" i="1" u="none" strike="noStrike" cap="none" normalizeH="0" baseline="0">
                          <a:ln>
                            <a:noFill/>
                          </a:ln>
                          <a:solidFill>
                            <a:schemeClr val="tx1"/>
                          </a:solidFill>
                          <a:effectLst/>
                          <a:latin typeface="Times New Roman" pitchFamily="18" charset="0"/>
                          <a:ea typeface="黑体" pitchFamily="2" charset="-122"/>
                        </a:rPr>
                        <a:t>f</a:t>
                      </a:r>
                      <a:r>
                        <a:rPr kumimoji="0" lang="en-US" altLang="zh-CN" sz="2000" b="1" i="1" u="none" strike="noStrike" cap="none" normalizeH="0" baseline="-25000">
                          <a:ln>
                            <a:noFill/>
                          </a:ln>
                          <a:solidFill>
                            <a:schemeClr val="tx1"/>
                          </a:solidFill>
                          <a:effectLst/>
                          <a:latin typeface="Times New Roman" pitchFamily="18" charset="0"/>
                          <a:ea typeface="黑体" pitchFamily="2" charset="-122"/>
                        </a:rPr>
                        <a:t>c </a:t>
                      </a:r>
                      <a:r>
                        <a:rPr kumimoji="0" lang="en-US" altLang="zh-CN" sz="2000" b="1" i="0" u="none" strike="noStrike" cap="none" normalizeH="0" baseline="0">
                          <a:ln>
                            <a:noFill/>
                          </a:ln>
                          <a:solidFill>
                            <a:schemeClr val="tx1"/>
                          </a:solidFill>
                          <a:effectLst/>
                          <a:latin typeface="Times New Roman" pitchFamily="18" charset="0"/>
                          <a:ea typeface="黑体" pitchFamily="2" charset="-122"/>
                        </a:rPr>
                        <a:t>/ Hz</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20000"/>
                        </a:lnSpc>
                        <a:spcBef>
                          <a:spcPct val="0"/>
                        </a:spcBef>
                        <a:spcAft>
                          <a:spcPct val="0"/>
                        </a:spcAft>
                        <a:buClrTx/>
                        <a:buSzTx/>
                        <a:buFontTx/>
                        <a:buNone/>
                        <a:tabLst/>
                      </a:pPr>
                      <a:r>
                        <a:rPr kumimoji="0" lang="en-US" altLang="zh-CN" sz="2000" b="1" i="0" u="none" strike="noStrike" cap="none" normalizeH="0" baseline="0">
                          <a:ln>
                            <a:noFill/>
                          </a:ln>
                          <a:solidFill>
                            <a:schemeClr val="tx1"/>
                          </a:solidFill>
                          <a:effectLst/>
                          <a:latin typeface="Times New Roman" pitchFamily="18" charset="0"/>
                          <a:ea typeface="黑体" pitchFamily="2" charset="-122"/>
                        </a:rPr>
                        <a:t>&lt;100</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20000"/>
                        </a:lnSpc>
                        <a:spcBef>
                          <a:spcPct val="0"/>
                        </a:spcBef>
                        <a:spcAft>
                          <a:spcPct val="0"/>
                        </a:spcAft>
                        <a:buClrTx/>
                        <a:buSzTx/>
                        <a:buFontTx/>
                        <a:buNone/>
                        <a:tabLst/>
                      </a:pPr>
                      <a:r>
                        <a:rPr kumimoji="0" lang="en-US" altLang="zh-CN" sz="2000" b="1" i="0" u="none" strike="noStrike" cap="none" normalizeH="0" baseline="0">
                          <a:ln>
                            <a:noFill/>
                          </a:ln>
                          <a:solidFill>
                            <a:schemeClr val="tx1"/>
                          </a:solidFill>
                          <a:effectLst/>
                          <a:latin typeface="Times New Roman" pitchFamily="18" charset="0"/>
                          <a:ea typeface="黑体" pitchFamily="2" charset="-122"/>
                        </a:rPr>
                        <a:t>100~1000</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20000"/>
                        </a:lnSpc>
                        <a:spcBef>
                          <a:spcPct val="0"/>
                        </a:spcBef>
                        <a:spcAft>
                          <a:spcPct val="0"/>
                        </a:spcAft>
                        <a:buClrTx/>
                        <a:buSzTx/>
                        <a:buFontTx/>
                        <a:buNone/>
                        <a:tabLst/>
                      </a:pPr>
                      <a:r>
                        <a:rPr kumimoji="0" lang="en-US" altLang="zh-CN" sz="2000" b="1" i="0" u="none" strike="noStrike" cap="none" normalizeH="0" baseline="0">
                          <a:ln>
                            <a:noFill/>
                          </a:ln>
                          <a:solidFill>
                            <a:schemeClr val="tx1"/>
                          </a:solidFill>
                          <a:effectLst/>
                          <a:latin typeface="Times New Roman" pitchFamily="18" charset="0"/>
                          <a:ea typeface="黑体" pitchFamily="2" charset="-122"/>
                        </a:rPr>
                        <a:t>1k ~10k</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20000"/>
                        </a:lnSpc>
                        <a:spcBef>
                          <a:spcPct val="0"/>
                        </a:spcBef>
                        <a:spcAft>
                          <a:spcPct val="0"/>
                        </a:spcAft>
                        <a:buClrTx/>
                        <a:buSzTx/>
                        <a:buFontTx/>
                        <a:buNone/>
                        <a:tabLst/>
                      </a:pPr>
                      <a:r>
                        <a:rPr kumimoji="0" lang="en-US" altLang="zh-CN" sz="2000" b="1" i="0" u="none" strike="noStrike" cap="none" normalizeH="0" baseline="0">
                          <a:ln>
                            <a:noFill/>
                          </a:ln>
                          <a:solidFill>
                            <a:schemeClr val="tx1"/>
                          </a:solidFill>
                          <a:effectLst/>
                          <a:latin typeface="Times New Roman" pitchFamily="18" charset="0"/>
                          <a:ea typeface="黑体" pitchFamily="2" charset="-122"/>
                        </a:rPr>
                        <a:t>10k ~100k</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20000"/>
                        </a:lnSpc>
                        <a:spcBef>
                          <a:spcPct val="0"/>
                        </a:spcBef>
                        <a:spcAft>
                          <a:spcPct val="0"/>
                        </a:spcAft>
                        <a:buClrTx/>
                        <a:buSzTx/>
                        <a:buFontTx/>
                        <a:buNone/>
                        <a:tabLst/>
                      </a:pPr>
                      <a:r>
                        <a:rPr kumimoji="0" lang="en-US" altLang="zh-CN" sz="2000" b="1" i="0" u="none" strike="noStrike" cap="none" normalizeH="0" baseline="0">
                          <a:ln>
                            <a:noFill/>
                          </a:ln>
                          <a:solidFill>
                            <a:schemeClr val="tx1"/>
                          </a:solidFill>
                          <a:effectLst/>
                          <a:latin typeface="Times New Roman" pitchFamily="18" charset="0"/>
                          <a:ea typeface="黑体" pitchFamily="2" charset="-122"/>
                        </a:rPr>
                        <a:t>&gt;100k</a:t>
                      </a:r>
                    </a:p>
                  </a:txBody>
                  <a:tcPr horzOverflow="overflow">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569747">
                <a:tc>
                  <a:txBody>
                    <a:bodyPr/>
                    <a:lstStyle/>
                    <a:p>
                      <a:pPr marL="0" marR="0" lvl="0" indent="0" algn="ctr" defTabSz="914400" rtl="0" eaLnBrk="1" fontAlgn="base" latinLnBrk="0" hangingPunct="1">
                        <a:lnSpc>
                          <a:spcPct val="120000"/>
                        </a:lnSpc>
                        <a:spcBef>
                          <a:spcPct val="0"/>
                        </a:spcBef>
                        <a:spcAft>
                          <a:spcPct val="0"/>
                        </a:spcAft>
                        <a:buClrTx/>
                        <a:buSzTx/>
                        <a:buFontTx/>
                        <a:buNone/>
                        <a:tabLst>
                          <a:tab pos="-158750" algn="l"/>
                        </a:tabLst>
                      </a:pPr>
                      <a:r>
                        <a:rPr kumimoji="0" lang="en-US" altLang="zh-CN" sz="2000" b="1" i="1" u="none" strike="noStrike" cap="none" normalizeH="0" baseline="0">
                          <a:ln>
                            <a:noFill/>
                          </a:ln>
                          <a:solidFill>
                            <a:schemeClr val="tx1"/>
                          </a:solidFill>
                          <a:effectLst/>
                          <a:latin typeface="Times New Roman" pitchFamily="18" charset="0"/>
                          <a:ea typeface="黑体" pitchFamily="2" charset="-122"/>
                        </a:rPr>
                        <a:t>C</a:t>
                      </a:r>
                      <a:r>
                        <a:rPr kumimoji="0" lang="en-US" altLang="zh-CN" sz="2000" b="1" i="0" u="none" strike="noStrike" cap="none" normalizeH="0" baseline="-30000">
                          <a:ln>
                            <a:noFill/>
                          </a:ln>
                          <a:solidFill>
                            <a:schemeClr val="tx1"/>
                          </a:solidFill>
                          <a:effectLst/>
                          <a:latin typeface="Times New Roman" pitchFamily="18" charset="0"/>
                          <a:ea typeface="黑体" pitchFamily="2" charset="-122"/>
                        </a:rPr>
                        <a:t>1</a:t>
                      </a:r>
                      <a:r>
                        <a:rPr kumimoji="0" lang="en-US" altLang="zh-CN" sz="2000" b="1" i="0" u="none" strike="noStrike" cap="none" normalizeH="0" baseline="0">
                          <a:ln>
                            <a:noFill/>
                          </a:ln>
                          <a:solidFill>
                            <a:schemeClr val="tx1"/>
                          </a:solidFill>
                          <a:effectLst/>
                          <a:latin typeface="Times New Roman" pitchFamily="18" charset="0"/>
                          <a:ea typeface="黑体" pitchFamily="2" charset="-122"/>
                        </a:rPr>
                        <a:t>/μF</a:t>
                      </a:r>
                    </a:p>
                  </a:txBody>
                  <a:tcPr horzOverflow="overflow">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20000"/>
                        </a:lnSpc>
                        <a:spcBef>
                          <a:spcPct val="0"/>
                        </a:spcBef>
                        <a:spcAft>
                          <a:spcPct val="0"/>
                        </a:spcAft>
                        <a:buClrTx/>
                        <a:buSzTx/>
                        <a:buFontTx/>
                        <a:buNone/>
                        <a:tabLst>
                          <a:tab pos="561975" algn="ctr"/>
                        </a:tabLst>
                      </a:pPr>
                      <a:r>
                        <a:rPr kumimoji="0" lang="en-US" altLang="zh-CN" sz="2000" b="1" i="0" u="none" strike="noStrike" cap="none" normalizeH="0" baseline="0" dirty="0">
                          <a:ln>
                            <a:noFill/>
                          </a:ln>
                          <a:solidFill>
                            <a:schemeClr val="tx1"/>
                          </a:solidFill>
                          <a:effectLst/>
                          <a:latin typeface="Times New Roman" pitchFamily="18" charset="0"/>
                          <a:ea typeface="黑体" pitchFamily="2" charset="-122"/>
                        </a:rPr>
                        <a:t>10~0.1 </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20000"/>
                        </a:lnSpc>
                        <a:spcBef>
                          <a:spcPct val="0"/>
                        </a:spcBef>
                        <a:spcAft>
                          <a:spcPct val="0"/>
                        </a:spcAft>
                        <a:buClrTx/>
                        <a:buSzTx/>
                        <a:buFontTx/>
                        <a:buNone/>
                        <a:tabLst/>
                      </a:pPr>
                      <a:r>
                        <a:rPr kumimoji="0" lang="en-US" altLang="zh-CN" sz="2000" b="1" i="0" u="none" strike="noStrike" cap="none" normalizeH="0" baseline="0" dirty="0">
                          <a:ln>
                            <a:noFill/>
                          </a:ln>
                          <a:solidFill>
                            <a:srgbClr val="FF0000"/>
                          </a:solidFill>
                          <a:effectLst/>
                          <a:latin typeface="Times New Roman" pitchFamily="18" charset="0"/>
                          <a:ea typeface="黑体" pitchFamily="2" charset="-122"/>
                        </a:rPr>
                        <a:t>0.1~0.01</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20000"/>
                        </a:lnSpc>
                        <a:spcBef>
                          <a:spcPct val="0"/>
                        </a:spcBef>
                        <a:spcAft>
                          <a:spcPct val="0"/>
                        </a:spcAft>
                        <a:buClrTx/>
                        <a:buSzTx/>
                        <a:buFontTx/>
                        <a:buNone/>
                        <a:tabLst/>
                      </a:pPr>
                      <a:r>
                        <a:rPr kumimoji="0" lang="en-US" altLang="zh-CN" sz="2000" b="1" i="0" u="none" strike="noStrike" cap="none" normalizeH="0" baseline="0" dirty="0">
                          <a:ln>
                            <a:noFill/>
                          </a:ln>
                          <a:solidFill>
                            <a:schemeClr val="tx1"/>
                          </a:solidFill>
                          <a:effectLst/>
                          <a:latin typeface="Times New Roman" pitchFamily="18" charset="0"/>
                          <a:ea typeface="黑体" pitchFamily="2" charset="-122"/>
                        </a:rPr>
                        <a:t>0.01~0.001</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20000"/>
                        </a:lnSpc>
                        <a:spcBef>
                          <a:spcPct val="0"/>
                        </a:spcBef>
                        <a:spcAft>
                          <a:spcPct val="0"/>
                        </a:spcAft>
                        <a:buClrTx/>
                        <a:buSzTx/>
                        <a:buFontTx/>
                        <a:buNone/>
                        <a:tabLst/>
                      </a:pPr>
                      <a:r>
                        <a:rPr kumimoji="0" lang="zh-CN" altLang="en-US" sz="2000" b="1" i="0" u="none" strike="noStrike" cap="none" normalizeH="0" baseline="0" dirty="0">
                          <a:ln>
                            <a:noFill/>
                          </a:ln>
                          <a:solidFill>
                            <a:schemeClr val="tx1"/>
                          </a:solidFill>
                          <a:effectLst/>
                          <a:latin typeface="Times New Roman" pitchFamily="18" charset="0"/>
                          <a:ea typeface="黑体" pitchFamily="2" charset="-122"/>
                        </a:rPr>
                        <a:t>（</a:t>
                      </a:r>
                      <a:r>
                        <a:rPr kumimoji="0" lang="en-US" altLang="zh-CN" sz="2000" b="1" i="0" u="none" strike="noStrike" cap="none" normalizeH="0" baseline="0" dirty="0">
                          <a:ln>
                            <a:noFill/>
                          </a:ln>
                          <a:solidFill>
                            <a:schemeClr val="tx1"/>
                          </a:solidFill>
                          <a:effectLst/>
                          <a:latin typeface="Times New Roman" pitchFamily="18" charset="0"/>
                          <a:ea typeface="黑体" pitchFamily="2" charset="-122"/>
                        </a:rPr>
                        <a:t>1000~100</a:t>
                      </a:r>
                      <a:r>
                        <a:rPr kumimoji="0" lang="zh-CN" altLang="en-US" sz="2000" b="1" i="0" u="none" strike="noStrike" cap="none" normalizeH="0" baseline="0" dirty="0">
                          <a:ln>
                            <a:noFill/>
                          </a:ln>
                          <a:solidFill>
                            <a:schemeClr val="tx1"/>
                          </a:solidFill>
                          <a:effectLst/>
                          <a:latin typeface="Times New Roman" pitchFamily="18" charset="0"/>
                          <a:ea typeface="黑体" pitchFamily="2" charset="-122"/>
                        </a:rPr>
                        <a:t>）</a:t>
                      </a:r>
                      <a:r>
                        <a:rPr kumimoji="0" lang="en-US" altLang="zh-CN" sz="2000" b="1" i="0" u="none" strike="noStrike" cap="none" normalizeH="0" baseline="0" dirty="0">
                          <a:ln>
                            <a:noFill/>
                          </a:ln>
                          <a:solidFill>
                            <a:schemeClr val="tx1"/>
                          </a:solidFill>
                          <a:effectLst/>
                          <a:latin typeface="Times New Roman" pitchFamily="18" charset="0"/>
                          <a:ea typeface="黑体" pitchFamily="2" charset="-122"/>
                        </a:rPr>
                        <a:t>×10</a:t>
                      </a:r>
                      <a:r>
                        <a:rPr kumimoji="0" lang="en-US" altLang="zh-CN" sz="2000" b="1" i="0" u="none" strike="noStrike" cap="none" normalizeH="0" baseline="30000" dirty="0">
                          <a:ln>
                            <a:noFill/>
                          </a:ln>
                          <a:solidFill>
                            <a:schemeClr val="tx1"/>
                          </a:solidFill>
                          <a:effectLst/>
                          <a:latin typeface="Times New Roman" pitchFamily="18" charset="0"/>
                          <a:ea typeface="黑体" pitchFamily="2" charset="-122"/>
                        </a:rPr>
                        <a:t>-6</a:t>
                      </a:r>
                      <a:endParaRPr kumimoji="0" lang="en-US" altLang="zh-CN" sz="2000" b="1" i="0" u="none" strike="noStrike" cap="none" normalizeH="0" baseline="0" dirty="0">
                        <a:ln>
                          <a:noFill/>
                        </a:ln>
                        <a:solidFill>
                          <a:schemeClr val="tx1"/>
                        </a:solidFill>
                        <a:effectLst/>
                        <a:latin typeface="Times New Roman" pitchFamily="18" charset="0"/>
                        <a:ea typeface="黑体" pitchFamily="2" charset="-122"/>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20000"/>
                        </a:lnSpc>
                        <a:spcBef>
                          <a:spcPct val="0"/>
                        </a:spcBef>
                        <a:spcAft>
                          <a:spcPct val="0"/>
                        </a:spcAft>
                        <a:buClrTx/>
                        <a:buSzTx/>
                        <a:buFontTx/>
                        <a:buNone/>
                        <a:tabLst/>
                      </a:pPr>
                      <a:r>
                        <a:rPr kumimoji="0" lang="zh-CN" altLang="en-US" sz="2000" b="1" i="0" u="none" strike="noStrike" cap="none" normalizeH="0" baseline="0" dirty="0">
                          <a:ln>
                            <a:noFill/>
                          </a:ln>
                          <a:solidFill>
                            <a:schemeClr val="tx1"/>
                          </a:solidFill>
                          <a:effectLst/>
                          <a:latin typeface="Times New Roman" pitchFamily="18" charset="0"/>
                          <a:ea typeface="黑体" pitchFamily="2" charset="-122"/>
                        </a:rPr>
                        <a:t>（</a:t>
                      </a:r>
                      <a:r>
                        <a:rPr kumimoji="0" lang="en-US" altLang="zh-CN" sz="2000" b="1" i="0" u="none" strike="noStrike" cap="none" normalizeH="0" baseline="0" dirty="0">
                          <a:ln>
                            <a:noFill/>
                          </a:ln>
                          <a:solidFill>
                            <a:schemeClr val="tx1"/>
                          </a:solidFill>
                          <a:effectLst/>
                          <a:latin typeface="Times New Roman" pitchFamily="18" charset="0"/>
                          <a:ea typeface="黑体" pitchFamily="2" charset="-122"/>
                        </a:rPr>
                        <a:t>100~10</a:t>
                      </a:r>
                      <a:r>
                        <a:rPr kumimoji="0" lang="zh-CN" altLang="en-US" sz="2000" b="1" i="0" u="none" strike="noStrike" cap="none" normalizeH="0" baseline="0" dirty="0">
                          <a:ln>
                            <a:noFill/>
                          </a:ln>
                          <a:solidFill>
                            <a:schemeClr val="tx1"/>
                          </a:solidFill>
                          <a:effectLst/>
                          <a:latin typeface="Times New Roman" pitchFamily="18" charset="0"/>
                          <a:ea typeface="黑体" pitchFamily="2" charset="-122"/>
                        </a:rPr>
                        <a:t>）</a:t>
                      </a:r>
                      <a:r>
                        <a:rPr kumimoji="0" lang="en-US" altLang="zh-CN" sz="2000" b="1" i="0" u="none" strike="noStrike" cap="none" normalizeH="0" baseline="0" dirty="0">
                          <a:ln>
                            <a:noFill/>
                          </a:ln>
                          <a:solidFill>
                            <a:schemeClr val="tx1"/>
                          </a:solidFill>
                          <a:effectLst/>
                          <a:latin typeface="Times New Roman" pitchFamily="18" charset="0"/>
                          <a:ea typeface="黑体" pitchFamily="2" charset="-122"/>
                        </a:rPr>
                        <a:t>×10</a:t>
                      </a:r>
                      <a:r>
                        <a:rPr kumimoji="0" lang="en-US" altLang="zh-CN" sz="2000" b="1" i="0" u="none" strike="noStrike" cap="none" normalizeH="0" baseline="30000" dirty="0">
                          <a:ln>
                            <a:noFill/>
                          </a:ln>
                          <a:solidFill>
                            <a:schemeClr val="tx1"/>
                          </a:solidFill>
                          <a:effectLst/>
                          <a:latin typeface="Times New Roman" pitchFamily="18" charset="0"/>
                          <a:ea typeface="黑体" pitchFamily="2" charset="-122"/>
                        </a:rPr>
                        <a:t>-6</a:t>
                      </a:r>
                      <a:endParaRPr kumimoji="0" lang="en-US" altLang="zh-CN" sz="2000" b="1" i="0" u="none" strike="noStrike" cap="none" normalizeH="0" baseline="0" dirty="0">
                        <a:ln>
                          <a:noFill/>
                        </a:ln>
                        <a:solidFill>
                          <a:schemeClr val="tx1"/>
                        </a:solidFill>
                        <a:effectLst/>
                        <a:latin typeface="Times New Roman" pitchFamily="18" charset="0"/>
                        <a:ea typeface="黑体" pitchFamily="2" charset="-122"/>
                      </a:endParaRPr>
                    </a:p>
                  </a:txBody>
                  <a:tcPr horzOverflow="overflow">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bl>
          </a:graphicData>
        </a:graphic>
      </p:graphicFrame>
      <p:sp>
        <p:nvSpPr>
          <p:cNvPr id="67615" name="Rectangle 6"/>
          <p:cNvSpPr>
            <a:spLocks noChangeArrowheads="1"/>
          </p:cNvSpPr>
          <p:nvPr/>
        </p:nvSpPr>
        <p:spPr bwMode="auto">
          <a:xfrm>
            <a:off x="4933803" y="4632041"/>
            <a:ext cx="310257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lgn="ctr">
                <a:solidFill>
                  <a:srgbClr val="000000"/>
                </a:solidFill>
                <a:miter lim="800000"/>
                <a:headEnd/>
                <a:tailEnd/>
              </a14:hiddenLine>
            </a:ext>
          </a:extLst>
        </p:spPr>
        <p:txBody>
          <a:bodyPr wrap="square">
            <a:spAutoFit/>
          </a:bodyPr>
          <a:lstStyle>
            <a:lvl1pPr marL="533400" indent="-533400"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kumimoji="1" lang="en-US" altLang="zh-CN" sz="2400" b="1" i="1" dirty="0">
                <a:latin typeface="Times New Roman" panose="02020603050405020304" pitchFamily="18" charset="0"/>
              </a:rPr>
              <a:t>K</a:t>
            </a:r>
            <a:r>
              <a:rPr kumimoji="1" lang="en-US" altLang="zh-CN" sz="2400" b="1" dirty="0">
                <a:latin typeface="Times New Roman" panose="02020603050405020304" pitchFamily="18" charset="0"/>
              </a:rPr>
              <a:t>=100/(</a:t>
            </a:r>
            <a:r>
              <a:rPr kumimoji="1" lang="en-US" altLang="zh-CN" sz="2400" b="1" i="1" dirty="0">
                <a:latin typeface="Times New Roman" panose="02020603050405020304" pitchFamily="18" charset="0"/>
              </a:rPr>
              <a:t>f</a:t>
            </a:r>
            <a:r>
              <a:rPr kumimoji="1" lang="en-US" altLang="zh-CN" sz="2400" b="1" baseline="-25000" dirty="0">
                <a:latin typeface="Times New Roman" panose="02020603050405020304" pitchFamily="18" charset="0"/>
              </a:rPr>
              <a:t>c</a:t>
            </a:r>
            <a:r>
              <a:rPr kumimoji="1" lang="en-US" altLang="zh-CN" sz="2400" b="1" i="1" dirty="0">
                <a:latin typeface="Times New Roman" panose="02020603050405020304" pitchFamily="18" charset="0"/>
              </a:rPr>
              <a:t>C</a:t>
            </a:r>
            <a:r>
              <a:rPr kumimoji="1" lang="en-US" altLang="zh-CN" sz="2400" b="1" baseline="-25000" dirty="0">
                <a:latin typeface="Times New Roman" panose="02020603050405020304" pitchFamily="18" charset="0"/>
              </a:rPr>
              <a:t>1</a:t>
            </a:r>
            <a:r>
              <a:rPr kumimoji="1" lang="en-US" altLang="zh-CN" sz="2400" b="1" dirty="0">
                <a:latin typeface="Times New Roman" panose="02020603050405020304" pitchFamily="18" charset="0"/>
              </a:rPr>
              <a:t>)=15.38 </a:t>
            </a:r>
          </a:p>
        </p:txBody>
      </p:sp>
      <p:sp>
        <p:nvSpPr>
          <p:cNvPr id="9" name="文本框 8">
            <a:extLst>
              <a:ext uri="{FF2B5EF4-FFF2-40B4-BE49-F238E27FC236}">
                <a16:creationId xmlns:a16="http://schemas.microsoft.com/office/drawing/2014/main" id="{3CA132EA-9F42-4002-9B30-308FD8BEFDB8}"/>
              </a:ext>
            </a:extLst>
          </p:cNvPr>
          <p:cNvSpPr txBox="1"/>
          <p:nvPr/>
        </p:nvSpPr>
        <p:spPr>
          <a:xfrm>
            <a:off x="7659083" y="1334426"/>
            <a:ext cx="2063931" cy="523220"/>
          </a:xfrm>
          <a:prstGeom prst="rect">
            <a:avLst/>
          </a:prstGeom>
          <a:noFill/>
        </p:spPr>
        <p:txBody>
          <a:bodyPr wrap="square">
            <a:spAutoFit/>
          </a:bodyPr>
          <a:lstStyle/>
          <a:p>
            <a:r>
              <a:rPr kumimoji="0" lang="en-US" altLang="zh-CN" sz="2800" b="0" i="1" u="none" strike="noStrike" kern="1200" cap="none" spc="0" normalizeH="0" baseline="0" noProof="0" dirty="0">
                <a:ln>
                  <a:noFill/>
                </a:ln>
                <a:solidFill>
                  <a:srgbClr val="3333FF"/>
                </a:solidFill>
                <a:effectLst/>
                <a:uLnTx/>
                <a:uFillTx/>
                <a:latin typeface="Times New Roman" panose="02020603050405020304" pitchFamily="18" charset="0"/>
                <a:ea typeface="微软雅黑" panose="020B0503020204020204" pitchFamily="34" charset="-122"/>
                <a:cs typeface="Times New Roman" panose="02020603050405020304" pitchFamily="18" charset="0"/>
              </a:rPr>
              <a:t>f</a:t>
            </a:r>
            <a:r>
              <a:rPr kumimoji="0" lang="en-US" altLang="zh-CN" sz="2800" b="0" i="0" u="none" strike="noStrike" kern="1200" cap="none" spc="0" normalizeH="0" baseline="-25000" noProof="0" dirty="0">
                <a:ln>
                  <a:noFill/>
                </a:ln>
                <a:solidFill>
                  <a:srgbClr val="3333FF"/>
                </a:solidFill>
                <a:effectLst/>
                <a:uLnTx/>
                <a:uFillTx/>
                <a:latin typeface="Times New Roman" panose="02020603050405020304" pitchFamily="18" charset="0"/>
                <a:ea typeface="微软雅黑" panose="020B0503020204020204" pitchFamily="34" charset="-122"/>
                <a:cs typeface="Times New Roman" panose="02020603050405020304" pitchFamily="18" charset="0"/>
              </a:rPr>
              <a:t>c</a:t>
            </a:r>
            <a:r>
              <a:rPr kumimoji="0" lang="en-US" altLang="zh-CN" sz="2800" b="0" i="0" u="none" strike="noStrike" kern="1200" cap="none" spc="0" normalizeH="0" baseline="0" noProof="0" dirty="0">
                <a:ln>
                  <a:noFill/>
                </a:ln>
                <a:solidFill>
                  <a:srgbClr val="3333FF"/>
                </a:solidFill>
                <a:effectLst/>
                <a:uLnTx/>
                <a:uFillTx/>
                <a:latin typeface="Times New Roman" panose="02020603050405020304" pitchFamily="18" charset="0"/>
                <a:ea typeface="微软雅黑" panose="020B0503020204020204" pitchFamily="34" charset="-122"/>
                <a:cs typeface="Times New Roman" panose="02020603050405020304" pitchFamily="18" charset="0"/>
              </a:rPr>
              <a:t>=650Hz</a:t>
            </a:r>
            <a:endParaRPr lang="zh-CN" altLang="en-US" dirty="0"/>
          </a:p>
        </p:txBody>
      </p:sp>
      <p:sp>
        <p:nvSpPr>
          <p:cNvPr id="2" name="Rectangle 32">
            <a:extLst>
              <a:ext uri="{FF2B5EF4-FFF2-40B4-BE49-F238E27FC236}">
                <a16:creationId xmlns:a16="http://schemas.microsoft.com/office/drawing/2014/main" id="{1C292652-25C6-4FF8-8D6E-5FA005D01E0E}"/>
              </a:ext>
            </a:extLst>
          </p:cNvPr>
          <p:cNvSpPr>
            <a:spLocks noChangeArrowheads="1"/>
          </p:cNvSpPr>
          <p:nvPr/>
        </p:nvSpPr>
        <p:spPr bwMode="auto">
          <a:xfrm>
            <a:off x="9286375" y="1296046"/>
            <a:ext cx="248541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20000"/>
              </a:spcBef>
            </a:pPr>
            <a:r>
              <a:rPr kumimoji="1" lang="zh-CN" altLang="en-US" sz="2400" b="1" dirty="0">
                <a:solidFill>
                  <a:srgbClr val="FF0000"/>
                </a:solidFill>
                <a:latin typeface="Times New Roman" panose="02020603050405020304" pitchFamily="18" charset="0"/>
              </a:rPr>
              <a:t>选择</a:t>
            </a:r>
            <a:r>
              <a:rPr kumimoji="1" lang="en-US" altLang="zh-CN" sz="2400" b="1" i="1" dirty="0">
                <a:solidFill>
                  <a:srgbClr val="FF0000"/>
                </a:solidFill>
                <a:latin typeface="Times New Roman" panose="02020603050405020304" pitchFamily="18" charset="0"/>
              </a:rPr>
              <a:t>C</a:t>
            </a:r>
            <a:r>
              <a:rPr kumimoji="1" lang="en-US" altLang="zh-CN" sz="2400" b="1" baseline="-25000" dirty="0">
                <a:solidFill>
                  <a:srgbClr val="FF0000"/>
                </a:solidFill>
                <a:latin typeface="Times New Roman" panose="02020603050405020304" pitchFamily="18" charset="0"/>
              </a:rPr>
              <a:t>1</a:t>
            </a:r>
            <a:r>
              <a:rPr kumimoji="1" lang="en-US" altLang="zh-CN" sz="2400" b="1" dirty="0">
                <a:solidFill>
                  <a:srgbClr val="FF0000"/>
                </a:solidFill>
                <a:latin typeface="Times New Roman" panose="02020603050405020304" pitchFamily="18" charset="0"/>
              </a:rPr>
              <a:t>=0.01uF</a:t>
            </a:r>
          </a:p>
        </p:txBody>
      </p:sp>
      <p:sp>
        <p:nvSpPr>
          <p:cNvPr id="11" name="Rectangle 3">
            <a:extLst>
              <a:ext uri="{FF2B5EF4-FFF2-40B4-BE49-F238E27FC236}">
                <a16:creationId xmlns:a16="http://schemas.microsoft.com/office/drawing/2014/main" id="{D2B5C9E1-AD48-4F00-B64A-E9CB19BB94A5}"/>
              </a:ext>
            </a:extLst>
          </p:cNvPr>
          <p:cNvSpPr>
            <a:spLocks noGrp="1" noChangeArrowheads="1"/>
          </p:cNvSpPr>
          <p:nvPr>
            <p:ph type="title"/>
          </p:nvPr>
        </p:nvSpPr>
        <p:spPr>
          <a:xfrm>
            <a:off x="838200" y="482600"/>
            <a:ext cx="10515600" cy="590550"/>
          </a:xfrm>
          <a:noFill/>
        </p:spPr>
        <p:txBody>
          <a:bodyPr/>
          <a:lstStyle/>
          <a:p>
            <a:pPr eaLnBrk="1" hangingPunct="1"/>
            <a:r>
              <a:rPr kumimoji="1" lang="en-US" altLang="zh-CN" dirty="0">
                <a:latin typeface="微软雅黑" panose="020B0503020204020204" pitchFamily="34" charset="-122"/>
                <a:ea typeface="微软雅黑" panose="020B0503020204020204" pitchFamily="34" charset="-122"/>
              </a:rPr>
              <a:t>5.3.4</a:t>
            </a:r>
            <a:r>
              <a:rPr kumimoji="1" lang="zh-CN" altLang="en-US" dirty="0">
                <a:latin typeface="微软雅黑" panose="020B0503020204020204" pitchFamily="34" charset="-122"/>
                <a:ea typeface="微软雅黑" panose="020B0503020204020204" pitchFamily="34" charset="-122"/>
              </a:rPr>
              <a:t>无源器件参数计算</a:t>
            </a:r>
          </a:p>
        </p:txBody>
      </p:sp>
    </p:spTree>
    <p:extLst>
      <p:ext uri="{BB962C8B-B14F-4D97-AF65-F5344CB8AC3E}">
        <p14:creationId xmlns:p14="http://schemas.microsoft.com/office/powerpoint/2010/main" val="943578222"/>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内容占位符 3">
            <a:extLst>
              <a:ext uri="{FF2B5EF4-FFF2-40B4-BE49-F238E27FC236}">
                <a16:creationId xmlns:a16="http://schemas.microsoft.com/office/drawing/2014/main" id="{1ABE38D5-349E-49D2-BCB2-FE0F2D2AC6F2}"/>
              </a:ext>
            </a:extLst>
          </p:cNvPr>
          <p:cNvSpPr>
            <a:spLocks noGrp="1"/>
          </p:cNvSpPr>
          <p:nvPr>
            <p:ph idx="4294967295"/>
          </p:nvPr>
        </p:nvSpPr>
        <p:spPr>
          <a:xfrm>
            <a:off x="838200" y="1165225"/>
            <a:ext cx="10515600" cy="5011739"/>
          </a:xfrm>
        </p:spPr>
        <p:txBody>
          <a:bodyPr/>
          <a:lstStyle/>
          <a:p>
            <a:r>
              <a:rPr lang="zh-CN" altLang="en-US" dirty="0">
                <a:latin typeface="微软雅黑" panose="020B0503020204020204" pitchFamily="34" charset="-122"/>
                <a:ea typeface="微软雅黑" panose="020B0503020204020204" pitchFamily="34" charset="-122"/>
              </a:rPr>
              <a:t>由表</a:t>
            </a:r>
            <a:r>
              <a:rPr lang="en-US" altLang="zh-CN" dirty="0">
                <a:latin typeface="微软雅黑" panose="020B0503020204020204" pitchFamily="34" charset="-122"/>
                <a:ea typeface="微软雅黑" panose="020B0503020204020204" pitchFamily="34" charset="-122"/>
              </a:rPr>
              <a:t>4-6</a:t>
            </a:r>
            <a:r>
              <a:rPr lang="zh-CN" altLang="en-US" dirty="0">
                <a:latin typeface="微软雅黑" panose="020B0503020204020204" pitchFamily="34" charset="-122"/>
                <a:ea typeface="微软雅黑" panose="020B0503020204020204" pitchFamily="34" charset="-122"/>
              </a:rPr>
              <a:t>确定</a:t>
            </a:r>
            <a:r>
              <a:rPr lang="en-US" altLang="zh-CN" i="1" dirty="0">
                <a:latin typeface="微软雅黑" panose="020B0503020204020204" pitchFamily="34" charset="-122"/>
                <a:ea typeface="微软雅黑" panose="020B0503020204020204" pitchFamily="34" charset="-122"/>
              </a:rPr>
              <a:t>C</a:t>
            </a:r>
            <a:r>
              <a:rPr lang="en-US" altLang="zh-CN" baseline="-25000" dirty="0">
                <a:latin typeface="微软雅黑" panose="020B0503020204020204" pitchFamily="34" charset="-122"/>
                <a:ea typeface="微软雅黑" panose="020B0503020204020204" pitchFamily="34" charset="-122"/>
              </a:rPr>
              <a:t>2</a:t>
            </a:r>
            <a:r>
              <a:rPr lang="zh-CN" altLang="en-US" dirty="0">
                <a:latin typeface="微软雅黑" panose="020B0503020204020204" pitchFamily="34" charset="-122"/>
                <a:ea typeface="微软雅黑" panose="020B0503020204020204" pitchFamily="34" charset="-122"/>
              </a:rPr>
              <a:t>及归一化电阻值</a:t>
            </a:r>
            <a:r>
              <a:rPr lang="en-US" altLang="zh-CN" dirty="0" err="1">
                <a:latin typeface="微软雅黑" panose="020B0503020204020204" pitchFamily="34" charset="-122"/>
                <a:ea typeface="微软雅黑" panose="020B0503020204020204" pitchFamily="34" charset="-122"/>
              </a:rPr>
              <a:t>r</a:t>
            </a:r>
            <a:r>
              <a:rPr lang="en-US" altLang="zh-CN" baseline="-25000" dirty="0" err="1">
                <a:latin typeface="微软雅黑" panose="020B0503020204020204" pitchFamily="34" charset="-122"/>
                <a:ea typeface="微软雅黑" panose="020B0503020204020204" pitchFamily="34" charset="-122"/>
              </a:rPr>
              <a:t>i</a:t>
            </a:r>
            <a:r>
              <a:rPr lang="zh-CN" altLang="en-US" dirty="0">
                <a:latin typeface="微软雅黑" panose="020B0503020204020204" pitchFamily="34" charset="-122"/>
                <a:ea typeface="微软雅黑" panose="020B0503020204020204" pitchFamily="34" charset="-122"/>
              </a:rPr>
              <a:t>，</a:t>
            </a:r>
          </a:p>
          <a:p>
            <a:endParaRPr lang="zh-CN" altLang="en-US" dirty="0">
              <a:latin typeface="微软雅黑" panose="020B0503020204020204" pitchFamily="34" charset="-122"/>
              <a:ea typeface="微软雅黑" panose="020B0503020204020204" pitchFamily="34" charset="-122"/>
            </a:endParaRPr>
          </a:p>
          <a:p>
            <a:endParaRPr lang="zh-CN" altLang="en-US" dirty="0">
              <a:latin typeface="微软雅黑" panose="020B0503020204020204" pitchFamily="34" charset="-122"/>
              <a:ea typeface="微软雅黑" panose="020B0503020204020204" pitchFamily="34" charset="-122"/>
            </a:endParaRPr>
          </a:p>
          <a:p>
            <a:endParaRPr lang="zh-CN" altLang="en-US" dirty="0">
              <a:latin typeface="微软雅黑" panose="020B0503020204020204" pitchFamily="34" charset="-122"/>
              <a:ea typeface="微软雅黑" panose="020B0503020204020204" pitchFamily="34" charset="-122"/>
            </a:endParaRPr>
          </a:p>
          <a:p>
            <a:endParaRPr lang="zh-CN" altLang="en-US" dirty="0">
              <a:latin typeface="微软雅黑" panose="020B0503020204020204" pitchFamily="34" charset="-122"/>
              <a:ea typeface="微软雅黑" panose="020B0503020204020204" pitchFamily="34" charset="-122"/>
            </a:endParaRPr>
          </a:p>
          <a:p>
            <a:endParaRPr lang="zh-CN" altLang="en-US" dirty="0">
              <a:latin typeface="微软雅黑" panose="020B0503020204020204" pitchFamily="34" charset="-122"/>
              <a:ea typeface="微软雅黑" panose="020B0503020204020204" pitchFamily="34" charset="-122"/>
            </a:endParaRPr>
          </a:p>
          <a:p>
            <a:endParaRPr lang="zh-CN" altLang="en-US" dirty="0">
              <a:latin typeface="微软雅黑" panose="020B0503020204020204" pitchFamily="34" charset="-122"/>
              <a:ea typeface="微软雅黑" panose="020B0503020204020204" pitchFamily="34" charset="-122"/>
            </a:endParaRPr>
          </a:p>
        </p:txBody>
      </p:sp>
      <p:sp>
        <p:nvSpPr>
          <p:cNvPr id="68613" name="Rectangle 169"/>
          <p:cNvSpPr>
            <a:spLocks noChangeArrowheads="1"/>
          </p:cNvSpPr>
          <p:nvPr/>
        </p:nvSpPr>
        <p:spPr bwMode="auto">
          <a:xfrm>
            <a:off x="2639446" y="2273322"/>
            <a:ext cx="6796088"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lgn="ctr">
                <a:solidFill>
                  <a:srgbClr val="000000"/>
                </a:solidFill>
                <a:miter lim="800000"/>
                <a:headEnd/>
                <a:tailEnd/>
              </a14:hiddenLine>
            </a:ext>
          </a:extLst>
        </p:spPr>
        <p:txBody>
          <a:bodyPr wrap="none"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000" b="1" dirty="0">
                <a:latin typeface="Times New Roman" panose="02020603050405020304" pitchFamily="18" charset="0"/>
              </a:rPr>
              <a:t>表</a:t>
            </a:r>
            <a:r>
              <a:rPr lang="en-US" altLang="zh-CN" sz="2000" b="1" dirty="0">
                <a:latin typeface="Times New Roman" panose="02020603050405020304" pitchFamily="18" charset="0"/>
              </a:rPr>
              <a:t>4-6</a:t>
            </a:r>
            <a:r>
              <a:rPr lang="en-US" altLang="zh-CN" sz="2000" b="1" dirty="0"/>
              <a:t>  </a:t>
            </a:r>
            <a:r>
              <a:rPr lang="zh-CN" altLang="en-US" sz="2000" b="1" dirty="0">
                <a:latin typeface="Times New Roman" panose="02020603050405020304" pitchFamily="18" charset="0"/>
              </a:rPr>
              <a:t>二阶无限增益多路反馈巴特沃斯低通滤波器设计用表</a:t>
            </a:r>
            <a:endParaRPr lang="zh-CN" altLang="en-US" sz="2000" b="1" dirty="0"/>
          </a:p>
        </p:txBody>
      </p:sp>
      <p:graphicFrame>
        <p:nvGraphicFramePr>
          <p:cNvPr id="722989" name="Group 45"/>
          <p:cNvGraphicFramePr>
            <a:graphicFrameLocks noGrp="1"/>
          </p:cNvGraphicFramePr>
          <p:nvPr/>
        </p:nvGraphicFramePr>
        <p:xfrm>
          <a:off x="2265590" y="2804161"/>
          <a:ext cx="7543800" cy="2405063"/>
        </p:xfrm>
        <a:graphic>
          <a:graphicData uri="http://schemas.openxmlformats.org/drawingml/2006/table">
            <a:tbl>
              <a:tblPr/>
              <a:tblGrid>
                <a:gridCol w="1023938">
                  <a:extLst>
                    <a:ext uri="{9D8B030D-6E8A-4147-A177-3AD203B41FA5}">
                      <a16:colId xmlns:a16="http://schemas.microsoft.com/office/drawing/2014/main" val="20000"/>
                    </a:ext>
                  </a:extLst>
                </a:gridCol>
                <a:gridCol w="1979612">
                  <a:extLst>
                    <a:ext uri="{9D8B030D-6E8A-4147-A177-3AD203B41FA5}">
                      <a16:colId xmlns:a16="http://schemas.microsoft.com/office/drawing/2014/main" val="20001"/>
                    </a:ext>
                  </a:extLst>
                </a:gridCol>
                <a:gridCol w="1185863">
                  <a:extLst>
                    <a:ext uri="{9D8B030D-6E8A-4147-A177-3AD203B41FA5}">
                      <a16:colId xmlns:a16="http://schemas.microsoft.com/office/drawing/2014/main" val="20002"/>
                    </a:ext>
                  </a:extLst>
                </a:gridCol>
                <a:gridCol w="1714500">
                  <a:extLst>
                    <a:ext uri="{9D8B030D-6E8A-4147-A177-3AD203B41FA5}">
                      <a16:colId xmlns:a16="http://schemas.microsoft.com/office/drawing/2014/main" val="20003"/>
                    </a:ext>
                  </a:extLst>
                </a:gridCol>
                <a:gridCol w="1639887">
                  <a:extLst>
                    <a:ext uri="{9D8B030D-6E8A-4147-A177-3AD203B41FA5}">
                      <a16:colId xmlns:a16="http://schemas.microsoft.com/office/drawing/2014/main" val="20004"/>
                    </a:ext>
                  </a:extLst>
                </a:gridCol>
              </a:tblGrid>
              <a:tr h="576263">
                <a:tc>
                  <a:txBody>
                    <a:bodyPr/>
                    <a:lstStyle/>
                    <a:p>
                      <a:pPr marL="0" marR="0" lvl="0" indent="0" algn="ctr" defTabSz="914400" rtl="0" eaLnBrk="1" fontAlgn="base" latinLnBrk="0" hangingPunct="1">
                        <a:lnSpc>
                          <a:spcPct val="130000"/>
                        </a:lnSpc>
                        <a:spcBef>
                          <a:spcPct val="30000"/>
                        </a:spcBef>
                        <a:spcAft>
                          <a:spcPct val="30000"/>
                        </a:spcAft>
                        <a:buClrTx/>
                        <a:buSzTx/>
                        <a:buFontTx/>
                        <a:buNone/>
                        <a:tabLst/>
                      </a:pPr>
                      <a:r>
                        <a:rPr kumimoji="0" lang="en-US" altLang="zh-CN" sz="2000" b="0" i="1" u="none" strike="noStrike" cap="none" normalizeH="0" baseline="0">
                          <a:ln>
                            <a:noFill/>
                          </a:ln>
                          <a:solidFill>
                            <a:schemeClr val="tx1"/>
                          </a:solidFill>
                          <a:effectLst/>
                          <a:latin typeface="Times New Roman" pitchFamily="18" charset="0"/>
                          <a:ea typeface="黑体" pitchFamily="2" charset="-122"/>
                        </a:rPr>
                        <a:t>K</a:t>
                      </a:r>
                      <a:r>
                        <a:rPr kumimoji="0" lang="en-US" altLang="zh-CN" sz="2000" b="0" i="0" u="none" strike="noStrike" cap="none" normalizeH="0" baseline="-30000">
                          <a:ln>
                            <a:noFill/>
                          </a:ln>
                          <a:solidFill>
                            <a:schemeClr val="tx1"/>
                          </a:solidFill>
                          <a:effectLst/>
                          <a:latin typeface="Times New Roman" pitchFamily="18" charset="0"/>
                          <a:ea typeface="黑体" pitchFamily="2" charset="-122"/>
                        </a:rPr>
                        <a:t>p</a:t>
                      </a:r>
                      <a:endParaRPr kumimoji="0" lang="en-US" altLang="zh-CN" sz="2000" b="0" i="0" u="none" strike="noStrike" cap="none" normalizeH="0" baseline="0">
                        <a:ln>
                          <a:noFill/>
                        </a:ln>
                        <a:solidFill>
                          <a:schemeClr val="tx1"/>
                        </a:solidFill>
                        <a:effectLst/>
                        <a:latin typeface="Times New Roman" pitchFamily="18" charset="0"/>
                        <a:ea typeface="黑体" pitchFamily="2" charset="-122"/>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20000"/>
                        </a:lnSpc>
                        <a:spcBef>
                          <a:spcPct val="30000"/>
                        </a:spcBef>
                        <a:spcAft>
                          <a:spcPct val="0"/>
                        </a:spcAft>
                        <a:buClrTx/>
                        <a:buSzTx/>
                        <a:buFontTx/>
                        <a:buNone/>
                        <a:tabLst/>
                      </a:pPr>
                      <a:r>
                        <a:rPr kumimoji="0" lang="en-US" altLang="zh-CN" sz="2000" b="0" i="0" u="none" strike="noStrike" cap="none" normalizeH="0" baseline="0">
                          <a:ln>
                            <a:noFill/>
                          </a:ln>
                          <a:solidFill>
                            <a:schemeClr val="tx1"/>
                          </a:solidFill>
                          <a:effectLst/>
                          <a:latin typeface="Times New Roman" pitchFamily="18" charset="0"/>
                          <a:ea typeface="黑体" pitchFamily="2" charset="-122"/>
                        </a:rPr>
                        <a:t>1</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20000"/>
                        </a:lnSpc>
                        <a:spcBef>
                          <a:spcPct val="30000"/>
                        </a:spcBef>
                        <a:spcAft>
                          <a:spcPct val="0"/>
                        </a:spcAft>
                        <a:buClrTx/>
                        <a:buSzTx/>
                        <a:buFontTx/>
                        <a:buNone/>
                        <a:tabLst/>
                      </a:pPr>
                      <a:r>
                        <a:rPr kumimoji="0" lang="en-US" altLang="zh-CN" sz="2000" b="0" i="0" u="none" strike="noStrike" cap="none" normalizeH="0" baseline="0">
                          <a:ln>
                            <a:noFill/>
                          </a:ln>
                          <a:solidFill>
                            <a:srgbClr val="FF0000"/>
                          </a:solidFill>
                          <a:effectLst/>
                          <a:latin typeface="Times New Roman" pitchFamily="18" charset="0"/>
                          <a:ea typeface="黑体" pitchFamily="2" charset="-122"/>
                        </a:rPr>
                        <a:t>2</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20000"/>
                        </a:lnSpc>
                        <a:spcBef>
                          <a:spcPct val="30000"/>
                        </a:spcBef>
                        <a:spcAft>
                          <a:spcPct val="0"/>
                        </a:spcAft>
                        <a:buClrTx/>
                        <a:buSzTx/>
                        <a:buFontTx/>
                        <a:buNone/>
                        <a:tabLst/>
                      </a:pPr>
                      <a:r>
                        <a:rPr kumimoji="0" lang="en-US" altLang="zh-CN" sz="2000" b="0" i="0" u="none" strike="noStrike" cap="none" normalizeH="0" baseline="0">
                          <a:ln>
                            <a:noFill/>
                          </a:ln>
                          <a:solidFill>
                            <a:schemeClr val="tx1"/>
                          </a:solidFill>
                          <a:effectLst/>
                          <a:latin typeface="Times New Roman" pitchFamily="18" charset="0"/>
                          <a:ea typeface="黑体" pitchFamily="2" charset="-122"/>
                        </a:rPr>
                        <a:t>6</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20000"/>
                        </a:lnSpc>
                        <a:spcBef>
                          <a:spcPct val="30000"/>
                        </a:spcBef>
                        <a:spcAft>
                          <a:spcPct val="0"/>
                        </a:spcAft>
                        <a:buClrTx/>
                        <a:buSzTx/>
                        <a:buFontTx/>
                        <a:buNone/>
                        <a:tabLst/>
                      </a:pPr>
                      <a:r>
                        <a:rPr kumimoji="0" lang="en-US" altLang="zh-CN" sz="2000" b="0" i="0" u="none" strike="noStrike" cap="none" normalizeH="0" baseline="0" dirty="0">
                          <a:ln>
                            <a:noFill/>
                          </a:ln>
                          <a:solidFill>
                            <a:schemeClr val="tx1"/>
                          </a:solidFill>
                          <a:effectLst/>
                          <a:latin typeface="Times New Roman" pitchFamily="18" charset="0"/>
                          <a:ea typeface="黑体" pitchFamily="2" charset="-122"/>
                        </a:rPr>
                        <a:t>10</a:t>
                      </a:r>
                    </a:p>
                  </a:txBody>
                  <a:tcPr anchor="ctr" horzOverflow="overflow">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457200">
                <a:tc>
                  <a:txBody>
                    <a:bodyPr/>
                    <a:lstStyle/>
                    <a:p>
                      <a:pPr marL="0" marR="0" lvl="0" indent="0" algn="ctr" defTabSz="914400" rtl="0" eaLnBrk="1" fontAlgn="base" latinLnBrk="0" hangingPunct="1">
                        <a:lnSpc>
                          <a:spcPct val="120000"/>
                        </a:lnSpc>
                        <a:spcBef>
                          <a:spcPct val="30000"/>
                        </a:spcBef>
                        <a:spcAft>
                          <a:spcPct val="0"/>
                        </a:spcAft>
                        <a:buClrTx/>
                        <a:buSzTx/>
                        <a:buFontTx/>
                        <a:buNone/>
                        <a:tabLst/>
                      </a:pPr>
                      <a:r>
                        <a:rPr kumimoji="0" lang="en-US" altLang="zh-CN" sz="2000" b="0" i="1" u="none" strike="noStrike" cap="none" normalizeH="0" baseline="0">
                          <a:ln>
                            <a:noFill/>
                          </a:ln>
                          <a:solidFill>
                            <a:schemeClr val="tx1"/>
                          </a:solidFill>
                          <a:effectLst/>
                          <a:latin typeface="Times New Roman" pitchFamily="18" charset="0"/>
                          <a:ea typeface="黑体" pitchFamily="2" charset="-122"/>
                        </a:rPr>
                        <a:t>r</a:t>
                      </a:r>
                      <a:r>
                        <a:rPr kumimoji="0" lang="en-US" altLang="zh-CN" sz="2000" b="0" i="0" u="none" strike="noStrike" cap="none" normalizeH="0" baseline="-30000">
                          <a:ln>
                            <a:noFill/>
                          </a:ln>
                          <a:solidFill>
                            <a:schemeClr val="tx1"/>
                          </a:solidFill>
                          <a:effectLst/>
                          <a:latin typeface="Times New Roman" pitchFamily="18" charset="0"/>
                          <a:ea typeface="黑体" pitchFamily="2" charset="-122"/>
                        </a:rPr>
                        <a:t>1</a:t>
                      </a:r>
                      <a:r>
                        <a:rPr kumimoji="0" lang="en-US" altLang="zh-CN" sz="2000" b="0" i="0" u="none" strike="noStrike" cap="none" normalizeH="0" baseline="0">
                          <a:ln>
                            <a:noFill/>
                          </a:ln>
                          <a:solidFill>
                            <a:schemeClr val="tx1"/>
                          </a:solidFill>
                          <a:effectLst/>
                          <a:latin typeface="Times New Roman" pitchFamily="18" charset="0"/>
                          <a:ea typeface="黑体" pitchFamily="2" charset="-122"/>
                        </a:rPr>
                        <a:t>/ kΩ</a:t>
                      </a:r>
                    </a:p>
                  </a:txBody>
                  <a:tcPr anchor="ctr" horzOverflow="overflow">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20000"/>
                        </a:lnSpc>
                        <a:spcBef>
                          <a:spcPct val="30000"/>
                        </a:spcBef>
                        <a:spcAft>
                          <a:spcPct val="0"/>
                        </a:spcAft>
                        <a:buClrTx/>
                        <a:buSzTx/>
                        <a:buFontTx/>
                        <a:buNone/>
                        <a:tabLst/>
                      </a:pPr>
                      <a:r>
                        <a:rPr kumimoji="0" lang="en-US" altLang="zh-CN" sz="2000" b="0" i="0" u="none" strike="noStrike" cap="none" normalizeH="0" baseline="0">
                          <a:ln>
                            <a:noFill/>
                          </a:ln>
                          <a:solidFill>
                            <a:schemeClr val="tx1"/>
                          </a:solidFill>
                          <a:effectLst/>
                          <a:latin typeface="Times New Roman" pitchFamily="18" charset="0"/>
                          <a:ea typeface="黑体" pitchFamily="2" charset="-122"/>
                        </a:rPr>
                        <a:t>3.111</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20000"/>
                        </a:lnSpc>
                        <a:spcBef>
                          <a:spcPct val="30000"/>
                        </a:spcBef>
                        <a:spcAft>
                          <a:spcPct val="0"/>
                        </a:spcAft>
                        <a:buClrTx/>
                        <a:buSzTx/>
                        <a:buFontTx/>
                        <a:buNone/>
                        <a:tabLst/>
                      </a:pPr>
                      <a:r>
                        <a:rPr kumimoji="0" lang="en-US" altLang="zh-CN" sz="2000" b="0" i="0" u="none" strike="noStrike" cap="none" normalizeH="0" baseline="0">
                          <a:ln>
                            <a:noFill/>
                          </a:ln>
                          <a:solidFill>
                            <a:srgbClr val="FF0000"/>
                          </a:solidFill>
                          <a:effectLst/>
                          <a:latin typeface="Times New Roman" pitchFamily="18" charset="0"/>
                          <a:ea typeface="黑体" pitchFamily="2" charset="-122"/>
                        </a:rPr>
                        <a:t>2.565</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20000"/>
                        </a:lnSpc>
                        <a:spcBef>
                          <a:spcPct val="30000"/>
                        </a:spcBef>
                        <a:spcAft>
                          <a:spcPct val="0"/>
                        </a:spcAft>
                        <a:buClrTx/>
                        <a:buSzTx/>
                        <a:buFontTx/>
                        <a:buNone/>
                        <a:tabLst/>
                      </a:pPr>
                      <a:r>
                        <a:rPr kumimoji="0" lang="en-US" altLang="zh-CN" sz="2000" b="0" i="0" u="none" strike="noStrike" cap="none" normalizeH="0" baseline="0">
                          <a:ln>
                            <a:noFill/>
                          </a:ln>
                          <a:solidFill>
                            <a:schemeClr val="tx1"/>
                          </a:solidFill>
                          <a:effectLst/>
                          <a:latin typeface="Times New Roman" pitchFamily="18" charset="0"/>
                          <a:ea typeface="黑体" pitchFamily="2" charset="-122"/>
                        </a:rPr>
                        <a:t>1.697</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20000"/>
                        </a:lnSpc>
                        <a:spcBef>
                          <a:spcPct val="30000"/>
                        </a:spcBef>
                        <a:spcAft>
                          <a:spcPct val="0"/>
                        </a:spcAft>
                        <a:buClrTx/>
                        <a:buSzTx/>
                        <a:buFontTx/>
                        <a:buNone/>
                        <a:tabLst/>
                      </a:pPr>
                      <a:r>
                        <a:rPr kumimoji="0" lang="en-US" altLang="zh-CN" sz="2000" b="0" i="0" u="none" strike="noStrike" cap="none" normalizeH="0" baseline="0" dirty="0">
                          <a:ln>
                            <a:noFill/>
                          </a:ln>
                          <a:solidFill>
                            <a:schemeClr val="tx1"/>
                          </a:solidFill>
                          <a:effectLst/>
                          <a:latin typeface="Times New Roman" pitchFamily="18" charset="0"/>
                          <a:ea typeface="黑体" pitchFamily="2" charset="-122"/>
                        </a:rPr>
                        <a:t>1.625</a:t>
                      </a:r>
                    </a:p>
                  </a:txBody>
                  <a:tcPr anchor="ctr" horzOverflow="overflow">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57200">
                <a:tc>
                  <a:txBody>
                    <a:bodyPr/>
                    <a:lstStyle/>
                    <a:p>
                      <a:pPr marL="0" marR="0" lvl="0" indent="0" algn="ctr" defTabSz="914400" rtl="0" eaLnBrk="1" fontAlgn="base" latinLnBrk="0" hangingPunct="1">
                        <a:lnSpc>
                          <a:spcPct val="120000"/>
                        </a:lnSpc>
                        <a:spcBef>
                          <a:spcPct val="30000"/>
                        </a:spcBef>
                        <a:spcAft>
                          <a:spcPct val="0"/>
                        </a:spcAft>
                        <a:buClrTx/>
                        <a:buSzTx/>
                        <a:buFontTx/>
                        <a:buNone/>
                        <a:tabLst/>
                      </a:pPr>
                      <a:r>
                        <a:rPr kumimoji="0" lang="en-US" altLang="zh-CN" sz="2000" b="0" i="1" u="none" strike="noStrike" cap="none" normalizeH="0" baseline="0">
                          <a:ln>
                            <a:noFill/>
                          </a:ln>
                          <a:solidFill>
                            <a:schemeClr val="tx1"/>
                          </a:solidFill>
                          <a:effectLst/>
                          <a:latin typeface="Times New Roman" pitchFamily="18" charset="0"/>
                          <a:ea typeface="黑体" pitchFamily="2" charset="-122"/>
                        </a:rPr>
                        <a:t>r</a:t>
                      </a:r>
                      <a:r>
                        <a:rPr kumimoji="0" lang="en-US" altLang="zh-CN" sz="2000" b="0" i="0" u="none" strike="noStrike" cap="none" normalizeH="0" baseline="-30000">
                          <a:ln>
                            <a:noFill/>
                          </a:ln>
                          <a:solidFill>
                            <a:schemeClr val="tx1"/>
                          </a:solidFill>
                          <a:effectLst/>
                          <a:latin typeface="Times New Roman" pitchFamily="18" charset="0"/>
                          <a:ea typeface="黑体" pitchFamily="2" charset="-122"/>
                        </a:rPr>
                        <a:t>2</a:t>
                      </a:r>
                      <a:r>
                        <a:rPr kumimoji="0" lang="en-US" altLang="zh-CN" sz="2000" b="0" i="0" u="none" strike="noStrike" cap="none" normalizeH="0" baseline="0">
                          <a:ln>
                            <a:noFill/>
                          </a:ln>
                          <a:solidFill>
                            <a:schemeClr val="tx1"/>
                          </a:solidFill>
                          <a:effectLst/>
                          <a:latin typeface="Times New Roman" pitchFamily="18" charset="0"/>
                          <a:ea typeface="黑体" pitchFamily="2" charset="-122"/>
                        </a:rPr>
                        <a:t>/ kΩ</a:t>
                      </a:r>
                    </a:p>
                  </a:txBody>
                  <a:tcPr anchor="ctr" horzOverflow="overflow">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20000"/>
                        </a:lnSpc>
                        <a:spcBef>
                          <a:spcPct val="30000"/>
                        </a:spcBef>
                        <a:spcAft>
                          <a:spcPct val="0"/>
                        </a:spcAft>
                        <a:buClrTx/>
                        <a:buSzTx/>
                        <a:buFontTx/>
                        <a:buNone/>
                        <a:tabLst/>
                      </a:pPr>
                      <a:r>
                        <a:rPr kumimoji="0" lang="en-US" altLang="zh-CN" sz="2000" b="0" i="0" u="none" strike="noStrike" cap="none" normalizeH="0" baseline="0">
                          <a:ln>
                            <a:noFill/>
                          </a:ln>
                          <a:solidFill>
                            <a:schemeClr val="tx1"/>
                          </a:solidFill>
                          <a:effectLst/>
                          <a:latin typeface="Times New Roman" pitchFamily="18" charset="0"/>
                          <a:ea typeface="黑体" pitchFamily="2" charset="-122"/>
                        </a:rPr>
                        <a:t>4.072</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20000"/>
                        </a:lnSpc>
                        <a:spcBef>
                          <a:spcPct val="30000"/>
                        </a:spcBef>
                        <a:spcAft>
                          <a:spcPct val="0"/>
                        </a:spcAft>
                        <a:buClrTx/>
                        <a:buSzTx/>
                        <a:buFontTx/>
                        <a:buNone/>
                        <a:tabLst/>
                      </a:pPr>
                      <a:r>
                        <a:rPr kumimoji="0" lang="en-US" altLang="zh-CN" sz="2000" b="0" i="0" u="none" strike="noStrike" cap="none" normalizeH="0" baseline="0">
                          <a:ln>
                            <a:noFill/>
                          </a:ln>
                          <a:solidFill>
                            <a:srgbClr val="FF0000"/>
                          </a:solidFill>
                          <a:effectLst/>
                          <a:latin typeface="Times New Roman" pitchFamily="18" charset="0"/>
                          <a:ea typeface="黑体" pitchFamily="2" charset="-122"/>
                        </a:rPr>
                        <a:t>3.292</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20000"/>
                        </a:lnSpc>
                        <a:spcBef>
                          <a:spcPct val="30000"/>
                        </a:spcBef>
                        <a:spcAft>
                          <a:spcPct val="0"/>
                        </a:spcAft>
                        <a:buClrTx/>
                        <a:buSzTx/>
                        <a:buFontTx/>
                        <a:buNone/>
                        <a:tabLst/>
                      </a:pPr>
                      <a:r>
                        <a:rPr kumimoji="0" lang="en-US" altLang="zh-CN" sz="2000" b="0" i="0" u="none" strike="noStrike" cap="none" normalizeH="0" baseline="0">
                          <a:ln>
                            <a:noFill/>
                          </a:ln>
                          <a:solidFill>
                            <a:schemeClr val="tx1"/>
                          </a:solidFill>
                          <a:effectLst/>
                          <a:latin typeface="Times New Roman" pitchFamily="18" charset="0"/>
                          <a:ea typeface="黑体" pitchFamily="2" charset="-122"/>
                        </a:rPr>
                        <a:t>4.977</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20000"/>
                        </a:lnSpc>
                        <a:spcBef>
                          <a:spcPct val="30000"/>
                        </a:spcBef>
                        <a:spcAft>
                          <a:spcPct val="0"/>
                        </a:spcAft>
                        <a:buClrTx/>
                        <a:buSzTx/>
                        <a:buFontTx/>
                        <a:buNone/>
                        <a:tabLst/>
                      </a:pPr>
                      <a:r>
                        <a:rPr kumimoji="0" lang="en-US" altLang="zh-CN" sz="2000" b="0" i="0" u="none" strike="noStrike" cap="none" normalizeH="0" baseline="0" dirty="0">
                          <a:ln>
                            <a:noFill/>
                          </a:ln>
                          <a:solidFill>
                            <a:schemeClr val="tx1"/>
                          </a:solidFill>
                          <a:effectLst/>
                          <a:latin typeface="Times New Roman" pitchFamily="18" charset="0"/>
                          <a:ea typeface="黑体" pitchFamily="2" charset="-122"/>
                        </a:rPr>
                        <a:t>4.723</a:t>
                      </a:r>
                    </a:p>
                  </a:txBody>
                  <a:tcPr anchor="ctr" horzOverflow="overflow">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57200">
                <a:tc>
                  <a:txBody>
                    <a:bodyPr/>
                    <a:lstStyle/>
                    <a:p>
                      <a:pPr marL="0" marR="0" lvl="0" indent="0" algn="ctr" defTabSz="914400" rtl="0" eaLnBrk="1" fontAlgn="base" latinLnBrk="0" hangingPunct="1">
                        <a:lnSpc>
                          <a:spcPct val="120000"/>
                        </a:lnSpc>
                        <a:spcBef>
                          <a:spcPct val="30000"/>
                        </a:spcBef>
                        <a:spcAft>
                          <a:spcPct val="0"/>
                        </a:spcAft>
                        <a:buClrTx/>
                        <a:buSzTx/>
                        <a:buFontTx/>
                        <a:buNone/>
                        <a:tabLst/>
                      </a:pPr>
                      <a:r>
                        <a:rPr kumimoji="0" lang="en-US" altLang="zh-CN" sz="2000" b="0" i="1" u="none" strike="noStrike" cap="none" normalizeH="0" baseline="0">
                          <a:ln>
                            <a:noFill/>
                          </a:ln>
                          <a:solidFill>
                            <a:schemeClr val="tx1"/>
                          </a:solidFill>
                          <a:effectLst/>
                          <a:latin typeface="Times New Roman" pitchFamily="18" charset="0"/>
                          <a:ea typeface="黑体" pitchFamily="2" charset="-122"/>
                        </a:rPr>
                        <a:t>r</a:t>
                      </a:r>
                      <a:r>
                        <a:rPr kumimoji="0" lang="en-US" altLang="zh-CN" sz="2000" b="0" i="0" u="none" strike="noStrike" cap="none" normalizeH="0" baseline="-30000">
                          <a:ln>
                            <a:noFill/>
                          </a:ln>
                          <a:solidFill>
                            <a:schemeClr val="tx1"/>
                          </a:solidFill>
                          <a:effectLst/>
                          <a:latin typeface="Times New Roman" pitchFamily="18" charset="0"/>
                          <a:ea typeface="黑体" pitchFamily="2" charset="-122"/>
                        </a:rPr>
                        <a:t>3</a:t>
                      </a:r>
                      <a:r>
                        <a:rPr kumimoji="0" lang="en-US" altLang="zh-CN" sz="2000" b="0" i="0" u="none" strike="noStrike" cap="none" normalizeH="0" baseline="0">
                          <a:ln>
                            <a:noFill/>
                          </a:ln>
                          <a:solidFill>
                            <a:schemeClr val="tx1"/>
                          </a:solidFill>
                          <a:effectLst/>
                          <a:latin typeface="Times New Roman" pitchFamily="18" charset="0"/>
                          <a:ea typeface="黑体" pitchFamily="2" charset="-122"/>
                        </a:rPr>
                        <a:t>/ kΩ</a:t>
                      </a:r>
                    </a:p>
                  </a:txBody>
                  <a:tcPr anchor="ctr" horzOverflow="overflow">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20000"/>
                        </a:lnSpc>
                        <a:spcBef>
                          <a:spcPct val="30000"/>
                        </a:spcBef>
                        <a:spcAft>
                          <a:spcPct val="0"/>
                        </a:spcAft>
                        <a:buClrTx/>
                        <a:buSzTx/>
                        <a:buFontTx/>
                        <a:buNone/>
                        <a:tabLst/>
                      </a:pPr>
                      <a:r>
                        <a:rPr kumimoji="0" lang="en-US" altLang="zh-CN" sz="2000" b="0" i="0" u="none" strike="noStrike" cap="none" normalizeH="0" baseline="0">
                          <a:ln>
                            <a:noFill/>
                          </a:ln>
                          <a:solidFill>
                            <a:schemeClr val="tx1"/>
                          </a:solidFill>
                          <a:effectLst/>
                          <a:latin typeface="Times New Roman" pitchFamily="18" charset="0"/>
                          <a:ea typeface="黑体" pitchFamily="2" charset="-122"/>
                        </a:rPr>
                        <a:t>3.111</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20000"/>
                        </a:lnSpc>
                        <a:spcBef>
                          <a:spcPct val="30000"/>
                        </a:spcBef>
                        <a:spcAft>
                          <a:spcPct val="0"/>
                        </a:spcAft>
                        <a:buClrTx/>
                        <a:buSzTx/>
                        <a:buFontTx/>
                        <a:buNone/>
                        <a:tabLst/>
                      </a:pPr>
                      <a:r>
                        <a:rPr kumimoji="0" lang="en-US" altLang="zh-CN" sz="2000" b="0" i="0" u="none" strike="noStrike" cap="none" normalizeH="0" baseline="0">
                          <a:ln>
                            <a:noFill/>
                          </a:ln>
                          <a:solidFill>
                            <a:srgbClr val="FF0000"/>
                          </a:solidFill>
                          <a:effectLst/>
                          <a:latin typeface="Times New Roman" pitchFamily="18" charset="0"/>
                          <a:ea typeface="黑体" pitchFamily="2" charset="-122"/>
                        </a:rPr>
                        <a:t>5.130</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20000"/>
                        </a:lnSpc>
                        <a:spcBef>
                          <a:spcPct val="30000"/>
                        </a:spcBef>
                        <a:spcAft>
                          <a:spcPct val="0"/>
                        </a:spcAft>
                        <a:buClrTx/>
                        <a:buSzTx/>
                        <a:buFontTx/>
                        <a:buNone/>
                        <a:tabLst/>
                      </a:pPr>
                      <a:r>
                        <a:rPr kumimoji="0" lang="en-US" altLang="zh-CN" sz="2000" b="0" i="0" u="none" strike="noStrike" cap="none" normalizeH="0" baseline="0">
                          <a:ln>
                            <a:noFill/>
                          </a:ln>
                          <a:solidFill>
                            <a:schemeClr val="tx1"/>
                          </a:solidFill>
                          <a:effectLst/>
                          <a:latin typeface="Times New Roman" pitchFamily="18" charset="0"/>
                          <a:ea typeface="黑体" pitchFamily="2" charset="-122"/>
                        </a:rPr>
                        <a:t>10.180</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20000"/>
                        </a:lnSpc>
                        <a:spcBef>
                          <a:spcPct val="30000"/>
                        </a:spcBef>
                        <a:spcAft>
                          <a:spcPct val="0"/>
                        </a:spcAft>
                        <a:buClrTx/>
                        <a:buSzTx/>
                        <a:buFontTx/>
                        <a:buNone/>
                        <a:tabLst/>
                      </a:pPr>
                      <a:r>
                        <a:rPr kumimoji="0" lang="en-US" altLang="zh-CN" sz="2000" b="0" i="0" u="none" strike="noStrike" cap="none" normalizeH="0" baseline="0" dirty="0">
                          <a:ln>
                            <a:noFill/>
                          </a:ln>
                          <a:solidFill>
                            <a:schemeClr val="tx1"/>
                          </a:solidFill>
                          <a:effectLst/>
                          <a:latin typeface="Times New Roman" pitchFamily="18" charset="0"/>
                          <a:ea typeface="黑体" pitchFamily="2" charset="-122"/>
                        </a:rPr>
                        <a:t>16.252</a:t>
                      </a:r>
                    </a:p>
                  </a:txBody>
                  <a:tcPr anchor="ctr" horzOverflow="overflow">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457200">
                <a:tc>
                  <a:txBody>
                    <a:bodyPr/>
                    <a:lstStyle/>
                    <a:p>
                      <a:pPr marL="0" marR="0" lvl="0" indent="0" algn="ctr" defTabSz="914400" rtl="0" eaLnBrk="1" fontAlgn="base" latinLnBrk="0" hangingPunct="1">
                        <a:lnSpc>
                          <a:spcPct val="120000"/>
                        </a:lnSpc>
                        <a:spcBef>
                          <a:spcPct val="30000"/>
                        </a:spcBef>
                        <a:spcAft>
                          <a:spcPct val="0"/>
                        </a:spcAft>
                        <a:buClrTx/>
                        <a:buSzTx/>
                        <a:buFontTx/>
                        <a:buNone/>
                        <a:tabLst/>
                      </a:pPr>
                      <a:r>
                        <a:rPr kumimoji="0" lang="en-US" altLang="zh-CN" sz="2000" b="0" i="1" u="none" strike="noStrike" cap="none" normalizeH="0" baseline="0">
                          <a:ln>
                            <a:noFill/>
                          </a:ln>
                          <a:solidFill>
                            <a:schemeClr val="tx1"/>
                          </a:solidFill>
                          <a:effectLst/>
                          <a:latin typeface="Times New Roman" pitchFamily="18" charset="0"/>
                          <a:ea typeface="黑体" pitchFamily="2" charset="-122"/>
                        </a:rPr>
                        <a:t>C</a:t>
                      </a:r>
                      <a:r>
                        <a:rPr kumimoji="0" lang="en-US" altLang="zh-CN" sz="2000" b="0" i="0" u="none" strike="noStrike" cap="none" normalizeH="0" baseline="-30000">
                          <a:ln>
                            <a:noFill/>
                          </a:ln>
                          <a:solidFill>
                            <a:schemeClr val="tx1"/>
                          </a:solidFill>
                          <a:effectLst/>
                          <a:latin typeface="Times New Roman" pitchFamily="18" charset="0"/>
                          <a:ea typeface="黑体" pitchFamily="2" charset="-122"/>
                        </a:rPr>
                        <a:t>2</a:t>
                      </a:r>
                      <a:r>
                        <a:rPr kumimoji="0" lang="en-US" altLang="zh-CN" sz="2000" b="0" i="0" u="none" strike="noStrike" cap="none" normalizeH="0" baseline="0">
                          <a:ln>
                            <a:noFill/>
                          </a:ln>
                          <a:solidFill>
                            <a:schemeClr val="tx1"/>
                          </a:solidFill>
                          <a:effectLst/>
                          <a:latin typeface="Times New Roman" pitchFamily="18" charset="0"/>
                          <a:ea typeface="黑体" pitchFamily="2" charset="-122"/>
                        </a:rPr>
                        <a:t>/</a:t>
                      </a:r>
                      <a:r>
                        <a:rPr kumimoji="0" lang="en-US" altLang="zh-CN" sz="2000" b="0" i="1" u="none" strike="noStrike" cap="none" normalizeH="0" baseline="0">
                          <a:ln>
                            <a:noFill/>
                          </a:ln>
                          <a:solidFill>
                            <a:schemeClr val="tx1"/>
                          </a:solidFill>
                          <a:effectLst/>
                          <a:latin typeface="Times New Roman" pitchFamily="18" charset="0"/>
                          <a:ea typeface="黑体" pitchFamily="2" charset="-122"/>
                        </a:rPr>
                        <a:t> C</a:t>
                      </a:r>
                      <a:r>
                        <a:rPr kumimoji="0" lang="en-US" altLang="zh-CN" sz="2000" b="0" i="0" u="none" strike="noStrike" cap="none" normalizeH="0" baseline="-30000">
                          <a:ln>
                            <a:noFill/>
                          </a:ln>
                          <a:solidFill>
                            <a:schemeClr val="tx1"/>
                          </a:solidFill>
                          <a:effectLst/>
                          <a:latin typeface="Times New Roman" pitchFamily="18" charset="0"/>
                          <a:ea typeface="黑体" pitchFamily="2" charset="-122"/>
                        </a:rPr>
                        <a:t>1</a:t>
                      </a:r>
                      <a:endParaRPr kumimoji="0" lang="en-US" altLang="zh-CN" sz="2000" b="0" i="0" u="none" strike="noStrike" cap="none" normalizeH="0" baseline="0">
                        <a:ln>
                          <a:noFill/>
                        </a:ln>
                        <a:solidFill>
                          <a:schemeClr val="tx1"/>
                        </a:solidFill>
                        <a:effectLst/>
                        <a:latin typeface="Times New Roman" pitchFamily="18" charset="0"/>
                        <a:ea typeface="黑体" pitchFamily="2" charset="-122"/>
                      </a:endParaRPr>
                    </a:p>
                  </a:txBody>
                  <a:tcPr anchor="ctr" horzOverflow="overflow">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20000"/>
                        </a:lnSpc>
                        <a:spcBef>
                          <a:spcPct val="30000"/>
                        </a:spcBef>
                        <a:spcAft>
                          <a:spcPct val="0"/>
                        </a:spcAft>
                        <a:buClrTx/>
                        <a:buSzTx/>
                        <a:buFontTx/>
                        <a:buNone/>
                        <a:tabLst/>
                      </a:pPr>
                      <a:r>
                        <a:rPr kumimoji="0" lang="en-US" altLang="zh-CN" sz="2000" b="0" i="0" u="none" strike="noStrike" cap="none" normalizeH="0" baseline="0">
                          <a:ln>
                            <a:noFill/>
                          </a:ln>
                          <a:solidFill>
                            <a:schemeClr val="tx1"/>
                          </a:solidFill>
                          <a:effectLst/>
                          <a:latin typeface="Times New Roman" pitchFamily="18" charset="0"/>
                          <a:ea typeface="黑体" pitchFamily="2" charset="-122"/>
                        </a:rPr>
                        <a:t>0.2</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20000"/>
                        </a:lnSpc>
                        <a:spcBef>
                          <a:spcPct val="30000"/>
                        </a:spcBef>
                        <a:spcAft>
                          <a:spcPct val="0"/>
                        </a:spcAft>
                        <a:buClrTx/>
                        <a:buSzTx/>
                        <a:buFontTx/>
                        <a:buNone/>
                        <a:tabLst/>
                      </a:pPr>
                      <a:r>
                        <a:rPr kumimoji="0" lang="en-US" altLang="zh-CN" sz="2000" b="0" i="0" u="none" strike="noStrike" cap="none" normalizeH="0" baseline="0">
                          <a:ln>
                            <a:noFill/>
                          </a:ln>
                          <a:solidFill>
                            <a:srgbClr val="FF0000"/>
                          </a:solidFill>
                          <a:effectLst/>
                          <a:latin typeface="Times New Roman" pitchFamily="18" charset="0"/>
                          <a:ea typeface="黑体" pitchFamily="2" charset="-122"/>
                        </a:rPr>
                        <a:t>0.15</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20000"/>
                        </a:lnSpc>
                        <a:spcBef>
                          <a:spcPct val="30000"/>
                        </a:spcBef>
                        <a:spcAft>
                          <a:spcPct val="0"/>
                        </a:spcAft>
                        <a:buClrTx/>
                        <a:buSzTx/>
                        <a:buFontTx/>
                        <a:buNone/>
                        <a:tabLst/>
                      </a:pPr>
                      <a:r>
                        <a:rPr kumimoji="0" lang="en-US" altLang="zh-CN" sz="2000" b="0" i="0" u="none" strike="noStrike" cap="none" normalizeH="0" baseline="0">
                          <a:ln>
                            <a:noFill/>
                          </a:ln>
                          <a:solidFill>
                            <a:schemeClr val="tx1"/>
                          </a:solidFill>
                          <a:effectLst/>
                          <a:latin typeface="Times New Roman" pitchFamily="18" charset="0"/>
                          <a:ea typeface="黑体" pitchFamily="2" charset="-122"/>
                        </a:rPr>
                        <a:t>0.05</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20000"/>
                        </a:lnSpc>
                        <a:spcBef>
                          <a:spcPct val="30000"/>
                        </a:spcBef>
                        <a:spcAft>
                          <a:spcPct val="0"/>
                        </a:spcAft>
                        <a:buClrTx/>
                        <a:buSzTx/>
                        <a:buFontTx/>
                        <a:buNone/>
                        <a:tabLst/>
                      </a:pPr>
                      <a:r>
                        <a:rPr kumimoji="0" lang="en-US" altLang="zh-CN" sz="2000" b="0" i="0" u="none" strike="noStrike" cap="none" normalizeH="0" baseline="0" dirty="0">
                          <a:ln>
                            <a:noFill/>
                          </a:ln>
                          <a:solidFill>
                            <a:schemeClr val="tx1"/>
                          </a:solidFill>
                          <a:effectLst/>
                          <a:latin typeface="Times New Roman" pitchFamily="18" charset="0"/>
                          <a:ea typeface="黑体" pitchFamily="2" charset="-122"/>
                        </a:rPr>
                        <a:t>0.033</a:t>
                      </a:r>
                    </a:p>
                  </a:txBody>
                  <a:tcPr anchor="ctr" horzOverflow="overflow">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2" name="Rectangle 6">
            <a:extLst>
              <a:ext uri="{FF2B5EF4-FFF2-40B4-BE49-F238E27FC236}">
                <a16:creationId xmlns:a16="http://schemas.microsoft.com/office/drawing/2014/main" id="{5EA7D6D0-ABAF-46FE-AE4F-25B22D011224}"/>
              </a:ext>
            </a:extLst>
          </p:cNvPr>
          <p:cNvSpPr>
            <a:spLocks noChangeArrowheads="1"/>
          </p:cNvSpPr>
          <p:nvPr/>
        </p:nvSpPr>
        <p:spPr bwMode="auto">
          <a:xfrm>
            <a:off x="2386421" y="5558147"/>
            <a:ext cx="8382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lgn="ctr">
                <a:solidFill>
                  <a:srgbClr val="000000"/>
                </a:solidFill>
                <a:miter lim="800000"/>
                <a:headEnd/>
                <a:tailEnd/>
              </a14:hiddenLine>
            </a:ext>
          </a:extLst>
        </p:spPr>
        <p:txBody>
          <a:bodyPr>
            <a:spAutoFit/>
          </a:bodyPr>
          <a:lstStyle>
            <a:lvl1pPr marL="533400" indent="-533400"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20000"/>
              </a:spcBef>
            </a:pPr>
            <a:r>
              <a:rPr kumimoji="1" lang="en-US" altLang="zh-CN" sz="2400" b="1" i="1" dirty="0">
                <a:solidFill>
                  <a:srgbClr val="FF0000"/>
                </a:solidFill>
                <a:latin typeface="Times New Roman" panose="02020603050405020304" pitchFamily="18" charset="0"/>
                <a:cs typeface="Times New Roman" panose="02020603050405020304" pitchFamily="18" charset="0"/>
              </a:rPr>
              <a:t>r</a:t>
            </a:r>
            <a:r>
              <a:rPr kumimoji="1" lang="en-US" altLang="zh-CN" sz="2400" b="1" baseline="-25000" dirty="0">
                <a:solidFill>
                  <a:srgbClr val="FF0000"/>
                </a:solidFill>
                <a:latin typeface="Times New Roman" panose="02020603050405020304" pitchFamily="18" charset="0"/>
                <a:cs typeface="Times New Roman" panose="02020603050405020304" pitchFamily="18" charset="0"/>
              </a:rPr>
              <a:t>1</a:t>
            </a:r>
            <a:r>
              <a:rPr kumimoji="1" lang="en-US" altLang="zh-CN" sz="2400" b="1" dirty="0">
                <a:solidFill>
                  <a:srgbClr val="FF0000"/>
                </a:solidFill>
                <a:latin typeface="Times New Roman" panose="02020603050405020304" pitchFamily="18" charset="0"/>
                <a:cs typeface="Times New Roman" panose="02020603050405020304" pitchFamily="18" charset="0"/>
              </a:rPr>
              <a:t>=1.565kΩ</a:t>
            </a:r>
            <a:r>
              <a:rPr kumimoji="1" lang="zh-CN" altLang="en-US" sz="2400" b="1" i="1" dirty="0">
                <a:solidFill>
                  <a:srgbClr val="FF0000"/>
                </a:solidFill>
                <a:latin typeface="Times New Roman" panose="02020603050405020304" pitchFamily="18" charset="0"/>
                <a:cs typeface="Times New Roman" panose="02020603050405020304" pitchFamily="18" charset="0"/>
              </a:rPr>
              <a:t>， </a:t>
            </a:r>
            <a:r>
              <a:rPr kumimoji="1" lang="en-US" altLang="zh-CN" sz="2400" b="1" i="1" dirty="0">
                <a:solidFill>
                  <a:srgbClr val="FF0000"/>
                </a:solidFill>
                <a:latin typeface="Times New Roman" panose="02020603050405020304" pitchFamily="18" charset="0"/>
                <a:cs typeface="Times New Roman" panose="02020603050405020304" pitchFamily="18" charset="0"/>
              </a:rPr>
              <a:t>r</a:t>
            </a:r>
            <a:r>
              <a:rPr kumimoji="1" lang="en-US" altLang="zh-CN" sz="2400" b="1" baseline="-25000" dirty="0">
                <a:solidFill>
                  <a:srgbClr val="FF0000"/>
                </a:solidFill>
                <a:latin typeface="Times New Roman" panose="02020603050405020304" pitchFamily="18" charset="0"/>
                <a:cs typeface="Times New Roman" panose="02020603050405020304" pitchFamily="18" charset="0"/>
              </a:rPr>
              <a:t>2</a:t>
            </a:r>
            <a:r>
              <a:rPr kumimoji="1" lang="en-US" altLang="zh-CN" sz="2400" b="1" dirty="0">
                <a:solidFill>
                  <a:srgbClr val="FF0000"/>
                </a:solidFill>
                <a:latin typeface="Times New Roman" panose="02020603050405020304" pitchFamily="18" charset="0"/>
                <a:cs typeface="Times New Roman" panose="02020603050405020304" pitchFamily="18" charset="0"/>
              </a:rPr>
              <a:t>=3.292kΩ</a:t>
            </a:r>
            <a:r>
              <a:rPr kumimoji="1" lang="zh-CN" altLang="en-US" sz="2400" b="1" dirty="0">
                <a:solidFill>
                  <a:srgbClr val="FF0000"/>
                </a:solidFill>
                <a:latin typeface="Times New Roman" panose="02020603050405020304" pitchFamily="18" charset="0"/>
                <a:cs typeface="Times New Roman" panose="02020603050405020304" pitchFamily="18" charset="0"/>
              </a:rPr>
              <a:t>， </a:t>
            </a:r>
            <a:r>
              <a:rPr kumimoji="1" lang="en-US" altLang="zh-CN" sz="2400" b="1" i="1" dirty="0">
                <a:solidFill>
                  <a:srgbClr val="FF0000"/>
                </a:solidFill>
                <a:latin typeface="Times New Roman" panose="02020603050405020304" pitchFamily="18" charset="0"/>
                <a:cs typeface="Times New Roman" panose="02020603050405020304" pitchFamily="18" charset="0"/>
              </a:rPr>
              <a:t>r</a:t>
            </a:r>
            <a:r>
              <a:rPr kumimoji="1" lang="en-US" altLang="zh-CN" sz="2400" b="1" baseline="-25000" dirty="0">
                <a:solidFill>
                  <a:srgbClr val="FF0000"/>
                </a:solidFill>
                <a:latin typeface="Times New Roman" panose="02020603050405020304" pitchFamily="18" charset="0"/>
                <a:cs typeface="Times New Roman" panose="02020603050405020304" pitchFamily="18" charset="0"/>
              </a:rPr>
              <a:t>3</a:t>
            </a:r>
            <a:r>
              <a:rPr kumimoji="1" lang="en-US" altLang="zh-CN" sz="2400" b="1" dirty="0">
                <a:solidFill>
                  <a:srgbClr val="FF0000"/>
                </a:solidFill>
                <a:latin typeface="Times New Roman" panose="02020603050405020304" pitchFamily="18" charset="0"/>
                <a:cs typeface="Times New Roman" panose="02020603050405020304" pitchFamily="18" charset="0"/>
              </a:rPr>
              <a:t>=5.130kΩ</a:t>
            </a:r>
            <a:r>
              <a:rPr kumimoji="1" lang="zh-CN" altLang="en-US" sz="2400" b="1" dirty="0">
                <a:solidFill>
                  <a:srgbClr val="FF0000"/>
                </a:solidFill>
                <a:latin typeface="Times New Roman" panose="02020603050405020304" pitchFamily="18" charset="0"/>
                <a:cs typeface="Times New Roman" panose="02020603050405020304" pitchFamily="18" charset="0"/>
              </a:rPr>
              <a:t>，</a:t>
            </a:r>
            <a:r>
              <a:rPr kumimoji="1" lang="en-US" altLang="zh-CN" sz="2400" b="1" i="1" dirty="0">
                <a:solidFill>
                  <a:srgbClr val="FF0000"/>
                </a:solidFill>
                <a:latin typeface="Times New Roman" panose="02020603050405020304" pitchFamily="18" charset="0"/>
                <a:cs typeface="Times New Roman" panose="02020603050405020304" pitchFamily="18" charset="0"/>
              </a:rPr>
              <a:t>C</a:t>
            </a:r>
            <a:r>
              <a:rPr kumimoji="1" lang="en-US" altLang="zh-CN" sz="2400" b="1" baseline="-25000" dirty="0">
                <a:solidFill>
                  <a:srgbClr val="FF0000"/>
                </a:solidFill>
                <a:latin typeface="Times New Roman" panose="02020603050405020304" pitchFamily="18" charset="0"/>
                <a:cs typeface="Times New Roman" panose="02020603050405020304" pitchFamily="18" charset="0"/>
              </a:rPr>
              <a:t>2</a:t>
            </a:r>
            <a:r>
              <a:rPr kumimoji="1" lang="en-US" altLang="zh-CN" sz="2400" b="1" dirty="0">
                <a:solidFill>
                  <a:srgbClr val="FF0000"/>
                </a:solidFill>
                <a:latin typeface="Times New Roman" panose="02020603050405020304" pitchFamily="18" charset="0"/>
                <a:cs typeface="Times New Roman" panose="02020603050405020304" pitchFamily="18" charset="0"/>
              </a:rPr>
              <a:t>/</a:t>
            </a:r>
            <a:r>
              <a:rPr kumimoji="1" lang="en-US" altLang="zh-CN" sz="2400" b="1" i="1" dirty="0">
                <a:solidFill>
                  <a:srgbClr val="FF0000"/>
                </a:solidFill>
                <a:latin typeface="Times New Roman" panose="02020603050405020304" pitchFamily="18" charset="0"/>
                <a:cs typeface="Times New Roman" panose="02020603050405020304" pitchFamily="18" charset="0"/>
              </a:rPr>
              <a:t>C</a:t>
            </a:r>
            <a:r>
              <a:rPr kumimoji="1" lang="en-US" altLang="zh-CN" sz="2400" b="1" baseline="-25000" dirty="0">
                <a:solidFill>
                  <a:srgbClr val="FF0000"/>
                </a:solidFill>
                <a:latin typeface="Times New Roman" panose="02020603050405020304" pitchFamily="18" charset="0"/>
                <a:cs typeface="Times New Roman" panose="02020603050405020304" pitchFamily="18" charset="0"/>
              </a:rPr>
              <a:t>1</a:t>
            </a:r>
            <a:r>
              <a:rPr kumimoji="1" lang="en-US" altLang="zh-CN" sz="2400" b="1" dirty="0">
                <a:solidFill>
                  <a:srgbClr val="FF0000"/>
                </a:solidFill>
                <a:latin typeface="Times New Roman" panose="02020603050405020304" pitchFamily="18" charset="0"/>
                <a:cs typeface="Times New Roman" panose="02020603050405020304" pitchFamily="18" charset="0"/>
              </a:rPr>
              <a:t>=0.15</a:t>
            </a:r>
          </a:p>
        </p:txBody>
      </p:sp>
      <p:sp>
        <p:nvSpPr>
          <p:cNvPr id="9" name="Rectangle 3">
            <a:extLst>
              <a:ext uri="{FF2B5EF4-FFF2-40B4-BE49-F238E27FC236}">
                <a16:creationId xmlns:a16="http://schemas.microsoft.com/office/drawing/2014/main" id="{5BE24506-B06D-45F3-A3D2-BB8874834897}"/>
              </a:ext>
            </a:extLst>
          </p:cNvPr>
          <p:cNvSpPr>
            <a:spLocks noGrp="1" noChangeArrowheads="1"/>
          </p:cNvSpPr>
          <p:nvPr>
            <p:ph type="title"/>
          </p:nvPr>
        </p:nvSpPr>
        <p:spPr>
          <a:xfrm>
            <a:off x="838200" y="482600"/>
            <a:ext cx="10515600" cy="590550"/>
          </a:xfrm>
          <a:noFill/>
        </p:spPr>
        <p:txBody>
          <a:bodyPr/>
          <a:lstStyle/>
          <a:p>
            <a:pPr eaLnBrk="1" hangingPunct="1"/>
            <a:r>
              <a:rPr kumimoji="1" lang="en-US" altLang="zh-CN" dirty="0">
                <a:latin typeface="微软雅黑" panose="020B0503020204020204" pitchFamily="34" charset="-122"/>
                <a:ea typeface="微软雅黑" panose="020B0503020204020204" pitchFamily="34" charset="-122"/>
              </a:rPr>
              <a:t>5.3.4</a:t>
            </a:r>
            <a:r>
              <a:rPr kumimoji="1" lang="zh-CN" altLang="en-US" dirty="0">
                <a:latin typeface="微软雅黑" panose="020B0503020204020204" pitchFamily="34" charset="-122"/>
                <a:ea typeface="微软雅黑" panose="020B0503020204020204" pitchFamily="34" charset="-122"/>
              </a:rPr>
              <a:t>无源器件参数计算</a:t>
            </a:r>
          </a:p>
        </p:txBody>
      </p:sp>
    </p:spTree>
    <p:extLst>
      <p:ext uri="{BB962C8B-B14F-4D97-AF65-F5344CB8AC3E}">
        <p14:creationId xmlns:p14="http://schemas.microsoft.com/office/powerpoint/2010/main" val="825776212"/>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内容占位符 3">
            <a:extLst>
              <a:ext uri="{FF2B5EF4-FFF2-40B4-BE49-F238E27FC236}">
                <a16:creationId xmlns:a16="http://schemas.microsoft.com/office/drawing/2014/main" id="{1ABE38D5-349E-49D2-BCB2-FE0F2D2AC6F2}"/>
              </a:ext>
            </a:extLst>
          </p:cNvPr>
          <p:cNvSpPr>
            <a:spLocks noGrp="1"/>
          </p:cNvSpPr>
          <p:nvPr>
            <p:ph idx="4294967295"/>
          </p:nvPr>
        </p:nvSpPr>
        <p:spPr>
          <a:xfrm>
            <a:off x="838200" y="1165225"/>
            <a:ext cx="10515600" cy="5011739"/>
          </a:xfrm>
        </p:spPr>
        <p:txBody>
          <a:bodyPr/>
          <a:lstStyle/>
          <a:p>
            <a:r>
              <a:rPr lang="zh-CN" altLang="en-US" dirty="0">
                <a:latin typeface="微软雅黑" panose="020B0503020204020204" pitchFamily="34" charset="-122"/>
                <a:ea typeface="微软雅黑" panose="020B0503020204020204" pitchFamily="34" charset="-122"/>
              </a:rPr>
              <a:t>将归一化电阻值乘以换标系数</a:t>
            </a:r>
            <a:r>
              <a:rPr lang="en-US" altLang="zh-CN" dirty="0">
                <a:latin typeface="微软雅黑" panose="020B0503020204020204" pitchFamily="34" charset="-122"/>
                <a:ea typeface="微软雅黑" panose="020B0503020204020204" pitchFamily="34" charset="-122"/>
              </a:rPr>
              <a:t>K</a:t>
            </a:r>
            <a:r>
              <a:rPr lang="zh-CN" altLang="en-US" dirty="0">
                <a:latin typeface="微软雅黑" panose="020B0503020204020204" pitchFamily="34" charset="-122"/>
                <a:ea typeface="微软雅黑" panose="020B0503020204020204" pitchFamily="34" charset="-122"/>
              </a:rPr>
              <a:t>，算出 </a:t>
            </a:r>
            <a:r>
              <a:rPr lang="en-US" altLang="zh-CN" i="1" dirty="0">
                <a:latin typeface="微软雅黑" panose="020B0503020204020204" pitchFamily="34" charset="-122"/>
                <a:ea typeface="微软雅黑" panose="020B0503020204020204" pitchFamily="34" charset="-122"/>
              </a:rPr>
              <a:t>R</a:t>
            </a:r>
            <a:r>
              <a:rPr lang="en-US" altLang="zh-CN" baseline="-25000" dirty="0">
                <a:latin typeface="微软雅黑" panose="020B0503020204020204" pitchFamily="34" charset="-122"/>
                <a:ea typeface="微软雅黑" panose="020B0503020204020204" pitchFamily="34" charset="-122"/>
              </a:rPr>
              <a:t>i</a:t>
            </a:r>
            <a:r>
              <a:rPr lang="en-US" altLang="zh-CN" dirty="0">
                <a:latin typeface="微软雅黑" panose="020B0503020204020204" pitchFamily="34" charset="-122"/>
                <a:ea typeface="微软雅黑" panose="020B0503020204020204" pitchFamily="34" charset="-122"/>
              </a:rPr>
              <a:t>=</a:t>
            </a:r>
            <a:r>
              <a:rPr lang="en-US" altLang="zh-CN" i="1" dirty="0" err="1">
                <a:latin typeface="微软雅黑" panose="020B0503020204020204" pitchFamily="34" charset="-122"/>
                <a:ea typeface="微软雅黑" panose="020B0503020204020204" pitchFamily="34" charset="-122"/>
              </a:rPr>
              <a:t>Kr</a:t>
            </a:r>
            <a:r>
              <a:rPr lang="en-US" altLang="zh-CN" baseline="-25000" dirty="0" err="1">
                <a:latin typeface="微软雅黑" panose="020B0503020204020204" pitchFamily="34" charset="-122"/>
                <a:ea typeface="微软雅黑" panose="020B0503020204020204" pitchFamily="34" charset="-122"/>
              </a:rPr>
              <a:t>i</a:t>
            </a:r>
            <a:endParaRPr lang="en-US" altLang="zh-CN" baseline="-25000" dirty="0">
              <a:latin typeface="微软雅黑" panose="020B0503020204020204" pitchFamily="34" charset="-122"/>
              <a:ea typeface="微软雅黑" panose="020B0503020204020204" pitchFamily="34" charset="-122"/>
            </a:endParaRPr>
          </a:p>
          <a:p>
            <a:endParaRPr lang="en-US" altLang="zh-CN" dirty="0">
              <a:latin typeface="微软雅黑" panose="020B0503020204020204" pitchFamily="34" charset="-122"/>
              <a:ea typeface="微软雅黑" panose="020B0503020204020204" pitchFamily="34" charset="-122"/>
            </a:endParaRPr>
          </a:p>
          <a:p>
            <a:r>
              <a:rPr lang="zh-CN" altLang="en-US" dirty="0">
                <a:latin typeface="微软雅黑" panose="020B0503020204020204" pitchFamily="34" charset="-122"/>
                <a:ea typeface="微软雅黑" panose="020B0503020204020204" pitchFamily="34" charset="-122"/>
              </a:rPr>
              <a:t>查表选取标称值</a:t>
            </a:r>
            <a:endParaRPr lang="en-US" altLang="zh-CN" dirty="0">
              <a:latin typeface="微软雅黑" panose="020B0503020204020204" pitchFamily="34" charset="-122"/>
              <a:ea typeface="微软雅黑" panose="020B0503020204020204" pitchFamily="34" charset="-122"/>
            </a:endParaRPr>
          </a:p>
          <a:p>
            <a:endParaRPr lang="en-US" altLang="zh-CN" dirty="0">
              <a:latin typeface="微软雅黑" panose="020B0503020204020204" pitchFamily="34" charset="-122"/>
              <a:ea typeface="微软雅黑" panose="020B0503020204020204" pitchFamily="34" charset="-122"/>
            </a:endParaRPr>
          </a:p>
          <a:p>
            <a:r>
              <a:rPr lang="zh-CN" altLang="en-US" dirty="0">
                <a:latin typeface="微软雅黑" panose="020B0503020204020204" pitchFamily="34" charset="-122"/>
                <a:ea typeface="微软雅黑" panose="020B0503020204020204" pitchFamily="34" charset="-122"/>
              </a:rPr>
              <a:t>核验</a:t>
            </a:r>
          </a:p>
          <a:p>
            <a:endParaRPr lang="en-US" altLang="zh-CN" dirty="0">
              <a:latin typeface="微软雅黑" panose="020B0503020204020204" pitchFamily="34" charset="-122"/>
              <a:ea typeface="微软雅黑" panose="020B0503020204020204" pitchFamily="34" charset="-122"/>
            </a:endParaRPr>
          </a:p>
          <a:p>
            <a:endParaRPr lang="zh-CN" altLang="en-US" dirty="0">
              <a:latin typeface="微软雅黑" panose="020B0503020204020204" pitchFamily="34" charset="-122"/>
              <a:ea typeface="微软雅黑" panose="020B0503020204020204" pitchFamily="34" charset="-122"/>
            </a:endParaRPr>
          </a:p>
        </p:txBody>
      </p:sp>
      <p:sp>
        <p:nvSpPr>
          <p:cNvPr id="68653" name="Rectangle 6"/>
          <p:cNvSpPr>
            <a:spLocks noChangeArrowheads="1"/>
          </p:cNvSpPr>
          <p:nvPr/>
        </p:nvSpPr>
        <p:spPr bwMode="auto">
          <a:xfrm>
            <a:off x="2472690" y="1871772"/>
            <a:ext cx="8382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lgn="ctr">
                <a:solidFill>
                  <a:srgbClr val="000000"/>
                </a:solidFill>
                <a:miter lim="800000"/>
                <a:headEnd/>
                <a:tailEnd/>
              </a14:hiddenLine>
            </a:ext>
          </a:extLst>
        </p:spPr>
        <p:txBody>
          <a:bodyPr>
            <a:spAutoFit/>
          </a:bodyPr>
          <a:lstStyle>
            <a:lvl1pPr marL="533400" indent="-533400"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20000"/>
              </a:spcBef>
            </a:pPr>
            <a:r>
              <a:rPr kumimoji="1" lang="en-US" altLang="zh-CN" sz="2400" b="1" i="1" dirty="0">
                <a:latin typeface="Times New Roman" panose="02020603050405020304" pitchFamily="18" charset="0"/>
                <a:cs typeface="Times New Roman" panose="02020603050405020304" pitchFamily="18" charset="0"/>
              </a:rPr>
              <a:t>R</a:t>
            </a:r>
            <a:r>
              <a:rPr kumimoji="1" lang="en-US" altLang="zh-CN" sz="2400" b="1" baseline="-25000" dirty="0">
                <a:latin typeface="Times New Roman" panose="02020603050405020304" pitchFamily="18" charset="0"/>
                <a:cs typeface="Times New Roman" panose="02020603050405020304" pitchFamily="18" charset="0"/>
              </a:rPr>
              <a:t>1</a:t>
            </a:r>
            <a:r>
              <a:rPr kumimoji="1" lang="en-US" altLang="zh-CN" sz="2400" b="1" dirty="0">
                <a:latin typeface="Times New Roman" panose="02020603050405020304" pitchFamily="18" charset="0"/>
                <a:cs typeface="Times New Roman" panose="02020603050405020304" pitchFamily="18" charset="0"/>
              </a:rPr>
              <a:t>=39.46kΩ</a:t>
            </a:r>
            <a:r>
              <a:rPr kumimoji="1" lang="zh-CN" altLang="en-US" sz="2400" b="1" i="1" dirty="0">
                <a:latin typeface="Times New Roman" panose="02020603050405020304" pitchFamily="18" charset="0"/>
                <a:cs typeface="Times New Roman" panose="02020603050405020304" pitchFamily="18" charset="0"/>
              </a:rPr>
              <a:t>， </a:t>
            </a:r>
            <a:r>
              <a:rPr kumimoji="1" lang="en-US" altLang="zh-CN" sz="2400" b="1" i="1" dirty="0">
                <a:latin typeface="Times New Roman" panose="02020603050405020304" pitchFamily="18" charset="0"/>
                <a:cs typeface="Times New Roman" panose="02020603050405020304" pitchFamily="18" charset="0"/>
              </a:rPr>
              <a:t>R</a:t>
            </a:r>
            <a:r>
              <a:rPr kumimoji="1" lang="en-US" altLang="zh-CN" sz="2400" b="1" baseline="-25000" dirty="0">
                <a:latin typeface="Times New Roman" panose="02020603050405020304" pitchFamily="18" charset="0"/>
                <a:cs typeface="Times New Roman" panose="02020603050405020304" pitchFamily="18" charset="0"/>
              </a:rPr>
              <a:t>2</a:t>
            </a:r>
            <a:r>
              <a:rPr kumimoji="1" lang="en-US" altLang="zh-CN" sz="2400" b="1" dirty="0">
                <a:latin typeface="Times New Roman" panose="02020603050405020304" pitchFamily="18" charset="0"/>
                <a:cs typeface="Times New Roman" panose="02020603050405020304" pitchFamily="18" charset="0"/>
              </a:rPr>
              <a:t>=50.65kΩ</a:t>
            </a:r>
            <a:r>
              <a:rPr kumimoji="1" lang="zh-CN" altLang="en-US" sz="2400" b="1" dirty="0">
                <a:latin typeface="Times New Roman" panose="02020603050405020304" pitchFamily="18" charset="0"/>
                <a:cs typeface="Times New Roman" panose="02020603050405020304" pitchFamily="18" charset="0"/>
              </a:rPr>
              <a:t>， </a:t>
            </a:r>
            <a:r>
              <a:rPr kumimoji="1" lang="en-US" altLang="zh-CN" sz="2400" b="1" i="1" dirty="0">
                <a:latin typeface="Times New Roman" panose="02020603050405020304" pitchFamily="18" charset="0"/>
                <a:cs typeface="Times New Roman" panose="02020603050405020304" pitchFamily="18" charset="0"/>
              </a:rPr>
              <a:t>R</a:t>
            </a:r>
            <a:r>
              <a:rPr kumimoji="1" lang="en-US" altLang="zh-CN" sz="2400" b="1" baseline="-25000" dirty="0">
                <a:latin typeface="Times New Roman" panose="02020603050405020304" pitchFamily="18" charset="0"/>
                <a:cs typeface="Times New Roman" panose="02020603050405020304" pitchFamily="18" charset="0"/>
              </a:rPr>
              <a:t>3</a:t>
            </a:r>
            <a:r>
              <a:rPr kumimoji="1" lang="en-US" altLang="zh-CN" sz="2400" b="1" dirty="0">
                <a:latin typeface="Times New Roman" panose="02020603050405020304" pitchFamily="18" charset="0"/>
                <a:cs typeface="Times New Roman" panose="02020603050405020304" pitchFamily="18" charset="0"/>
              </a:rPr>
              <a:t>=78.92kΩ</a:t>
            </a:r>
            <a:r>
              <a:rPr kumimoji="1" lang="zh-CN" altLang="en-US" sz="2400" b="1" dirty="0">
                <a:latin typeface="Times New Roman" panose="02020603050405020304" pitchFamily="18" charset="0"/>
                <a:cs typeface="Times New Roman" panose="02020603050405020304" pitchFamily="18" charset="0"/>
              </a:rPr>
              <a:t>，</a:t>
            </a:r>
            <a:r>
              <a:rPr kumimoji="1" lang="en-US" altLang="zh-CN" sz="2400" b="1" i="1" dirty="0">
                <a:latin typeface="Times New Roman" panose="02020603050405020304" pitchFamily="18" charset="0"/>
                <a:cs typeface="Times New Roman" panose="02020603050405020304" pitchFamily="18" charset="0"/>
              </a:rPr>
              <a:t>C</a:t>
            </a:r>
            <a:r>
              <a:rPr kumimoji="1" lang="en-US" altLang="zh-CN" sz="2400" b="1" baseline="-25000" dirty="0">
                <a:latin typeface="Times New Roman" panose="02020603050405020304" pitchFamily="18" charset="0"/>
                <a:cs typeface="Times New Roman" panose="02020603050405020304" pitchFamily="18" charset="0"/>
              </a:rPr>
              <a:t>2</a:t>
            </a:r>
            <a:r>
              <a:rPr kumimoji="1" lang="en-US" altLang="zh-CN" sz="2400" b="1" dirty="0">
                <a:latin typeface="Times New Roman" panose="02020603050405020304" pitchFamily="18" charset="0"/>
                <a:cs typeface="Times New Roman" panose="02020603050405020304" pitchFamily="18" charset="0"/>
              </a:rPr>
              <a:t>=1500pF</a:t>
            </a:r>
          </a:p>
        </p:txBody>
      </p:sp>
      <p:sp>
        <p:nvSpPr>
          <p:cNvPr id="2" name="矩形 1">
            <a:extLst>
              <a:ext uri="{FF2B5EF4-FFF2-40B4-BE49-F238E27FC236}">
                <a16:creationId xmlns:a16="http://schemas.microsoft.com/office/drawing/2014/main" id="{A10A0EB2-2E9C-4679-8A76-07456F0A84B1}"/>
              </a:ext>
            </a:extLst>
          </p:cNvPr>
          <p:cNvSpPr/>
          <p:nvPr/>
        </p:nvSpPr>
        <p:spPr>
          <a:xfrm>
            <a:off x="2314377" y="3285189"/>
            <a:ext cx="8183651" cy="461665"/>
          </a:xfrm>
          <a:prstGeom prst="rect">
            <a:avLst/>
          </a:prstGeom>
        </p:spPr>
        <p:txBody>
          <a:bodyPr wrap="none">
            <a:spAutoFit/>
          </a:bodyPr>
          <a:lstStyle/>
          <a:p>
            <a:r>
              <a:rPr lang="en-US" altLang="zh-CN" sz="2400" b="1" i="1" dirty="0">
                <a:latin typeface="Times New Roman" panose="02020603050405020304" pitchFamily="18" charset="0"/>
                <a:ea typeface="楷体" panose="02010609060101010101" pitchFamily="49" charset="-122"/>
                <a:cs typeface="Times New Roman" panose="02020603050405020304" pitchFamily="18" charset="0"/>
              </a:rPr>
              <a:t>R</a:t>
            </a:r>
            <a:r>
              <a:rPr lang="en-US" altLang="zh-CN" sz="2400" b="1" baseline="-25000" dirty="0">
                <a:latin typeface="Times New Roman" panose="02020603050405020304" pitchFamily="18" charset="0"/>
                <a:ea typeface="楷体" panose="02010609060101010101" pitchFamily="49" charset="-122"/>
                <a:cs typeface="Times New Roman" panose="02020603050405020304" pitchFamily="18" charset="0"/>
              </a:rPr>
              <a:t>1</a:t>
            </a:r>
            <a:r>
              <a:rPr lang="en-US" altLang="zh-CN" sz="2400" b="1" dirty="0">
                <a:latin typeface="Times New Roman" panose="02020603050405020304" pitchFamily="18" charset="0"/>
                <a:ea typeface="楷体" panose="02010609060101010101" pitchFamily="49" charset="-122"/>
                <a:cs typeface="Times New Roman" panose="02020603050405020304" pitchFamily="18" charset="0"/>
              </a:rPr>
              <a:t>=39 k</a:t>
            </a:r>
            <a:r>
              <a:rPr lang="el-GR" altLang="zh-CN" sz="2400" b="1" dirty="0">
                <a:latin typeface="Times New Roman" panose="02020603050405020304" pitchFamily="18" charset="0"/>
                <a:ea typeface="楷体" panose="02010609060101010101" pitchFamily="49" charset="-122"/>
                <a:cs typeface="Times New Roman" panose="02020603050405020304" pitchFamily="18" charset="0"/>
              </a:rPr>
              <a:t>Ω</a:t>
            </a:r>
            <a:r>
              <a:rPr lang="zh-CN" altLang="el-GR" sz="2400" b="1" dirty="0">
                <a:latin typeface="Times New Roman" panose="02020603050405020304" pitchFamily="18" charset="0"/>
                <a:ea typeface="楷体" panose="02010609060101010101" pitchFamily="49" charset="-122"/>
                <a:cs typeface="Times New Roman" panose="02020603050405020304" pitchFamily="18" charset="0"/>
              </a:rPr>
              <a:t>，</a:t>
            </a:r>
            <a:r>
              <a:rPr lang="en-US" altLang="zh-CN" sz="2400" b="1" i="1" dirty="0">
                <a:latin typeface="Times New Roman" panose="02020603050405020304" pitchFamily="18" charset="0"/>
                <a:ea typeface="楷体" panose="02010609060101010101" pitchFamily="49" charset="-122"/>
                <a:cs typeface="Times New Roman" panose="02020603050405020304" pitchFamily="18" charset="0"/>
              </a:rPr>
              <a:t>R</a:t>
            </a:r>
            <a:r>
              <a:rPr lang="en-US" altLang="zh-CN" sz="2400" b="1" baseline="-25000" dirty="0">
                <a:latin typeface="Times New Roman" panose="02020603050405020304" pitchFamily="18" charset="0"/>
                <a:ea typeface="楷体" panose="02010609060101010101" pitchFamily="49" charset="-122"/>
                <a:cs typeface="Times New Roman" panose="02020603050405020304" pitchFamily="18" charset="0"/>
              </a:rPr>
              <a:t>2</a:t>
            </a:r>
            <a:r>
              <a:rPr lang="en-US" altLang="zh-CN" sz="2400" b="1" dirty="0">
                <a:latin typeface="Times New Roman" panose="02020603050405020304" pitchFamily="18" charset="0"/>
                <a:ea typeface="楷体" panose="02010609060101010101" pitchFamily="49" charset="-122"/>
                <a:cs typeface="Times New Roman" panose="02020603050405020304" pitchFamily="18" charset="0"/>
              </a:rPr>
              <a:t>=</a:t>
            </a:r>
            <a:r>
              <a:rPr lang="el-GR" altLang="zh-CN" sz="2400" b="1" dirty="0">
                <a:latin typeface="Times New Roman" panose="02020603050405020304" pitchFamily="18" charset="0"/>
                <a:ea typeface="楷体" panose="02010609060101010101" pitchFamily="49" charset="-122"/>
                <a:cs typeface="Times New Roman" panose="02020603050405020304" pitchFamily="18" charset="0"/>
              </a:rPr>
              <a:t>51 </a:t>
            </a:r>
            <a:r>
              <a:rPr lang="en-US" altLang="zh-CN" sz="2400" b="1" dirty="0">
                <a:latin typeface="Times New Roman" panose="02020603050405020304" pitchFamily="18" charset="0"/>
                <a:ea typeface="楷体" panose="02010609060101010101" pitchFamily="49" charset="-122"/>
                <a:cs typeface="Times New Roman" panose="02020603050405020304" pitchFamily="18" charset="0"/>
              </a:rPr>
              <a:t>k</a:t>
            </a:r>
            <a:r>
              <a:rPr lang="el-GR" altLang="zh-CN" sz="2400" b="1" dirty="0">
                <a:latin typeface="Times New Roman" panose="02020603050405020304" pitchFamily="18" charset="0"/>
                <a:ea typeface="楷体" panose="02010609060101010101" pitchFamily="49" charset="-122"/>
                <a:cs typeface="Times New Roman" panose="02020603050405020304" pitchFamily="18" charset="0"/>
              </a:rPr>
              <a:t>Ω</a:t>
            </a:r>
            <a:r>
              <a:rPr lang="zh-CN" altLang="el-GR" sz="2400" b="1" dirty="0">
                <a:latin typeface="Times New Roman" panose="02020603050405020304" pitchFamily="18" charset="0"/>
                <a:ea typeface="楷体" panose="02010609060101010101" pitchFamily="49" charset="-122"/>
                <a:cs typeface="Times New Roman" panose="02020603050405020304" pitchFamily="18" charset="0"/>
              </a:rPr>
              <a:t>，</a:t>
            </a:r>
            <a:r>
              <a:rPr lang="en-US" altLang="zh-CN" sz="2400" b="1" i="1" dirty="0">
                <a:latin typeface="Times New Roman" panose="02020603050405020304" pitchFamily="18" charset="0"/>
                <a:ea typeface="楷体" panose="02010609060101010101" pitchFamily="49" charset="-122"/>
                <a:cs typeface="Times New Roman" panose="02020603050405020304" pitchFamily="18" charset="0"/>
              </a:rPr>
              <a:t>R</a:t>
            </a:r>
            <a:r>
              <a:rPr lang="en-US" altLang="zh-CN" sz="2400" b="1" baseline="-25000" dirty="0">
                <a:latin typeface="Times New Roman" panose="02020603050405020304" pitchFamily="18" charset="0"/>
                <a:ea typeface="楷体" panose="02010609060101010101" pitchFamily="49" charset="-122"/>
                <a:cs typeface="Times New Roman" panose="02020603050405020304" pitchFamily="18" charset="0"/>
              </a:rPr>
              <a:t>3</a:t>
            </a:r>
            <a:r>
              <a:rPr lang="en-US" altLang="zh-CN" sz="2400" b="1" dirty="0">
                <a:latin typeface="Times New Roman" panose="02020603050405020304" pitchFamily="18" charset="0"/>
                <a:ea typeface="楷体" panose="02010609060101010101" pitchFamily="49" charset="-122"/>
                <a:cs typeface="Times New Roman" panose="02020603050405020304" pitchFamily="18" charset="0"/>
              </a:rPr>
              <a:t>=</a:t>
            </a:r>
            <a:r>
              <a:rPr lang="el-GR" altLang="zh-CN" sz="2400" b="1" dirty="0">
                <a:latin typeface="Times New Roman" panose="02020603050405020304" pitchFamily="18" charset="0"/>
                <a:ea typeface="楷体" panose="02010609060101010101" pitchFamily="49" charset="-122"/>
                <a:cs typeface="Times New Roman" panose="02020603050405020304" pitchFamily="18" charset="0"/>
              </a:rPr>
              <a:t>82 </a:t>
            </a:r>
            <a:r>
              <a:rPr lang="en-US" altLang="zh-CN" sz="2400" b="1" dirty="0">
                <a:latin typeface="Times New Roman" panose="02020603050405020304" pitchFamily="18" charset="0"/>
                <a:ea typeface="楷体" panose="02010609060101010101" pitchFamily="49" charset="-122"/>
                <a:cs typeface="Times New Roman" panose="02020603050405020304" pitchFamily="18" charset="0"/>
              </a:rPr>
              <a:t>k</a:t>
            </a:r>
            <a:r>
              <a:rPr lang="el-GR" altLang="zh-CN" sz="2400" b="1" dirty="0">
                <a:latin typeface="Times New Roman" panose="02020603050405020304" pitchFamily="18" charset="0"/>
                <a:ea typeface="楷体" panose="02010609060101010101" pitchFamily="49" charset="-122"/>
                <a:cs typeface="Times New Roman" panose="02020603050405020304" pitchFamily="18" charset="0"/>
              </a:rPr>
              <a:t>Ω</a:t>
            </a:r>
            <a:r>
              <a:rPr lang="zh-CN" altLang="en-US" sz="2400" b="1" dirty="0">
                <a:latin typeface="Times New Roman" panose="02020603050405020304" pitchFamily="18" charset="0"/>
                <a:ea typeface="楷体" panose="02010609060101010101" pitchFamily="49" charset="-122"/>
                <a:cs typeface="Times New Roman" panose="02020603050405020304" pitchFamily="18" charset="0"/>
              </a:rPr>
              <a:t>，</a:t>
            </a:r>
            <a:r>
              <a:rPr lang="en-US" altLang="zh-CN" sz="2400" b="1" i="1" dirty="0"/>
              <a:t> </a:t>
            </a:r>
            <a:r>
              <a:rPr lang="en-US" altLang="zh-CN" sz="2400" b="1" i="1" dirty="0">
                <a:latin typeface="Times New Roman" panose="02020603050405020304" pitchFamily="18" charset="0"/>
                <a:ea typeface="楷体" panose="02010609060101010101" pitchFamily="49" charset="-122"/>
                <a:cs typeface="Times New Roman" panose="02020603050405020304" pitchFamily="18" charset="0"/>
              </a:rPr>
              <a:t>C</a:t>
            </a:r>
            <a:r>
              <a:rPr lang="en-US" altLang="zh-CN" sz="2400" b="1" baseline="-25000" dirty="0">
                <a:latin typeface="Times New Roman" panose="02020603050405020304" pitchFamily="18" charset="0"/>
                <a:ea typeface="楷体" panose="02010609060101010101" pitchFamily="49" charset="-122"/>
                <a:cs typeface="Times New Roman" panose="02020603050405020304" pitchFamily="18" charset="0"/>
              </a:rPr>
              <a:t>1</a:t>
            </a:r>
            <a:r>
              <a:rPr lang="en-US" altLang="zh-CN" sz="2400" b="1" dirty="0">
                <a:latin typeface="Times New Roman" panose="02020603050405020304" pitchFamily="18" charset="0"/>
                <a:ea typeface="楷体" panose="02010609060101010101" pitchFamily="49" charset="-122"/>
                <a:cs typeface="Times New Roman" panose="02020603050405020304" pitchFamily="18" charset="0"/>
              </a:rPr>
              <a:t>=0.01</a:t>
            </a:r>
            <a:r>
              <a:rPr lang="zh-CN" altLang="zh-CN" sz="2400" b="1" dirty="0">
                <a:latin typeface="Times New Roman" panose="02020603050405020304" pitchFamily="18" charset="0"/>
                <a:ea typeface="楷体" panose="02010609060101010101" pitchFamily="49" charset="-122"/>
                <a:cs typeface="Times New Roman" panose="02020603050405020304" pitchFamily="18" charset="0"/>
              </a:rPr>
              <a:t>μ</a:t>
            </a:r>
            <a:r>
              <a:rPr lang="en-US" altLang="zh-CN" sz="2400" b="1" dirty="0">
                <a:latin typeface="Times New Roman" panose="02020603050405020304" pitchFamily="18" charset="0"/>
                <a:ea typeface="楷体" panose="02010609060101010101" pitchFamily="49" charset="-122"/>
                <a:cs typeface="Times New Roman" panose="02020603050405020304" pitchFamily="18" charset="0"/>
              </a:rPr>
              <a:t>F</a:t>
            </a:r>
            <a:r>
              <a:rPr lang="zh-CN" altLang="zh-CN" sz="2400" b="1" dirty="0">
                <a:latin typeface="Times New Roman" panose="02020603050405020304" pitchFamily="18" charset="0"/>
                <a:ea typeface="楷体" panose="02010609060101010101" pitchFamily="49" charset="-122"/>
                <a:cs typeface="Times New Roman" panose="02020603050405020304" pitchFamily="18" charset="0"/>
              </a:rPr>
              <a:t>，</a:t>
            </a:r>
            <a:r>
              <a:rPr lang="en-US" altLang="zh-CN" sz="2400" b="1" i="1" dirty="0">
                <a:latin typeface="Times New Roman" panose="02020603050405020304" pitchFamily="18" charset="0"/>
                <a:ea typeface="楷体" panose="02010609060101010101" pitchFamily="49" charset="-122"/>
                <a:cs typeface="Times New Roman" panose="02020603050405020304" pitchFamily="18" charset="0"/>
              </a:rPr>
              <a:t>C</a:t>
            </a:r>
            <a:r>
              <a:rPr lang="en-US" altLang="zh-CN" sz="2400" b="1" baseline="-25000" dirty="0">
                <a:latin typeface="Times New Roman" panose="02020603050405020304" pitchFamily="18" charset="0"/>
                <a:ea typeface="楷体" panose="02010609060101010101" pitchFamily="49" charset="-122"/>
                <a:cs typeface="Times New Roman" panose="02020603050405020304" pitchFamily="18" charset="0"/>
              </a:rPr>
              <a:t>2</a:t>
            </a:r>
            <a:r>
              <a:rPr lang="en-US" altLang="zh-CN" sz="2400" b="1" dirty="0">
                <a:latin typeface="Times New Roman" panose="02020603050405020304" pitchFamily="18" charset="0"/>
                <a:ea typeface="楷体" panose="02010609060101010101" pitchFamily="49" charset="-122"/>
                <a:cs typeface="Times New Roman" panose="02020603050405020304" pitchFamily="18" charset="0"/>
              </a:rPr>
              <a:t>=1500pF</a:t>
            </a:r>
            <a:endParaRPr lang="zh-CN" altLang="en-US" sz="2400" b="1" dirty="0">
              <a:latin typeface="Times New Roman" panose="02020603050405020304" pitchFamily="18" charset="0"/>
              <a:ea typeface="楷体" panose="02010609060101010101" pitchFamily="49" charset="-122"/>
              <a:cs typeface="Times New Roman" panose="02020603050405020304" pitchFamily="18" charset="0"/>
            </a:endParaRPr>
          </a:p>
        </p:txBody>
      </p:sp>
      <p:sp>
        <p:nvSpPr>
          <p:cNvPr id="3" name="矩形 2">
            <a:extLst>
              <a:ext uri="{FF2B5EF4-FFF2-40B4-BE49-F238E27FC236}">
                <a16:creationId xmlns:a16="http://schemas.microsoft.com/office/drawing/2014/main" id="{8F1C3B73-B81F-416B-8550-3E2F5522DBFE}"/>
              </a:ext>
            </a:extLst>
          </p:cNvPr>
          <p:cNvSpPr/>
          <p:nvPr/>
        </p:nvSpPr>
        <p:spPr>
          <a:xfrm>
            <a:off x="1001914" y="4607055"/>
            <a:ext cx="4432236" cy="1130246"/>
          </a:xfrm>
          <a:prstGeom prst="rect">
            <a:avLst/>
          </a:prstGeom>
        </p:spPr>
        <p:txBody>
          <a:bodyPr wrap="square">
            <a:spAutoFit/>
          </a:bodyPr>
          <a:lstStyle/>
          <a:p>
            <a:pPr>
              <a:lnSpc>
                <a:spcPct val="150000"/>
              </a:lnSpc>
            </a:pPr>
            <a:r>
              <a:rPr lang="en-US" altLang="zh-CN" sz="2400" b="1" i="1" dirty="0" err="1">
                <a:latin typeface="Times New Roman" panose="02020603050405020304" pitchFamily="18" charset="0"/>
                <a:ea typeface="楷体" panose="02010609060101010101" pitchFamily="49" charset="-122"/>
                <a:cs typeface="Times New Roman" panose="02020603050405020304" pitchFamily="18" charset="0"/>
              </a:rPr>
              <a:t>K</a:t>
            </a:r>
            <a:r>
              <a:rPr lang="en-US" altLang="zh-CN" sz="2400" b="1" baseline="-25000" dirty="0" err="1">
                <a:latin typeface="Times New Roman" panose="02020603050405020304" pitchFamily="18" charset="0"/>
                <a:ea typeface="楷体" panose="02010609060101010101" pitchFamily="49" charset="-122"/>
                <a:cs typeface="Times New Roman" panose="02020603050405020304" pitchFamily="18" charset="0"/>
              </a:rPr>
              <a:t>p</a:t>
            </a:r>
            <a:r>
              <a:rPr lang="en-US" altLang="zh-CN" sz="2400" b="1" dirty="0">
                <a:latin typeface="Times New Roman" panose="02020603050405020304" pitchFamily="18" charset="0"/>
                <a:ea typeface="楷体" panose="02010609060101010101" pitchFamily="49" charset="-122"/>
                <a:cs typeface="Times New Roman" panose="02020603050405020304" pitchFamily="18" charset="0"/>
              </a:rPr>
              <a:t>=-2.1</a:t>
            </a:r>
            <a:r>
              <a:rPr lang="zh-CN" altLang="el-GR" sz="2400" b="1" dirty="0">
                <a:latin typeface="Times New Roman" panose="02020603050405020304" pitchFamily="18" charset="0"/>
                <a:ea typeface="楷体" panose="02010609060101010101" pitchFamily="49" charset="-122"/>
                <a:cs typeface="Times New Roman" panose="02020603050405020304" pitchFamily="18" charset="0"/>
              </a:rPr>
              <a:t>，</a:t>
            </a:r>
            <a:r>
              <a:rPr lang="en-US" altLang="zh-CN" sz="2400" b="1" i="1" dirty="0">
                <a:latin typeface="Times New Roman" panose="02020603050405020304" pitchFamily="18" charset="0"/>
                <a:ea typeface="楷体" panose="02010609060101010101" pitchFamily="49" charset="-122"/>
                <a:cs typeface="Times New Roman" panose="02020603050405020304" pitchFamily="18" charset="0"/>
              </a:rPr>
              <a:t>f</a:t>
            </a:r>
            <a:r>
              <a:rPr lang="en-US" altLang="zh-CN" sz="2400" b="1" baseline="-25000" dirty="0">
                <a:latin typeface="Times New Roman" panose="02020603050405020304" pitchFamily="18" charset="0"/>
                <a:ea typeface="楷体" panose="02010609060101010101" pitchFamily="49" charset="-122"/>
                <a:cs typeface="Times New Roman" panose="02020603050405020304" pitchFamily="18" charset="0"/>
              </a:rPr>
              <a:t>c</a:t>
            </a:r>
            <a:r>
              <a:rPr lang="en-US" altLang="zh-CN" sz="2400" b="1" dirty="0">
                <a:latin typeface="Times New Roman" panose="02020603050405020304" pitchFamily="18" charset="0"/>
                <a:ea typeface="楷体" panose="02010609060101010101" pitchFamily="49" charset="-122"/>
                <a:cs typeface="Times New Roman" panose="02020603050405020304" pitchFamily="18" charset="0"/>
              </a:rPr>
              <a:t>=635Hz</a:t>
            </a:r>
            <a:r>
              <a:rPr lang="zh-CN" altLang="en-US" sz="2400" b="1" dirty="0">
                <a:latin typeface="Times New Roman" panose="02020603050405020304" pitchFamily="18" charset="0"/>
                <a:ea typeface="楷体" panose="02010609060101010101" pitchFamily="49" charset="-122"/>
                <a:cs typeface="Times New Roman" panose="02020603050405020304" pitchFamily="18" charset="0"/>
              </a:rPr>
              <a:t>、</a:t>
            </a:r>
            <a:r>
              <a:rPr lang="en-US" altLang="zh-CN" sz="2400" b="1" i="1" dirty="0">
                <a:latin typeface="Times New Roman" panose="02020603050405020304" pitchFamily="18" charset="0"/>
                <a:ea typeface="楷体" panose="02010609060101010101" pitchFamily="49" charset="-122"/>
                <a:cs typeface="Times New Roman" panose="02020603050405020304" pitchFamily="18" charset="0"/>
              </a:rPr>
              <a:t>α</a:t>
            </a:r>
            <a:r>
              <a:rPr lang="en-US" altLang="zh-CN" sz="2400" b="1" dirty="0">
                <a:latin typeface="Times New Roman" panose="02020603050405020304" pitchFamily="18" charset="0"/>
                <a:ea typeface="楷体" panose="02010609060101010101" pitchFamily="49" charset="-122"/>
                <a:cs typeface="Times New Roman" panose="02020603050405020304" pitchFamily="18" charset="0"/>
              </a:rPr>
              <a:t>=1.439</a:t>
            </a:r>
            <a:r>
              <a:rPr lang="zh-CN" altLang="en-US" sz="2400" b="1" dirty="0">
                <a:latin typeface="Times New Roman" panose="02020603050405020304" pitchFamily="18" charset="0"/>
                <a:ea typeface="楷体" panose="02010609060101010101" pitchFamily="49" charset="-122"/>
                <a:cs typeface="Times New Roman" panose="02020603050405020304" pitchFamily="18" charset="0"/>
              </a:rPr>
              <a:t>（二阶巴特沃斯值为</a:t>
            </a:r>
            <a:r>
              <a:rPr lang="en-US" altLang="zh-CN" sz="2400" b="1" dirty="0">
                <a:latin typeface="Times New Roman" panose="02020603050405020304" pitchFamily="18" charset="0"/>
                <a:ea typeface="楷体" panose="02010609060101010101" pitchFamily="49" charset="-122"/>
                <a:cs typeface="Times New Roman" panose="02020603050405020304" pitchFamily="18" charset="0"/>
              </a:rPr>
              <a:t>1.414</a:t>
            </a:r>
            <a:r>
              <a:rPr lang="zh-CN" altLang="en-US" sz="2400" b="1" dirty="0">
                <a:latin typeface="Times New Roman" panose="02020603050405020304" pitchFamily="18" charset="0"/>
                <a:ea typeface="楷体" panose="02010609060101010101" pitchFamily="49" charset="-122"/>
                <a:cs typeface="Times New Roman" panose="02020603050405020304" pitchFamily="18" charset="0"/>
              </a:rPr>
              <a:t>）</a:t>
            </a:r>
          </a:p>
        </p:txBody>
      </p:sp>
      <p:sp>
        <p:nvSpPr>
          <p:cNvPr id="5" name="Rectangle 6">
            <a:extLst>
              <a:ext uri="{FF2B5EF4-FFF2-40B4-BE49-F238E27FC236}">
                <a16:creationId xmlns:a16="http://schemas.microsoft.com/office/drawing/2014/main" id="{5CB938D1-CAD9-41EB-85F0-73F0EC6F8E98}"/>
              </a:ext>
            </a:extLst>
          </p:cNvPr>
          <p:cNvSpPr>
            <a:spLocks noChangeArrowheads="1"/>
          </p:cNvSpPr>
          <p:nvPr/>
        </p:nvSpPr>
        <p:spPr bwMode="auto">
          <a:xfrm>
            <a:off x="1080293" y="5719765"/>
            <a:ext cx="4517571"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lgn="ctr">
                <a:solidFill>
                  <a:srgbClr val="000000"/>
                </a:solidFill>
                <a:miter lim="800000"/>
                <a:headEnd/>
                <a:tailEnd/>
              </a14:hiddenLine>
            </a:ext>
          </a:extLst>
        </p:spPr>
        <p:txBody>
          <a:bodyPr wrap="square">
            <a:spAutoFit/>
          </a:bodyPr>
          <a:lstStyle>
            <a:lvl1pPr marL="533400" indent="-533400"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20000"/>
              </a:spcBef>
            </a:pPr>
            <a:r>
              <a:rPr kumimoji="1" lang="en-US" altLang="zh-CN" sz="2400" b="1" i="1" dirty="0">
                <a:solidFill>
                  <a:srgbClr val="FF0000"/>
                </a:solidFill>
                <a:latin typeface="Times New Roman" panose="02020603050405020304" pitchFamily="18" charset="0"/>
                <a:cs typeface="Times New Roman" panose="02020603050405020304" pitchFamily="18" charset="0"/>
              </a:rPr>
              <a:t>f</a:t>
            </a:r>
            <a:r>
              <a:rPr kumimoji="1" lang="en-US" altLang="zh-CN" sz="2400" b="1" i="1" baseline="-25000" dirty="0">
                <a:solidFill>
                  <a:srgbClr val="FF0000"/>
                </a:solidFill>
                <a:latin typeface="Times New Roman" panose="02020603050405020304" pitchFamily="18" charset="0"/>
                <a:cs typeface="Times New Roman" panose="02020603050405020304" pitchFamily="18" charset="0"/>
              </a:rPr>
              <a:t>c</a:t>
            </a:r>
            <a:r>
              <a:rPr kumimoji="1" lang="zh-CN" altLang="en-US" sz="2400" b="1" i="1" dirty="0">
                <a:solidFill>
                  <a:srgbClr val="FF0000"/>
                </a:solidFill>
                <a:latin typeface="Times New Roman" panose="02020603050405020304" pitchFamily="18" charset="0"/>
                <a:cs typeface="Times New Roman" panose="02020603050405020304" pitchFamily="18" charset="0"/>
              </a:rPr>
              <a:t>和</a:t>
            </a:r>
            <a:r>
              <a:rPr kumimoji="1" lang="en-US" altLang="zh-CN" sz="2400" b="1" i="1" dirty="0">
                <a:solidFill>
                  <a:srgbClr val="FF0000"/>
                </a:solidFill>
                <a:latin typeface="Times New Roman" panose="02020603050405020304" pitchFamily="18" charset="0"/>
                <a:cs typeface="Times New Roman" panose="02020603050405020304" pitchFamily="18" charset="0"/>
              </a:rPr>
              <a:t>α</a:t>
            </a:r>
            <a:r>
              <a:rPr kumimoji="1" lang="zh-CN" altLang="en-US" sz="2400" b="1" i="1" dirty="0">
                <a:solidFill>
                  <a:srgbClr val="FF0000"/>
                </a:solidFill>
                <a:latin typeface="Times New Roman" panose="02020603050405020304" pitchFamily="18" charset="0"/>
                <a:cs typeface="Times New Roman" panose="02020603050405020304" pitchFamily="18" charset="0"/>
              </a:rPr>
              <a:t>的误差均在</a:t>
            </a:r>
            <a:r>
              <a:rPr kumimoji="1" lang="en-US" altLang="zh-CN" sz="2400" b="1" i="1" dirty="0">
                <a:solidFill>
                  <a:srgbClr val="FF0000"/>
                </a:solidFill>
                <a:latin typeface="Times New Roman" panose="02020603050405020304" pitchFamily="18" charset="0"/>
                <a:cs typeface="Times New Roman" panose="02020603050405020304" pitchFamily="18" charset="0"/>
              </a:rPr>
              <a:t>1%-2%</a:t>
            </a:r>
            <a:r>
              <a:rPr kumimoji="1" lang="zh-CN" altLang="en-US" sz="2400" b="1" i="1" dirty="0">
                <a:solidFill>
                  <a:srgbClr val="FF0000"/>
                </a:solidFill>
                <a:latin typeface="Times New Roman" panose="02020603050405020304" pitchFamily="18" charset="0"/>
                <a:cs typeface="Times New Roman" panose="02020603050405020304" pitchFamily="18" charset="0"/>
              </a:rPr>
              <a:t>之间</a:t>
            </a:r>
            <a:endParaRPr kumimoji="1" lang="en-US" altLang="zh-CN" sz="2400" b="1" dirty="0">
              <a:solidFill>
                <a:srgbClr val="FF0000"/>
              </a:solidFill>
              <a:latin typeface="Times New Roman" panose="02020603050405020304" pitchFamily="18" charset="0"/>
              <a:cs typeface="Times New Roman" panose="02020603050405020304" pitchFamily="18" charset="0"/>
            </a:endParaRPr>
          </a:p>
        </p:txBody>
      </p:sp>
      <p:graphicFrame>
        <p:nvGraphicFramePr>
          <p:cNvPr id="8" name="Object 113">
            <a:extLst>
              <a:ext uri="{FF2B5EF4-FFF2-40B4-BE49-F238E27FC236}">
                <a16:creationId xmlns:a16="http://schemas.microsoft.com/office/drawing/2014/main" id="{1FA85E63-1EB7-475C-8C36-6D3A94760773}"/>
              </a:ext>
            </a:extLst>
          </p:cNvPr>
          <p:cNvGraphicFramePr>
            <a:graphicFrameLocks noChangeAspect="1"/>
          </p:cNvGraphicFramePr>
          <p:nvPr/>
        </p:nvGraphicFramePr>
        <p:xfrm>
          <a:off x="7770087" y="3946682"/>
          <a:ext cx="1247775" cy="879475"/>
        </p:xfrm>
        <a:graphic>
          <a:graphicData uri="http://schemas.openxmlformats.org/presentationml/2006/ole">
            <mc:AlternateContent xmlns:mc="http://schemas.openxmlformats.org/markup-compatibility/2006">
              <mc:Choice xmlns:v="urn:schemas-microsoft-com:vml" Requires="v">
                <p:oleObj spid="_x0000_s60446" name="Equation" r:id="rId3" imgW="609480" imgH="431640" progId="Equation.DSMT4">
                  <p:embed/>
                </p:oleObj>
              </mc:Choice>
              <mc:Fallback>
                <p:oleObj name="Equation" r:id="rId3" imgW="609480" imgH="431640" progId="Equation.DSMT4">
                  <p:embed/>
                  <p:pic>
                    <p:nvPicPr>
                      <p:cNvPr id="8" name="Object 113">
                        <a:extLst>
                          <a:ext uri="{FF2B5EF4-FFF2-40B4-BE49-F238E27FC236}">
                            <a16:creationId xmlns:a16="http://schemas.microsoft.com/office/drawing/2014/main" id="{1FA85E63-1EB7-475C-8C36-6D3A94760773}"/>
                          </a:ext>
                        </a:extLst>
                      </p:cNvPr>
                      <p:cNvPicPr>
                        <a:picLocks noChangeAspect="1" noChangeArrowheads="1"/>
                      </p:cNvPicPr>
                      <p:nvPr/>
                    </p:nvPicPr>
                    <p:blipFill>
                      <a:blip r:embed="rId4"/>
                      <a:srcRect/>
                      <a:stretch>
                        <a:fillRect/>
                      </a:stretch>
                    </p:blipFill>
                    <p:spPr bwMode="auto">
                      <a:xfrm>
                        <a:off x="7770087" y="3946682"/>
                        <a:ext cx="1247775" cy="879475"/>
                      </a:xfrm>
                      <a:prstGeom prst="rect">
                        <a:avLst/>
                      </a:prstGeom>
                      <a:noFill/>
                      <a:ln>
                        <a:noFill/>
                      </a:ln>
                    </p:spPr>
                  </p:pic>
                </p:oleObj>
              </mc:Fallback>
            </mc:AlternateContent>
          </a:graphicData>
        </a:graphic>
      </p:graphicFrame>
      <p:graphicFrame>
        <p:nvGraphicFramePr>
          <p:cNvPr id="9" name="Object 115">
            <a:extLst>
              <a:ext uri="{FF2B5EF4-FFF2-40B4-BE49-F238E27FC236}">
                <a16:creationId xmlns:a16="http://schemas.microsoft.com/office/drawing/2014/main" id="{84275213-DF1C-4980-81FA-9451583F17DB}"/>
              </a:ext>
            </a:extLst>
          </p:cNvPr>
          <p:cNvGraphicFramePr>
            <a:graphicFrameLocks noChangeAspect="1"/>
          </p:cNvGraphicFramePr>
          <p:nvPr/>
        </p:nvGraphicFramePr>
        <p:xfrm>
          <a:off x="9666649" y="4049887"/>
          <a:ext cx="1903413" cy="812800"/>
        </p:xfrm>
        <a:graphic>
          <a:graphicData uri="http://schemas.openxmlformats.org/presentationml/2006/ole">
            <mc:AlternateContent xmlns:mc="http://schemas.openxmlformats.org/markup-compatibility/2006">
              <mc:Choice xmlns:v="urn:schemas-microsoft-com:vml" Requires="v">
                <p:oleObj spid="_x0000_s60447" name="Equation" r:id="rId5" imgW="1066680" imgH="457200" progId="Equation.DSMT4">
                  <p:embed/>
                </p:oleObj>
              </mc:Choice>
              <mc:Fallback>
                <p:oleObj name="Equation" r:id="rId5" imgW="1066680" imgH="457200" progId="Equation.DSMT4">
                  <p:embed/>
                  <p:pic>
                    <p:nvPicPr>
                      <p:cNvPr id="9" name="Object 115">
                        <a:extLst>
                          <a:ext uri="{FF2B5EF4-FFF2-40B4-BE49-F238E27FC236}">
                            <a16:creationId xmlns:a16="http://schemas.microsoft.com/office/drawing/2014/main" id="{84275213-DF1C-4980-81FA-9451583F17DB}"/>
                          </a:ext>
                        </a:extLst>
                      </p:cNvPr>
                      <p:cNvPicPr>
                        <a:picLocks noChangeAspect="1" noChangeArrowheads="1"/>
                      </p:cNvPicPr>
                      <p:nvPr/>
                    </p:nvPicPr>
                    <p:blipFill>
                      <a:blip r:embed="rId6"/>
                      <a:srcRect/>
                      <a:stretch>
                        <a:fillRect/>
                      </a:stretch>
                    </p:blipFill>
                    <p:spPr bwMode="auto">
                      <a:xfrm>
                        <a:off x="9666649" y="4049887"/>
                        <a:ext cx="1903413" cy="812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0" name="Object 117">
            <a:extLst>
              <a:ext uri="{FF2B5EF4-FFF2-40B4-BE49-F238E27FC236}">
                <a16:creationId xmlns:a16="http://schemas.microsoft.com/office/drawing/2014/main" id="{7DAF55EE-3B96-4C27-88F3-DCD15589BF53}"/>
              </a:ext>
            </a:extLst>
          </p:cNvPr>
          <p:cNvGraphicFramePr>
            <a:graphicFrameLocks noChangeAspect="1"/>
          </p:cNvGraphicFramePr>
          <p:nvPr/>
        </p:nvGraphicFramePr>
        <p:xfrm>
          <a:off x="7856105" y="4860991"/>
          <a:ext cx="2762250" cy="776287"/>
        </p:xfrm>
        <a:graphic>
          <a:graphicData uri="http://schemas.openxmlformats.org/presentationml/2006/ole">
            <mc:AlternateContent xmlns:mc="http://schemas.openxmlformats.org/markup-compatibility/2006">
              <mc:Choice xmlns:v="urn:schemas-microsoft-com:vml" Requires="v">
                <p:oleObj spid="_x0000_s60448" name="Equation" r:id="rId7" imgW="1523880" imgH="431640" progId="Equation.DSMT4">
                  <p:embed/>
                </p:oleObj>
              </mc:Choice>
              <mc:Fallback>
                <p:oleObj name="Equation" r:id="rId7" imgW="1523880" imgH="431640" progId="Equation.DSMT4">
                  <p:embed/>
                  <p:pic>
                    <p:nvPicPr>
                      <p:cNvPr id="10" name="Object 117">
                        <a:extLst>
                          <a:ext uri="{FF2B5EF4-FFF2-40B4-BE49-F238E27FC236}">
                            <a16:creationId xmlns:a16="http://schemas.microsoft.com/office/drawing/2014/main" id="{7DAF55EE-3B96-4C27-88F3-DCD15589BF53}"/>
                          </a:ext>
                        </a:extLst>
                      </p:cNvPr>
                      <p:cNvPicPr>
                        <a:picLocks noChangeAspect="1" noChangeArrowheads="1"/>
                      </p:cNvPicPr>
                      <p:nvPr/>
                    </p:nvPicPr>
                    <p:blipFill>
                      <a:blip r:embed="rId8"/>
                      <a:srcRect/>
                      <a:stretch>
                        <a:fillRect/>
                      </a:stretch>
                    </p:blipFill>
                    <p:spPr bwMode="auto">
                      <a:xfrm>
                        <a:off x="7856105" y="4860991"/>
                        <a:ext cx="2762250" cy="776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1" name="Object 157">
            <a:extLst>
              <a:ext uri="{FF2B5EF4-FFF2-40B4-BE49-F238E27FC236}">
                <a16:creationId xmlns:a16="http://schemas.microsoft.com/office/drawing/2014/main" id="{886EA776-2C72-4AEC-93DD-5B6790424955}"/>
              </a:ext>
            </a:extLst>
          </p:cNvPr>
          <p:cNvGraphicFramePr>
            <a:graphicFrameLocks noChangeAspect="1"/>
          </p:cNvGraphicFramePr>
          <p:nvPr/>
        </p:nvGraphicFramePr>
        <p:xfrm>
          <a:off x="7876124" y="5867269"/>
          <a:ext cx="3376746" cy="443660"/>
        </p:xfrm>
        <a:graphic>
          <a:graphicData uri="http://schemas.openxmlformats.org/presentationml/2006/ole">
            <mc:AlternateContent xmlns:mc="http://schemas.openxmlformats.org/markup-compatibility/2006">
              <mc:Choice xmlns:v="urn:schemas-microsoft-com:vml" Requires="v">
                <p:oleObj spid="_x0000_s60449" name="Equation" r:id="rId9" imgW="1739900" imgH="228600" progId="Equation.DSMT4">
                  <p:embed/>
                </p:oleObj>
              </mc:Choice>
              <mc:Fallback>
                <p:oleObj name="Equation" r:id="rId9" imgW="1739900" imgH="228600" progId="Equation.DSMT4">
                  <p:embed/>
                  <p:pic>
                    <p:nvPicPr>
                      <p:cNvPr id="11" name="Object 157">
                        <a:extLst>
                          <a:ext uri="{FF2B5EF4-FFF2-40B4-BE49-F238E27FC236}">
                            <a16:creationId xmlns:a16="http://schemas.microsoft.com/office/drawing/2014/main" id="{886EA776-2C72-4AEC-93DD-5B6790424955}"/>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7876124" y="5867269"/>
                        <a:ext cx="3376746" cy="443660"/>
                      </a:xfrm>
                      <a:prstGeom prst="rect">
                        <a:avLst/>
                      </a:prstGeom>
                      <a:solidFill>
                        <a:schemeClr val="accent1"/>
                      </a:solidFill>
                      <a:ln>
                        <a:noFill/>
                      </a:ln>
                      <a:effectLst/>
                    </p:spPr>
                  </p:pic>
                </p:oleObj>
              </mc:Fallback>
            </mc:AlternateContent>
          </a:graphicData>
        </a:graphic>
      </p:graphicFrame>
      <p:sp>
        <p:nvSpPr>
          <p:cNvPr id="14" name="Rectangle 3">
            <a:extLst>
              <a:ext uri="{FF2B5EF4-FFF2-40B4-BE49-F238E27FC236}">
                <a16:creationId xmlns:a16="http://schemas.microsoft.com/office/drawing/2014/main" id="{E436F41E-27D3-495F-8AF8-D4E3973FF077}"/>
              </a:ext>
            </a:extLst>
          </p:cNvPr>
          <p:cNvSpPr>
            <a:spLocks noGrp="1" noChangeArrowheads="1"/>
          </p:cNvSpPr>
          <p:nvPr>
            <p:ph type="title"/>
          </p:nvPr>
        </p:nvSpPr>
        <p:spPr>
          <a:xfrm>
            <a:off x="838200" y="482600"/>
            <a:ext cx="10515600" cy="590550"/>
          </a:xfrm>
          <a:noFill/>
        </p:spPr>
        <p:txBody>
          <a:bodyPr/>
          <a:lstStyle/>
          <a:p>
            <a:pPr eaLnBrk="1" hangingPunct="1"/>
            <a:r>
              <a:rPr kumimoji="1" lang="en-US" altLang="zh-CN" dirty="0">
                <a:latin typeface="微软雅黑" panose="020B0503020204020204" pitchFamily="34" charset="-122"/>
                <a:ea typeface="微软雅黑" panose="020B0503020204020204" pitchFamily="34" charset="-122"/>
              </a:rPr>
              <a:t>5.3.4</a:t>
            </a:r>
            <a:r>
              <a:rPr kumimoji="1" lang="zh-CN" altLang="en-US" dirty="0">
                <a:latin typeface="微软雅黑" panose="020B0503020204020204" pitchFamily="34" charset="-122"/>
                <a:ea typeface="微软雅黑" panose="020B0503020204020204" pitchFamily="34" charset="-122"/>
              </a:rPr>
              <a:t>无源器件参数计算</a:t>
            </a:r>
          </a:p>
        </p:txBody>
      </p:sp>
    </p:spTree>
    <p:extLst>
      <p:ext uri="{BB962C8B-B14F-4D97-AF65-F5344CB8AC3E}">
        <p14:creationId xmlns:p14="http://schemas.microsoft.com/office/powerpoint/2010/main" val="17092742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fade">
                                      <p:cBhvr>
                                        <p:cTn id="14" dur="1000"/>
                                        <p:tgtEl>
                                          <p:spTgt spid="9"/>
                                        </p:tgtEl>
                                      </p:cBhvr>
                                    </p:animEffect>
                                    <p:anim calcmode="lin" valueType="num">
                                      <p:cBhvr>
                                        <p:cTn id="15" dur="1000" fill="hold"/>
                                        <p:tgtEl>
                                          <p:spTgt spid="9"/>
                                        </p:tgtEl>
                                        <p:attrNameLst>
                                          <p:attrName>ppt_x</p:attrName>
                                        </p:attrNameLst>
                                      </p:cBhvr>
                                      <p:tavLst>
                                        <p:tav tm="0">
                                          <p:val>
                                            <p:strVal val="#ppt_x"/>
                                          </p:val>
                                        </p:tav>
                                        <p:tav tm="100000">
                                          <p:val>
                                            <p:strVal val="#ppt_x"/>
                                          </p:val>
                                        </p:tav>
                                      </p:tavLst>
                                    </p:anim>
                                    <p:anim calcmode="lin" valueType="num">
                                      <p:cBhvr>
                                        <p:cTn id="16" dur="1000" fill="hold"/>
                                        <p:tgtEl>
                                          <p:spTgt spid="9"/>
                                        </p:tgtEl>
                                        <p:attrNameLst>
                                          <p:attrName>ppt_y</p:attrName>
                                        </p:attrNameLst>
                                      </p:cBhvr>
                                      <p:tavLst>
                                        <p:tav tm="0">
                                          <p:val>
                                            <p:strVal val="#ppt_y+.1"/>
                                          </p:val>
                                        </p:tav>
                                        <p:tav tm="100000">
                                          <p:val>
                                            <p:strVal val="#ppt_y"/>
                                          </p:val>
                                        </p:tav>
                                      </p:tavLst>
                                    </p:anim>
                                  </p:childTnLst>
                                </p:cTn>
                              </p:par>
                              <p:par>
                                <p:cTn id="17" presetID="42" presetClass="entr" presetSubtype="0" fill="hold" nodeType="with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1000"/>
                                        <p:tgtEl>
                                          <p:spTgt spid="10"/>
                                        </p:tgtEl>
                                      </p:cBhvr>
                                    </p:animEffect>
                                    <p:anim calcmode="lin" valueType="num">
                                      <p:cBhvr>
                                        <p:cTn id="20" dur="1000" fill="hold"/>
                                        <p:tgtEl>
                                          <p:spTgt spid="10"/>
                                        </p:tgtEl>
                                        <p:attrNameLst>
                                          <p:attrName>ppt_x</p:attrName>
                                        </p:attrNameLst>
                                      </p:cBhvr>
                                      <p:tavLst>
                                        <p:tav tm="0">
                                          <p:val>
                                            <p:strVal val="#ppt_x"/>
                                          </p:val>
                                        </p:tav>
                                        <p:tav tm="100000">
                                          <p:val>
                                            <p:strVal val="#ppt_x"/>
                                          </p:val>
                                        </p:tav>
                                      </p:tavLst>
                                    </p:anim>
                                    <p:anim calcmode="lin" valueType="num">
                                      <p:cBhvr>
                                        <p:cTn id="21" dur="1000" fill="hold"/>
                                        <p:tgtEl>
                                          <p:spTgt spid="10"/>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0"/>
                                  </p:stCondLst>
                                  <p:childTnLst>
                                    <p:set>
                                      <p:cBhvr>
                                        <p:cTn id="23" dur="1" fill="hold">
                                          <p:stCondLst>
                                            <p:cond delay="0"/>
                                          </p:stCondLst>
                                        </p:cTn>
                                        <p:tgtEl>
                                          <p:spTgt spid="11"/>
                                        </p:tgtEl>
                                        <p:attrNameLst>
                                          <p:attrName>style.visibility</p:attrName>
                                        </p:attrNameLst>
                                      </p:cBhvr>
                                      <p:to>
                                        <p:strVal val="visible"/>
                                      </p:to>
                                    </p:set>
                                    <p:animEffect transition="in" filter="fade">
                                      <p:cBhvr>
                                        <p:cTn id="24" dur="1000"/>
                                        <p:tgtEl>
                                          <p:spTgt spid="11"/>
                                        </p:tgtEl>
                                      </p:cBhvr>
                                    </p:animEffect>
                                    <p:anim calcmode="lin" valueType="num">
                                      <p:cBhvr>
                                        <p:cTn id="25" dur="1000" fill="hold"/>
                                        <p:tgtEl>
                                          <p:spTgt spid="11"/>
                                        </p:tgtEl>
                                        <p:attrNameLst>
                                          <p:attrName>ppt_x</p:attrName>
                                        </p:attrNameLst>
                                      </p:cBhvr>
                                      <p:tavLst>
                                        <p:tav tm="0">
                                          <p:val>
                                            <p:strVal val="#ppt_x"/>
                                          </p:val>
                                        </p:tav>
                                        <p:tav tm="100000">
                                          <p:val>
                                            <p:strVal val="#ppt_x"/>
                                          </p:val>
                                        </p:tav>
                                      </p:tavLst>
                                    </p:anim>
                                    <p:anim calcmode="lin" valueType="num">
                                      <p:cBhvr>
                                        <p:cTn id="26"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EB59F5F-448A-4E42-A400-C4B83F205945}"/>
              </a:ext>
            </a:extLst>
          </p:cNvPr>
          <p:cNvSpPr>
            <a:spLocks noGrp="1"/>
          </p:cNvSpPr>
          <p:nvPr>
            <p:ph type="title"/>
          </p:nvPr>
        </p:nvSpPr>
        <p:spPr>
          <a:xfrm>
            <a:off x="4687183" y="1187568"/>
            <a:ext cx="7417778" cy="899392"/>
          </a:xfrm>
        </p:spPr>
        <p:txBody>
          <a:bodyPr>
            <a:normAutofit/>
          </a:bodyPr>
          <a:lstStyle/>
          <a:p>
            <a:r>
              <a:rPr lang="en-US" altLang="zh-CN" sz="4000" b="1" dirty="0">
                <a:solidFill>
                  <a:schemeClr val="tx1">
                    <a:lumMod val="95000"/>
                    <a:lumOff val="5000"/>
                  </a:schemeClr>
                </a:solidFill>
                <a:latin typeface="微软雅黑" panose="020B0503020204020204" pitchFamily="34" charset="-122"/>
                <a:ea typeface="微软雅黑" panose="020B0503020204020204" pitchFamily="34" charset="-122"/>
              </a:rPr>
              <a:t>5.4</a:t>
            </a:r>
            <a:r>
              <a:rPr lang="zh-CN" altLang="en-US" sz="4000" b="1" dirty="0">
                <a:solidFill>
                  <a:schemeClr val="tx1">
                    <a:lumMod val="95000"/>
                    <a:lumOff val="5000"/>
                  </a:schemeClr>
                </a:solidFill>
                <a:latin typeface="微软雅黑" panose="020B0503020204020204" pitchFamily="34" charset="-122"/>
                <a:ea typeface="微软雅黑" panose="020B0503020204020204" pitchFamily="34" charset="-122"/>
              </a:rPr>
              <a:t>数字滤波电路</a:t>
            </a:r>
          </a:p>
        </p:txBody>
      </p:sp>
      <p:sp>
        <p:nvSpPr>
          <p:cNvPr id="3" name="内容占位符 2">
            <a:extLst>
              <a:ext uri="{FF2B5EF4-FFF2-40B4-BE49-F238E27FC236}">
                <a16:creationId xmlns:a16="http://schemas.microsoft.com/office/drawing/2014/main" id="{4230F667-335B-4663-8ECC-910ECFD7439A}"/>
              </a:ext>
            </a:extLst>
          </p:cNvPr>
          <p:cNvSpPr>
            <a:spLocks noGrp="1"/>
          </p:cNvSpPr>
          <p:nvPr>
            <p:ph idx="4294967295"/>
          </p:nvPr>
        </p:nvSpPr>
        <p:spPr>
          <a:xfrm>
            <a:off x="4774222" y="2484994"/>
            <a:ext cx="7417778" cy="3306119"/>
          </a:xfrm>
        </p:spPr>
        <p:txBody>
          <a:bodyPr>
            <a:normAutofit/>
          </a:bodyPr>
          <a:lstStyle/>
          <a:p>
            <a:pPr marL="0" indent="0">
              <a:buNone/>
            </a:pPr>
            <a:r>
              <a:rPr lang="en-US" altLang="zh-CN" sz="3200" b="1" dirty="0">
                <a:solidFill>
                  <a:schemeClr val="tx1">
                    <a:lumMod val="95000"/>
                    <a:lumOff val="5000"/>
                  </a:schemeClr>
                </a:solidFill>
                <a:latin typeface="微软雅黑" panose="020B0503020204020204" pitchFamily="34" charset="-122"/>
                <a:ea typeface="微软雅黑" panose="020B0503020204020204" pitchFamily="34" charset="-122"/>
              </a:rPr>
              <a:t>5.4.1</a:t>
            </a:r>
            <a:r>
              <a:rPr lang="zh-CN" altLang="en-US" sz="3200" b="1" dirty="0">
                <a:solidFill>
                  <a:schemeClr val="tx1">
                    <a:lumMod val="95000"/>
                    <a:lumOff val="5000"/>
                  </a:schemeClr>
                </a:solidFill>
                <a:latin typeface="微软雅黑" panose="020B0503020204020204" pitchFamily="34" charset="-122"/>
                <a:ea typeface="微软雅黑" panose="020B0503020204020204" pitchFamily="34" charset="-122"/>
              </a:rPr>
              <a:t>有限冲激响应滤波器</a:t>
            </a:r>
            <a:endParaRPr lang="en-US" altLang="zh-CN" sz="3200" b="1" dirty="0">
              <a:solidFill>
                <a:schemeClr val="tx1">
                  <a:lumMod val="95000"/>
                  <a:lumOff val="5000"/>
                </a:schemeClr>
              </a:solidFill>
              <a:latin typeface="微软雅黑" panose="020B0503020204020204" pitchFamily="34" charset="-122"/>
              <a:ea typeface="微软雅黑" panose="020B0503020204020204" pitchFamily="34" charset="-122"/>
            </a:endParaRPr>
          </a:p>
          <a:p>
            <a:pPr marL="0" indent="0">
              <a:buNone/>
            </a:pPr>
            <a:r>
              <a:rPr lang="en-US" altLang="zh-CN" sz="3200" b="1" dirty="0">
                <a:solidFill>
                  <a:schemeClr val="tx1">
                    <a:lumMod val="95000"/>
                    <a:lumOff val="5000"/>
                  </a:schemeClr>
                </a:solidFill>
                <a:latin typeface="微软雅黑" panose="020B0503020204020204" pitchFamily="34" charset="-122"/>
                <a:ea typeface="微软雅黑" panose="020B0503020204020204" pitchFamily="34" charset="-122"/>
              </a:rPr>
              <a:t>5.4.2</a:t>
            </a:r>
            <a:r>
              <a:rPr lang="zh-CN" altLang="en-US" sz="3200" b="1" dirty="0">
                <a:solidFill>
                  <a:schemeClr val="tx1">
                    <a:lumMod val="95000"/>
                    <a:lumOff val="5000"/>
                  </a:schemeClr>
                </a:solidFill>
                <a:latin typeface="微软雅黑" panose="020B0503020204020204" pitchFamily="34" charset="-122"/>
                <a:ea typeface="微软雅黑" panose="020B0503020204020204" pitchFamily="34" charset="-122"/>
              </a:rPr>
              <a:t>无限冲激响应滤波器</a:t>
            </a:r>
          </a:p>
        </p:txBody>
      </p:sp>
    </p:spTree>
    <p:extLst>
      <p:ext uri="{BB962C8B-B14F-4D97-AF65-F5344CB8AC3E}">
        <p14:creationId xmlns:p14="http://schemas.microsoft.com/office/powerpoint/2010/main" val="2445604795"/>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a:extLst>
              <a:ext uri="{FF2B5EF4-FFF2-40B4-BE49-F238E27FC236}">
                <a16:creationId xmlns:a16="http://schemas.microsoft.com/office/drawing/2014/main" id="{759F36F3-5252-4C3B-911D-F6955FF077AA}"/>
              </a:ext>
            </a:extLst>
          </p:cNvPr>
          <p:cNvSpPr>
            <a:spLocks noGrp="1"/>
          </p:cNvSpPr>
          <p:nvPr>
            <p:ph type="title"/>
          </p:nvPr>
        </p:nvSpPr>
        <p:spPr>
          <a:xfrm>
            <a:off x="838200" y="482481"/>
            <a:ext cx="10515600" cy="590429"/>
          </a:xfrm>
        </p:spPr>
        <p:txBody>
          <a:bodyPr/>
          <a:lstStyle/>
          <a:p>
            <a:r>
              <a:rPr lang="en-US" altLang="zh-CN" dirty="0">
                <a:latin typeface="微软雅黑" panose="020B0503020204020204" pitchFamily="34" charset="-122"/>
                <a:ea typeface="微软雅黑" panose="020B0503020204020204" pitchFamily="34" charset="-122"/>
              </a:rPr>
              <a:t>5.4.1</a:t>
            </a:r>
            <a:r>
              <a:rPr lang="zh-CN" altLang="en-US" dirty="0">
                <a:latin typeface="微软雅黑" panose="020B0503020204020204" pitchFamily="34" charset="-122"/>
                <a:ea typeface="微软雅黑" panose="020B0503020204020204" pitchFamily="34" charset="-122"/>
              </a:rPr>
              <a:t>有限冲激响应滤波器</a:t>
            </a:r>
          </a:p>
        </p:txBody>
      </p:sp>
      <p:sp>
        <p:nvSpPr>
          <p:cNvPr id="5" name="内容占位符 4">
            <a:extLst>
              <a:ext uri="{FF2B5EF4-FFF2-40B4-BE49-F238E27FC236}">
                <a16:creationId xmlns:a16="http://schemas.microsoft.com/office/drawing/2014/main" id="{3212FCC6-7DB0-4B70-98AE-37F41E09B955}"/>
              </a:ext>
            </a:extLst>
          </p:cNvPr>
          <p:cNvSpPr>
            <a:spLocks noGrp="1"/>
          </p:cNvSpPr>
          <p:nvPr>
            <p:ph idx="4294967295"/>
          </p:nvPr>
        </p:nvSpPr>
        <p:spPr>
          <a:xfrm>
            <a:off x="838200" y="1165225"/>
            <a:ext cx="10515600" cy="5011739"/>
          </a:xfrm>
        </p:spPr>
        <p:txBody>
          <a:bodyPr/>
          <a:lstStyle/>
          <a:p>
            <a:r>
              <a:rPr lang="zh-CN" altLang="en-US" dirty="0">
                <a:latin typeface="微软雅黑" panose="020B0503020204020204" pitchFamily="34" charset="-122"/>
                <a:ea typeface="微软雅黑" panose="020B0503020204020204" pitchFamily="34" charset="-122"/>
              </a:rPr>
              <a:t>有限冲激响应滤波器可以用如下常系数差分方程描述</a:t>
            </a:r>
            <a:endParaRPr lang="en-US" altLang="zh-CN" dirty="0">
              <a:latin typeface="微软雅黑" panose="020B0503020204020204" pitchFamily="34" charset="-122"/>
              <a:ea typeface="微软雅黑" panose="020B0503020204020204" pitchFamily="34" charset="-122"/>
            </a:endParaRPr>
          </a:p>
          <a:p>
            <a:endParaRPr lang="en-US" altLang="zh-CN" dirty="0">
              <a:latin typeface="微软雅黑" panose="020B0503020204020204" pitchFamily="34" charset="-122"/>
              <a:ea typeface="微软雅黑" panose="020B0503020204020204" pitchFamily="34" charset="-122"/>
            </a:endParaRPr>
          </a:p>
          <a:p>
            <a:endParaRPr lang="en-US" altLang="zh-CN" dirty="0">
              <a:latin typeface="微软雅黑" panose="020B0503020204020204" pitchFamily="34" charset="-122"/>
              <a:ea typeface="微软雅黑" panose="020B0503020204020204" pitchFamily="34" charset="-122"/>
            </a:endParaRPr>
          </a:p>
        </p:txBody>
      </p:sp>
      <p:graphicFrame>
        <p:nvGraphicFramePr>
          <p:cNvPr id="7" name="对象 6">
            <a:extLst>
              <a:ext uri="{FF2B5EF4-FFF2-40B4-BE49-F238E27FC236}">
                <a16:creationId xmlns:a16="http://schemas.microsoft.com/office/drawing/2014/main" id="{2A675957-0C2E-493F-96B7-2E81EDBA667A}"/>
              </a:ext>
            </a:extLst>
          </p:cNvPr>
          <p:cNvGraphicFramePr>
            <a:graphicFrameLocks noChangeAspect="1"/>
          </p:cNvGraphicFramePr>
          <p:nvPr>
            <p:extLst>
              <p:ext uri="{D42A27DB-BD31-4B8C-83A1-F6EECF244321}">
                <p14:modId xmlns:p14="http://schemas.microsoft.com/office/powerpoint/2010/main" val="2226041673"/>
              </p:ext>
            </p:extLst>
          </p:nvPr>
        </p:nvGraphicFramePr>
        <p:xfrm>
          <a:off x="8467724" y="1072910"/>
          <a:ext cx="2553821" cy="819150"/>
        </p:xfrm>
        <a:graphic>
          <a:graphicData uri="http://schemas.openxmlformats.org/presentationml/2006/ole">
            <mc:AlternateContent xmlns:mc="http://schemas.openxmlformats.org/markup-compatibility/2006">
              <mc:Choice xmlns:v="urn:schemas-microsoft-com:vml" Requires="v">
                <p:oleObj spid="_x0000_s61449" name="Equation" r:id="rId3" imgW="1346200" imgH="431800" progId="Equation.DSMT4">
                  <p:embed/>
                </p:oleObj>
              </mc:Choice>
              <mc:Fallback>
                <p:oleObj name="Equation" r:id="rId3" imgW="1346200" imgH="431800" progId="Equation.DSMT4">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467724" y="1072910"/>
                        <a:ext cx="2553821" cy="819150"/>
                      </a:xfrm>
                      <a:prstGeom prst="rect">
                        <a:avLst/>
                      </a:prstGeom>
                      <a:noFill/>
                    </p:spPr>
                  </p:pic>
                </p:oleObj>
              </mc:Fallback>
            </mc:AlternateContent>
          </a:graphicData>
        </a:graphic>
      </p:graphicFrame>
      <p:pic>
        <p:nvPicPr>
          <p:cNvPr id="8" name="图片 7">
            <a:extLst>
              <a:ext uri="{FF2B5EF4-FFF2-40B4-BE49-F238E27FC236}">
                <a16:creationId xmlns:a16="http://schemas.microsoft.com/office/drawing/2014/main" id="{D2855E5D-459C-49D8-A266-2BA8989BF5F3}"/>
              </a:ext>
            </a:extLst>
          </p:cNvPr>
          <p:cNvPicPr>
            <a:picLocks noChangeAspect="1"/>
          </p:cNvPicPr>
          <p:nvPr/>
        </p:nvPicPr>
        <p:blipFill>
          <a:blip r:embed="rId5"/>
          <a:stretch>
            <a:fillRect/>
          </a:stretch>
        </p:blipFill>
        <p:spPr>
          <a:xfrm>
            <a:off x="2627251" y="1984375"/>
            <a:ext cx="6402450" cy="4092112"/>
          </a:xfrm>
          <a:prstGeom prst="rect">
            <a:avLst/>
          </a:prstGeom>
        </p:spPr>
      </p:pic>
    </p:spTree>
    <p:extLst>
      <p:ext uri="{BB962C8B-B14F-4D97-AF65-F5344CB8AC3E}">
        <p14:creationId xmlns:p14="http://schemas.microsoft.com/office/powerpoint/2010/main" val="853045896"/>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a:extLst>
              <a:ext uri="{FF2B5EF4-FFF2-40B4-BE49-F238E27FC236}">
                <a16:creationId xmlns:a16="http://schemas.microsoft.com/office/drawing/2014/main" id="{C932B729-A75E-4767-9154-1DBA87F39909}"/>
              </a:ext>
            </a:extLst>
          </p:cNvPr>
          <p:cNvSpPr>
            <a:spLocks noGrp="1"/>
          </p:cNvSpPr>
          <p:nvPr>
            <p:ph type="title"/>
          </p:nvPr>
        </p:nvSpPr>
        <p:spPr>
          <a:xfrm>
            <a:off x="838200" y="503298"/>
            <a:ext cx="10515600" cy="590429"/>
          </a:xfrm>
        </p:spPr>
        <p:txBody>
          <a:bodyPr/>
          <a:lstStyle/>
          <a:p>
            <a:r>
              <a:rPr lang="en-US" altLang="zh-CN" dirty="0">
                <a:latin typeface="微软雅黑" panose="020B0503020204020204" pitchFamily="34" charset="-122"/>
                <a:ea typeface="微软雅黑" panose="020B0503020204020204" pitchFamily="34" charset="-122"/>
              </a:rPr>
              <a:t>5.4.2</a:t>
            </a:r>
            <a:r>
              <a:rPr lang="zh-CN" altLang="en-US" dirty="0">
                <a:latin typeface="微软雅黑" panose="020B0503020204020204" pitchFamily="34" charset="-122"/>
                <a:ea typeface="微软雅黑" panose="020B0503020204020204" pitchFamily="34" charset="-122"/>
              </a:rPr>
              <a:t>无限冲激响应滤波器</a:t>
            </a:r>
          </a:p>
        </p:txBody>
      </p:sp>
      <p:sp>
        <p:nvSpPr>
          <p:cNvPr id="7" name="内容占位符 6">
            <a:extLst>
              <a:ext uri="{FF2B5EF4-FFF2-40B4-BE49-F238E27FC236}">
                <a16:creationId xmlns:a16="http://schemas.microsoft.com/office/drawing/2014/main" id="{FD292A2E-C1EF-4B39-9B74-F35192501D09}"/>
              </a:ext>
            </a:extLst>
          </p:cNvPr>
          <p:cNvSpPr>
            <a:spLocks noGrp="1"/>
          </p:cNvSpPr>
          <p:nvPr>
            <p:ph idx="4294967295"/>
          </p:nvPr>
        </p:nvSpPr>
        <p:spPr>
          <a:xfrm>
            <a:off x="838200" y="1165225"/>
            <a:ext cx="10515600" cy="5011739"/>
          </a:xfrm>
        </p:spPr>
        <p:txBody>
          <a:bodyPr/>
          <a:lstStyle/>
          <a:p>
            <a:r>
              <a:rPr lang="zh-CN" altLang="en-US" dirty="0">
                <a:latin typeface="微软雅黑" panose="020B0503020204020204" pitchFamily="34" charset="-122"/>
                <a:ea typeface="微软雅黑" panose="020B0503020204020204" pitchFamily="34" charset="-122"/>
              </a:rPr>
              <a:t>无限冲激响应滤波器可以用如下常系数差分方程描述</a:t>
            </a:r>
          </a:p>
        </p:txBody>
      </p:sp>
      <p:graphicFrame>
        <p:nvGraphicFramePr>
          <p:cNvPr id="9" name="对象 8">
            <a:extLst>
              <a:ext uri="{FF2B5EF4-FFF2-40B4-BE49-F238E27FC236}">
                <a16:creationId xmlns:a16="http://schemas.microsoft.com/office/drawing/2014/main" id="{B1C48AC4-E448-4F29-9678-6A3C2A548D8D}"/>
              </a:ext>
            </a:extLst>
          </p:cNvPr>
          <p:cNvGraphicFramePr>
            <a:graphicFrameLocks noChangeAspect="1"/>
          </p:cNvGraphicFramePr>
          <p:nvPr>
            <p:extLst>
              <p:ext uri="{D42A27DB-BD31-4B8C-83A1-F6EECF244321}">
                <p14:modId xmlns:p14="http://schemas.microsoft.com/office/powerpoint/2010/main" val="3943284925"/>
              </p:ext>
            </p:extLst>
          </p:nvPr>
        </p:nvGraphicFramePr>
        <p:xfrm>
          <a:off x="8448675" y="1165225"/>
          <a:ext cx="3091064" cy="590428"/>
        </p:xfrm>
        <a:graphic>
          <a:graphicData uri="http://schemas.openxmlformats.org/presentationml/2006/ole">
            <mc:AlternateContent xmlns:mc="http://schemas.openxmlformats.org/markup-compatibility/2006">
              <mc:Choice xmlns:v="urn:schemas-microsoft-com:vml" Requires="v">
                <p:oleObj spid="_x0000_s62473" name="Equation" r:id="rId3" imgW="2260600" imgH="431800" progId="Equation.DSMT4">
                  <p:embed/>
                </p:oleObj>
              </mc:Choice>
              <mc:Fallback>
                <p:oleObj name="Equation" r:id="rId3" imgW="2260600" imgH="431800" progId="Equation.DSMT4">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448675" y="1165225"/>
                        <a:ext cx="3091064" cy="590428"/>
                      </a:xfrm>
                      <a:prstGeom prst="rect">
                        <a:avLst/>
                      </a:prstGeom>
                      <a:noFill/>
                    </p:spPr>
                  </p:pic>
                </p:oleObj>
              </mc:Fallback>
            </mc:AlternateContent>
          </a:graphicData>
        </a:graphic>
      </p:graphicFrame>
      <p:pic>
        <p:nvPicPr>
          <p:cNvPr id="11" name="图片 10">
            <a:extLst>
              <a:ext uri="{FF2B5EF4-FFF2-40B4-BE49-F238E27FC236}">
                <a16:creationId xmlns:a16="http://schemas.microsoft.com/office/drawing/2014/main" id="{4E37CF51-0BD2-431C-9D17-314141107936}"/>
              </a:ext>
            </a:extLst>
          </p:cNvPr>
          <p:cNvPicPr>
            <a:picLocks noChangeAspect="1"/>
          </p:cNvPicPr>
          <p:nvPr/>
        </p:nvPicPr>
        <p:blipFill>
          <a:blip r:embed="rId5"/>
          <a:stretch>
            <a:fillRect/>
          </a:stretch>
        </p:blipFill>
        <p:spPr>
          <a:xfrm>
            <a:off x="1497970" y="1944438"/>
            <a:ext cx="9196059" cy="4232526"/>
          </a:xfrm>
          <a:prstGeom prst="rect">
            <a:avLst/>
          </a:prstGeom>
        </p:spPr>
      </p:pic>
    </p:spTree>
    <p:extLst>
      <p:ext uri="{BB962C8B-B14F-4D97-AF65-F5344CB8AC3E}">
        <p14:creationId xmlns:p14="http://schemas.microsoft.com/office/powerpoint/2010/main" val="3822599551"/>
      </p:ext>
    </p:extLst>
  </p:cSld>
  <p:clrMapOvr>
    <a:masterClrMapping/>
  </p:clrMapOvr>
  <mc:AlternateContent xmlns:mc="http://schemas.openxmlformats.org/markup-compatibility/2006" xmlns:p14="http://schemas.microsoft.com/office/powerpoint/2010/main">
    <mc:Choice Requires="p14">
      <p:transition spd="slow" p14:dur="999"/>
    </mc:Choice>
    <mc:Fallback xmlns="">
      <p:transition spd="slow"/>
    </mc:Fallback>
  </mc:AlternateContent>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19">
            <a:extLst>
              <a:ext uri="{FF2B5EF4-FFF2-40B4-BE49-F238E27FC236}">
                <a16:creationId xmlns:a16="http://schemas.microsoft.com/office/drawing/2014/main" id="{3E26A3E5-A99C-41DD-8D7B-5E2C5DC8DF63}"/>
              </a:ext>
            </a:extLst>
          </p:cNvPr>
          <p:cNvSpPr>
            <a:spLocks noChangeArrowheads="1"/>
          </p:cNvSpPr>
          <p:nvPr/>
        </p:nvSpPr>
        <p:spPr bwMode="auto">
          <a:xfrm>
            <a:off x="6261065" y="3183130"/>
            <a:ext cx="3429144"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zh-CN" sz="4800" b="1" dirty="0">
                <a:solidFill>
                  <a:srgbClr val="FF9300"/>
                </a:solidFill>
                <a:latin typeface="微软雅黑" panose="020B0503020204020204" pitchFamily="34" charset="-122"/>
                <a:ea typeface="微软雅黑" panose="020B0503020204020204" pitchFamily="34" charset="-122"/>
                <a:sym typeface="微软雅黑" panose="020B0503020204020204" pitchFamily="34" charset="-122"/>
              </a:rPr>
              <a:t>* 感谢</a:t>
            </a:r>
            <a:r>
              <a:rPr lang="zh-CN" altLang="en-US" sz="4800" b="1" dirty="0">
                <a:solidFill>
                  <a:srgbClr val="FF9300"/>
                </a:solidFill>
                <a:latin typeface="微软雅黑" panose="020B0503020204020204" pitchFamily="34" charset="-122"/>
                <a:ea typeface="微软雅黑" panose="020B0503020204020204" pitchFamily="34" charset="-122"/>
                <a:sym typeface="微软雅黑" panose="020B0503020204020204" pitchFamily="34" charset="-122"/>
              </a:rPr>
              <a:t>聆听</a:t>
            </a:r>
            <a:r>
              <a:rPr lang="zh-CN" altLang="zh-CN" sz="4800" b="1" dirty="0">
                <a:solidFill>
                  <a:srgbClr val="FF9300"/>
                </a:solidFill>
                <a:latin typeface="微软雅黑" panose="020B0503020204020204" pitchFamily="34" charset="-122"/>
                <a:ea typeface="微软雅黑" panose="020B0503020204020204" pitchFamily="34" charset="-122"/>
                <a:sym typeface="微软雅黑" panose="020B0503020204020204" pitchFamily="34" charset="-122"/>
              </a:rPr>
              <a:t>*</a:t>
            </a:r>
          </a:p>
        </p:txBody>
      </p:sp>
      <p:sp>
        <p:nvSpPr>
          <p:cNvPr id="6" name="标题 2">
            <a:extLst>
              <a:ext uri="{FF2B5EF4-FFF2-40B4-BE49-F238E27FC236}">
                <a16:creationId xmlns:a16="http://schemas.microsoft.com/office/drawing/2014/main" id="{8ABE8C0E-D3A2-4950-B6B8-74B4F9B3DF43}"/>
              </a:ext>
            </a:extLst>
          </p:cNvPr>
          <p:cNvSpPr txBox="1">
            <a:spLocks/>
          </p:cNvSpPr>
          <p:nvPr/>
        </p:nvSpPr>
        <p:spPr>
          <a:xfrm>
            <a:off x="4266444" y="1824641"/>
            <a:ext cx="7418387" cy="90011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2800" kern="1200">
                <a:solidFill>
                  <a:schemeClr val="tx1"/>
                </a:solidFill>
                <a:latin typeface="黑体" panose="02010609060101010101" pitchFamily="49" charset="-122"/>
                <a:ea typeface="黑体" panose="02010609060101010101" pitchFamily="49" charset="-122"/>
                <a:cs typeface="+mj-cs"/>
              </a:defRPr>
            </a:lvl1pPr>
          </a:lstStyle>
          <a:p>
            <a:pPr algn="ctr"/>
            <a:r>
              <a:rPr lang="zh-CN" altLang="en-US" sz="4800" b="1">
                <a:latin typeface="微软雅黑" panose="020B0503020204020204" pitchFamily="34" charset="-122"/>
                <a:ea typeface="微软雅黑" panose="020B0503020204020204" pitchFamily="34" charset="-122"/>
              </a:rPr>
              <a:t>本章结束</a:t>
            </a:r>
            <a:endParaRPr lang="zh-CN" altLang="en-US" sz="4800" b="1" dirty="0">
              <a:latin typeface="微软雅黑" panose="020B0503020204020204" pitchFamily="34" charset="-122"/>
              <a:ea typeface="微软雅黑" panose="020B0503020204020204" pitchFamily="34" charset="-122"/>
            </a:endParaRPr>
          </a:p>
        </p:txBody>
      </p:sp>
      <p:sp>
        <p:nvSpPr>
          <p:cNvPr id="7" name="矩形 6">
            <a:extLst>
              <a:ext uri="{FF2B5EF4-FFF2-40B4-BE49-F238E27FC236}">
                <a16:creationId xmlns:a16="http://schemas.microsoft.com/office/drawing/2014/main" id="{C91FF706-13AD-4CCC-A730-C4F6F6A437D3}"/>
              </a:ext>
            </a:extLst>
          </p:cNvPr>
          <p:cNvSpPr/>
          <p:nvPr/>
        </p:nvSpPr>
        <p:spPr>
          <a:xfrm>
            <a:off x="4497762" y="4472503"/>
            <a:ext cx="6955750" cy="757130"/>
          </a:xfrm>
          <a:prstGeom prst="rect">
            <a:avLst/>
          </a:prstGeom>
        </p:spPr>
        <p:txBody>
          <a:bodyPr wrap="none" anchor="ctr">
            <a:spAutoFit/>
          </a:bodyPr>
          <a:lstStyle/>
          <a:p>
            <a:pPr algn="ctr" eaLnBrk="1" hangingPunct="1">
              <a:lnSpc>
                <a:spcPct val="90000"/>
              </a:lnSpc>
            </a:pPr>
            <a:r>
              <a:rPr lang="en-US" altLang="zh-CN" sz="4800" b="1" dirty="0">
                <a:latin typeface="微软雅黑" panose="020B0503020204020204" pitchFamily="34" charset="-122"/>
                <a:ea typeface="微软雅黑" panose="020B0503020204020204" pitchFamily="34" charset="-122"/>
              </a:rPr>
              <a:t>《</a:t>
            </a:r>
            <a:r>
              <a:rPr lang="zh-CN" altLang="en-US" sz="4800" b="1" dirty="0">
                <a:latin typeface="微软雅黑" panose="020B0503020204020204" pitchFamily="34" charset="-122"/>
                <a:ea typeface="微软雅黑" panose="020B0503020204020204" pitchFamily="34" charset="-122"/>
              </a:rPr>
              <a:t>测控电路</a:t>
            </a:r>
            <a:r>
              <a:rPr lang="en-US" altLang="zh-CN" sz="4800" b="1" dirty="0">
                <a:latin typeface="微软雅黑" panose="020B0503020204020204" pitchFamily="34" charset="-122"/>
                <a:ea typeface="微软雅黑" panose="020B0503020204020204" pitchFamily="34" charset="-122"/>
              </a:rPr>
              <a:t>》</a:t>
            </a:r>
            <a:r>
              <a:rPr lang="zh-CN" altLang="en-US" sz="4800" b="1" dirty="0">
                <a:latin typeface="微软雅黑" panose="020B0503020204020204" pitchFamily="34" charset="-122"/>
                <a:ea typeface="微软雅黑" panose="020B0503020204020204" pitchFamily="34" charset="-122"/>
              </a:rPr>
              <a:t>教材编写组</a:t>
            </a:r>
            <a:endParaRPr lang="en-US" altLang="zh-CN" sz="4800" b="1" dirty="0">
              <a:latin typeface="微软雅黑" panose="020B0503020204020204" pitchFamily="34" charset="-122"/>
              <a:ea typeface="微软雅黑" panose="020B0503020204020204" pitchFamily="34" charset="-122"/>
            </a:endParaRPr>
          </a:p>
        </p:txBody>
      </p:sp>
      <p:pic>
        <p:nvPicPr>
          <p:cNvPr id="8" name="Picture 8" descr="General 2560x1600 technology circuit boards PCB numbers electronics circuitry circuit microchip">
            <a:extLst>
              <a:ext uri="{FF2B5EF4-FFF2-40B4-BE49-F238E27FC236}">
                <a16:creationId xmlns:a16="http://schemas.microsoft.com/office/drawing/2014/main" id="{CA51313B-06EB-4F3B-8BC2-AFC636580A8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680200" y="0"/>
            <a:ext cx="10972800" cy="6858000"/>
          </a:xfrm>
          <a:prstGeom prst="rect">
            <a:avLst/>
          </a:prstGeom>
          <a:noFill/>
          <a:extLst>
            <a:ext uri="{909E8E84-426E-40DD-AFC4-6F175D3DCCD1}">
              <a14:hiddenFill xmlns:a14="http://schemas.microsoft.com/office/drawing/2010/main">
                <a:solidFill>
                  <a:srgbClr val="FFFFFF"/>
                </a:solidFill>
              </a14:hiddenFill>
            </a:ext>
          </a:extLst>
        </p:spPr>
      </p:pic>
      <p:sp>
        <p:nvSpPr>
          <p:cNvPr id="9" name="矩形 8">
            <a:extLst>
              <a:ext uri="{FF2B5EF4-FFF2-40B4-BE49-F238E27FC236}">
                <a16:creationId xmlns:a16="http://schemas.microsoft.com/office/drawing/2014/main" id="{30434600-5F2D-46EC-9CA4-778803097A98}"/>
              </a:ext>
            </a:extLst>
          </p:cNvPr>
          <p:cNvSpPr/>
          <p:nvPr/>
        </p:nvSpPr>
        <p:spPr>
          <a:xfrm>
            <a:off x="1729736" y="0"/>
            <a:ext cx="2562864" cy="6858000"/>
          </a:xfrm>
          <a:prstGeom prst="rect">
            <a:avLst/>
          </a:prstGeom>
          <a:gradFill>
            <a:gsLst>
              <a:gs pos="50400">
                <a:srgbClr val="FBFDFE">
                  <a:alpha val="79000"/>
                </a:srgbClr>
              </a:gs>
              <a:gs pos="0">
                <a:schemeClr val="accent1">
                  <a:lumMod val="5000"/>
                  <a:lumOff val="95000"/>
                  <a:alpha val="0"/>
                </a:schemeClr>
              </a:gs>
              <a:gs pos="100000">
                <a:schemeClr val="bg1"/>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79193328"/>
      </p:ext>
    </p:extLst>
  </p:cSld>
  <p:clrMapOvr>
    <a:masterClrMapping/>
  </p:clrMapOvr>
  <mc:AlternateContent xmlns:mc="http://schemas.openxmlformats.org/markup-compatibility/2006" xmlns:p14="http://schemas.microsoft.com/office/powerpoint/2010/main">
    <mc:Choice Requires="p14">
      <p:transition spd="slow" p14:dur="999"/>
    </mc:Choice>
    <mc:Fallback xmlns="">
      <p:transition spd="slow"/>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4294967295"/>
          </p:nvPr>
        </p:nvSpPr>
        <p:spPr>
          <a:xfrm>
            <a:off x="838200" y="1165225"/>
            <a:ext cx="10515600" cy="5011739"/>
          </a:xfrm>
        </p:spPr>
        <p:txBody>
          <a:bodyPr/>
          <a:lstStyle/>
          <a:p>
            <a:r>
              <a:rPr lang="zh-CN" altLang="en-US" dirty="0">
                <a:latin typeface="微软雅黑" panose="020B0503020204020204" pitchFamily="34" charset="-122"/>
                <a:ea typeface="微软雅黑" panose="020B0503020204020204" pitchFamily="34" charset="-122"/>
              </a:rPr>
              <a:t>滤波器对不同频率的信号的选择作用</a:t>
            </a:r>
          </a:p>
          <a:p>
            <a:pPr lvl="1"/>
            <a:r>
              <a:rPr lang="zh-CN" altLang="en-US" dirty="0">
                <a:latin typeface="微软雅黑" panose="020B0503020204020204" pitchFamily="34" charset="-122"/>
                <a:ea typeface="微软雅黑" panose="020B0503020204020204" pitchFamily="34" charset="-122"/>
              </a:rPr>
              <a:t>通带内：信号受到较小的（无）衰减而通过</a:t>
            </a:r>
          </a:p>
          <a:p>
            <a:pPr lvl="1"/>
            <a:r>
              <a:rPr lang="zh-CN" altLang="en-US" dirty="0">
                <a:latin typeface="微软雅黑" panose="020B0503020204020204" pitchFamily="34" charset="-122"/>
                <a:ea typeface="微软雅黑" panose="020B0503020204020204" pitchFamily="34" charset="-122"/>
              </a:rPr>
              <a:t>阻带内：信号受到较大的衰减而抑制</a:t>
            </a:r>
          </a:p>
          <a:p>
            <a:pPr lvl="1"/>
            <a:r>
              <a:rPr lang="zh-CN" altLang="en-US" dirty="0">
                <a:latin typeface="微软雅黑" panose="020B0503020204020204" pitchFamily="34" charset="-122"/>
                <a:ea typeface="微软雅黑" panose="020B0503020204020204" pitchFamily="34" charset="-122"/>
              </a:rPr>
              <a:t>过渡带：信号受到不同程度的衰减</a:t>
            </a:r>
          </a:p>
          <a:p>
            <a:endParaRPr lang="zh-CN" altLang="en-US" dirty="0">
              <a:latin typeface="微软雅黑" panose="020B0503020204020204" pitchFamily="34" charset="-122"/>
              <a:ea typeface="微软雅黑" panose="020B0503020204020204" pitchFamily="34" charset="-122"/>
            </a:endParaRPr>
          </a:p>
        </p:txBody>
      </p:sp>
      <p:graphicFrame>
        <p:nvGraphicFramePr>
          <p:cNvPr id="8" name="对象 7">
            <a:extLst>
              <a:ext uri="{FF2B5EF4-FFF2-40B4-BE49-F238E27FC236}">
                <a16:creationId xmlns:a16="http://schemas.microsoft.com/office/drawing/2014/main" id="{3ABFCE3C-F384-4C56-947D-B51C96BFF4C2}"/>
              </a:ext>
            </a:extLst>
          </p:cNvPr>
          <p:cNvGraphicFramePr>
            <a:graphicFrameLocks noChangeAspect="1"/>
          </p:cNvGraphicFramePr>
          <p:nvPr/>
        </p:nvGraphicFramePr>
        <p:xfrm>
          <a:off x="2131378" y="3814356"/>
          <a:ext cx="8113977" cy="2280284"/>
        </p:xfrm>
        <a:graphic>
          <a:graphicData uri="http://schemas.openxmlformats.org/presentationml/2006/ole">
            <mc:AlternateContent xmlns:mc="http://schemas.openxmlformats.org/markup-compatibility/2006">
              <mc:Choice xmlns:v="urn:schemas-microsoft-com:vml" Requires="v">
                <p:oleObj spid="_x0000_s46089" name="Visio" r:id="rId4" imgW="6587063" imgH="1851660" progId="Visio.Drawing.11">
                  <p:embed/>
                </p:oleObj>
              </mc:Choice>
              <mc:Fallback>
                <p:oleObj name="Visio" r:id="rId4" imgW="6587063" imgH="1851660" progId="Visio.Drawing.11">
                  <p:embed/>
                  <p:pic>
                    <p:nvPicPr>
                      <p:cNvPr id="8" name="对象 7">
                        <a:extLst>
                          <a:ext uri="{FF2B5EF4-FFF2-40B4-BE49-F238E27FC236}">
                            <a16:creationId xmlns:a16="http://schemas.microsoft.com/office/drawing/2014/main" id="{3ABFCE3C-F384-4C56-947D-B51C96BFF4C2}"/>
                          </a:ext>
                        </a:extLst>
                      </p:cNvPr>
                      <p:cNvPicPr/>
                      <p:nvPr/>
                    </p:nvPicPr>
                    <p:blipFill>
                      <a:blip r:embed="rId5"/>
                      <a:stretch>
                        <a:fillRect/>
                      </a:stretch>
                    </p:blipFill>
                    <p:spPr>
                      <a:xfrm>
                        <a:off x="2131378" y="3814356"/>
                        <a:ext cx="8113977" cy="2280284"/>
                      </a:xfrm>
                      <a:prstGeom prst="rect">
                        <a:avLst/>
                      </a:prstGeom>
                    </p:spPr>
                  </p:pic>
                </p:oleObj>
              </mc:Fallback>
            </mc:AlternateContent>
          </a:graphicData>
        </a:graphic>
      </p:graphicFrame>
      <p:sp>
        <p:nvSpPr>
          <p:cNvPr id="12" name="Rectangle 4">
            <a:extLst>
              <a:ext uri="{FF2B5EF4-FFF2-40B4-BE49-F238E27FC236}">
                <a16:creationId xmlns:a16="http://schemas.microsoft.com/office/drawing/2014/main" id="{58DA4828-4A49-4063-B83C-039BA2459B22}"/>
              </a:ext>
            </a:extLst>
          </p:cNvPr>
          <p:cNvSpPr>
            <a:spLocks noGrp="1" noChangeArrowheads="1"/>
          </p:cNvSpPr>
          <p:nvPr>
            <p:ph type="title"/>
          </p:nvPr>
        </p:nvSpPr>
        <p:spPr>
          <a:xfrm>
            <a:off x="838200" y="474663"/>
            <a:ext cx="10515600" cy="590550"/>
          </a:xfrm>
          <a:noFill/>
          <a:ln/>
        </p:spPr>
        <p:txBody>
          <a:bodyPr/>
          <a:lstStyle/>
          <a:p>
            <a:r>
              <a:rPr lang="en-US" altLang="zh-CN" dirty="0">
                <a:latin typeface="微软雅黑" panose="020B0503020204020204" pitchFamily="34" charset="-122"/>
                <a:ea typeface="微软雅黑" panose="020B0503020204020204" pitchFamily="34" charset="-122"/>
              </a:rPr>
              <a:t>5.1 </a:t>
            </a:r>
            <a:r>
              <a:rPr lang="zh-CN" altLang="en-US" dirty="0">
                <a:latin typeface="微软雅黑" panose="020B0503020204020204" pitchFamily="34" charset="-122"/>
                <a:ea typeface="微软雅黑" panose="020B0503020204020204" pitchFamily="34" charset="-122"/>
              </a:rPr>
              <a:t>滤波器的基础知识</a:t>
            </a:r>
          </a:p>
        </p:txBody>
      </p:sp>
    </p:spTree>
    <p:extLst>
      <p:ext uri="{BB962C8B-B14F-4D97-AF65-F5344CB8AC3E}">
        <p14:creationId xmlns:p14="http://schemas.microsoft.com/office/powerpoint/2010/main" val="3879233450"/>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817</TotalTime>
  <Words>5181</Words>
  <Application>Microsoft Office PowerPoint</Application>
  <PresentationFormat>宽屏</PresentationFormat>
  <Paragraphs>870</Paragraphs>
  <Slides>86</Slides>
  <Notes>19</Notes>
  <HiddenSlides>0</HiddenSlides>
  <MMClips>0</MMClips>
  <ScaleCrop>false</ScaleCrop>
  <HeadingPairs>
    <vt:vector size="8" baseType="variant">
      <vt:variant>
        <vt:lpstr>已用的字体</vt:lpstr>
      </vt:variant>
      <vt:variant>
        <vt:i4>11</vt:i4>
      </vt:variant>
      <vt:variant>
        <vt:lpstr>主题</vt:lpstr>
      </vt:variant>
      <vt:variant>
        <vt:i4>1</vt:i4>
      </vt:variant>
      <vt:variant>
        <vt:lpstr>嵌入 OLE 服务器</vt:lpstr>
      </vt:variant>
      <vt:variant>
        <vt:i4>5</vt:i4>
      </vt:variant>
      <vt:variant>
        <vt:lpstr>幻灯片标题</vt:lpstr>
      </vt:variant>
      <vt:variant>
        <vt:i4>86</vt:i4>
      </vt:variant>
    </vt:vector>
  </HeadingPairs>
  <TitlesOfParts>
    <vt:vector size="103" baseType="lpstr">
      <vt:lpstr>等线</vt:lpstr>
      <vt:lpstr>黑体</vt:lpstr>
      <vt:lpstr>华文新魏</vt:lpstr>
      <vt:lpstr>楷体</vt:lpstr>
      <vt:lpstr>隶书</vt:lpstr>
      <vt:lpstr>宋体</vt:lpstr>
      <vt:lpstr>微软雅黑</vt:lpstr>
      <vt:lpstr>Arial</vt:lpstr>
      <vt:lpstr>Tahoma</vt:lpstr>
      <vt:lpstr>Times New Roman</vt:lpstr>
      <vt:lpstr>Wingdings</vt:lpstr>
      <vt:lpstr>Office 主题​​</vt:lpstr>
      <vt:lpstr>BMP 图象</vt:lpstr>
      <vt:lpstr>Visio</vt:lpstr>
      <vt:lpstr>Equation</vt:lpstr>
      <vt:lpstr>Slide</vt:lpstr>
      <vt:lpstr>MathType 6.0 Equation</vt:lpstr>
      <vt:lpstr>PowerPoint 演示文稿</vt:lpstr>
      <vt:lpstr>第五章 信号分离电路</vt:lpstr>
      <vt:lpstr>本章知识点</vt:lpstr>
      <vt:lpstr>5.1  滤波器基本知识</vt:lpstr>
      <vt:lpstr>5.1  滤波器基本知识</vt:lpstr>
      <vt:lpstr>5.1 滤波器基础知识</vt:lpstr>
      <vt:lpstr>5.1 滤波器的基础知识</vt:lpstr>
      <vt:lpstr>5.1 滤波器的基础知识</vt:lpstr>
      <vt:lpstr>5.1 滤波器的基础知识</vt:lpstr>
      <vt:lpstr>5.1.1 滤波器的类型</vt:lpstr>
      <vt:lpstr>PowerPoint 演示文稿</vt:lpstr>
      <vt:lpstr>5.1.1 滤波器的类型</vt:lpstr>
      <vt:lpstr>按电路组成分滤波电路主要类型</vt:lpstr>
      <vt:lpstr>按电路组成分滤波电路主要类型</vt:lpstr>
      <vt:lpstr>5.1.2 滤波器的传递函数与频率特性</vt:lpstr>
      <vt:lpstr>5.1.2 滤波器的传递函数与频率特性</vt:lpstr>
      <vt:lpstr>5.1.2 滤波器的传递函数与频率特性</vt:lpstr>
      <vt:lpstr>四种典型的频率特性</vt:lpstr>
      <vt:lpstr>5.1.2 滤波器的传递函数与频率特性</vt:lpstr>
      <vt:lpstr>特征频率</vt:lpstr>
      <vt:lpstr>特征频率</vt:lpstr>
      <vt:lpstr>带宽</vt:lpstr>
      <vt:lpstr>增益与衰耗</vt:lpstr>
      <vt:lpstr>增益与衰耗：</vt:lpstr>
      <vt:lpstr>阻尼系数α、品质因数Q</vt:lpstr>
      <vt:lpstr>灵敏度</vt:lpstr>
      <vt:lpstr>群时延函数</vt:lpstr>
      <vt:lpstr>5.1.3  基本滤波器</vt:lpstr>
      <vt:lpstr>5.1.3  基本滤波器</vt:lpstr>
      <vt:lpstr>5.1.3  基本滤波器</vt:lpstr>
      <vt:lpstr>5.1.3  基本滤波器</vt:lpstr>
      <vt:lpstr>5.1.3  基本滤波器</vt:lpstr>
      <vt:lpstr>5.1.3  基本滤波器</vt:lpstr>
      <vt:lpstr>5.1.3  基本滤波器</vt:lpstr>
      <vt:lpstr>5.1.3  基本滤波器</vt:lpstr>
      <vt:lpstr>PowerPoint 演示文稿</vt:lpstr>
      <vt:lpstr>5.1.4  滤波器特性的逼近</vt:lpstr>
      <vt:lpstr>5.1.4  滤波器特性的逼近</vt:lpstr>
      <vt:lpstr>1、巴特沃斯逼近</vt:lpstr>
      <vt:lpstr>1、巴特沃斯逼近</vt:lpstr>
      <vt:lpstr>2、切比雪夫逼近</vt:lpstr>
      <vt:lpstr>2、切比雪夫逼近</vt:lpstr>
      <vt:lpstr>2、切比雪夫逼近</vt:lpstr>
      <vt:lpstr>3、贝塞尔逼近</vt:lpstr>
      <vt:lpstr>PowerPoint 演示文稿</vt:lpstr>
      <vt:lpstr>5.1.4  滤波器特性的逼近</vt:lpstr>
      <vt:lpstr>5.2  RC滤波电路</vt:lpstr>
      <vt:lpstr>5.2.1   一阶滤波电路</vt:lpstr>
      <vt:lpstr>5.2.1   一阶滤波电路</vt:lpstr>
      <vt:lpstr>5.2.2单一运放构成的二阶RC有源滤波电路</vt:lpstr>
      <vt:lpstr>1、压控电压源型滤波电路</vt:lpstr>
      <vt:lpstr>1、压控电压源型滤波电路</vt:lpstr>
      <vt:lpstr>1、压控电压源型滤波电路</vt:lpstr>
      <vt:lpstr>1、 压控电压源型滤波电路</vt:lpstr>
      <vt:lpstr>1、压控电压源型滤波电路</vt:lpstr>
      <vt:lpstr>1、压控电压源型滤波电路</vt:lpstr>
      <vt:lpstr>1、压控电压源型滤波电路</vt:lpstr>
      <vt:lpstr>2、无限增益多路反馈型滤波电路</vt:lpstr>
      <vt:lpstr>2、无限增益多路反馈型滤波电路</vt:lpstr>
      <vt:lpstr>2、无限增益多路反馈型滤波电路</vt:lpstr>
      <vt:lpstr>2、无限增益多路反馈型滤波电路</vt:lpstr>
      <vt:lpstr>2、无限增益多路反馈型滤波电路</vt:lpstr>
      <vt:lpstr>2、无限增益多路反馈型滤波电路</vt:lpstr>
      <vt:lpstr>5.2.3两个运放构成的二阶RC有源滤波电路</vt:lpstr>
      <vt:lpstr>PowerPoint 演示文稿</vt:lpstr>
      <vt:lpstr>广义阻抗变换滤波电路</vt:lpstr>
      <vt:lpstr>5.2.4双二阶环电路</vt:lpstr>
      <vt:lpstr>5.3 有源滤波器设计</vt:lpstr>
      <vt:lpstr>5.3  有源滤波器设计</vt:lpstr>
      <vt:lpstr>5.3  有源滤波器设计</vt:lpstr>
      <vt:lpstr>5.3  有源滤波器设计</vt:lpstr>
      <vt:lpstr>5.3.1传递函数的确定</vt:lpstr>
      <vt:lpstr>5.3.1传递函数的确定</vt:lpstr>
      <vt:lpstr>5.3.1传递函数的确定</vt:lpstr>
      <vt:lpstr>5.3.2电路结构选择</vt:lpstr>
      <vt:lpstr>5.3.2电路结构选择</vt:lpstr>
      <vt:lpstr>5.3.3有源器件选择</vt:lpstr>
      <vt:lpstr>5.3.4无源器件参数计算</vt:lpstr>
      <vt:lpstr>5.3.4无源器件参数计算</vt:lpstr>
      <vt:lpstr>5.3.4无源器件参数计算</vt:lpstr>
      <vt:lpstr>5.3.4无源器件参数计算</vt:lpstr>
      <vt:lpstr>5.3.4无源器件参数计算</vt:lpstr>
      <vt:lpstr>5.4数字滤波电路</vt:lpstr>
      <vt:lpstr>5.4.1有限冲激响应滤波器</vt:lpstr>
      <vt:lpstr>5.4.2无限冲激响应滤波器</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yangying</dc:creator>
  <cp:lastModifiedBy>Zhou Creed</cp:lastModifiedBy>
  <cp:revision>125</cp:revision>
  <dcterms:created xsi:type="dcterms:W3CDTF">2016-11-14T01:43:49Z</dcterms:created>
  <dcterms:modified xsi:type="dcterms:W3CDTF">2022-01-09T03:58:21Z</dcterms:modified>
</cp:coreProperties>
</file>